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9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8" r:id="rId3"/>
    <p:sldId id="269" r:id="rId4"/>
    <p:sldId id="260" r:id="rId5"/>
    <p:sldId id="261" r:id="rId6"/>
    <p:sldId id="262" r:id="rId7"/>
    <p:sldId id="263" r:id="rId8"/>
    <p:sldId id="270" r:id="rId9"/>
    <p:sldId id="257" r:id="rId10"/>
    <p:sldId id="259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81162" autoAdjust="0"/>
  </p:normalViewPr>
  <p:slideViewPr>
    <p:cSldViewPr snapToGrid="0" snapToObjects="1">
      <p:cViewPr varScale="1">
        <p:scale>
          <a:sx n="93" d="100"/>
          <a:sy n="93" d="100"/>
        </p:scale>
        <p:origin x="21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3D6E3F09-7D53-5546-95B9-038378ECBD5D}" type="datetime1">
              <a:rPr lang="en-US"/>
              <a:pPr>
                <a:defRPr/>
              </a:pPr>
              <a:t>24-Apr-19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5BE501C0-4EA8-644C-AFDC-6886270AA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964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E9E00457-5374-E14A-BCD1-94DAB29AFC04}" type="datetime1">
              <a:rPr lang="en-US"/>
              <a:pPr>
                <a:defRPr/>
              </a:pPr>
              <a:t>24-Apr-19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noProof="0"/>
              <a:t>Click to edit Master text styles</a:t>
            </a:r>
          </a:p>
          <a:p>
            <a:pPr lvl="1"/>
            <a:r>
              <a:rPr lang="cs-CZ" noProof="0"/>
              <a:t>Second level</a:t>
            </a:r>
          </a:p>
          <a:p>
            <a:pPr lvl="2"/>
            <a:r>
              <a:rPr lang="cs-CZ" noProof="0"/>
              <a:t>Third level</a:t>
            </a:r>
          </a:p>
          <a:p>
            <a:pPr lvl="3"/>
            <a:r>
              <a:rPr lang="cs-CZ" noProof="0"/>
              <a:t>Fourth level</a:t>
            </a:r>
          </a:p>
          <a:p>
            <a:pPr lvl="4"/>
            <a:r>
              <a:rPr lang="cs-CZ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E8577F40-97DA-4043-AF9D-1FC2F5D51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32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https://www.sciencemag.org/news/2016/04/real-time-talking-people-about-gay-and-transgender-issues-can-change-their-prejudices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577F40-97DA-4043-AF9D-1FC2F5D5113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01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AA7E7E-C6EC-FD44-9ACA-2648BFA1FADD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0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F4E741-BC94-7B41-95DE-F64A5ACA48C6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86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BB64C6-4739-DE43-8950-06A3245198B9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8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F51BC5-76B8-C041-81D8-DEF608751A52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2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2D3014-B99E-5D4B-8E1D-DA3BE7558E99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6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7CCDC6-B6A4-4845-929F-B26B6E19752A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1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5335DA-5B04-584D-8811-FE73152CD09A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6CB484-F1D4-264E-B3F1-C63C4A97C75C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5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EBE9BE-43AC-014D-A39D-166221E06590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0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D8E960-F416-D541-B598-BE0E7FEA1B49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09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2011D0-9154-584C-962C-9F1E5A9691FB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8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9F69E0-E31B-2E47-AF61-0A203F2A4FE3}" type="datetime1">
              <a:rPr lang="cs-CZ"/>
              <a:pPr>
                <a:defRPr/>
              </a:pPr>
              <a:t>24.04.2019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9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7" y="0"/>
            <a:ext cx="3736585" cy="1440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685800" y="1739608"/>
            <a:ext cx="7772400" cy="215741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JBB225 </a:t>
            </a:r>
            <a:br>
              <a:rPr lang="cs-CZ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Sociálně-psychologické</a:t>
            </a:r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aspekty</a:t>
            </a:r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marketingové</a:t>
            </a:r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1" dirty="0" err="1">
                <a:latin typeface="Calibri" charset="0"/>
                <a:ea typeface="ＭＳ Ｐゴシック" charset="0"/>
                <a:cs typeface="ＭＳ Ｐゴシック" charset="0"/>
              </a:rPr>
              <a:t>komunikace</a:t>
            </a:r>
            <a:b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</a:br>
            <a:b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cs-CZ" sz="1600" dirty="0">
                <a:latin typeface="Calibri" charset="0"/>
                <a:ea typeface="ＭＳ Ｐゴシック" charset="0"/>
                <a:cs typeface="ＭＳ Ｐゴシック" charset="0"/>
              </a:rPr>
              <a:t>Přednášející:</a:t>
            </a:r>
            <a:br>
              <a:rPr lang="cs-CZ" sz="2800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cs-CZ" sz="3100" b="1" dirty="0">
                <a:latin typeface="Calibri" charset="0"/>
                <a:ea typeface="ＭＳ Ｐゴシック" charset="0"/>
                <a:cs typeface="ＭＳ Ｐゴシック" charset="0"/>
              </a:rPr>
              <a:t>Ing. Mgr. Marek Vranka</a:t>
            </a:r>
            <a:br>
              <a:rPr lang="cs-CZ" sz="3100" b="1" dirty="0">
                <a:latin typeface="Calibri" charset="0"/>
                <a:ea typeface="ＭＳ Ｐゴシック" charset="0"/>
                <a:cs typeface="ＭＳ Ｐゴシック" charset="0"/>
              </a:rPr>
            </a:br>
            <a:endParaRPr lang="en-US" sz="28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90364"/>
            <a:ext cx="6400800" cy="1714678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2800" b="1" dirty="0">
                <a:solidFill>
                  <a:schemeClr val="tx1"/>
                </a:solidFill>
              </a:rPr>
              <a:t>11. Předsudky a diskriminace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Pozitivní stereotypy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kdy a proč mohou být problémem?</a:t>
            </a:r>
          </a:p>
          <a:p>
            <a:pPr lvl="1"/>
            <a:r>
              <a:rPr lang="cs-CZ" dirty="0"/>
              <a:t>příklady?</a:t>
            </a:r>
          </a:p>
          <a:p>
            <a:endParaRPr lang="cs-CZ" dirty="0"/>
          </a:p>
          <a:p>
            <a:r>
              <a:rPr lang="cs-CZ" i="1" dirty="0" err="1"/>
              <a:t>hostilní</a:t>
            </a:r>
            <a:r>
              <a:rPr lang="cs-CZ" i="1" dirty="0"/>
              <a:t> </a:t>
            </a:r>
            <a:r>
              <a:rPr lang="cs-CZ" dirty="0"/>
              <a:t> a </a:t>
            </a:r>
            <a:r>
              <a:rPr lang="cs-CZ" i="1" dirty="0"/>
              <a:t>benevolentní </a:t>
            </a:r>
            <a:r>
              <a:rPr lang="cs-CZ" dirty="0"/>
              <a:t> sexismus</a:t>
            </a:r>
          </a:p>
          <a:p>
            <a:endParaRPr lang="cs-CZ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Implicitní předsudky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4868863"/>
          </a:xfrm>
        </p:spPr>
        <p:txBody>
          <a:bodyPr/>
          <a:lstStyle/>
          <a:p>
            <a:r>
              <a:rPr lang="cs-CZ" dirty="0"/>
              <a:t>rozdíl mezi „skutečnými“ postoji a jejich explicitním vyjádřením</a:t>
            </a:r>
          </a:p>
          <a:p>
            <a:r>
              <a:rPr lang="cs-CZ" dirty="0"/>
              <a:t>měřeno např. pomocí IAT (</a:t>
            </a:r>
            <a:r>
              <a:rPr lang="en-US" dirty="0"/>
              <a:t>implicit association test</a:t>
            </a:r>
            <a:r>
              <a:rPr lang="cs-CZ" dirty="0"/>
              <a:t>)</a:t>
            </a:r>
          </a:p>
          <a:p>
            <a:pPr lvl="1"/>
            <a:r>
              <a:rPr lang="cs-CZ" sz="2400" dirty="0"/>
              <a:t>https://implicit.harvard.edu/implicit/takeatest.html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809282"/>
            <a:ext cx="8229600" cy="2912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kromě jiného:</a:t>
            </a:r>
          </a:p>
          <a:p>
            <a:endParaRPr lang="cs-CZ" dirty="0"/>
          </a:p>
          <a:p>
            <a:r>
              <a:rPr lang="cs-CZ" dirty="0"/>
              <a:t>sebe-naplňující se proroctví</a:t>
            </a:r>
          </a:p>
          <a:p>
            <a:r>
              <a:rPr lang="cs-CZ" dirty="0"/>
              <a:t>ohrožení stereotypem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Možné příčiny vzniku a udržování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my vs. oni</a:t>
            </a:r>
          </a:p>
          <a:p>
            <a:pPr lvl="1"/>
            <a:r>
              <a:rPr lang="cs-CZ" dirty="0" err="1"/>
              <a:t>outgroup</a:t>
            </a:r>
            <a:r>
              <a:rPr lang="cs-CZ" dirty="0"/>
              <a:t> vnímaná jako homogenní</a:t>
            </a:r>
          </a:p>
          <a:p>
            <a:r>
              <a:rPr lang="cs-CZ" dirty="0" err="1"/>
              <a:t>atribuce</a:t>
            </a:r>
            <a:endParaRPr lang="cs-CZ" dirty="0"/>
          </a:p>
          <a:p>
            <a:pPr lvl="1"/>
            <a:r>
              <a:rPr lang="cs-CZ" dirty="0" err="1"/>
              <a:t>ultimátní</a:t>
            </a:r>
            <a:r>
              <a:rPr lang="cs-CZ" dirty="0"/>
              <a:t> </a:t>
            </a:r>
            <a:r>
              <a:rPr lang="cs-CZ" dirty="0" err="1"/>
              <a:t>atribuční</a:t>
            </a:r>
            <a:r>
              <a:rPr lang="cs-CZ" dirty="0"/>
              <a:t> chyba</a:t>
            </a:r>
          </a:p>
          <a:p>
            <a:r>
              <a:rPr lang="cs-CZ" dirty="0"/>
              <a:t>obviňování oběti</a:t>
            </a:r>
          </a:p>
          <a:p>
            <a:pPr lvl="1"/>
            <a:r>
              <a:rPr lang="cs-CZ" dirty="0"/>
              <a:t>hypotéza spravedlivého světa</a:t>
            </a:r>
          </a:p>
          <a:p>
            <a:r>
              <a:rPr lang="cs-CZ" dirty="0"/>
              <a:t>zdůvodnění / omlouvání předsudků</a:t>
            </a:r>
          </a:p>
          <a:p>
            <a:r>
              <a:rPr lang="cs-CZ" dirty="0"/>
              <a:t>ekonomická / politická </a:t>
            </a:r>
            <a:r>
              <a:rPr lang="cs-CZ" dirty="0" err="1"/>
              <a:t>kompetice</a:t>
            </a:r>
            <a:endParaRPr lang="cs-CZ" dirty="0"/>
          </a:p>
          <a:p>
            <a:r>
              <a:rPr lang="cs-CZ" dirty="0"/>
              <a:t>obětní beránek</a:t>
            </a:r>
          </a:p>
          <a:p>
            <a:pPr lvl="1"/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předsudky zmírnit?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vzdělávání a informování?</a:t>
            </a:r>
          </a:p>
          <a:p>
            <a:r>
              <a:rPr lang="cs-CZ" dirty="0"/>
              <a:t>kontakt</a:t>
            </a:r>
          </a:p>
          <a:p>
            <a:pPr lvl="1"/>
            <a:r>
              <a:rPr lang="cs-CZ" dirty="0"/>
              <a:t>společný cíl</a:t>
            </a:r>
          </a:p>
          <a:p>
            <a:pPr lvl="1"/>
            <a:r>
              <a:rPr lang="cs-CZ" dirty="0"/>
              <a:t>společná zkušenost</a:t>
            </a:r>
          </a:p>
          <a:p>
            <a:pPr lvl="1"/>
            <a:r>
              <a:rPr lang="cs-CZ" dirty="0"/>
              <a:t>vzájemná závislost</a:t>
            </a:r>
          </a:p>
          <a:p>
            <a:pPr lvl="1"/>
            <a:r>
              <a:rPr lang="cs-CZ" dirty="0"/>
              <a:t>vyrovnané postavení</a:t>
            </a:r>
          </a:p>
          <a:p>
            <a:pPr lvl="1"/>
            <a:r>
              <a:rPr lang="cs-CZ" dirty="0"/>
              <a:t>přátelské prostředí</a:t>
            </a:r>
          </a:p>
          <a:p>
            <a:pPr lvl="1"/>
            <a:r>
              <a:rPr lang="cs-CZ" dirty="0"/>
              <a:t>chování musí být zjevně typické pro celou skupinu</a:t>
            </a:r>
          </a:p>
          <a:p>
            <a:pPr lvl="1"/>
            <a:r>
              <a:rPr lang="cs-CZ" dirty="0"/>
              <a:t>existence norem podporujících spolupráci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Stereotypy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5400" dirty="0"/>
              <a:t>židle</a:t>
            </a:r>
          </a:p>
          <a:p>
            <a:pPr algn="ctr">
              <a:buNone/>
            </a:pPr>
            <a:r>
              <a:rPr lang="cs-CZ" sz="5400" dirty="0"/>
              <a:t>pes</a:t>
            </a:r>
          </a:p>
          <a:p>
            <a:pPr algn="ctr">
              <a:buNone/>
            </a:pPr>
            <a:r>
              <a:rPr lang="cs-CZ" sz="5400" dirty="0"/>
              <a:t>sociální demokrat</a:t>
            </a:r>
          </a:p>
          <a:p>
            <a:pPr algn="ctr">
              <a:buNone/>
            </a:pPr>
            <a:r>
              <a:rPr lang="cs-CZ" sz="5400" dirty="0"/>
              <a:t>student marketingu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Stereotyp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zobecněná představa o nějaké skupině nebo kategorii</a:t>
            </a:r>
          </a:p>
          <a:p>
            <a:r>
              <a:rPr lang="cs-CZ" dirty="0"/>
              <a:t>implicitně se vztahuje na všechny členy</a:t>
            </a:r>
          </a:p>
          <a:p>
            <a:r>
              <a:rPr lang="cs-CZ" dirty="0"/>
              <a:t>potlačuje různorodost, individuální odlišnosti, zejména u protikladných vlastností</a:t>
            </a:r>
          </a:p>
          <a:p>
            <a:endParaRPr lang="cs-CZ" dirty="0"/>
          </a:p>
          <a:p>
            <a:r>
              <a:rPr lang="cs-CZ" dirty="0"/>
              <a:t>nelze se jim vyhnout, jen si je uvědomovat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7" y="77526"/>
            <a:ext cx="8070267" cy="6691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422" y="1600200"/>
            <a:ext cx="8562740" cy="488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96436"/>
            <a:ext cx="9144000" cy="276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4" y="1524157"/>
            <a:ext cx="9042598" cy="4832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62624"/>
            <a:ext cx="8229600" cy="752475"/>
          </a:xfrm>
        </p:spPr>
        <p:txBody>
          <a:bodyPr/>
          <a:lstStyle/>
          <a:p>
            <a:pPr algn="ctr">
              <a:buNone/>
            </a:pPr>
            <a:r>
              <a:rPr lang="cs-CZ" dirty="0"/>
              <a:t>stereotypy v reklamě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1026" name="Picture 2" descr="https://b0wie.s3.amazonaws.com/styles/tb-wall-dynamic-style/s3/2715556095_0fcb260f0e.jpg?ZHgijxO2q8MYylKpUwZbkKRrIVoesTlU&amp;itok=trZ_N8-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0550" y="109537"/>
            <a:ext cx="8096250" cy="5400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Předsudky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8179"/>
            <a:ext cx="8229600" cy="515817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postoje</a:t>
            </a:r>
          </a:p>
          <a:p>
            <a:pPr lvl="1"/>
            <a:r>
              <a:rPr lang="cs-CZ" dirty="0"/>
              <a:t>emotivní část – nepřátelství, odpor</a:t>
            </a:r>
          </a:p>
          <a:p>
            <a:pPr lvl="1"/>
            <a:r>
              <a:rPr lang="cs-CZ" dirty="0"/>
              <a:t>kognitivní část – stereotypní přesvědčení</a:t>
            </a:r>
          </a:p>
          <a:p>
            <a:pPr lvl="1"/>
            <a:r>
              <a:rPr lang="cs-CZ" dirty="0"/>
              <a:t>konativní část – projevené chování</a:t>
            </a:r>
          </a:p>
          <a:p>
            <a:r>
              <a:rPr lang="cs-CZ" dirty="0"/>
              <a:t>vůči členům skupiny plynoucí pouze z daného členství</a:t>
            </a:r>
          </a:p>
          <a:p>
            <a:endParaRPr lang="cs-CZ" dirty="0"/>
          </a:p>
          <a:p>
            <a:r>
              <a:rPr lang="cs-CZ" dirty="0"/>
              <a:t>slouží jako </a:t>
            </a:r>
            <a:r>
              <a:rPr lang="cs-CZ" dirty="0" err="1"/>
              <a:t>kog</a:t>
            </a:r>
            <a:r>
              <a:rPr lang="cs-CZ" dirty="0"/>
              <a:t>. zkratky, často mají reálný základ, jsou ale rezistentní změně a potlačují individuální diference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FFD10-63EE-9C4F-9C69-6B73A8D1065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20434</TotalTime>
  <Words>243</Words>
  <Application>Microsoft Office PowerPoint</Application>
  <PresentationFormat>Předvádění na obrazovce (4:3)</PresentationFormat>
  <Paragraphs>71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Motiv systému Office</vt:lpstr>
      <vt:lpstr>JBB225  Sociálně-psychologické aspekty marketingové komunikace  Přednášející: Ing. Mgr. Marek Vranka </vt:lpstr>
      <vt:lpstr>Stereotypy</vt:lpstr>
      <vt:lpstr>Stereotyp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Předsudky</vt:lpstr>
      <vt:lpstr>Pozitivní stereotypy</vt:lpstr>
      <vt:lpstr>Implicitní předsudky</vt:lpstr>
      <vt:lpstr>Dopady</vt:lpstr>
      <vt:lpstr>Možné příčiny vzniku a udržování </vt:lpstr>
      <vt:lpstr>Jak předsudky zmírnit?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z neuroekonomie</dc:title>
  <dc:creator>Petr Houdek</dc:creator>
  <cp:lastModifiedBy>mV</cp:lastModifiedBy>
  <cp:revision>763</cp:revision>
  <dcterms:created xsi:type="dcterms:W3CDTF">2010-04-13T10:47:41Z</dcterms:created>
  <dcterms:modified xsi:type="dcterms:W3CDTF">2019-04-24T10:08:24Z</dcterms:modified>
</cp:coreProperties>
</file>