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  <p:sldId id="262" r:id="rId9"/>
    <p:sldId id="264" r:id="rId10"/>
    <p:sldId id="265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757F4-FCE5-413B-A3E7-4B328A1B6E8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BB89F0-AEA9-4CDC-82B8-52E00CA3F061}">
      <dgm:prSet phldrT="[Text]" custT="1"/>
      <dgm:spPr/>
      <dgm:t>
        <a:bodyPr/>
        <a:lstStyle/>
        <a:p>
          <a:r>
            <a:rPr lang="cs-CZ" sz="3200" dirty="0" smtClean="0"/>
            <a:t>Trvalá</a:t>
          </a:r>
          <a:endParaRPr lang="cs-CZ" sz="3200" dirty="0"/>
        </a:p>
      </dgm:t>
    </dgm:pt>
    <dgm:pt modelId="{C007DE8D-2F02-4E5F-9D2B-8C2ACACF3BEB}" type="parTrans" cxnId="{A825F89D-1909-48FF-866F-643CD423E996}">
      <dgm:prSet/>
      <dgm:spPr/>
      <dgm:t>
        <a:bodyPr/>
        <a:lstStyle/>
        <a:p>
          <a:endParaRPr lang="cs-CZ"/>
        </a:p>
      </dgm:t>
    </dgm:pt>
    <dgm:pt modelId="{AEE4E1FE-4939-484A-9A17-CCBF619F7415}" type="sibTrans" cxnId="{A825F89D-1909-48FF-866F-643CD423E996}">
      <dgm:prSet/>
      <dgm:spPr/>
      <dgm:t>
        <a:bodyPr/>
        <a:lstStyle/>
        <a:p>
          <a:endParaRPr lang="cs-CZ"/>
        </a:p>
      </dgm:t>
    </dgm:pt>
    <dgm:pt modelId="{06FE40AB-E3F4-4908-BF44-E8749BBC786B}">
      <dgm:prSet phldrT="[Text]" custT="1"/>
      <dgm:spPr/>
      <dgm:t>
        <a:bodyPr/>
        <a:lstStyle/>
        <a:p>
          <a:r>
            <a:rPr lang="cs-CZ" sz="4400" dirty="0" smtClean="0">
              <a:solidFill>
                <a:srgbClr val="FFFF00"/>
              </a:solidFill>
            </a:rPr>
            <a:t>Střednědobá</a:t>
          </a:r>
          <a:endParaRPr lang="cs-CZ" sz="4400" dirty="0">
            <a:solidFill>
              <a:srgbClr val="FFFF00"/>
            </a:solidFill>
          </a:endParaRPr>
        </a:p>
      </dgm:t>
    </dgm:pt>
    <dgm:pt modelId="{26BD12BC-9BA5-4A6B-9000-B07822D84B76}" type="parTrans" cxnId="{D739807B-5BA3-4FE8-92C1-0D2E03D82ABF}">
      <dgm:prSet/>
      <dgm:spPr/>
      <dgm:t>
        <a:bodyPr/>
        <a:lstStyle/>
        <a:p>
          <a:endParaRPr lang="cs-CZ"/>
        </a:p>
      </dgm:t>
    </dgm:pt>
    <dgm:pt modelId="{F04CBE8E-8564-4D36-ABD6-19F2CF2F4639}" type="sibTrans" cxnId="{D739807B-5BA3-4FE8-92C1-0D2E03D82ABF}">
      <dgm:prSet/>
      <dgm:spPr/>
      <dgm:t>
        <a:bodyPr/>
        <a:lstStyle/>
        <a:p>
          <a:endParaRPr lang="cs-CZ"/>
        </a:p>
      </dgm:t>
    </dgm:pt>
    <dgm:pt modelId="{D334F393-EA71-4A7E-BEDE-B35A4C386380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Krátkodobá</a:t>
          </a:r>
          <a:endParaRPr lang="cs-CZ" dirty="0">
            <a:solidFill>
              <a:schemeClr val="bg1"/>
            </a:solidFill>
          </a:endParaRPr>
        </a:p>
      </dgm:t>
    </dgm:pt>
    <dgm:pt modelId="{257EBF57-1165-409E-BCD5-A1A983A7FD41}" type="parTrans" cxnId="{2A7EDB12-7942-45A2-8030-9B7CA9621634}">
      <dgm:prSet/>
      <dgm:spPr/>
      <dgm:t>
        <a:bodyPr/>
        <a:lstStyle/>
        <a:p>
          <a:endParaRPr lang="cs-CZ"/>
        </a:p>
      </dgm:t>
    </dgm:pt>
    <dgm:pt modelId="{C19CD7E1-2014-4F26-80E3-C4F253C0A8D2}" type="sibTrans" cxnId="{2A7EDB12-7942-45A2-8030-9B7CA9621634}">
      <dgm:prSet/>
      <dgm:spPr/>
      <dgm:t>
        <a:bodyPr/>
        <a:lstStyle/>
        <a:p>
          <a:endParaRPr lang="cs-CZ"/>
        </a:p>
      </dgm:t>
    </dgm:pt>
    <dgm:pt modelId="{91E25C08-9FBB-4EC9-B74F-0844B66CC8B4}" type="pres">
      <dgm:prSet presAssocID="{975757F4-FCE5-413B-A3E7-4B328A1B6E82}" presName="Name0" presStyleCnt="0">
        <dgm:presLayoutVars>
          <dgm:dir/>
          <dgm:animLvl val="lvl"/>
          <dgm:resizeHandles val="exact"/>
        </dgm:presLayoutVars>
      </dgm:prSet>
      <dgm:spPr/>
    </dgm:pt>
    <dgm:pt modelId="{CBC76DDD-9C98-4565-9CAC-4EACBFA150DE}" type="pres">
      <dgm:prSet presAssocID="{12BB89F0-AEA9-4CDC-82B8-52E00CA3F061}" presName="Name8" presStyleCnt="0"/>
      <dgm:spPr/>
    </dgm:pt>
    <dgm:pt modelId="{21D8114D-7BE6-4495-9ACC-FB188A68D7F4}" type="pres">
      <dgm:prSet presAssocID="{12BB89F0-AEA9-4CDC-82B8-52E00CA3F06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1983-B22B-48C8-807C-2DD508DB3272}" type="pres">
      <dgm:prSet presAssocID="{12BB89F0-AEA9-4CDC-82B8-52E00CA3F0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70E3AD-F76C-4EFD-9B9E-1DCEA3410A11}" type="pres">
      <dgm:prSet presAssocID="{06FE40AB-E3F4-4908-BF44-E8749BBC786B}" presName="Name8" presStyleCnt="0"/>
      <dgm:spPr/>
    </dgm:pt>
    <dgm:pt modelId="{CBA5BF6E-6916-4576-9FC7-B200848890B2}" type="pres">
      <dgm:prSet presAssocID="{06FE40AB-E3F4-4908-BF44-E8749BBC786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ECCD2B-D7A0-40BD-88B7-A17A671873FC}" type="pres">
      <dgm:prSet presAssocID="{06FE40AB-E3F4-4908-BF44-E8749BBC78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58514C-4F2F-483F-88E7-4A627E00EFB9}" type="pres">
      <dgm:prSet presAssocID="{D334F393-EA71-4A7E-BEDE-B35A4C386380}" presName="Name8" presStyleCnt="0"/>
      <dgm:spPr/>
    </dgm:pt>
    <dgm:pt modelId="{65D598B9-419A-4E82-A994-EA842675A0DD}" type="pres">
      <dgm:prSet presAssocID="{D334F393-EA71-4A7E-BEDE-B35A4C386380}" presName="level" presStyleLbl="node1" presStyleIdx="2" presStyleCnt="3" custLinFactNeighborX="-5556" custLinFactNeighborY="236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32B4C5-A07B-478B-BB80-4C337C1CBF84}" type="pres">
      <dgm:prSet presAssocID="{D334F393-EA71-4A7E-BEDE-B35A4C3863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7EDB12-7942-45A2-8030-9B7CA9621634}" srcId="{975757F4-FCE5-413B-A3E7-4B328A1B6E82}" destId="{D334F393-EA71-4A7E-BEDE-B35A4C386380}" srcOrd="2" destOrd="0" parTransId="{257EBF57-1165-409E-BCD5-A1A983A7FD41}" sibTransId="{C19CD7E1-2014-4F26-80E3-C4F253C0A8D2}"/>
    <dgm:cxn modelId="{D739807B-5BA3-4FE8-92C1-0D2E03D82ABF}" srcId="{975757F4-FCE5-413B-A3E7-4B328A1B6E82}" destId="{06FE40AB-E3F4-4908-BF44-E8749BBC786B}" srcOrd="1" destOrd="0" parTransId="{26BD12BC-9BA5-4A6B-9000-B07822D84B76}" sibTransId="{F04CBE8E-8564-4D36-ABD6-19F2CF2F4639}"/>
    <dgm:cxn modelId="{A825F89D-1909-48FF-866F-643CD423E996}" srcId="{975757F4-FCE5-413B-A3E7-4B328A1B6E82}" destId="{12BB89F0-AEA9-4CDC-82B8-52E00CA3F061}" srcOrd="0" destOrd="0" parTransId="{C007DE8D-2F02-4E5F-9D2B-8C2ACACF3BEB}" sibTransId="{AEE4E1FE-4939-484A-9A17-CCBF619F7415}"/>
    <dgm:cxn modelId="{1FD1BAB9-AAFA-4E4B-BE0D-C97EFBF8E261}" type="presOf" srcId="{12BB89F0-AEA9-4CDC-82B8-52E00CA3F061}" destId="{21D8114D-7BE6-4495-9ACC-FB188A68D7F4}" srcOrd="0" destOrd="0" presId="urn:microsoft.com/office/officeart/2005/8/layout/pyramid1"/>
    <dgm:cxn modelId="{A459250F-9C48-45FD-B8D1-C8978F1C82E4}" type="presOf" srcId="{06FE40AB-E3F4-4908-BF44-E8749BBC786B}" destId="{AEECCD2B-D7A0-40BD-88B7-A17A671873FC}" srcOrd="1" destOrd="0" presId="urn:microsoft.com/office/officeart/2005/8/layout/pyramid1"/>
    <dgm:cxn modelId="{22E52FC8-692F-4681-AED0-BA47D559ED49}" type="presOf" srcId="{D334F393-EA71-4A7E-BEDE-B35A4C386380}" destId="{65D598B9-419A-4E82-A994-EA842675A0DD}" srcOrd="0" destOrd="0" presId="urn:microsoft.com/office/officeart/2005/8/layout/pyramid1"/>
    <dgm:cxn modelId="{708BB277-A201-4355-BAF0-7BEA530B3502}" type="presOf" srcId="{D334F393-EA71-4A7E-BEDE-B35A4C386380}" destId="{4C32B4C5-A07B-478B-BB80-4C337C1CBF84}" srcOrd="1" destOrd="0" presId="urn:microsoft.com/office/officeart/2005/8/layout/pyramid1"/>
    <dgm:cxn modelId="{D99BC0F3-C057-4F8A-A06E-B7B13F11C609}" type="presOf" srcId="{12BB89F0-AEA9-4CDC-82B8-52E00CA3F061}" destId="{B4EE1983-B22B-48C8-807C-2DD508DB3272}" srcOrd="1" destOrd="0" presId="urn:microsoft.com/office/officeart/2005/8/layout/pyramid1"/>
    <dgm:cxn modelId="{5838CBEA-140C-4BC1-A5B6-390E130FD3C6}" type="presOf" srcId="{975757F4-FCE5-413B-A3E7-4B328A1B6E82}" destId="{91E25C08-9FBB-4EC9-B74F-0844B66CC8B4}" srcOrd="0" destOrd="0" presId="urn:microsoft.com/office/officeart/2005/8/layout/pyramid1"/>
    <dgm:cxn modelId="{E88DA192-DFC6-48CB-A3C3-1EDCF2B2061B}" type="presOf" srcId="{06FE40AB-E3F4-4908-BF44-E8749BBC786B}" destId="{CBA5BF6E-6916-4576-9FC7-B200848890B2}" srcOrd="0" destOrd="0" presId="urn:microsoft.com/office/officeart/2005/8/layout/pyramid1"/>
    <dgm:cxn modelId="{DF203240-F451-4D44-88EC-1FD94E753C6A}" type="presParOf" srcId="{91E25C08-9FBB-4EC9-B74F-0844B66CC8B4}" destId="{CBC76DDD-9C98-4565-9CAC-4EACBFA150DE}" srcOrd="0" destOrd="0" presId="urn:microsoft.com/office/officeart/2005/8/layout/pyramid1"/>
    <dgm:cxn modelId="{7D529CF1-1221-4792-97AF-7F3C9498B432}" type="presParOf" srcId="{CBC76DDD-9C98-4565-9CAC-4EACBFA150DE}" destId="{21D8114D-7BE6-4495-9ACC-FB188A68D7F4}" srcOrd="0" destOrd="0" presId="urn:microsoft.com/office/officeart/2005/8/layout/pyramid1"/>
    <dgm:cxn modelId="{690827F6-0B72-4E31-843E-842BDBC08458}" type="presParOf" srcId="{CBC76DDD-9C98-4565-9CAC-4EACBFA150DE}" destId="{B4EE1983-B22B-48C8-807C-2DD508DB3272}" srcOrd="1" destOrd="0" presId="urn:microsoft.com/office/officeart/2005/8/layout/pyramid1"/>
    <dgm:cxn modelId="{BB2D77CA-7E48-421B-A2E7-F1962DE81213}" type="presParOf" srcId="{91E25C08-9FBB-4EC9-B74F-0844B66CC8B4}" destId="{9070E3AD-F76C-4EFD-9B9E-1DCEA3410A11}" srcOrd="1" destOrd="0" presId="urn:microsoft.com/office/officeart/2005/8/layout/pyramid1"/>
    <dgm:cxn modelId="{E72C3470-8B59-4402-962F-E35E328A19CE}" type="presParOf" srcId="{9070E3AD-F76C-4EFD-9B9E-1DCEA3410A11}" destId="{CBA5BF6E-6916-4576-9FC7-B200848890B2}" srcOrd="0" destOrd="0" presId="urn:microsoft.com/office/officeart/2005/8/layout/pyramid1"/>
    <dgm:cxn modelId="{D4969309-9D08-42D1-90D8-950AC1F203A7}" type="presParOf" srcId="{9070E3AD-F76C-4EFD-9B9E-1DCEA3410A11}" destId="{AEECCD2B-D7A0-40BD-88B7-A17A671873FC}" srcOrd="1" destOrd="0" presId="urn:microsoft.com/office/officeart/2005/8/layout/pyramid1"/>
    <dgm:cxn modelId="{D4A38403-5EEA-4F3A-B639-F941C2A8883C}" type="presParOf" srcId="{91E25C08-9FBB-4EC9-B74F-0844B66CC8B4}" destId="{CC58514C-4F2F-483F-88E7-4A627E00EFB9}" srcOrd="2" destOrd="0" presId="urn:microsoft.com/office/officeart/2005/8/layout/pyramid1"/>
    <dgm:cxn modelId="{63F3D5AF-899D-49FE-A0E3-E0ECB241A544}" type="presParOf" srcId="{CC58514C-4F2F-483F-88E7-4A627E00EFB9}" destId="{65D598B9-419A-4E82-A994-EA842675A0DD}" srcOrd="0" destOrd="0" presId="urn:microsoft.com/office/officeart/2005/8/layout/pyramid1"/>
    <dgm:cxn modelId="{DC5346DA-245F-4C6D-8BE8-F88378E40FF7}" type="presParOf" srcId="{CC58514C-4F2F-483F-88E7-4A627E00EFB9}" destId="{4C32B4C5-A07B-478B-BB80-4C337C1CBF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5F449-7A3E-4ECF-999E-2562601111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CBCD5D-7FF1-4E09-9C9A-BA8AA0DC7BEE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Objektivně dané okolnosti</a:t>
          </a:r>
          <a:endParaRPr lang="cs-CZ" dirty="0">
            <a:solidFill>
              <a:srgbClr val="FFFF00"/>
            </a:solidFill>
          </a:endParaRPr>
        </a:p>
      </dgm:t>
    </dgm:pt>
    <dgm:pt modelId="{D998D5F0-49CC-4961-9D4D-1ABA207C5BD9}" type="parTrans" cxnId="{C4F1591B-BA4A-499B-983A-4687E9BA02E7}">
      <dgm:prSet/>
      <dgm:spPr/>
      <dgm:t>
        <a:bodyPr/>
        <a:lstStyle/>
        <a:p>
          <a:endParaRPr lang="cs-CZ"/>
        </a:p>
      </dgm:t>
    </dgm:pt>
    <dgm:pt modelId="{D9B947DB-C9FA-47B9-B1EC-40C46C5F4A91}" type="sibTrans" cxnId="{C4F1591B-BA4A-499B-983A-4687E9BA02E7}">
      <dgm:prSet/>
      <dgm:spPr/>
      <dgm:t>
        <a:bodyPr/>
        <a:lstStyle/>
        <a:p>
          <a:endParaRPr lang="cs-CZ"/>
        </a:p>
      </dgm:t>
    </dgm:pt>
    <dgm:pt modelId="{3310DFC0-AAD3-4312-B437-3A1276355202}">
      <dgm:prSet phldrT="[Text]"/>
      <dgm:spPr/>
      <dgm:t>
        <a:bodyPr/>
        <a:lstStyle/>
        <a:p>
          <a:r>
            <a:rPr lang="cs-CZ" dirty="0" smtClean="0"/>
            <a:t>Vzdálenost</a:t>
          </a:r>
          <a:endParaRPr lang="cs-CZ" dirty="0"/>
        </a:p>
      </dgm:t>
    </dgm:pt>
    <dgm:pt modelId="{A15DB197-5706-4378-956A-F726E96A727D}" type="parTrans" cxnId="{67EC1D8F-BD95-48A3-BCDB-885795849DE3}">
      <dgm:prSet/>
      <dgm:spPr/>
      <dgm:t>
        <a:bodyPr/>
        <a:lstStyle/>
        <a:p>
          <a:endParaRPr lang="cs-CZ"/>
        </a:p>
      </dgm:t>
    </dgm:pt>
    <dgm:pt modelId="{39D57308-9835-4219-933E-48437AA3C01B}" type="sibTrans" cxnId="{67EC1D8F-BD95-48A3-BCDB-885795849DE3}">
      <dgm:prSet/>
      <dgm:spPr/>
      <dgm:t>
        <a:bodyPr/>
        <a:lstStyle/>
        <a:p>
          <a:endParaRPr lang="cs-CZ"/>
        </a:p>
      </dgm:t>
    </dgm:pt>
    <dgm:pt modelId="{393DA1B7-7C14-4A2F-B910-464DE36A8167}">
      <dgm:prSet phldrT="[Text]"/>
      <dgm:spPr/>
      <dgm:t>
        <a:bodyPr/>
        <a:lstStyle/>
        <a:p>
          <a:r>
            <a:rPr lang="cs-CZ" dirty="0" smtClean="0"/>
            <a:t>Čas</a:t>
          </a:r>
          <a:endParaRPr lang="cs-CZ" dirty="0"/>
        </a:p>
      </dgm:t>
    </dgm:pt>
    <dgm:pt modelId="{A54F0D41-D93B-461E-A820-C45746CA7CB5}" type="parTrans" cxnId="{65B1A48B-60F1-4181-B89B-C2DA521C0A1E}">
      <dgm:prSet/>
      <dgm:spPr/>
      <dgm:t>
        <a:bodyPr/>
        <a:lstStyle/>
        <a:p>
          <a:endParaRPr lang="cs-CZ"/>
        </a:p>
      </dgm:t>
    </dgm:pt>
    <dgm:pt modelId="{4E345F86-814B-4F6D-A930-B491367FCFE0}" type="sibTrans" cxnId="{65B1A48B-60F1-4181-B89B-C2DA521C0A1E}">
      <dgm:prSet/>
      <dgm:spPr/>
      <dgm:t>
        <a:bodyPr/>
        <a:lstStyle/>
        <a:p>
          <a:endParaRPr lang="cs-CZ"/>
        </a:p>
      </dgm:t>
    </dgm:pt>
    <dgm:pt modelId="{1B2C2778-3B51-4566-8386-1D6BFC18C7B0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Subjektivně dané okolnosti</a:t>
          </a:r>
          <a:endParaRPr lang="cs-CZ" dirty="0">
            <a:solidFill>
              <a:srgbClr val="FFFF00"/>
            </a:solidFill>
          </a:endParaRPr>
        </a:p>
      </dgm:t>
    </dgm:pt>
    <dgm:pt modelId="{2D87E703-6DCC-4614-8161-4AFA7A325845}" type="parTrans" cxnId="{14ABC00F-ADC9-47BF-A45B-54F01C8FDFE4}">
      <dgm:prSet/>
      <dgm:spPr/>
      <dgm:t>
        <a:bodyPr/>
        <a:lstStyle/>
        <a:p>
          <a:endParaRPr lang="cs-CZ"/>
        </a:p>
      </dgm:t>
    </dgm:pt>
    <dgm:pt modelId="{DAED35EF-EC7A-47C4-9C32-E9CAB07E9762}" type="sibTrans" cxnId="{14ABC00F-ADC9-47BF-A45B-54F01C8FDFE4}">
      <dgm:prSet/>
      <dgm:spPr/>
      <dgm:t>
        <a:bodyPr/>
        <a:lstStyle/>
        <a:p>
          <a:endParaRPr lang="cs-CZ"/>
        </a:p>
      </dgm:t>
    </dgm:pt>
    <dgm:pt modelId="{6AC84C4E-CB6B-41D5-9D0F-FAD6DD72E2F1}">
      <dgm:prSet phldrT="[Text]"/>
      <dgm:spPr/>
      <dgm:t>
        <a:bodyPr/>
        <a:lstStyle/>
        <a:p>
          <a:r>
            <a:rPr lang="cs-CZ" dirty="0" smtClean="0"/>
            <a:t>Administrativní nároky</a:t>
          </a:r>
          <a:endParaRPr lang="cs-CZ" dirty="0"/>
        </a:p>
      </dgm:t>
    </dgm:pt>
    <dgm:pt modelId="{9664A46A-1930-492B-B1E3-FF6708033749}" type="parTrans" cxnId="{1BC8A238-08E3-4BA8-A8CB-5F965A90DD6B}">
      <dgm:prSet/>
      <dgm:spPr/>
      <dgm:t>
        <a:bodyPr/>
        <a:lstStyle/>
        <a:p>
          <a:endParaRPr lang="cs-CZ"/>
        </a:p>
      </dgm:t>
    </dgm:pt>
    <dgm:pt modelId="{1F3961C2-FFAD-4DB2-AEC5-8F18BBDD8872}" type="sibTrans" cxnId="{1BC8A238-08E3-4BA8-A8CB-5F965A90DD6B}">
      <dgm:prSet/>
      <dgm:spPr/>
      <dgm:t>
        <a:bodyPr/>
        <a:lstStyle/>
        <a:p>
          <a:endParaRPr lang="cs-CZ"/>
        </a:p>
      </dgm:t>
    </dgm:pt>
    <dgm:pt modelId="{E4E9FD6D-50A0-4F8C-ABC6-5496642925F6}">
      <dgm:prSet phldrT="[Text]"/>
      <dgm:spPr/>
      <dgm:t>
        <a:bodyPr/>
        <a:lstStyle/>
        <a:p>
          <a:r>
            <a:rPr lang="cs-CZ" dirty="0" smtClean="0"/>
            <a:t>Finanční nároky</a:t>
          </a:r>
          <a:endParaRPr lang="cs-CZ" dirty="0"/>
        </a:p>
      </dgm:t>
    </dgm:pt>
    <dgm:pt modelId="{5F825612-B882-41CF-BA89-CC53D62F83D3}" type="parTrans" cxnId="{5CF8D1EF-6A8F-4F44-BF5F-003A1EF69BEF}">
      <dgm:prSet/>
      <dgm:spPr/>
      <dgm:t>
        <a:bodyPr/>
        <a:lstStyle/>
        <a:p>
          <a:endParaRPr lang="cs-CZ"/>
        </a:p>
      </dgm:t>
    </dgm:pt>
    <dgm:pt modelId="{A0ACE429-B52A-4EDB-9FE7-78EA7E204DF7}" type="sibTrans" cxnId="{5CF8D1EF-6A8F-4F44-BF5F-003A1EF69BEF}">
      <dgm:prSet/>
      <dgm:spPr/>
      <dgm:t>
        <a:bodyPr/>
        <a:lstStyle/>
        <a:p>
          <a:endParaRPr lang="cs-CZ"/>
        </a:p>
      </dgm:t>
    </dgm:pt>
    <dgm:pt modelId="{3C82CC2C-4293-4FF3-84BA-ED1EBB0802AB}">
      <dgm:prSet phldrT="[Text]"/>
      <dgm:spPr/>
      <dgm:t>
        <a:bodyPr/>
        <a:lstStyle/>
        <a:p>
          <a:r>
            <a:rPr lang="cs-CZ" dirty="0" err="1" smtClean="0">
              <a:solidFill>
                <a:srgbClr val="FFFF00"/>
              </a:solidFill>
            </a:rPr>
            <a:t>Push</a:t>
          </a:r>
          <a:r>
            <a:rPr lang="cs-CZ" dirty="0" smtClean="0">
              <a:solidFill>
                <a:srgbClr val="FFFF00"/>
              </a:solidFill>
            </a:rPr>
            <a:t>-</a:t>
          </a:r>
          <a:r>
            <a:rPr lang="cs-CZ" dirty="0" err="1" smtClean="0">
              <a:solidFill>
                <a:srgbClr val="FFFF00"/>
              </a:solidFill>
            </a:rPr>
            <a:t>Pull</a:t>
          </a:r>
          <a:r>
            <a:rPr lang="cs-CZ" dirty="0" smtClean="0">
              <a:solidFill>
                <a:srgbClr val="FFFF00"/>
              </a:solidFill>
            </a:rPr>
            <a:t> faktory</a:t>
          </a:r>
          <a:endParaRPr lang="cs-CZ" dirty="0">
            <a:solidFill>
              <a:srgbClr val="FFFF00"/>
            </a:solidFill>
          </a:endParaRPr>
        </a:p>
      </dgm:t>
    </dgm:pt>
    <dgm:pt modelId="{980593EB-93DB-430E-8136-FD928594EF98}" type="parTrans" cxnId="{23ACD53F-CE9A-49F3-9EDD-1335701481E1}">
      <dgm:prSet/>
      <dgm:spPr/>
      <dgm:t>
        <a:bodyPr/>
        <a:lstStyle/>
        <a:p>
          <a:endParaRPr lang="cs-CZ"/>
        </a:p>
      </dgm:t>
    </dgm:pt>
    <dgm:pt modelId="{60B35742-B58A-4CCC-87BC-AB1821049D8F}" type="sibTrans" cxnId="{23ACD53F-CE9A-49F3-9EDD-1335701481E1}">
      <dgm:prSet/>
      <dgm:spPr/>
      <dgm:t>
        <a:bodyPr/>
        <a:lstStyle/>
        <a:p>
          <a:endParaRPr lang="cs-CZ"/>
        </a:p>
      </dgm:t>
    </dgm:pt>
    <dgm:pt modelId="{569696FF-1B8B-4007-B920-17C28C4053F9}">
      <dgm:prSet phldrT="[Text]"/>
      <dgm:spPr/>
      <dgm:t>
        <a:bodyPr/>
        <a:lstStyle/>
        <a:p>
          <a:r>
            <a:rPr lang="cs-CZ" dirty="0" smtClean="0"/>
            <a:t>Situace v zemi původu</a:t>
          </a:r>
          <a:endParaRPr lang="cs-CZ" dirty="0"/>
        </a:p>
      </dgm:t>
    </dgm:pt>
    <dgm:pt modelId="{C39359FA-10BA-4EFF-B294-A71ABDE895AF}" type="parTrans" cxnId="{210BF271-BB4F-4E34-8E0C-E7150BE0AB41}">
      <dgm:prSet/>
      <dgm:spPr/>
      <dgm:t>
        <a:bodyPr/>
        <a:lstStyle/>
        <a:p>
          <a:endParaRPr lang="cs-CZ"/>
        </a:p>
      </dgm:t>
    </dgm:pt>
    <dgm:pt modelId="{D6229BE4-1E77-413B-BC07-CFBE6CF30FBB}" type="sibTrans" cxnId="{210BF271-BB4F-4E34-8E0C-E7150BE0AB41}">
      <dgm:prSet/>
      <dgm:spPr/>
      <dgm:t>
        <a:bodyPr/>
        <a:lstStyle/>
        <a:p>
          <a:endParaRPr lang="cs-CZ"/>
        </a:p>
      </dgm:t>
    </dgm:pt>
    <dgm:pt modelId="{FD357C91-37E3-4103-B1A5-289CEC411F3B}">
      <dgm:prSet phldrT="[Text]"/>
      <dgm:spPr/>
      <dgm:t>
        <a:bodyPr/>
        <a:lstStyle/>
        <a:p>
          <a:r>
            <a:rPr lang="cs-CZ" dirty="0" smtClean="0"/>
            <a:t>Situace v cílové zemi</a:t>
          </a:r>
          <a:endParaRPr lang="cs-CZ" dirty="0"/>
        </a:p>
      </dgm:t>
    </dgm:pt>
    <dgm:pt modelId="{71354D54-0DAB-49C4-895C-C6FBAF2DE1B9}" type="parTrans" cxnId="{351EC4E1-432F-4031-82BB-9867545ADC11}">
      <dgm:prSet/>
      <dgm:spPr/>
      <dgm:t>
        <a:bodyPr/>
        <a:lstStyle/>
        <a:p>
          <a:endParaRPr lang="cs-CZ"/>
        </a:p>
      </dgm:t>
    </dgm:pt>
    <dgm:pt modelId="{0DE615CF-5D38-4478-B2C5-E69F3391D4FE}" type="sibTrans" cxnId="{351EC4E1-432F-4031-82BB-9867545ADC11}">
      <dgm:prSet/>
      <dgm:spPr/>
      <dgm:t>
        <a:bodyPr/>
        <a:lstStyle/>
        <a:p>
          <a:endParaRPr lang="cs-CZ"/>
        </a:p>
      </dgm:t>
    </dgm:pt>
    <dgm:pt modelId="{3452E555-C5B8-4F95-A7E1-1AE21278AB7E}" type="pres">
      <dgm:prSet presAssocID="{78F5F449-7A3E-4ECF-999E-2562601111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367881-F5CB-405C-AFBA-F62E12B5382E}" type="pres">
      <dgm:prSet presAssocID="{8DCBCD5D-7FF1-4E09-9C9A-BA8AA0DC7BEE}" presName="composite" presStyleCnt="0"/>
      <dgm:spPr/>
    </dgm:pt>
    <dgm:pt modelId="{F592DACD-3715-4B30-B5A9-E4B48EDA19F5}" type="pres">
      <dgm:prSet presAssocID="{8DCBCD5D-7FF1-4E09-9C9A-BA8AA0DC7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767F82-0970-4DCC-B1E9-63C35790BB73}" type="pres">
      <dgm:prSet presAssocID="{8DCBCD5D-7FF1-4E09-9C9A-BA8AA0DC7BEE}" presName="descendantText" presStyleLbl="alignAcc1" presStyleIdx="0" presStyleCnt="3" custLinFactNeighborX="-695" custLinFactNeighborY="-9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5AC450-D412-4E1C-AEFE-BBADC615B0A6}" type="pres">
      <dgm:prSet presAssocID="{D9B947DB-C9FA-47B9-B1EC-40C46C5F4A91}" presName="sp" presStyleCnt="0"/>
      <dgm:spPr/>
    </dgm:pt>
    <dgm:pt modelId="{62EDD6D7-ED14-4EA2-B5F0-B95D75E897FA}" type="pres">
      <dgm:prSet presAssocID="{1B2C2778-3B51-4566-8386-1D6BFC18C7B0}" presName="composite" presStyleCnt="0"/>
      <dgm:spPr/>
    </dgm:pt>
    <dgm:pt modelId="{19089D6B-607A-41F9-A58B-FDB6FA5EE7F5}" type="pres">
      <dgm:prSet presAssocID="{1B2C2778-3B51-4566-8386-1D6BFC18C7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79E6F2-8BD6-451D-84CB-A89830BA2077}" type="pres">
      <dgm:prSet presAssocID="{1B2C2778-3B51-4566-8386-1D6BFC18C7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045F84-4057-46A2-AFDC-9B6377CCC94C}" type="pres">
      <dgm:prSet presAssocID="{DAED35EF-EC7A-47C4-9C32-E9CAB07E9762}" presName="sp" presStyleCnt="0"/>
      <dgm:spPr/>
    </dgm:pt>
    <dgm:pt modelId="{86783013-CA60-4DD7-8336-3FA49A5427D0}" type="pres">
      <dgm:prSet presAssocID="{3C82CC2C-4293-4FF3-84BA-ED1EBB0802AB}" presName="composite" presStyleCnt="0"/>
      <dgm:spPr/>
    </dgm:pt>
    <dgm:pt modelId="{B148B2F3-37D6-42FA-B029-926D5574C81C}" type="pres">
      <dgm:prSet presAssocID="{3C82CC2C-4293-4FF3-84BA-ED1EBB0802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F06B3-6083-4377-B6A4-200FA7ED7EAF}" type="pres">
      <dgm:prSet presAssocID="{3C82CC2C-4293-4FF3-84BA-ED1EBB0802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323F5C0-E705-4425-9E12-FFCECA0A83B0}" type="presOf" srcId="{E4E9FD6D-50A0-4F8C-ABC6-5496642925F6}" destId="{A479E6F2-8BD6-451D-84CB-A89830BA2077}" srcOrd="0" destOrd="1" presId="urn:microsoft.com/office/officeart/2005/8/layout/chevron2"/>
    <dgm:cxn modelId="{351EC4E1-432F-4031-82BB-9867545ADC11}" srcId="{3C82CC2C-4293-4FF3-84BA-ED1EBB0802AB}" destId="{FD357C91-37E3-4103-B1A5-289CEC411F3B}" srcOrd="1" destOrd="0" parTransId="{71354D54-0DAB-49C4-895C-C6FBAF2DE1B9}" sibTransId="{0DE615CF-5D38-4478-B2C5-E69F3391D4FE}"/>
    <dgm:cxn modelId="{23ACD53F-CE9A-49F3-9EDD-1335701481E1}" srcId="{78F5F449-7A3E-4ECF-999E-256260111111}" destId="{3C82CC2C-4293-4FF3-84BA-ED1EBB0802AB}" srcOrd="2" destOrd="0" parTransId="{980593EB-93DB-430E-8136-FD928594EF98}" sibTransId="{60B35742-B58A-4CCC-87BC-AB1821049D8F}"/>
    <dgm:cxn modelId="{210BF271-BB4F-4E34-8E0C-E7150BE0AB41}" srcId="{3C82CC2C-4293-4FF3-84BA-ED1EBB0802AB}" destId="{569696FF-1B8B-4007-B920-17C28C4053F9}" srcOrd="0" destOrd="0" parTransId="{C39359FA-10BA-4EFF-B294-A71ABDE895AF}" sibTransId="{D6229BE4-1E77-413B-BC07-CFBE6CF30FBB}"/>
    <dgm:cxn modelId="{65B1A48B-60F1-4181-B89B-C2DA521C0A1E}" srcId="{8DCBCD5D-7FF1-4E09-9C9A-BA8AA0DC7BEE}" destId="{393DA1B7-7C14-4A2F-B910-464DE36A8167}" srcOrd="1" destOrd="0" parTransId="{A54F0D41-D93B-461E-A820-C45746CA7CB5}" sibTransId="{4E345F86-814B-4F6D-A930-B491367FCFE0}"/>
    <dgm:cxn modelId="{9F1C2500-4FF5-4679-9076-442279527B49}" type="presOf" srcId="{3C82CC2C-4293-4FF3-84BA-ED1EBB0802AB}" destId="{B148B2F3-37D6-42FA-B029-926D5574C81C}" srcOrd="0" destOrd="0" presId="urn:microsoft.com/office/officeart/2005/8/layout/chevron2"/>
    <dgm:cxn modelId="{BCB3D7C8-C23D-49EC-B488-0A0B89108F2A}" type="presOf" srcId="{393DA1B7-7C14-4A2F-B910-464DE36A8167}" destId="{C1767F82-0970-4DCC-B1E9-63C35790BB73}" srcOrd="0" destOrd="1" presId="urn:microsoft.com/office/officeart/2005/8/layout/chevron2"/>
    <dgm:cxn modelId="{1BC8A238-08E3-4BA8-A8CB-5F965A90DD6B}" srcId="{1B2C2778-3B51-4566-8386-1D6BFC18C7B0}" destId="{6AC84C4E-CB6B-41D5-9D0F-FAD6DD72E2F1}" srcOrd="0" destOrd="0" parTransId="{9664A46A-1930-492B-B1E3-FF6708033749}" sibTransId="{1F3961C2-FFAD-4DB2-AEC5-8F18BBDD8872}"/>
    <dgm:cxn modelId="{C4F1591B-BA4A-499B-983A-4687E9BA02E7}" srcId="{78F5F449-7A3E-4ECF-999E-256260111111}" destId="{8DCBCD5D-7FF1-4E09-9C9A-BA8AA0DC7BEE}" srcOrd="0" destOrd="0" parTransId="{D998D5F0-49CC-4961-9D4D-1ABA207C5BD9}" sibTransId="{D9B947DB-C9FA-47B9-B1EC-40C46C5F4A91}"/>
    <dgm:cxn modelId="{14ABC00F-ADC9-47BF-A45B-54F01C8FDFE4}" srcId="{78F5F449-7A3E-4ECF-999E-256260111111}" destId="{1B2C2778-3B51-4566-8386-1D6BFC18C7B0}" srcOrd="1" destOrd="0" parTransId="{2D87E703-6DCC-4614-8161-4AFA7A325845}" sibTransId="{DAED35EF-EC7A-47C4-9C32-E9CAB07E9762}"/>
    <dgm:cxn modelId="{226B0F49-7E81-4367-9B5E-E27A41147500}" type="presOf" srcId="{6AC84C4E-CB6B-41D5-9D0F-FAD6DD72E2F1}" destId="{A479E6F2-8BD6-451D-84CB-A89830BA2077}" srcOrd="0" destOrd="0" presId="urn:microsoft.com/office/officeart/2005/8/layout/chevron2"/>
    <dgm:cxn modelId="{1AB95D46-E788-405F-B0F5-085348F6B717}" type="presOf" srcId="{8DCBCD5D-7FF1-4E09-9C9A-BA8AA0DC7BEE}" destId="{F592DACD-3715-4B30-B5A9-E4B48EDA19F5}" srcOrd="0" destOrd="0" presId="urn:microsoft.com/office/officeart/2005/8/layout/chevron2"/>
    <dgm:cxn modelId="{5548796A-887C-471A-898E-C8EB4DA280B5}" type="presOf" srcId="{569696FF-1B8B-4007-B920-17C28C4053F9}" destId="{A31F06B3-6083-4377-B6A4-200FA7ED7EAF}" srcOrd="0" destOrd="0" presId="urn:microsoft.com/office/officeart/2005/8/layout/chevron2"/>
    <dgm:cxn modelId="{71FB7B86-D6A5-4E95-A349-5F745FEF46E9}" type="presOf" srcId="{3310DFC0-AAD3-4312-B437-3A1276355202}" destId="{C1767F82-0970-4DCC-B1E9-63C35790BB73}" srcOrd="0" destOrd="0" presId="urn:microsoft.com/office/officeart/2005/8/layout/chevron2"/>
    <dgm:cxn modelId="{67EC1D8F-BD95-48A3-BCDB-885795849DE3}" srcId="{8DCBCD5D-7FF1-4E09-9C9A-BA8AA0DC7BEE}" destId="{3310DFC0-AAD3-4312-B437-3A1276355202}" srcOrd="0" destOrd="0" parTransId="{A15DB197-5706-4378-956A-F726E96A727D}" sibTransId="{39D57308-9835-4219-933E-48437AA3C01B}"/>
    <dgm:cxn modelId="{28C1E120-E35A-4AC1-9E7D-E3B3585BCFB6}" type="presOf" srcId="{78F5F449-7A3E-4ECF-999E-256260111111}" destId="{3452E555-C5B8-4F95-A7E1-1AE21278AB7E}" srcOrd="0" destOrd="0" presId="urn:microsoft.com/office/officeart/2005/8/layout/chevron2"/>
    <dgm:cxn modelId="{5CF8D1EF-6A8F-4F44-BF5F-003A1EF69BEF}" srcId="{1B2C2778-3B51-4566-8386-1D6BFC18C7B0}" destId="{E4E9FD6D-50A0-4F8C-ABC6-5496642925F6}" srcOrd="1" destOrd="0" parTransId="{5F825612-B882-41CF-BA89-CC53D62F83D3}" sibTransId="{A0ACE429-B52A-4EDB-9FE7-78EA7E204DF7}"/>
    <dgm:cxn modelId="{3C62DB5B-8C67-4E3E-8984-3FEFA7A1DB1F}" type="presOf" srcId="{FD357C91-37E3-4103-B1A5-289CEC411F3B}" destId="{A31F06B3-6083-4377-B6A4-200FA7ED7EAF}" srcOrd="0" destOrd="1" presId="urn:microsoft.com/office/officeart/2005/8/layout/chevron2"/>
    <dgm:cxn modelId="{16C9FF07-A6AD-4CC7-925C-0A83251C8C13}" type="presOf" srcId="{1B2C2778-3B51-4566-8386-1D6BFC18C7B0}" destId="{19089D6B-607A-41F9-A58B-FDB6FA5EE7F5}" srcOrd="0" destOrd="0" presId="urn:microsoft.com/office/officeart/2005/8/layout/chevron2"/>
    <dgm:cxn modelId="{5671EA29-E5F2-4675-B4F0-0D89B870E712}" type="presParOf" srcId="{3452E555-C5B8-4F95-A7E1-1AE21278AB7E}" destId="{15367881-F5CB-405C-AFBA-F62E12B5382E}" srcOrd="0" destOrd="0" presId="urn:microsoft.com/office/officeart/2005/8/layout/chevron2"/>
    <dgm:cxn modelId="{13818C92-09AF-47D6-B251-B5A2FDF87D78}" type="presParOf" srcId="{15367881-F5CB-405C-AFBA-F62E12B5382E}" destId="{F592DACD-3715-4B30-B5A9-E4B48EDA19F5}" srcOrd="0" destOrd="0" presId="urn:microsoft.com/office/officeart/2005/8/layout/chevron2"/>
    <dgm:cxn modelId="{80C06F91-5787-49A3-A155-40C7758C7A74}" type="presParOf" srcId="{15367881-F5CB-405C-AFBA-F62E12B5382E}" destId="{C1767F82-0970-4DCC-B1E9-63C35790BB73}" srcOrd="1" destOrd="0" presId="urn:microsoft.com/office/officeart/2005/8/layout/chevron2"/>
    <dgm:cxn modelId="{13A82AAA-79E2-4199-B8AE-5F2ADFA4E85A}" type="presParOf" srcId="{3452E555-C5B8-4F95-A7E1-1AE21278AB7E}" destId="{1D5AC450-D412-4E1C-AEFE-BBADC615B0A6}" srcOrd="1" destOrd="0" presId="urn:microsoft.com/office/officeart/2005/8/layout/chevron2"/>
    <dgm:cxn modelId="{74CECBED-AC93-4106-88B4-FB79D5DF5EDC}" type="presParOf" srcId="{3452E555-C5B8-4F95-A7E1-1AE21278AB7E}" destId="{62EDD6D7-ED14-4EA2-B5F0-B95D75E897FA}" srcOrd="2" destOrd="0" presId="urn:microsoft.com/office/officeart/2005/8/layout/chevron2"/>
    <dgm:cxn modelId="{5A8148B8-8849-4C48-9593-1CE60C7C2C81}" type="presParOf" srcId="{62EDD6D7-ED14-4EA2-B5F0-B95D75E897FA}" destId="{19089D6B-607A-41F9-A58B-FDB6FA5EE7F5}" srcOrd="0" destOrd="0" presId="urn:microsoft.com/office/officeart/2005/8/layout/chevron2"/>
    <dgm:cxn modelId="{B7588371-76D7-4991-B3CE-94C27FD14351}" type="presParOf" srcId="{62EDD6D7-ED14-4EA2-B5F0-B95D75E897FA}" destId="{A479E6F2-8BD6-451D-84CB-A89830BA2077}" srcOrd="1" destOrd="0" presId="urn:microsoft.com/office/officeart/2005/8/layout/chevron2"/>
    <dgm:cxn modelId="{4DA0CADF-C04D-447B-978B-D10FE14EE3F9}" type="presParOf" srcId="{3452E555-C5B8-4F95-A7E1-1AE21278AB7E}" destId="{A6045F84-4057-46A2-AFDC-9B6377CCC94C}" srcOrd="3" destOrd="0" presId="urn:microsoft.com/office/officeart/2005/8/layout/chevron2"/>
    <dgm:cxn modelId="{656B1133-6F79-4375-B35A-7E0DF3E7997F}" type="presParOf" srcId="{3452E555-C5B8-4F95-A7E1-1AE21278AB7E}" destId="{86783013-CA60-4DD7-8336-3FA49A5427D0}" srcOrd="4" destOrd="0" presId="urn:microsoft.com/office/officeart/2005/8/layout/chevron2"/>
    <dgm:cxn modelId="{EF875966-79C1-42D6-9B9D-6A14F4C2A09E}" type="presParOf" srcId="{86783013-CA60-4DD7-8336-3FA49A5427D0}" destId="{B148B2F3-37D6-42FA-B029-926D5574C81C}" srcOrd="0" destOrd="0" presId="urn:microsoft.com/office/officeart/2005/8/layout/chevron2"/>
    <dgm:cxn modelId="{1BD80DC0-958B-46D7-B2C9-2D3F9611B8AD}" type="presParOf" srcId="{86783013-CA60-4DD7-8336-3FA49A5427D0}" destId="{A31F06B3-6083-4377-B6A4-200FA7ED7E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5F449-7A3E-4ECF-999E-2562601111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CBCD5D-7FF1-4E09-9C9A-BA8AA0DC7BEE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Objektivně dané okolnosti</a:t>
          </a:r>
          <a:endParaRPr lang="cs-CZ" dirty="0">
            <a:solidFill>
              <a:srgbClr val="FFFF00"/>
            </a:solidFill>
          </a:endParaRPr>
        </a:p>
      </dgm:t>
    </dgm:pt>
    <dgm:pt modelId="{D998D5F0-49CC-4961-9D4D-1ABA207C5BD9}" type="parTrans" cxnId="{C4F1591B-BA4A-499B-983A-4687E9BA02E7}">
      <dgm:prSet/>
      <dgm:spPr/>
      <dgm:t>
        <a:bodyPr/>
        <a:lstStyle/>
        <a:p>
          <a:endParaRPr lang="cs-CZ"/>
        </a:p>
      </dgm:t>
    </dgm:pt>
    <dgm:pt modelId="{D9B947DB-C9FA-47B9-B1EC-40C46C5F4A91}" type="sibTrans" cxnId="{C4F1591B-BA4A-499B-983A-4687E9BA02E7}">
      <dgm:prSet/>
      <dgm:spPr/>
      <dgm:t>
        <a:bodyPr/>
        <a:lstStyle/>
        <a:p>
          <a:endParaRPr lang="cs-CZ"/>
        </a:p>
      </dgm:t>
    </dgm:pt>
    <dgm:pt modelId="{3310DFC0-AAD3-4312-B437-3A1276355202}">
      <dgm:prSet phldrT="[Text]"/>
      <dgm:spPr/>
      <dgm:t>
        <a:bodyPr/>
        <a:lstStyle/>
        <a:p>
          <a:r>
            <a:rPr lang="cs-CZ" dirty="0" smtClean="0"/>
            <a:t>Vzdálenost: vnitrostátní x mezinárodní, regionální (EU), mezikontinentální</a:t>
          </a:r>
          <a:endParaRPr lang="cs-CZ" dirty="0"/>
        </a:p>
      </dgm:t>
    </dgm:pt>
    <dgm:pt modelId="{A15DB197-5706-4378-956A-F726E96A727D}" type="parTrans" cxnId="{67EC1D8F-BD95-48A3-BCDB-885795849DE3}">
      <dgm:prSet/>
      <dgm:spPr/>
      <dgm:t>
        <a:bodyPr/>
        <a:lstStyle/>
        <a:p>
          <a:endParaRPr lang="cs-CZ"/>
        </a:p>
      </dgm:t>
    </dgm:pt>
    <dgm:pt modelId="{39D57308-9835-4219-933E-48437AA3C01B}" type="sibTrans" cxnId="{67EC1D8F-BD95-48A3-BCDB-885795849DE3}">
      <dgm:prSet/>
      <dgm:spPr/>
      <dgm:t>
        <a:bodyPr/>
        <a:lstStyle/>
        <a:p>
          <a:endParaRPr lang="cs-CZ"/>
        </a:p>
      </dgm:t>
    </dgm:pt>
    <dgm:pt modelId="{393DA1B7-7C14-4A2F-B910-464DE36A8167}">
      <dgm:prSet phldrT="[Text]"/>
      <dgm:spPr/>
      <dgm:t>
        <a:bodyPr/>
        <a:lstStyle/>
        <a:p>
          <a:r>
            <a:rPr lang="cs-CZ" dirty="0" smtClean="0"/>
            <a:t>Čas: krátkodobá (cirkulární, sezónní) x střednědobá x trvalá</a:t>
          </a:r>
          <a:endParaRPr lang="cs-CZ" dirty="0"/>
        </a:p>
      </dgm:t>
    </dgm:pt>
    <dgm:pt modelId="{A54F0D41-D93B-461E-A820-C45746CA7CB5}" type="parTrans" cxnId="{65B1A48B-60F1-4181-B89B-C2DA521C0A1E}">
      <dgm:prSet/>
      <dgm:spPr/>
      <dgm:t>
        <a:bodyPr/>
        <a:lstStyle/>
        <a:p>
          <a:endParaRPr lang="cs-CZ"/>
        </a:p>
      </dgm:t>
    </dgm:pt>
    <dgm:pt modelId="{4E345F86-814B-4F6D-A930-B491367FCFE0}" type="sibTrans" cxnId="{65B1A48B-60F1-4181-B89B-C2DA521C0A1E}">
      <dgm:prSet/>
      <dgm:spPr/>
      <dgm:t>
        <a:bodyPr/>
        <a:lstStyle/>
        <a:p>
          <a:endParaRPr lang="cs-CZ"/>
        </a:p>
      </dgm:t>
    </dgm:pt>
    <dgm:pt modelId="{1B2C2778-3B51-4566-8386-1D6BFC18C7B0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Subjektivně dané okolnosti</a:t>
          </a:r>
          <a:endParaRPr lang="cs-CZ" dirty="0">
            <a:solidFill>
              <a:srgbClr val="FFFF00"/>
            </a:solidFill>
          </a:endParaRPr>
        </a:p>
      </dgm:t>
    </dgm:pt>
    <dgm:pt modelId="{2D87E703-6DCC-4614-8161-4AFA7A325845}" type="parTrans" cxnId="{14ABC00F-ADC9-47BF-A45B-54F01C8FDFE4}">
      <dgm:prSet/>
      <dgm:spPr/>
      <dgm:t>
        <a:bodyPr/>
        <a:lstStyle/>
        <a:p>
          <a:endParaRPr lang="cs-CZ"/>
        </a:p>
      </dgm:t>
    </dgm:pt>
    <dgm:pt modelId="{DAED35EF-EC7A-47C4-9C32-E9CAB07E9762}" type="sibTrans" cxnId="{14ABC00F-ADC9-47BF-A45B-54F01C8FDFE4}">
      <dgm:prSet/>
      <dgm:spPr/>
      <dgm:t>
        <a:bodyPr/>
        <a:lstStyle/>
        <a:p>
          <a:endParaRPr lang="cs-CZ"/>
        </a:p>
      </dgm:t>
    </dgm:pt>
    <dgm:pt modelId="{6AC84C4E-CB6B-41D5-9D0F-FAD6DD72E2F1}">
      <dgm:prSet phldrT="[Text]"/>
      <dgm:spPr/>
      <dgm:t>
        <a:bodyPr/>
        <a:lstStyle/>
        <a:p>
          <a:r>
            <a:rPr lang="cs-CZ" dirty="0" smtClean="0"/>
            <a:t>Administrativní nároky:  regulérní X neregulérní           </a:t>
          </a:r>
          <a:endParaRPr lang="cs-CZ" dirty="0"/>
        </a:p>
      </dgm:t>
    </dgm:pt>
    <dgm:pt modelId="{9664A46A-1930-492B-B1E3-FF6708033749}" type="parTrans" cxnId="{1BC8A238-08E3-4BA8-A8CB-5F965A90DD6B}">
      <dgm:prSet/>
      <dgm:spPr/>
      <dgm:t>
        <a:bodyPr/>
        <a:lstStyle/>
        <a:p>
          <a:endParaRPr lang="cs-CZ"/>
        </a:p>
      </dgm:t>
    </dgm:pt>
    <dgm:pt modelId="{1F3961C2-FFAD-4DB2-AEC5-8F18BBDD8872}" type="sibTrans" cxnId="{1BC8A238-08E3-4BA8-A8CB-5F965A90DD6B}">
      <dgm:prSet/>
      <dgm:spPr/>
      <dgm:t>
        <a:bodyPr/>
        <a:lstStyle/>
        <a:p>
          <a:endParaRPr lang="cs-CZ"/>
        </a:p>
      </dgm:t>
    </dgm:pt>
    <dgm:pt modelId="{E4E9FD6D-50A0-4F8C-ABC6-5496642925F6}">
      <dgm:prSet phldrT="[Text]"/>
      <dgm:spPr/>
      <dgm:t>
        <a:bodyPr/>
        <a:lstStyle/>
        <a:p>
          <a:r>
            <a:rPr lang="cs-CZ" dirty="0" smtClean="0"/>
            <a:t>Finanční nároky</a:t>
          </a:r>
          <a:endParaRPr lang="cs-CZ" dirty="0"/>
        </a:p>
      </dgm:t>
    </dgm:pt>
    <dgm:pt modelId="{5F825612-B882-41CF-BA89-CC53D62F83D3}" type="parTrans" cxnId="{5CF8D1EF-6A8F-4F44-BF5F-003A1EF69BEF}">
      <dgm:prSet/>
      <dgm:spPr/>
      <dgm:t>
        <a:bodyPr/>
        <a:lstStyle/>
        <a:p>
          <a:endParaRPr lang="cs-CZ"/>
        </a:p>
      </dgm:t>
    </dgm:pt>
    <dgm:pt modelId="{A0ACE429-B52A-4EDB-9FE7-78EA7E204DF7}" type="sibTrans" cxnId="{5CF8D1EF-6A8F-4F44-BF5F-003A1EF69BEF}">
      <dgm:prSet/>
      <dgm:spPr/>
      <dgm:t>
        <a:bodyPr/>
        <a:lstStyle/>
        <a:p>
          <a:endParaRPr lang="cs-CZ"/>
        </a:p>
      </dgm:t>
    </dgm:pt>
    <dgm:pt modelId="{3C82CC2C-4293-4FF3-84BA-ED1EBB0802AB}">
      <dgm:prSet phldrT="[Text]"/>
      <dgm:spPr/>
      <dgm:t>
        <a:bodyPr/>
        <a:lstStyle/>
        <a:p>
          <a:r>
            <a:rPr lang="cs-CZ" dirty="0" err="1" smtClean="0">
              <a:solidFill>
                <a:srgbClr val="FFFF00"/>
              </a:solidFill>
            </a:rPr>
            <a:t>Push</a:t>
          </a:r>
          <a:r>
            <a:rPr lang="cs-CZ" dirty="0" smtClean="0">
              <a:solidFill>
                <a:srgbClr val="FFFF00"/>
              </a:solidFill>
            </a:rPr>
            <a:t>-</a:t>
          </a:r>
          <a:r>
            <a:rPr lang="cs-CZ" dirty="0" err="1" smtClean="0">
              <a:solidFill>
                <a:srgbClr val="FFFF00"/>
              </a:solidFill>
            </a:rPr>
            <a:t>Pull</a:t>
          </a:r>
          <a:r>
            <a:rPr lang="cs-CZ" dirty="0" smtClean="0">
              <a:solidFill>
                <a:srgbClr val="FFFF00"/>
              </a:solidFill>
            </a:rPr>
            <a:t> faktory</a:t>
          </a:r>
          <a:endParaRPr lang="cs-CZ" dirty="0">
            <a:solidFill>
              <a:srgbClr val="FFFF00"/>
            </a:solidFill>
          </a:endParaRPr>
        </a:p>
      </dgm:t>
    </dgm:pt>
    <dgm:pt modelId="{980593EB-93DB-430E-8136-FD928594EF98}" type="parTrans" cxnId="{23ACD53F-CE9A-49F3-9EDD-1335701481E1}">
      <dgm:prSet/>
      <dgm:spPr/>
      <dgm:t>
        <a:bodyPr/>
        <a:lstStyle/>
        <a:p>
          <a:endParaRPr lang="cs-CZ"/>
        </a:p>
      </dgm:t>
    </dgm:pt>
    <dgm:pt modelId="{60B35742-B58A-4CCC-87BC-AB1821049D8F}" type="sibTrans" cxnId="{23ACD53F-CE9A-49F3-9EDD-1335701481E1}">
      <dgm:prSet/>
      <dgm:spPr/>
      <dgm:t>
        <a:bodyPr/>
        <a:lstStyle/>
        <a:p>
          <a:endParaRPr lang="cs-CZ"/>
        </a:p>
      </dgm:t>
    </dgm:pt>
    <dgm:pt modelId="{569696FF-1B8B-4007-B920-17C28C4053F9}">
      <dgm:prSet phldrT="[Text]"/>
      <dgm:spPr/>
      <dgm:t>
        <a:bodyPr/>
        <a:lstStyle/>
        <a:p>
          <a:r>
            <a:rPr lang="cs-CZ" dirty="0" smtClean="0"/>
            <a:t>Situace v zemi původu (</a:t>
          </a:r>
          <a:r>
            <a:rPr lang="cs-CZ" dirty="0" err="1" smtClean="0"/>
            <a:t>root</a:t>
          </a:r>
          <a:r>
            <a:rPr lang="cs-CZ" dirty="0" smtClean="0"/>
            <a:t> </a:t>
          </a:r>
          <a:r>
            <a:rPr lang="cs-CZ" dirty="0" err="1" smtClean="0"/>
            <a:t>causes</a:t>
          </a:r>
          <a:r>
            <a:rPr lang="cs-CZ" dirty="0" smtClean="0"/>
            <a:t>): dobrovolná X nucená  </a:t>
          </a:r>
          <a:endParaRPr lang="cs-CZ" dirty="0"/>
        </a:p>
      </dgm:t>
    </dgm:pt>
    <dgm:pt modelId="{C39359FA-10BA-4EFF-B294-A71ABDE895AF}" type="parTrans" cxnId="{210BF271-BB4F-4E34-8E0C-E7150BE0AB41}">
      <dgm:prSet/>
      <dgm:spPr/>
      <dgm:t>
        <a:bodyPr/>
        <a:lstStyle/>
        <a:p>
          <a:endParaRPr lang="cs-CZ"/>
        </a:p>
      </dgm:t>
    </dgm:pt>
    <dgm:pt modelId="{D6229BE4-1E77-413B-BC07-CFBE6CF30FBB}" type="sibTrans" cxnId="{210BF271-BB4F-4E34-8E0C-E7150BE0AB41}">
      <dgm:prSet/>
      <dgm:spPr/>
      <dgm:t>
        <a:bodyPr/>
        <a:lstStyle/>
        <a:p>
          <a:endParaRPr lang="cs-CZ"/>
        </a:p>
      </dgm:t>
    </dgm:pt>
    <dgm:pt modelId="{FD357C91-37E3-4103-B1A5-289CEC411F3B}">
      <dgm:prSet phldrT="[Text]"/>
      <dgm:spPr/>
      <dgm:t>
        <a:bodyPr/>
        <a:lstStyle/>
        <a:p>
          <a:r>
            <a:rPr lang="cs-CZ" dirty="0" smtClean="0"/>
            <a:t>Situace v cílové zemi: pracovní, studijní, sloučení rodiny</a:t>
          </a:r>
          <a:endParaRPr lang="cs-CZ" dirty="0"/>
        </a:p>
      </dgm:t>
    </dgm:pt>
    <dgm:pt modelId="{71354D54-0DAB-49C4-895C-C6FBAF2DE1B9}" type="parTrans" cxnId="{351EC4E1-432F-4031-82BB-9867545ADC11}">
      <dgm:prSet/>
      <dgm:spPr/>
      <dgm:t>
        <a:bodyPr/>
        <a:lstStyle/>
        <a:p>
          <a:endParaRPr lang="cs-CZ"/>
        </a:p>
      </dgm:t>
    </dgm:pt>
    <dgm:pt modelId="{0DE615CF-5D38-4478-B2C5-E69F3391D4FE}" type="sibTrans" cxnId="{351EC4E1-432F-4031-82BB-9867545ADC11}">
      <dgm:prSet/>
      <dgm:spPr/>
      <dgm:t>
        <a:bodyPr/>
        <a:lstStyle/>
        <a:p>
          <a:endParaRPr lang="cs-CZ"/>
        </a:p>
      </dgm:t>
    </dgm:pt>
    <dgm:pt modelId="{3452E555-C5B8-4F95-A7E1-1AE21278AB7E}" type="pres">
      <dgm:prSet presAssocID="{78F5F449-7A3E-4ECF-999E-2562601111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367881-F5CB-405C-AFBA-F62E12B5382E}" type="pres">
      <dgm:prSet presAssocID="{8DCBCD5D-7FF1-4E09-9C9A-BA8AA0DC7BEE}" presName="composite" presStyleCnt="0"/>
      <dgm:spPr/>
    </dgm:pt>
    <dgm:pt modelId="{F592DACD-3715-4B30-B5A9-E4B48EDA19F5}" type="pres">
      <dgm:prSet presAssocID="{8DCBCD5D-7FF1-4E09-9C9A-BA8AA0DC7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767F82-0970-4DCC-B1E9-63C35790BB73}" type="pres">
      <dgm:prSet presAssocID="{8DCBCD5D-7FF1-4E09-9C9A-BA8AA0DC7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5AC450-D412-4E1C-AEFE-BBADC615B0A6}" type="pres">
      <dgm:prSet presAssocID="{D9B947DB-C9FA-47B9-B1EC-40C46C5F4A91}" presName="sp" presStyleCnt="0"/>
      <dgm:spPr/>
    </dgm:pt>
    <dgm:pt modelId="{62EDD6D7-ED14-4EA2-B5F0-B95D75E897FA}" type="pres">
      <dgm:prSet presAssocID="{1B2C2778-3B51-4566-8386-1D6BFC18C7B0}" presName="composite" presStyleCnt="0"/>
      <dgm:spPr/>
    </dgm:pt>
    <dgm:pt modelId="{19089D6B-607A-41F9-A58B-FDB6FA5EE7F5}" type="pres">
      <dgm:prSet presAssocID="{1B2C2778-3B51-4566-8386-1D6BFC18C7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79E6F2-8BD6-451D-84CB-A89830BA2077}" type="pres">
      <dgm:prSet presAssocID="{1B2C2778-3B51-4566-8386-1D6BFC18C7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045F84-4057-46A2-AFDC-9B6377CCC94C}" type="pres">
      <dgm:prSet presAssocID="{DAED35EF-EC7A-47C4-9C32-E9CAB07E9762}" presName="sp" presStyleCnt="0"/>
      <dgm:spPr/>
    </dgm:pt>
    <dgm:pt modelId="{86783013-CA60-4DD7-8336-3FA49A5427D0}" type="pres">
      <dgm:prSet presAssocID="{3C82CC2C-4293-4FF3-84BA-ED1EBB0802AB}" presName="composite" presStyleCnt="0"/>
      <dgm:spPr/>
    </dgm:pt>
    <dgm:pt modelId="{B148B2F3-37D6-42FA-B029-926D5574C81C}" type="pres">
      <dgm:prSet presAssocID="{3C82CC2C-4293-4FF3-84BA-ED1EBB0802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F06B3-6083-4377-B6A4-200FA7ED7EAF}" type="pres">
      <dgm:prSet presAssocID="{3C82CC2C-4293-4FF3-84BA-ED1EBB0802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1EC4E1-432F-4031-82BB-9867545ADC11}" srcId="{3C82CC2C-4293-4FF3-84BA-ED1EBB0802AB}" destId="{FD357C91-37E3-4103-B1A5-289CEC411F3B}" srcOrd="1" destOrd="0" parTransId="{71354D54-0DAB-49C4-895C-C6FBAF2DE1B9}" sibTransId="{0DE615CF-5D38-4478-B2C5-E69F3391D4FE}"/>
    <dgm:cxn modelId="{23ACD53F-CE9A-49F3-9EDD-1335701481E1}" srcId="{78F5F449-7A3E-4ECF-999E-256260111111}" destId="{3C82CC2C-4293-4FF3-84BA-ED1EBB0802AB}" srcOrd="2" destOrd="0" parTransId="{980593EB-93DB-430E-8136-FD928594EF98}" sibTransId="{60B35742-B58A-4CCC-87BC-AB1821049D8F}"/>
    <dgm:cxn modelId="{4CCA4470-0B50-4F7A-B6EC-8E55C31CABC0}" type="presOf" srcId="{8DCBCD5D-7FF1-4E09-9C9A-BA8AA0DC7BEE}" destId="{F592DACD-3715-4B30-B5A9-E4B48EDA19F5}" srcOrd="0" destOrd="0" presId="urn:microsoft.com/office/officeart/2005/8/layout/chevron2"/>
    <dgm:cxn modelId="{7219AD82-9438-430F-9522-C2C03F94F7C9}" type="presOf" srcId="{6AC84C4E-CB6B-41D5-9D0F-FAD6DD72E2F1}" destId="{A479E6F2-8BD6-451D-84CB-A89830BA2077}" srcOrd="0" destOrd="0" presId="urn:microsoft.com/office/officeart/2005/8/layout/chevron2"/>
    <dgm:cxn modelId="{AF0BF3AC-E6B3-45E0-B431-46DD3C8F3364}" type="presOf" srcId="{3310DFC0-AAD3-4312-B437-3A1276355202}" destId="{C1767F82-0970-4DCC-B1E9-63C35790BB73}" srcOrd="0" destOrd="0" presId="urn:microsoft.com/office/officeart/2005/8/layout/chevron2"/>
    <dgm:cxn modelId="{106AB41F-FDC9-440A-9C92-4DC3708A1565}" type="presOf" srcId="{569696FF-1B8B-4007-B920-17C28C4053F9}" destId="{A31F06B3-6083-4377-B6A4-200FA7ED7EAF}" srcOrd="0" destOrd="0" presId="urn:microsoft.com/office/officeart/2005/8/layout/chevron2"/>
    <dgm:cxn modelId="{210BF271-BB4F-4E34-8E0C-E7150BE0AB41}" srcId="{3C82CC2C-4293-4FF3-84BA-ED1EBB0802AB}" destId="{569696FF-1B8B-4007-B920-17C28C4053F9}" srcOrd="0" destOrd="0" parTransId="{C39359FA-10BA-4EFF-B294-A71ABDE895AF}" sibTransId="{D6229BE4-1E77-413B-BC07-CFBE6CF30FBB}"/>
    <dgm:cxn modelId="{65B1A48B-60F1-4181-B89B-C2DA521C0A1E}" srcId="{8DCBCD5D-7FF1-4E09-9C9A-BA8AA0DC7BEE}" destId="{393DA1B7-7C14-4A2F-B910-464DE36A8167}" srcOrd="1" destOrd="0" parTransId="{A54F0D41-D93B-461E-A820-C45746CA7CB5}" sibTransId="{4E345F86-814B-4F6D-A930-B491367FCFE0}"/>
    <dgm:cxn modelId="{99AFDA1B-96D4-4EBF-A5A2-7994F2F35C9F}" type="presOf" srcId="{78F5F449-7A3E-4ECF-999E-256260111111}" destId="{3452E555-C5B8-4F95-A7E1-1AE21278AB7E}" srcOrd="0" destOrd="0" presId="urn:microsoft.com/office/officeart/2005/8/layout/chevron2"/>
    <dgm:cxn modelId="{0CFF3DF3-88CB-4878-9421-D78580B1B452}" type="presOf" srcId="{393DA1B7-7C14-4A2F-B910-464DE36A8167}" destId="{C1767F82-0970-4DCC-B1E9-63C35790BB73}" srcOrd="0" destOrd="1" presId="urn:microsoft.com/office/officeart/2005/8/layout/chevron2"/>
    <dgm:cxn modelId="{1BC8A238-08E3-4BA8-A8CB-5F965A90DD6B}" srcId="{1B2C2778-3B51-4566-8386-1D6BFC18C7B0}" destId="{6AC84C4E-CB6B-41D5-9D0F-FAD6DD72E2F1}" srcOrd="0" destOrd="0" parTransId="{9664A46A-1930-492B-B1E3-FF6708033749}" sibTransId="{1F3961C2-FFAD-4DB2-AEC5-8F18BBDD8872}"/>
    <dgm:cxn modelId="{ED23EEE6-2B0D-4CE3-AE2F-7C144386FB15}" type="presOf" srcId="{E4E9FD6D-50A0-4F8C-ABC6-5496642925F6}" destId="{A479E6F2-8BD6-451D-84CB-A89830BA2077}" srcOrd="0" destOrd="1" presId="urn:microsoft.com/office/officeart/2005/8/layout/chevron2"/>
    <dgm:cxn modelId="{C4F1591B-BA4A-499B-983A-4687E9BA02E7}" srcId="{78F5F449-7A3E-4ECF-999E-256260111111}" destId="{8DCBCD5D-7FF1-4E09-9C9A-BA8AA0DC7BEE}" srcOrd="0" destOrd="0" parTransId="{D998D5F0-49CC-4961-9D4D-1ABA207C5BD9}" sibTransId="{D9B947DB-C9FA-47B9-B1EC-40C46C5F4A91}"/>
    <dgm:cxn modelId="{12999E7E-684C-4C2F-B373-3D4B83238379}" type="presOf" srcId="{3C82CC2C-4293-4FF3-84BA-ED1EBB0802AB}" destId="{B148B2F3-37D6-42FA-B029-926D5574C81C}" srcOrd="0" destOrd="0" presId="urn:microsoft.com/office/officeart/2005/8/layout/chevron2"/>
    <dgm:cxn modelId="{14ABC00F-ADC9-47BF-A45B-54F01C8FDFE4}" srcId="{78F5F449-7A3E-4ECF-999E-256260111111}" destId="{1B2C2778-3B51-4566-8386-1D6BFC18C7B0}" srcOrd="1" destOrd="0" parTransId="{2D87E703-6DCC-4614-8161-4AFA7A325845}" sibTransId="{DAED35EF-EC7A-47C4-9C32-E9CAB07E9762}"/>
    <dgm:cxn modelId="{9F0DA49F-FC52-4833-A000-9C46495CFA4D}" type="presOf" srcId="{1B2C2778-3B51-4566-8386-1D6BFC18C7B0}" destId="{19089D6B-607A-41F9-A58B-FDB6FA5EE7F5}" srcOrd="0" destOrd="0" presId="urn:microsoft.com/office/officeart/2005/8/layout/chevron2"/>
    <dgm:cxn modelId="{67EC1D8F-BD95-48A3-BCDB-885795849DE3}" srcId="{8DCBCD5D-7FF1-4E09-9C9A-BA8AA0DC7BEE}" destId="{3310DFC0-AAD3-4312-B437-3A1276355202}" srcOrd="0" destOrd="0" parTransId="{A15DB197-5706-4378-956A-F726E96A727D}" sibTransId="{39D57308-9835-4219-933E-48437AA3C01B}"/>
    <dgm:cxn modelId="{5CF8D1EF-6A8F-4F44-BF5F-003A1EF69BEF}" srcId="{1B2C2778-3B51-4566-8386-1D6BFC18C7B0}" destId="{E4E9FD6D-50A0-4F8C-ABC6-5496642925F6}" srcOrd="1" destOrd="0" parTransId="{5F825612-B882-41CF-BA89-CC53D62F83D3}" sibTransId="{A0ACE429-B52A-4EDB-9FE7-78EA7E204DF7}"/>
    <dgm:cxn modelId="{CABB14D7-0415-45A0-948A-5F40E1B2EB08}" type="presOf" srcId="{FD357C91-37E3-4103-B1A5-289CEC411F3B}" destId="{A31F06B3-6083-4377-B6A4-200FA7ED7EAF}" srcOrd="0" destOrd="1" presId="urn:microsoft.com/office/officeart/2005/8/layout/chevron2"/>
    <dgm:cxn modelId="{968E9694-9DA7-4225-A510-09C88074E799}" type="presParOf" srcId="{3452E555-C5B8-4F95-A7E1-1AE21278AB7E}" destId="{15367881-F5CB-405C-AFBA-F62E12B5382E}" srcOrd="0" destOrd="0" presId="urn:microsoft.com/office/officeart/2005/8/layout/chevron2"/>
    <dgm:cxn modelId="{1E2DE4D3-4B52-44DB-8D62-8B5921BC4C61}" type="presParOf" srcId="{15367881-F5CB-405C-AFBA-F62E12B5382E}" destId="{F592DACD-3715-4B30-B5A9-E4B48EDA19F5}" srcOrd="0" destOrd="0" presId="urn:microsoft.com/office/officeart/2005/8/layout/chevron2"/>
    <dgm:cxn modelId="{2B8A1A87-1AE0-4485-A7AF-7C8B12647952}" type="presParOf" srcId="{15367881-F5CB-405C-AFBA-F62E12B5382E}" destId="{C1767F82-0970-4DCC-B1E9-63C35790BB73}" srcOrd="1" destOrd="0" presId="urn:microsoft.com/office/officeart/2005/8/layout/chevron2"/>
    <dgm:cxn modelId="{7F17E85D-539C-4EFE-902E-D16526B15A24}" type="presParOf" srcId="{3452E555-C5B8-4F95-A7E1-1AE21278AB7E}" destId="{1D5AC450-D412-4E1C-AEFE-BBADC615B0A6}" srcOrd="1" destOrd="0" presId="urn:microsoft.com/office/officeart/2005/8/layout/chevron2"/>
    <dgm:cxn modelId="{70EE235F-73E9-4694-B156-69A0284D1C11}" type="presParOf" srcId="{3452E555-C5B8-4F95-A7E1-1AE21278AB7E}" destId="{62EDD6D7-ED14-4EA2-B5F0-B95D75E897FA}" srcOrd="2" destOrd="0" presId="urn:microsoft.com/office/officeart/2005/8/layout/chevron2"/>
    <dgm:cxn modelId="{479E7A88-21A3-4BE3-A1A9-AA23507A7E49}" type="presParOf" srcId="{62EDD6D7-ED14-4EA2-B5F0-B95D75E897FA}" destId="{19089D6B-607A-41F9-A58B-FDB6FA5EE7F5}" srcOrd="0" destOrd="0" presId="urn:microsoft.com/office/officeart/2005/8/layout/chevron2"/>
    <dgm:cxn modelId="{CD0A8A17-F5D6-4918-AC99-A446623149BC}" type="presParOf" srcId="{62EDD6D7-ED14-4EA2-B5F0-B95D75E897FA}" destId="{A479E6F2-8BD6-451D-84CB-A89830BA2077}" srcOrd="1" destOrd="0" presId="urn:microsoft.com/office/officeart/2005/8/layout/chevron2"/>
    <dgm:cxn modelId="{660FFE01-F2F2-4707-8DB0-9945BFC8488F}" type="presParOf" srcId="{3452E555-C5B8-4F95-A7E1-1AE21278AB7E}" destId="{A6045F84-4057-46A2-AFDC-9B6377CCC94C}" srcOrd="3" destOrd="0" presId="urn:microsoft.com/office/officeart/2005/8/layout/chevron2"/>
    <dgm:cxn modelId="{D41BF583-6C1E-46CE-B2AE-A9569FA291B6}" type="presParOf" srcId="{3452E555-C5B8-4F95-A7E1-1AE21278AB7E}" destId="{86783013-CA60-4DD7-8336-3FA49A5427D0}" srcOrd="4" destOrd="0" presId="urn:microsoft.com/office/officeart/2005/8/layout/chevron2"/>
    <dgm:cxn modelId="{7B36B5C9-7B2D-4A5C-B242-D589A64655C4}" type="presParOf" srcId="{86783013-CA60-4DD7-8336-3FA49A5427D0}" destId="{B148B2F3-37D6-42FA-B029-926D5574C81C}" srcOrd="0" destOrd="0" presId="urn:microsoft.com/office/officeart/2005/8/layout/chevron2"/>
    <dgm:cxn modelId="{C8263629-4345-47AA-82B7-60AEA86A9526}" type="presParOf" srcId="{86783013-CA60-4DD7-8336-3FA49A5427D0}" destId="{A31F06B3-6083-4377-B6A4-200FA7ED7E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114D-7BE6-4495-9ACC-FB188A68D7F4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Trvalá</a:t>
          </a:r>
          <a:endParaRPr lang="cs-CZ" sz="3200" kern="1200" dirty="0"/>
        </a:p>
      </dsp:txBody>
      <dsp:txXfrm>
        <a:off x="2743200" y="0"/>
        <a:ext cx="2743199" cy="1508654"/>
      </dsp:txXfrm>
    </dsp:sp>
    <dsp:sp modelId="{CBA5BF6E-6916-4576-9FC7-B200848890B2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>
              <a:solidFill>
                <a:srgbClr val="FFFF00"/>
              </a:solidFill>
            </a:rPr>
            <a:t>Střednědobá</a:t>
          </a:r>
          <a:endParaRPr lang="cs-CZ" sz="4400" kern="1200" dirty="0">
            <a:solidFill>
              <a:srgbClr val="FFFF00"/>
            </a:solidFill>
          </a:endParaRPr>
        </a:p>
      </dsp:txBody>
      <dsp:txXfrm>
        <a:off x="2331720" y="1508654"/>
        <a:ext cx="3566160" cy="1508654"/>
      </dsp:txXfrm>
    </dsp:sp>
    <dsp:sp modelId="{65D598B9-419A-4E82-A994-EA842675A0DD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>
              <a:solidFill>
                <a:schemeClr val="bg1"/>
              </a:solidFill>
            </a:rPr>
            <a:t>Krátkodobá</a:t>
          </a:r>
          <a:endParaRPr lang="cs-CZ" sz="6500" kern="1200" dirty="0">
            <a:solidFill>
              <a:schemeClr val="bg1"/>
            </a:solidFill>
          </a:endParaRPr>
        </a:p>
      </dsp:txBody>
      <dsp:txXfrm>
        <a:off x="1440179" y="3017308"/>
        <a:ext cx="5349240" cy="1508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2DACD-3715-4B30-B5A9-E4B48EDA19F5}">
      <dsp:nvSpPr>
        <dsp:cNvPr id="0" name=""/>
        <dsp:cNvSpPr/>
      </dsp:nvSpPr>
      <dsp:spPr>
        <a:xfrm rot="5400000">
          <a:off x="-311661" y="311762"/>
          <a:ext cx="2077740" cy="1454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FFFF00"/>
              </a:solidFill>
            </a:rPr>
            <a:t>Objektivně dané okolnosti</a:t>
          </a:r>
          <a:endParaRPr lang="cs-CZ" sz="1800" kern="1200" dirty="0">
            <a:solidFill>
              <a:srgbClr val="FFFF00"/>
            </a:solidFill>
          </a:endParaRPr>
        </a:p>
      </dsp:txBody>
      <dsp:txXfrm rot="-5400000">
        <a:off x="0" y="727310"/>
        <a:ext cx="1454418" cy="623322"/>
      </dsp:txXfrm>
    </dsp:sp>
    <dsp:sp modelId="{C1767F82-0970-4DCC-B1E9-63C35790BB73}">
      <dsp:nvSpPr>
        <dsp:cNvPr id="0" name=""/>
        <dsp:cNvSpPr/>
      </dsp:nvSpPr>
      <dsp:spPr>
        <a:xfrm rot="5400000">
          <a:off x="2582400" y="-1153399"/>
          <a:ext cx="1350531" cy="3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Vzdálenost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Čas</a:t>
          </a:r>
          <a:endParaRPr lang="cs-CZ" sz="2700" kern="1200" dirty="0"/>
        </a:p>
      </dsp:txBody>
      <dsp:txXfrm rot="-5400000">
        <a:off x="1429001" y="65927"/>
        <a:ext cx="3591404" cy="1218677"/>
      </dsp:txXfrm>
    </dsp:sp>
    <dsp:sp modelId="{19089D6B-607A-41F9-A58B-FDB6FA5EE7F5}">
      <dsp:nvSpPr>
        <dsp:cNvPr id="0" name=""/>
        <dsp:cNvSpPr/>
      </dsp:nvSpPr>
      <dsp:spPr>
        <a:xfrm rot="5400000">
          <a:off x="-311661" y="2199347"/>
          <a:ext cx="2077740" cy="1454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FFFF00"/>
              </a:solidFill>
            </a:rPr>
            <a:t>Subjektivně dané okolnosti</a:t>
          </a:r>
          <a:endParaRPr lang="cs-CZ" sz="1800" kern="1200" dirty="0">
            <a:solidFill>
              <a:srgbClr val="FFFF00"/>
            </a:solidFill>
          </a:endParaRPr>
        </a:p>
      </dsp:txBody>
      <dsp:txXfrm rot="-5400000">
        <a:off x="0" y="2614895"/>
        <a:ext cx="1454418" cy="623322"/>
      </dsp:txXfrm>
    </dsp:sp>
    <dsp:sp modelId="{A479E6F2-8BD6-451D-84CB-A89830BA2077}">
      <dsp:nvSpPr>
        <dsp:cNvPr id="0" name=""/>
        <dsp:cNvSpPr/>
      </dsp:nvSpPr>
      <dsp:spPr>
        <a:xfrm rot="5400000">
          <a:off x="2607818" y="734286"/>
          <a:ext cx="1350531" cy="3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Administrativní nároky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Finanční nároky</a:t>
          </a:r>
          <a:endParaRPr lang="cs-CZ" sz="2700" kern="1200" dirty="0"/>
        </a:p>
      </dsp:txBody>
      <dsp:txXfrm rot="-5400000">
        <a:off x="1454419" y="1953613"/>
        <a:ext cx="3591404" cy="1218677"/>
      </dsp:txXfrm>
    </dsp:sp>
    <dsp:sp modelId="{B148B2F3-37D6-42FA-B029-926D5574C81C}">
      <dsp:nvSpPr>
        <dsp:cNvPr id="0" name=""/>
        <dsp:cNvSpPr/>
      </dsp:nvSpPr>
      <dsp:spPr>
        <a:xfrm rot="5400000">
          <a:off x="-311661" y="4086932"/>
          <a:ext cx="2077740" cy="1454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FFFF00"/>
              </a:solidFill>
            </a:rPr>
            <a:t>Push</a:t>
          </a:r>
          <a:r>
            <a:rPr lang="cs-CZ" sz="1800" kern="1200" dirty="0" smtClean="0">
              <a:solidFill>
                <a:srgbClr val="FFFF00"/>
              </a:solidFill>
            </a:rPr>
            <a:t>-</a:t>
          </a:r>
          <a:r>
            <a:rPr lang="cs-CZ" sz="1800" kern="1200" dirty="0" err="1" smtClean="0">
              <a:solidFill>
                <a:srgbClr val="FFFF00"/>
              </a:solidFill>
            </a:rPr>
            <a:t>Pull</a:t>
          </a:r>
          <a:r>
            <a:rPr lang="cs-CZ" sz="1800" kern="1200" dirty="0" smtClean="0">
              <a:solidFill>
                <a:srgbClr val="FFFF00"/>
              </a:solidFill>
            </a:rPr>
            <a:t> faktory</a:t>
          </a:r>
          <a:endParaRPr lang="cs-CZ" sz="1800" kern="1200" dirty="0">
            <a:solidFill>
              <a:srgbClr val="FFFF00"/>
            </a:solidFill>
          </a:endParaRPr>
        </a:p>
      </dsp:txBody>
      <dsp:txXfrm rot="-5400000">
        <a:off x="0" y="4502480"/>
        <a:ext cx="1454418" cy="623322"/>
      </dsp:txXfrm>
    </dsp:sp>
    <dsp:sp modelId="{A31F06B3-6083-4377-B6A4-200FA7ED7EAF}">
      <dsp:nvSpPr>
        <dsp:cNvPr id="0" name=""/>
        <dsp:cNvSpPr/>
      </dsp:nvSpPr>
      <dsp:spPr>
        <a:xfrm rot="5400000">
          <a:off x="2607818" y="2621870"/>
          <a:ext cx="1350531" cy="3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Situace v zemi původu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Situace v cílové zemi</a:t>
          </a:r>
          <a:endParaRPr lang="cs-CZ" sz="2700" kern="1200" dirty="0"/>
        </a:p>
      </dsp:txBody>
      <dsp:txXfrm rot="-5400000">
        <a:off x="1454419" y="3841197"/>
        <a:ext cx="3591404" cy="1218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2DACD-3715-4B30-B5A9-E4B48EDA19F5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FFFF00"/>
              </a:solidFill>
            </a:rPr>
            <a:t>Objektivně dané okolnosti</a:t>
          </a:r>
          <a:endParaRPr lang="cs-CZ" sz="1400" kern="1200" dirty="0">
            <a:solidFill>
              <a:srgbClr val="FFFF00"/>
            </a:solidFill>
          </a:endParaRPr>
        </a:p>
      </dsp:txBody>
      <dsp:txXfrm rot="-5400000">
        <a:off x="1" y="573596"/>
        <a:ext cx="1146297" cy="491270"/>
      </dsp:txXfrm>
    </dsp:sp>
    <dsp:sp modelId="{C1767F82-0970-4DCC-B1E9-63C35790BB7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Vzdálenost: vnitrostátní x mezinárodní, regionální (EU), mezikontinentální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Čas: krátkodobá (cirkulární, sezónní) x střednědobá x trvalá</a:t>
          </a:r>
          <a:endParaRPr lang="cs-CZ" sz="2100" kern="1200" dirty="0"/>
        </a:p>
      </dsp:txBody>
      <dsp:txXfrm rot="-5400000">
        <a:off x="1146298" y="52408"/>
        <a:ext cx="7031341" cy="960496"/>
      </dsp:txXfrm>
    </dsp:sp>
    <dsp:sp modelId="{19089D6B-607A-41F9-A58B-FDB6FA5EE7F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FFFF00"/>
              </a:solidFill>
            </a:rPr>
            <a:t>Subjektivně dané okolnosti</a:t>
          </a:r>
          <a:endParaRPr lang="cs-CZ" sz="1400" kern="1200" dirty="0">
            <a:solidFill>
              <a:srgbClr val="FFFF00"/>
            </a:solidFill>
          </a:endParaRPr>
        </a:p>
      </dsp:txBody>
      <dsp:txXfrm rot="-5400000">
        <a:off x="1" y="2017346"/>
        <a:ext cx="1146297" cy="491270"/>
      </dsp:txXfrm>
    </dsp:sp>
    <dsp:sp modelId="{A479E6F2-8BD6-451D-84CB-A89830BA2077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Administrativní nároky:  regulérní X neregulérní           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Finanční nároky</a:t>
          </a:r>
          <a:endParaRPr lang="cs-CZ" sz="2100" kern="1200" dirty="0"/>
        </a:p>
      </dsp:txBody>
      <dsp:txXfrm rot="-5400000">
        <a:off x="1146298" y="1496158"/>
        <a:ext cx="7031341" cy="960496"/>
      </dsp:txXfrm>
    </dsp:sp>
    <dsp:sp modelId="{B148B2F3-37D6-42FA-B029-926D5574C81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>
              <a:solidFill>
                <a:srgbClr val="FFFF00"/>
              </a:solidFill>
            </a:rPr>
            <a:t>Push</a:t>
          </a:r>
          <a:r>
            <a:rPr lang="cs-CZ" sz="1400" kern="1200" dirty="0" smtClean="0">
              <a:solidFill>
                <a:srgbClr val="FFFF00"/>
              </a:solidFill>
            </a:rPr>
            <a:t>-</a:t>
          </a:r>
          <a:r>
            <a:rPr lang="cs-CZ" sz="1400" kern="1200" dirty="0" err="1" smtClean="0">
              <a:solidFill>
                <a:srgbClr val="FFFF00"/>
              </a:solidFill>
            </a:rPr>
            <a:t>Pull</a:t>
          </a:r>
          <a:r>
            <a:rPr lang="cs-CZ" sz="1400" kern="1200" dirty="0" smtClean="0">
              <a:solidFill>
                <a:srgbClr val="FFFF00"/>
              </a:solidFill>
            </a:rPr>
            <a:t> faktory</a:t>
          </a:r>
          <a:endParaRPr lang="cs-CZ" sz="1400" kern="1200" dirty="0">
            <a:solidFill>
              <a:srgbClr val="FFFF00"/>
            </a:solidFill>
          </a:endParaRPr>
        </a:p>
      </dsp:txBody>
      <dsp:txXfrm rot="-5400000">
        <a:off x="1" y="3461096"/>
        <a:ext cx="1146297" cy="491270"/>
      </dsp:txXfrm>
    </dsp:sp>
    <dsp:sp modelId="{A31F06B3-6083-4377-B6A4-200FA7ED7EAF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Situace v zemi původu (</a:t>
          </a:r>
          <a:r>
            <a:rPr lang="cs-CZ" sz="2100" kern="1200" dirty="0" err="1" smtClean="0"/>
            <a:t>root</a:t>
          </a:r>
          <a:r>
            <a:rPr lang="cs-CZ" sz="2100" kern="1200" dirty="0" smtClean="0"/>
            <a:t> </a:t>
          </a:r>
          <a:r>
            <a:rPr lang="cs-CZ" sz="2100" kern="1200" dirty="0" err="1" smtClean="0"/>
            <a:t>causes</a:t>
          </a:r>
          <a:r>
            <a:rPr lang="cs-CZ" sz="2100" kern="1200" dirty="0" smtClean="0"/>
            <a:t>): dobrovolná X nucená  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Situace v cílové zemi: pracovní, studijní, sloučení rodiny</a:t>
          </a:r>
          <a:endParaRPr lang="cs-CZ" sz="21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14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99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5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8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95B0-6711-4E37-A7DC-872544519D70}" type="datetimeFigureOut">
              <a:rPr lang="cs-CZ" smtClean="0"/>
              <a:pPr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D519-44C5-4933-84EC-6662707ED4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0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worthy.com/3-anti-immigration-myths-that-take-seconds-to-debunk-for-an-actual-economist-2?g=2&amp;c=upw1" TargetMode="External"/><Relationship Id="rId2" Type="http://schemas.openxmlformats.org/officeDocument/2006/relationships/hyperlink" Target="http://www.youtube.com/watch?v=768h3Tz4Qik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Fenomén migrace – historie, koncept a formy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Kristýna </a:t>
            </a:r>
            <a:r>
              <a:rPr lang="cs-CZ" dirty="0" err="1" smtClean="0">
                <a:solidFill>
                  <a:srgbClr val="FFFF00"/>
                </a:solidFill>
              </a:rPr>
              <a:t>Andrlová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cs-CZ" dirty="0" smtClean="0"/>
          </a:p>
          <a:p>
            <a:r>
              <a:rPr lang="cs-CZ" sz="2400" dirty="0" smtClean="0">
                <a:solidFill>
                  <a:srgbClr val="FFFF00"/>
                </a:solidFill>
              </a:rPr>
              <a:t>Vybrané kapitoly z ochrany LP                      LS 2014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Aktuální migrační trendy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 90. let 20.století: relativně otevřené imigrační politiky</a:t>
            </a:r>
          </a:p>
          <a:p>
            <a:r>
              <a:rPr lang="cs-CZ" dirty="0" smtClean="0"/>
              <a:t>Od 90. let: zpřísňování a „sekuritizace“ migrace:</a:t>
            </a:r>
          </a:p>
          <a:p>
            <a:pPr lvl="1"/>
            <a:r>
              <a:rPr lang="cs-CZ" dirty="0" smtClean="0"/>
              <a:t>Objektivní bariéry selektivně střídány subjektivními</a:t>
            </a:r>
          </a:p>
          <a:p>
            <a:pPr lvl="1"/>
            <a:r>
              <a:rPr lang="cs-CZ" dirty="0" smtClean="0"/>
              <a:t>Nárůst rozdílů v politikách států severu X jihu</a:t>
            </a:r>
          </a:p>
          <a:p>
            <a:pPr lvl="1"/>
            <a:r>
              <a:rPr lang="cs-CZ" dirty="0" smtClean="0"/>
              <a:t>Potlačování krátkodobé migrace sever X jih oproti podpoře v rámci severu</a:t>
            </a:r>
          </a:p>
          <a:p>
            <a:pPr lvl="1"/>
            <a:r>
              <a:rPr lang="cs-CZ" dirty="0" smtClean="0"/>
              <a:t>Ilegální migrace =</a:t>
            </a:r>
            <a:r>
              <a:rPr lang="cs-CZ" dirty="0" smtClean="0">
                <a:latin typeface="Times New Roman"/>
                <a:cs typeface="Times New Roman"/>
              </a:rPr>
              <a:t>&gt; </a:t>
            </a:r>
            <a:r>
              <a:rPr lang="cs-CZ" dirty="0" smtClean="0">
                <a:cs typeface="Times New Roman"/>
              </a:rPr>
              <a:t>kriminalizace migrace</a:t>
            </a:r>
          </a:p>
          <a:p>
            <a:pPr lvl="1"/>
            <a:r>
              <a:rPr lang="cs-CZ" dirty="0" smtClean="0">
                <a:cs typeface="Times New Roman"/>
              </a:rPr>
              <a:t>Nárůst „neviditelných“ zranitelných komunit: hrozba i byznys pro hostitelské země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nksy_migration-is-not-a-cr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921" y="1628800"/>
            <a:ext cx="3227079" cy="46340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Imigrační politika a lidská práva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Svoboda pohybu jako LP X koncept státního občanství a práva s ním spojená</a:t>
            </a:r>
          </a:p>
          <a:p>
            <a:r>
              <a:rPr lang="cs-CZ" dirty="0" smtClean="0"/>
              <a:t>Svoboda opustit svojí vlast X imigrační politika – opustit zemi můžu, ale vstoupit do jiné ne?</a:t>
            </a:r>
          </a:p>
          <a:p>
            <a:r>
              <a:rPr lang="cs-CZ" dirty="0" smtClean="0"/>
              <a:t>Jsou restriktivní imigrační politiky vhodným nástrojem jak vyrovnat mizení objektivních bariér migrace?</a:t>
            </a:r>
          </a:p>
          <a:p>
            <a:r>
              <a:rPr lang="cs-CZ" dirty="0" smtClean="0"/>
              <a:t>Kriminalizace migrace-článek Michaela R. </a:t>
            </a:r>
            <a:r>
              <a:rPr lang="cs-CZ" dirty="0" err="1" smtClean="0"/>
              <a:t>Taylora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2746648" cy="4525963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Migrace a rozvoj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Příležitost?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Ekonomické přínosy</a:t>
            </a:r>
          </a:p>
          <a:p>
            <a:pPr lvl="1"/>
            <a:r>
              <a:rPr lang="cs-CZ" dirty="0" err="1" smtClean="0"/>
              <a:t>Remitence</a:t>
            </a:r>
            <a:endParaRPr lang="cs-CZ" dirty="0" smtClean="0"/>
          </a:p>
          <a:p>
            <a:pPr lvl="1"/>
            <a:r>
              <a:rPr lang="cs-CZ" dirty="0" smtClean="0"/>
              <a:t>Levná pracovní síla</a:t>
            </a:r>
          </a:p>
          <a:p>
            <a:pPr lvl="1"/>
            <a:r>
              <a:rPr lang="cs-CZ" dirty="0" smtClean="0"/>
              <a:t>„Životní“ náklady</a:t>
            </a:r>
          </a:p>
          <a:p>
            <a:pPr lvl="1"/>
            <a:r>
              <a:rPr lang="cs-CZ" dirty="0" smtClean="0"/>
              <a:t>Přispívání do zdravotního, sociálního systému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Kulturní přínos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Kulturní, jazyková výměna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Intelektuální přínos</a:t>
            </a:r>
          </a:p>
          <a:p>
            <a:pPr lvl="1"/>
            <a:r>
              <a:rPr lang="cs-CZ" dirty="0" err="1" smtClean="0">
                <a:solidFill>
                  <a:prstClr val="black"/>
                </a:solidFill>
              </a:rPr>
              <a:t>Brain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gain</a:t>
            </a:r>
            <a:endParaRPr lang="cs-CZ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Hrozba?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Ekonomické hrozby</a:t>
            </a:r>
          </a:p>
          <a:p>
            <a:pPr>
              <a:buNone/>
            </a:pPr>
            <a:r>
              <a:rPr lang="cs-CZ" sz="1400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sz="1400" dirty="0" err="1" smtClean="0">
                <a:solidFill>
                  <a:schemeClr val="bg1"/>
                </a:solidFill>
                <a:hlinkClick r:id="rId2"/>
              </a:rPr>
              <a:t>youtube.com</a:t>
            </a:r>
            <a:r>
              <a:rPr lang="cs-CZ" sz="14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1400" dirty="0" err="1" smtClean="0">
                <a:solidFill>
                  <a:schemeClr val="bg1"/>
                </a:solidFill>
                <a:hlinkClick r:id="rId2"/>
              </a:rPr>
              <a:t>watch</a:t>
            </a:r>
            <a:r>
              <a:rPr lang="cs-CZ" sz="1400" dirty="0" smtClean="0">
                <a:solidFill>
                  <a:schemeClr val="bg1"/>
                </a:solidFill>
                <a:hlinkClick r:id="rId2"/>
              </a:rPr>
              <a:t>?v=768h3Tz4Qik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Zhoršené pracovní podmínky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Parazitování na </a:t>
            </a:r>
            <a:r>
              <a:rPr lang="cs-CZ" dirty="0" err="1" smtClean="0">
                <a:solidFill>
                  <a:prstClr val="black"/>
                </a:solidFill>
              </a:rPr>
              <a:t>soc.systému</a:t>
            </a:r>
            <a:endParaRPr lang="cs-CZ" dirty="0" smtClean="0">
              <a:solidFill>
                <a:prstClr val="black"/>
              </a:solidFill>
            </a:endParaRPr>
          </a:p>
          <a:p>
            <a:pPr lvl="1"/>
            <a:r>
              <a:rPr lang="cs-CZ" dirty="0" err="1" smtClean="0">
                <a:solidFill>
                  <a:prstClr val="black"/>
                </a:solidFill>
              </a:rPr>
              <a:t>Brain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drain</a:t>
            </a:r>
            <a:endParaRPr lang="cs-CZ" dirty="0" smtClean="0">
              <a:solidFill>
                <a:prstClr val="black"/>
              </a:solidFill>
            </a:endParaRPr>
          </a:p>
          <a:p>
            <a:pPr lvl="1">
              <a:buNone/>
            </a:pP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upworthy.com</a:t>
            </a:r>
            <a:r>
              <a:rPr lang="cs-CZ" sz="1400" dirty="0" smtClean="0">
                <a:hlinkClick r:id="rId3"/>
              </a:rPr>
              <a:t>/3-</a:t>
            </a:r>
            <a:r>
              <a:rPr lang="cs-CZ" sz="1400" dirty="0" err="1" smtClean="0">
                <a:hlinkClick r:id="rId3"/>
              </a:rPr>
              <a:t>anti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immigration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myths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that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take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seconds</a:t>
            </a:r>
            <a:r>
              <a:rPr lang="cs-CZ" sz="1400" dirty="0" smtClean="0">
                <a:hlinkClick r:id="rId3"/>
              </a:rPr>
              <a:t>-to-</a:t>
            </a:r>
            <a:r>
              <a:rPr lang="cs-CZ" sz="1400" dirty="0" err="1" smtClean="0">
                <a:hlinkClick r:id="rId3"/>
              </a:rPr>
              <a:t>debunk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for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an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actual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economist</a:t>
            </a:r>
            <a:r>
              <a:rPr lang="cs-CZ" sz="1400" dirty="0" smtClean="0">
                <a:hlinkClick r:id="rId3"/>
              </a:rPr>
              <a:t>-2?g=2&amp;c=upw1</a:t>
            </a:r>
            <a:r>
              <a:rPr lang="cs-CZ" sz="1400" dirty="0" smtClean="0"/>
              <a:t> </a:t>
            </a:r>
          </a:p>
          <a:p>
            <a:r>
              <a:rPr lang="cs-CZ" dirty="0" smtClean="0"/>
              <a:t>Střet kultur (Huntington)</a:t>
            </a:r>
          </a:p>
          <a:p>
            <a:pPr lvl="1"/>
            <a:r>
              <a:rPr lang="cs-CZ" dirty="0" smtClean="0"/>
              <a:t>diaspory, ztráta identity</a:t>
            </a:r>
          </a:p>
          <a:p>
            <a:r>
              <a:rPr lang="cs-CZ" dirty="0" smtClean="0"/>
              <a:t>Bezpečnost</a:t>
            </a:r>
          </a:p>
          <a:p>
            <a:pPr lvl="1"/>
            <a:r>
              <a:rPr lang="cs-CZ" dirty="0" smtClean="0"/>
              <a:t>Terorismus, kriminalita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486400" cy="566738"/>
          </a:xfrm>
        </p:spPr>
        <p:txBody>
          <a:bodyPr/>
          <a:lstStyle/>
          <a:p>
            <a:r>
              <a:rPr lang="cs-CZ" dirty="0" smtClean="0"/>
              <a:t>Remitence do rozvojových zemí</a:t>
            </a:r>
            <a:endParaRPr lang="cs-CZ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r="10131"/>
          <a:stretch>
            <a:fillRect/>
          </a:stretch>
        </p:blipFill>
        <p:spPr>
          <a:xfrm>
            <a:off x="1331640" y="476672"/>
            <a:ext cx="6696744" cy="5022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8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Migrace a rozvoj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Články: Skeldon a Styan</a:t>
            </a:r>
          </a:p>
          <a:p>
            <a:r>
              <a:rPr lang="cs-CZ" dirty="0" smtClean="0"/>
              <a:t>Remitence – jsou pozitivní nebo negativní pro země původu?</a:t>
            </a:r>
          </a:p>
          <a:p>
            <a:r>
              <a:rPr lang="cs-CZ" dirty="0" smtClean="0"/>
              <a:t>Je migrace prostředkem k rozvoji, jde s ním ruku v ruce? Brain drain a brain gain.</a:t>
            </a:r>
          </a:p>
          <a:p>
            <a:r>
              <a:rPr lang="cs-CZ" dirty="0" smtClean="0"/>
              <a:t>Je spíše příčinou nebo důsledkem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nerovností ve světě?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50826"/>
            <a:ext cx="2195736" cy="31071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Díky za pozornost!</a:t>
            </a:r>
            <a:endParaRPr lang="cs-CZ" sz="2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773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Obsah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Definice migrace</a:t>
            </a:r>
          </a:p>
          <a:p>
            <a:r>
              <a:rPr lang="cs-CZ" dirty="0" smtClean="0"/>
              <a:t>Historie migrace</a:t>
            </a:r>
          </a:p>
          <a:p>
            <a:r>
              <a:rPr lang="cs-CZ" dirty="0" smtClean="0"/>
              <a:t>Formy migrace</a:t>
            </a:r>
          </a:p>
          <a:p>
            <a:r>
              <a:rPr lang="cs-CZ" dirty="0" smtClean="0"/>
              <a:t>Koncept migrace</a:t>
            </a:r>
          </a:p>
          <a:p>
            <a:pPr lvl="1"/>
            <a:r>
              <a:rPr lang="cs-CZ" dirty="0" smtClean="0"/>
              <a:t>Migrace a rozvoj: je migrace hrozba nebo příležitost?</a:t>
            </a:r>
          </a:p>
          <a:p>
            <a:pPr lvl="1"/>
            <a:r>
              <a:rPr lang="cs-CZ" dirty="0" smtClean="0"/>
              <a:t>Migrace a lidská práva: </a:t>
            </a:r>
          </a:p>
          <a:p>
            <a:pPr lvl="1">
              <a:buNone/>
            </a:pPr>
            <a:r>
              <a:rPr lang="cs-CZ" dirty="0" smtClean="0"/>
              <a:t>		svoboda pohybu X koncept státního občanství 	svoboda opustit svou vlast X imigrační politiky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Migrace</a:t>
            </a:r>
            <a:endParaRPr lang="cs-CZ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23528" y="4509120"/>
            <a:ext cx="4040188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holiday 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40188" cy="2683160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8" descr="business-travel picture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653136"/>
            <a:ext cx="3495675" cy="1866900"/>
          </a:xfrm>
        </p:spPr>
      </p:pic>
      <p:pic>
        <p:nvPicPr>
          <p:cNvPr id="5" name="Obrázek 4" descr="irish-family-emigrating-to-canada-1966-sspl_10440951_high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5356619" cy="4063379"/>
          </a:xfrm>
          <a:prstGeom prst="rect">
            <a:avLst/>
          </a:prstGeom>
        </p:spPr>
      </p:pic>
      <p:pic>
        <p:nvPicPr>
          <p:cNvPr id="10" name="Obrázek 9" descr="orbis-transport_PL-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149080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World_Migrations_since_1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681717"/>
            <a:ext cx="5796136" cy="31762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Migrace historicky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Prehistoricky od 3000 př.n.l.</a:t>
            </a:r>
          </a:p>
          <a:p>
            <a:r>
              <a:rPr lang="cs-CZ" dirty="0" smtClean="0"/>
              <a:t>Vojenské rozpínaní starověkých civilizací </a:t>
            </a:r>
          </a:p>
          <a:p>
            <a:r>
              <a:rPr lang="cs-CZ" dirty="0" smtClean="0"/>
              <a:t>Nájezdné kmeny – Vandalové, Germáni</a:t>
            </a:r>
          </a:p>
          <a:p>
            <a:r>
              <a:rPr lang="cs-CZ" dirty="0" smtClean="0"/>
              <a:t>Šíření a obrana víry (křižácké války, Židovské diaspory)</a:t>
            </a:r>
          </a:p>
          <a:p>
            <a:r>
              <a:rPr lang="cs-CZ" dirty="0" smtClean="0"/>
              <a:t>Kolonialismus</a:t>
            </a:r>
          </a:p>
          <a:p>
            <a:r>
              <a:rPr lang="cs-CZ" dirty="0" smtClean="0"/>
              <a:t>Trh s otroky</a:t>
            </a:r>
          </a:p>
          <a:p>
            <a:r>
              <a:rPr lang="cs-CZ" dirty="0" smtClean="0"/>
              <a:t>Globalizace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Definice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Geografický pohyb jednotlivců nebo skupin osob přes státní hranice nebo v rámci jednoho státu. </a:t>
            </a:r>
            <a:r>
              <a:rPr lang="cs-CZ" dirty="0" smtClean="0">
                <a:solidFill>
                  <a:srgbClr val="FFFF00"/>
                </a:solidFill>
              </a:rPr>
              <a:t>Jedná se o pohyb populace v nejširším slova smyslu, zahrnující jakýkoliv druh pohybu z místa na místo, bez ohledu na jeho délku, rozložení a motivy. </a:t>
            </a:r>
            <a:r>
              <a:rPr lang="cs-CZ" dirty="0" smtClean="0"/>
              <a:t>Pojem migrace proto zastřešuje pohyb uprchlíků, vysídlených osob, ekonomických migrantů, jakož i osob cestujících za jiným účelem, včetně sjednocení rodiny.                                  </a:t>
            </a:r>
            <a:r>
              <a:rPr lang="cs-CZ" sz="1100" dirty="0" smtClean="0"/>
              <a:t>(IOM, </a:t>
            </a:r>
            <a:r>
              <a:rPr lang="cs-CZ" sz="1100" dirty="0" err="1" smtClean="0"/>
              <a:t>International</a:t>
            </a:r>
            <a:r>
              <a:rPr lang="cs-CZ" sz="1100" dirty="0" smtClean="0"/>
              <a:t> </a:t>
            </a:r>
            <a:r>
              <a:rPr lang="cs-CZ" sz="1100" dirty="0" err="1" smtClean="0"/>
              <a:t>Migration</a:t>
            </a:r>
            <a:r>
              <a:rPr lang="cs-CZ" sz="1100" dirty="0" smtClean="0"/>
              <a:t> </a:t>
            </a:r>
            <a:r>
              <a:rPr lang="cs-CZ" sz="1100" dirty="0" err="1" smtClean="0"/>
              <a:t>Law</a:t>
            </a:r>
            <a:r>
              <a:rPr lang="cs-CZ" sz="1100" dirty="0" smtClean="0"/>
              <a:t>, </a:t>
            </a:r>
            <a:r>
              <a:rPr lang="cs-CZ" sz="1100" dirty="0" err="1" smtClean="0"/>
              <a:t>Glossary</a:t>
            </a:r>
            <a:r>
              <a:rPr lang="cs-CZ" sz="1100" dirty="0" smtClean="0"/>
              <a:t> on </a:t>
            </a:r>
            <a:r>
              <a:rPr lang="cs-CZ" sz="1100" dirty="0" err="1" smtClean="0"/>
              <a:t>Migration</a:t>
            </a:r>
            <a:r>
              <a:rPr lang="cs-CZ" sz="1100" dirty="0" smtClean="0"/>
              <a:t>)</a:t>
            </a:r>
            <a:endParaRPr lang="cs-CZ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Migrace z hlediska času 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FF00"/>
                </a:solidFill>
              </a:rPr>
              <a:t>Faktory ovlivňující migraci</a:t>
            </a:r>
            <a:endParaRPr lang="cs-CZ" sz="2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57814"/>
              </p:ext>
            </p:extLst>
          </p:nvPr>
        </p:nvGraphicFramePr>
        <p:xfrm>
          <a:off x="3779912" y="692696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r>
              <a:rPr lang="cs-CZ" sz="1800" dirty="0" smtClean="0"/>
              <a:t>Převládají kratší vzdálenosti</a:t>
            </a:r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r>
              <a:rPr lang="cs-CZ" sz="1800" dirty="0" smtClean="0"/>
              <a:t>Bariéry rozhodují o časovém hledisku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pPr marL="285750" indent="-285750">
              <a:buFontTx/>
              <a:buChar char="-"/>
            </a:pPr>
            <a:r>
              <a:rPr lang="cs-CZ" sz="1800" dirty="0" smtClean="0"/>
              <a:t>Migruje mladší generace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pPr marL="285750" indent="-285750">
              <a:buFontTx/>
              <a:buChar char="-"/>
            </a:pPr>
            <a:r>
              <a:rPr lang="cs-CZ" sz="1800" dirty="0" smtClean="0"/>
              <a:t>Obecně lidé migrují ze středněpříjmových zemí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pPr marL="285750" indent="-285750">
              <a:buFontTx/>
              <a:buChar char="-"/>
            </a:pPr>
            <a:r>
              <a:rPr lang="cs-CZ" sz="1800" dirty="0" smtClean="0">
                <a:solidFill>
                  <a:schemeClr val="bg1"/>
                </a:solidFill>
              </a:rPr>
              <a:t>Výběrový charakter migrace</a:t>
            </a:r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pPr marL="285750" indent="-285750">
              <a:buFontTx/>
              <a:buChar char="-"/>
            </a:pPr>
            <a:endParaRPr lang="cs-CZ" sz="1800" dirty="0"/>
          </a:p>
          <a:p>
            <a:pPr marL="285750" indent="-285750">
              <a:buFontTx/>
              <a:buChar char="-"/>
            </a:pPr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Druhy migrace</a:t>
            </a:r>
            <a:endParaRPr lang="cs-CZ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Migrační trendy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Historicky: volné hranice X objektivní bariéry</a:t>
            </a:r>
          </a:p>
          <a:p>
            <a:r>
              <a:rPr lang="cs-CZ" dirty="0" smtClean="0"/>
              <a:t>Průmyslová revoluce a vznik národních států</a:t>
            </a:r>
          </a:p>
          <a:p>
            <a:pPr>
              <a:buNone/>
            </a:pPr>
            <a:r>
              <a:rPr lang="cs-CZ" dirty="0" smtClean="0"/>
              <a:t>	- cestování přístupné masám</a:t>
            </a:r>
          </a:p>
          <a:p>
            <a:pPr>
              <a:buNone/>
            </a:pPr>
            <a:r>
              <a:rPr lang="cs-CZ" dirty="0" smtClean="0"/>
              <a:t>	- vznik imigračních politik, migračního managementu 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Vznik migrace jako fenoménu, který se zkoumá, řídí a kategorizuje</a:t>
            </a:r>
          </a:p>
          <a:p>
            <a:pPr lvl="0"/>
            <a:endParaRPr lang="cs-CZ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HCR motiv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UNHCR motiv</Template>
  <TotalTime>1296</TotalTime>
  <Words>525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UNHCR motiv</vt:lpstr>
      <vt:lpstr>Fenomén migrace – historie, koncept a formy</vt:lpstr>
      <vt:lpstr>Obsah</vt:lpstr>
      <vt:lpstr>Migrace</vt:lpstr>
      <vt:lpstr>Migrace historicky</vt:lpstr>
      <vt:lpstr>Definice</vt:lpstr>
      <vt:lpstr>Migrace z hlediska času </vt:lpstr>
      <vt:lpstr>Faktory ovlivňující migraci</vt:lpstr>
      <vt:lpstr>Druhy migrace</vt:lpstr>
      <vt:lpstr>Migrační trendy</vt:lpstr>
      <vt:lpstr>Aktuální migrační trendy</vt:lpstr>
      <vt:lpstr>Imigrační politika a lidská práva</vt:lpstr>
      <vt:lpstr>Migrace a rozvoj</vt:lpstr>
      <vt:lpstr>Remitence do rozvojových zemí</vt:lpstr>
      <vt:lpstr>Migrace a rozvoj</vt:lpstr>
      <vt:lpstr>Díky za pozornost!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Fenomén migrace – historie, koncept a formy</dc:title>
  <dc:creator>Učitel</dc:creator>
  <cp:lastModifiedBy>Štěpán Drahokoupil</cp:lastModifiedBy>
  <cp:revision>110</cp:revision>
  <dcterms:created xsi:type="dcterms:W3CDTF">2014-03-22T15:36:47Z</dcterms:created>
  <dcterms:modified xsi:type="dcterms:W3CDTF">2014-04-28T14:24:35Z</dcterms:modified>
</cp:coreProperties>
</file>