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73" r:id="rId5"/>
    <p:sldId id="270" r:id="rId6"/>
    <p:sldId id="276" r:id="rId7"/>
    <p:sldId id="259" r:id="rId8"/>
    <p:sldId id="271" r:id="rId9"/>
    <p:sldId id="266" r:id="rId10"/>
    <p:sldId id="269" r:id="rId11"/>
    <p:sldId id="261" r:id="rId12"/>
    <p:sldId id="275" r:id="rId13"/>
    <p:sldId id="272" r:id="rId14"/>
    <p:sldId id="274" r:id="rId15"/>
    <p:sldId id="267" r:id="rId16"/>
    <p:sldId id="277" r:id="rId17"/>
    <p:sldId id="264" r:id="rId18"/>
    <p:sldId id="263" r:id="rId19"/>
    <p:sldId id="268" r:id="rId20"/>
    <p:sldId id="258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UDr. Antonín Šípek" initials="AŠ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7C80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685FA-A703-429D-AAD4-54E72B3ACF66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56A73-C830-4CFB-BE8A-35F1676EF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56A73-C830-4CFB-BE8A-35F1676EF017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Fallotova</a:t>
            </a:r>
            <a:r>
              <a:rPr lang="cs-CZ" dirty="0" smtClean="0"/>
              <a:t> tetralogie =</a:t>
            </a:r>
            <a:r>
              <a:rPr lang="cs-CZ" baseline="0" dirty="0" smtClean="0"/>
              <a:t> stenóza plicnice, defekt komorového septa, nasedající aorta, hypertrofie pravé komory.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56A73-C830-4CFB-BE8A-35F1676EF017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Nadpis, 2 malé a 1 velký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2F5CC-52CC-40BC-8473-1D0D0DBEBD6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C1611-2365-40C7-84A5-5E725D53696D}" type="datetimeFigureOut">
              <a:rPr lang="cs-CZ" smtClean="0"/>
              <a:pPr/>
              <a:t>11.3.2019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DF166-5EBF-47E9-807C-3C6D517C8FA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blg.lf1.cuni.cz/klinicka-cytogenetika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470025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Klinická cytogenetika</a:t>
            </a:r>
            <a:endParaRPr lang="cs-CZ" sz="5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67544" y="5373216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i="1" dirty="0" smtClean="0">
                <a:latin typeface="Arial" pitchFamily="34" charset="0"/>
                <a:cs typeface="Arial" pitchFamily="34" charset="0"/>
              </a:rPr>
              <a:t>Ústav biologie a lékařské genetiky 1. LF UK a VFN v Praze</a:t>
            </a:r>
            <a:endParaRPr lang="cs-CZ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8">
            <a:extLst>
              <a:ext uri="{FF2B5EF4-FFF2-40B4-BE49-F238E27FC236}">
                <a16:creationId xmlns:a16="http://schemas.microsoft.com/office/drawing/2014/main" xmlns="" id="{E5E0993D-060F-4C1F-A6D4-5D0693BFB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93296"/>
            <a:ext cx="3771327" cy="5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Tomášek 1karyo.tif"/>
          <p:cNvPicPr>
            <a:picLocks noChangeAspect="1"/>
          </p:cNvPicPr>
          <p:nvPr/>
        </p:nvPicPr>
        <p:blipFill>
          <a:blip r:embed="rId3" cstate="print"/>
          <a:srcRect r="4293"/>
          <a:stretch>
            <a:fillRect/>
          </a:stretch>
        </p:blipFill>
        <p:spPr>
          <a:xfrm>
            <a:off x="107504" y="2626695"/>
            <a:ext cx="2818429" cy="23042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 descr="telvák 2upr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rcRect l="12988" t="14339" r="18500" b="12177"/>
          <a:stretch>
            <a:fillRect/>
          </a:stretch>
        </p:blipFill>
        <p:spPr>
          <a:xfrm>
            <a:off x="3052420" y="2626695"/>
            <a:ext cx="2959740" cy="2313360"/>
          </a:xfrm>
          <a:prstGeom prst="rect">
            <a:avLst/>
          </a:prstGeom>
        </p:spPr>
      </p:pic>
      <p:pic>
        <p:nvPicPr>
          <p:cNvPr id="11266" name="Picture 2" descr="https://jkms.org/ArticleImage/0063JKMS/jkms-29-926-g001-l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t="6059" r="68997" b="7182"/>
          <a:stretch>
            <a:fillRect/>
          </a:stretch>
        </p:blipFill>
        <p:spPr bwMode="auto">
          <a:xfrm rot="16200000">
            <a:off x="6416788" y="2321460"/>
            <a:ext cx="2314472" cy="2924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2825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FISH - řešení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50171" y="750535"/>
            <a:ext cx="8704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Zhodnoťte předložené fotografie z vyšetření FISH s použitím centromerické sondy pro chromosom X (značená zeleně). Jaký je výsledek vyšetření?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41544" y="4132072"/>
            <a:ext cx="8704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3. Jaký je pravděpodobný mechanismus vzniku této patologie?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91705" y="1699402"/>
            <a:ext cx="8376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Mozaicismus</a:t>
            </a:r>
            <a:r>
              <a:rPr lang="cs-CZ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4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gonosomů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patologická linie s </a:t>
            </a:r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monosomií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 (47 %) a normální linie XX (53 %)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64554" y="2567898"/>
            <a:ext cx="8275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2. Vysvětluje zjištěný nález fenotyp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probandky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23341" y="2912800"/>
            <a:ext cx="8603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Ano; přítomnost patologické linie s </a:t>
            </a:r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monosomií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 ve vyšším procentu představuje mozaikovou formu </a:t>
            </a:r>
            <a:r>
              <a:rPr lang="cs-CZ" sz="24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Turnerova</a:t>
            </a:r>
            <a:r>
              <a:rPr lang="cs-CZ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syndromu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malý vzrůst je typickým příznakem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41554" y="5362766"/>
            <a:ext cx="8704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4. Na čem závisí závažnost fenotypových projevů?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29099" y="4453986"/>
            <a:ext cx="815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Mitotická </a:t>
            </a:r>
            <a:r>
              <a:rPr lang="cs-CZ" sz="24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nondisjunkce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postihující některé z prvních dělení buněk embrya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52109" y="5727766"/>
            <a:ext cx="815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 velikosti patologické linie, na distribuci </a:t>
            </a:r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monosomických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buněk v jednotlivých orgánech a tkáních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2474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Princip metody </a:t>
            </a:r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arrayCGH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8" name="Skupina 177"/>
          <p:cNvGrpSpPr/>
          <p:nvPr/>
        </p:nvGrpSpPr>
        <p:grpSpPr>
          <a:xfrm>
            <a:off x="25889" y="681490"/>
            <a:ext cx="9074981" cy="6071735"/>
            <a:chOff x="25889" y="681490"/>
            <a:chExt cx="9074981" cy="6071735"/>
          </a:xfrm>
        </p:grpSpPr>
        <p:pic>
          <p:nvPicPr>
            <p:cNvPr id="289" name="Obrázek 288" descr="Array-CGH-analysis-of-the-fetus-revealed-a-897Mb-deletion-at-chromosome-11q223-11q233.jpg"/>
            <p:cNvPicPr>
              <a:picLocks noChangeAspect="1"/>
            </p:cNvPicPr>
            <p:nvPr/>
          </p:nvPicPr>
          <p:blipFill>
            <a:blip r:embed="rId2" cstate="print">
              <a:lum contrast="20000"/>
            </a:blip>
            <a:stretch>
              <a:fillRect/>
            </a:stretch>
          </p:blipFill>
          <p:spPr>
            <a:xfrm>
              <a:off x="6460436" y="3148642"/>
              <a:ext cx="2519358" cy="360115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Picture 3" descr="6"/>
            <p:cNvPicPr>
              <a:picLocks noChangeAspect="1" noChangeArrowheads="1"/>
            </p:cNvPicPr>
            <p:nvPr/>
          </p:nvPicPr>
          <p:blipFill>
            <a:blip r:embed="rId3" cstate="print"/>
            <a:srcRect l="6485" t="12590" r="75131" b="67631"/>
            <a:stretch>
              <a:fillRect/>
            </a:stretch>
          </p:blipFill>
          <p:spPr bwMode="auto">
            <a:xfrm>
              <a:off x="25889" y="931658"/>
              <a:ext cx="1051521" cy="11473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grpSp>
          <p:nvGrpSpPr>
            <p:cNvPr id="123" name="Skupina 122"/>
            <p:cNvGrpSpPr/>
            <p:nvPr/>
          </p:nvGrpSpPr>
          <p:grpSpPr>
            <a:xfrm>
              <a:off x="4066577" y="1123668"/>
              <a:ext cx="896143" cy="769145"/>
              <a:chOff x="5903913" y="1753394"/>
              <a:chExt cx="896143" cy="769145"/>
            </a:xfrm>
            <a:solidFill>
              <a:srgbClr val="66FF66"/>
            </a:solidFill>
          </p:grpSpPr>
          <p:sp>
            <p:nvSpPr>
              <p:cNvPr id="24" name="Rectangle 5"/>
              <p:cNvSpPr>
                <a:spLocks noChangeArrowheads="1"/>
              </p:cNvSpPr>
              <p:nvPr/>
            </p:nvSpPr>
            <p:spPr bwMode="auto">
              <a:xfrm rot="21026539">
                <a:off x="6315075" y="1822451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5" name="Rectangle 16"/>
              <p:cNvSpPr>
                <a:spLocks noChangeArrowheads="1"/>
              </p:cNvSpPr>
              <p:nvPr/>
            </p:nvSpPr>
            <p:spPr bwMode="auto">
              <a:xfrm rot="352779">
                <a:off x="6337300" y="2006601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6" name="Rectangle 17"/>
              <p:cNvSpPr>
                <a:spLocks noChangeArrowheads="1"/>
              </p:cNvSpPr>
              <p:nvPr/>
            </p:nvSpPr>
            <p:spPr bwMode="auto">
              <a:xfrm rot="17995779">
                <a:off x="6016625" y="1890713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7" name="Rectangle 18"/>
              <p:cNvSpPr>
                <a:spLocks noChangeArrowheads="1"/>
              </p:cNvSpPr>
              <p:nvPr/>
            </p:nvSpPr>
            <p:spPr bwMode="auto">
              <a:xfrm rot="1862617">
                <a:off x="6181725" y="2070101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8" name="Rectangle 19"/>
              <p:cNvSpPr>
                <a:spLocks noChangeArrowheads="1"/>
              </p:cNvSpPr>
              <p:nvPr/>
            </p:nvSpPr>
            <p:spPr bwMode="auto">
              <a:xfrm rot="4032761">
                <a:off x="6604000" y="2049463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9" name="Rectangle 20"/>
              <p:cNvSpPr>
                <a:spLocks noChangeArrowheads="1"/>
              </p:cNvSpPr>
              <p:nvPr/>
            </p:nvSpPr>
            <p:spPr bwMode="auto">
              <a:xfrm rot="17622649">
                <a:off x="6354763" y="2266951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" name="Rectangle 21"/>
              <p:cNvSpPr>
                <a:spLocks noChangeArrowheads="1"/>
              </p:cNvSpPr>
              <p:nvPr/>
            </p:nvSpPr>
            <p:spPr bwMode="auto">
              <a:xfrm rot="15987079">
                <a:off x="6538913" y="2312988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1" name="Rectangle 22"/>
              <p:cNvSpPr>
                <a:spLocks noChangeArrowheads="1"/>
              </p:cNvSpPr>
              <p:nvPr/>
            </p:nvSpPr>
            <p:spPr bwMode="auto">
              <a:xfrm rot="180767">
                <a:off x="6289675" y="2463801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2" name="Rectangle 23"/>
              <p:cNvSpPr>
                <a:spLocks noChangeArrowheads="1"/>
              </p:cNvSpPr>
              <p:nvPr/>
            </p:nvSpPr>
            <p:spPr bwMode="auto">
              <a:xfrm rot="19231998">
                <a:off x="6135688" y="2314576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3" name="Rectangle 24"/>
              <p:cNvSpPr>
                <a:spLocks noChangeArrowheads="1"/>
              </p:cNvSpPr>
              <p:nvPr/>
            </p:nvSpPr>
            <p:spPr bwMode="auto">
              <a:xfrm rot="17660916">
                <a:off x="5995988" y="2270126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4" name="Rectangle 25"/>
              <p:cNvSpPr>
                <a:spLocks noChangeArrowheads="1"/>
              </p:cNvSpPr>
              <p:nvPr/>
            </p:nvSpPr>
            <p:spPr bwMode="auto">
              <a:xfrm rot="19754459">
                <a:off x="5903913" y="2149476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97" name="TextovéPole 96"/>
            <p:cNvSpPr txBox="1"/>
            <p:nvPr/>
          </p:nvSpPr>
          <p:spPr>
            <a:xfrm>
              <a:off x="2398154" y="931673"/>
              <a:ext cx="1889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>
                  <a:cs typeface="Arial" pitchFamily="34" charset="0"/>
                </a:rPr>
                <a:t>VZORKY DNA SMÍCHAT 1:1</a:t>
              </a:r>
              <a:endParaRPr lang="cs-CZ" dirty="0">
                <a:cs typeface="Arial" pitchFamily="34" charset="0"/>
              </a:endParaRPr>
            </a:p>
          </p:txBody>
        </p:sp>
        <p:grpSp>
          <p:nvGrpSpPr>
            <p:cNvPr id="122" name="Skupina 121"/>
            <p:cNvGrpSpPr/>
            <p:nvPr/>
          </p:nvGrpSpPr>
          <p:grpSpPr>
            <a:xfrm>
              <a:off x="1824810" y="1114385"/>
              <a:ext cx="746918" cy="781845"/>
              <a:chOff x="4033162" y="2718893"/>
              <a:chExt cx="746918" cy="781845"/>
            </a:xfrm>
            <a:solidFill>
              <a:srgbClr val="FF0000"/>
            </a:solidFill>
          </p:grpSpPr>
          <p:sp>
            <p:nvSpPr>
              <p:cNvPr id="101" name="Rectangle 6"/>
              <p:cNvSpPr>
                <a:spLocks noChangeArrowheads="1"/>
              </p:cNvSpPr>
              <p:nvPr/>
            </p:nvSpPr>
            <p:spPr bwMode="auto">
              <a:xfrm rot="21387079">
                <a:off x="4105393" y="3442000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2" name="Rectangle 7"/>
              <p:cNvSpPr>
                <a:spLocks noChangeArrowheads="1"/>
              </p:cNvSpPr>
              <p:nvPr/>
            </p:nvSpPr>
            <p:spPr bwMode="auto">
              <a:xfrm rot="21206312">
                <a:off x="4446705" y="3259437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" name="Rectangle 8"/>
              <p:cNvSpPr>
                <a:spLocks noChangeArrowheads="1"/>
              </p:cNvSpPr>
              <p:nvPr/>
            </p:nvSpPr>
            <p:spPr bwMode="auto">
              <a:xfrm rot="21026539">
                <a:off x="4240330" y="2957812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" name="Rectangle 9"/>
              <p:cNvSpPr>
                <a:spLocks noChangeArrowheads="1"/>
              </p:cNvSpPr>
              <p:nvPr/>
            </p:nvSpPr>
            <p:spPr bwMode="auto">
              <a:xfrm rot="19588790">
                <a:off x="4186355" y="2775250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5" name="Rectangle 10"/>
              <p:cNvSpPr>
                <a:spLocks noChangeArrowheads="1"/>
              </p:cNvSpPr>
              <p:nvPr/>
            </p:nvSpPr>
            <p:spPr bwMode="auto">
              <a:xfrm rot="1242877">
                <a:off x="4403843" y="3121325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6" name="Rectangle 11"/>
              <p:cNvSpPr>
                <a:spLocks noChangeArrowheads="1"/>
              </p:cNvSpPr>
              <p:nvPr/>
            </p:nvSpPr>
            <p:spPr bwMode="auto">
              <a:xfrm rot="1707403">
                <a:off x="4387968" y="3410250"/>
                <a:ext cx="333375" cy="587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7" name="Rectangle 12"/>
              <p:cNvSpPr>
                <a:spLocks noChangeArrowheads="1"/>
              </p:cNvSpPr>
              <p:nvPr/>
            </p:nvSpPr>
            <p:spPr bwMode="auto">
              <a:xfrm rot="18275988">
                <a:off x="3929180" y="2856212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8" name="Rectangle 13"/>
              <p:cNvSpPr>
                <a:spLocks noChangeArrowheads="1"/>
              </p:cNvSpPr>
              <p:nvPr/>
            </p:nvSpPr>
            <p:spPr bwMode="auto">
              <a:xfrm rot="3655154">
                <a:off x="4441943" y="2907012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9" name="Rectangle 14"/>
              <p:cNvSpPr>
                <a:spLocks noChangeArrowheads="1"/>
              </p:cNvSpPr>
              <p:nvPr/>
            </p:nvSpPr>
            <p:spPr bwMode="auto">
              <a:xfrm rot="16200000">
                <a:off x="4164130" y="3210225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0" name="Rectangle 15"/>
              <p:cNvSpPr>
                <a:spLocks noChangeArrowheads="1"/>
              </p:cNvSpPr>
              <p:nvPr/>
            </p:nvSpPr>
            <p:spPr bwMode="auto">
              <a:xfrm rot="2997100">
                <a:off x="3895843" y="3241975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1" name="Rectangle 26"/>
              <p:cNvSpPr>
                <a:spLocks noChangeArrowheads="1"/>
              </p:cNvSpPr>
              <p:nvPr/>
            </p:nvSpPr>
            <p:spPr bwMode="auto">
              <a:xfrm rot="4080982">
                <a:off x="4027605" y="3111800"/>
                <a:ext cx="333375" cy="587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4" name="TextovéPole 123"/>
            <p:cNvSpPr txBox="1"/>
            <p:nvPr/>
          </p:nvSpPr>
          <p:spPr>
            <a:xfrm>
              <a:off x="474462" y="681490"/>
              <a:ext cx="17252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TESTOVANÁ DNA</a:t>
              </a:r>
              <a:endParaRPr lang="cs-CZ" dirty="0"/>
            </a:p>
          </p:txBody>
        </p:sp>
        <p:pic>
          <p:nvPicPr>
            <p:cNvPr id="126" name="Picture 3" descr="6"/>
            <p:cNvPicPr>
              <a:picLocks noChangeAspect="1" noChangeArrowheads="1"/>
            </p:cNvPicPr>
            <p:nvPr/>
          </p:nvPicPr>
          <p:blipFill>
            <a:blip r:embed="rId3" cstate="print"/>
            <a:srcRect l="6485" t="12590" r="75131" b="67631"/>
            <a:stretch>
              <a:fillRect/>
            </a:stretch>
          </p:blipFill>
          <p:spPr bwMode="auto">
            <a:xfrm>
              <a:off x="5707901" y="937403"/>
              <a:ext cx="1051521" cy="11473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125" name="TextovéPole 124"/>
            <p:cNvSpPr txBox="1"/>
            <p:nvPr/>
          </p:nvSpPr>
          <p:spPr>
            <a:xfrm>
              <a:off x="4761867" y="698745"/>
              <a:ext cx="13802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KONTROLNÍ DNA</a:t>
              </a:r>
              <a:endParaRPr lang="cs-CZ" dirty="0"/>
            </a:p>
          </p:txBody>
        </p:sp>
        <p:sp>
          <p:nvSpPr>
            <p:cNvPr id="129" name="Šipka doprava 128"/>
            <p:cNvSpPr/>
            <p:nvPr/>
          </p:nvSpPr>
          <p:spPr>
            <a:xfrm>
              <a:off x="1138697" y="1406109"/>
              <a:ext cx="448573" cy="15527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0" name="Šipka doprava 129"/>
            <p:cNvSpPr/>
            <p:nvPr/>
          </p:nvSpPr>
          <p:spPr>
            <a:xfrm flipH="1">
              <a:off x="5250699" y="1437739"/>
              <a:ext cx="448573" cy="15527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51" name="Skupina 250"/>
            <p:cNvGrpSpPr/>
            <p:nvPr/>
          </p:nvGrpSpPr>
          <p:grpSpPr>
            <a:xfrm flipH="1">
              <a:off x="1647732" y="2309004"/>
              <a:ext cx="3933645" cy="1293963"/>
              <a:chOff x="1963947" y="2309004"/>
              <a:chExt cx="3933645" cy="1293963"/>
            </a:xfrm>
          </p:grpSpPr>
          <p:sp>
            <p:nvSpPr>
              <p:cNvPr id="132" name="Obdélník 131"/>
              <p:cNvSpPr/>
              <p:nvPr/>
            </p:nvSpPr>
            <p:spPr>
              <a:xfrm>
                <a:off x="1963947" y="2309004"/>
                <a:ext cx="3933645" cy="12939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3" name="Obdélník 132"/>
              <p:cNvSpPr/>
              <p:nvPr/>
            </p:nvSpPr>
            <p:spPr>
              <a:xfrm>
                <a:off x="1972573" y="2309005"/>
                <a:ext cx="715993" cy="128533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4" name="Elipsa 133"/>
              <p:cNvSpPr/>
              <p:nvPr/>
            </p:nvSpPr>
            <p:spPr>
              <a:xfrm>
                <a:off x="280933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5" name="Elipsa 134"/>
              <p:cNvSpPr/>
              <p:nvPr/>
            </p:nvSpPr>
            <p:spPr>
              <a:xfrm>
                <a:off x="308250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6" name="Elipsa 135"/>
              <p:cNvSpPr/>
              <p:nvPr/>
            </p:nvSpPr>
            <p:spPr>
              <a:xfrm>
                <a:off x="335567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7" name="Elipsa 136"/>
              <p:cNvSpPr/>
              <p:nvPr/>
            </p:nvSpPr>
            <p:spPr>
              <a:xfrm>
                <a:off x="362884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8" name="Elipsa 137"/>
              <p:cNvSpPr/>
              <p:nvPr/>
            </p:nvSpPr>
            <p:spPr>
              <a:xfrm>
                <a:off x="390201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39" name="Elipsa 138"/>
              <p:cNvSpPr/>
              <p:nvPr/>
            </p:nvSpPr>
            <p:spPr>
              <a:xfrm>
                <a:off x="417518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0" name="Elipsa 139"/>
              <p:cNvSpPr/>
              <p:nvPr/>
            </p:nvSpPr>
            <p:spPr>
              <a:xfrm>
                <a:off x="444835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1" name="Elipsa 140"/>
              <p:cNvSpPr/>
              <p:nvPr/>
            </p:nvSpPr>
            <p:spPr>
              <a:xfrm>
                <a:off x="472152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2" name="Elipsa 141"/>
              <p:cNvSpPr/>
              <p:nvPr/>
            </p:nvSpPr>
            <p:spPr>
              <a:xfrm>
                <a:off x="499469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3" name="Elipsa 142"/>
              <p:cNvSpPr/>
              <p:nvPr/>
            </p:nvSpPr>
            <p:spPr>
              <a:xfrm>
                <a:off x="5267866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4" name="Elipsa 143"/>
              <p:cNvSpPr/>
              <p:nvPr/>
            </p:nvSpPr>
            <p:spPr>
              <a:xfrm>
                <a:off x="5541034" y="24096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5" name="Elipsa 144"/>
              <p:cNvSpPr/>
              <p:nvPr/>
            </p:nvSpPr>
            <p:spPr>
              <a:xfrm>
                <a:off x="281509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6" name="Elipsa 145"/>
              <p:cNvSpPr/>
              <p:nvPr/>
            </p:nvSpPr>
            <p:spPr>
              <a:xfrm>
                <a:off x="308826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7" name="Elipsa 146"/>
              <p:cNvSpPr/>
              <p:nvPr/>
            </p:nvSpPr>
            <p:spPr>
              <a:xfrm>
                <a:off x="336143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8" name="Elipsa 147"/>
              <p:cNvSpPr/>
              <p:nvPr/>
            </p:nvSpPr>
            <p:spPr>
              <a:xfrm>
                <a:off x="363460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9" name="Elipsa 148"/>
              <p:cNvSpPr/>
              <p:nvPr/>
            </p:nvSpPr>
            <p:spPr>
              <a:xfrm>
                <a:off x="390777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0" name="Elipsa 149"/>
              <p:cNvSpPr/>
              <p:nvPr/>
            </p:nvSpPr>
            <p:spPr>
              <a:xfrm>
                <a:off x="418094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1" name="Elipsa 150"/>
              <p:cNvSpPr/>
              <p:nvPr/>
            </p:nvSpPr>
            <p:spPr>
              <a:xfrm>
                <a:off x="445411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2" name="Elipsa 151"/>
              <p:cNvSpPr/>
              <p:nvPr/>
            </p:nvSpPr>
            <p:spPr>
              <a:xfrm>
                <a:off x="472728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3" name="Elipsa 152"/>
              <p:cNvSpPr/>
              <p:nvPr/>
            </p:nvSpPr>
            <p:spPr>
              <a:xfrm>
                <a:off x="500045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4" name="Elipsa 153"/>
              <p:cNvSpPr/>
              <p:nvPr/>
            </p:nvSpPr>
            <p:spPr>
              <a:xfrm>
                <a:off x="5273624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5" name="Elipsa 154"/>
              <p:cNvSpPr/>
              <p:nvPr/>
            </p:nvSpPr>
            <p:spPr>
              <a:xfrm>
                <a:off x="5546792" y="2700062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6" name="Elipsa 155"/>
              <p:cNvSpPr/>
              <p:nvPr/>
            </p:nvSpPr>
            <p:spPr>
              <a:xfrm>
                <a:off x="282947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7" name="Elipsa 156"/>
              <p:cNvSpPr/>
              <p:nvPr/>
            </p:nvSpPr>
            <p:spPr>
              <a:xfrm>
                <a:off x="310264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8" name="Elipsa 157"/>
              <p:cNvSpPr/>
              <p:nvPr/>
            </p:nvSpPr>
            <p:spPr>
              <a:xfrm>
                <a:off x="337581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9" name="Elipsa 158"/>
              <p:cNvSpPr/>
              <p:nvPr/>
            </p:nvSpPr>
            <p:spPr>
              <a:xfrm>
                <a:off x="364898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0" name="Elipsa 159"/>
              <p:cNvSpPr/>
              <p:nvPr/>
            </p:nvSpPr>
            <p:spPr>
              <a:xfrm>
                <a:off x="392215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1" name="Elipsa 160"/>
              <p:cNvSpPr/>
              <p:nvPr/>
            </p:nvSpPr>
            <p:spPr>
              <a:xfrm>
                <a:off x="419532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2" name="Elipsa 161"/>
              <p:cNvSpPr/>
              <p:nvPr/>
            </p:nvSpPr>
            <p:spPr>
              <a:xfrm>
                <a:off x="446849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3" name="Elipsa 162"/>
              <p:cNvSpPr/>
              <p:nvPr/>
            </p:nvSpPr>
            <p:spPr>
              <a:xfrm>
                <a:off x="474166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4" name="Elipsa 163"/>
              <p:cNvSpPr/>
              <p:nvPr/>
            </p:nvSpPr>
            <p:spPr>
              <a:xfrm>
                <a:off x="501483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5" name="Elipsa 164"/>
              <p:cNvSpPr/>
              <p:nvPr/>
            </p:nvSpPr>
            <p:spPr>
              <a:xfrm>
                <a:off x="5288008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6" name="Elipsa 165"/>
              <p:cNvSpPr/>
              <p:nvPr/>
            </p:nvSpPr>
            <p:spPr>
              <a:xfrm>
                <a:off x="5561176" y="2999104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7" name="Elipsa 166"/>
              <p:cNvSpPr/>
              <p:nvPr/>
            </p:nvSpPr>
            <p:spPr>
              <a:xfrm>
                <a:off x="282661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8" name="Elipsa 167"/>
              <p:cNvSpPr/>
              <p:nvPr/>
            </p:nvSpPr>
            <p:spPr>
              <a:xfrm>
                <a:off x="309978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9" name="Elipsa 168"/>
              <p:cNvSpPr/>
              <p:nvPr/>
            </p:nvSpPr>
            <p:spPr>
              <a:xfrm>
                <a:off x="337295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0" name="Elipsa 169"/>
              <p:cNvSpPr/>
              <p:nvPr/>
            </p:nvSpPr>
            <p:spPr>
              <a:xfrm>
                <a:off x="364612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1" name="Elipsa 170"/>
              <p:cNvSpPr/>
              <p:nvPr/>
            </p:nvSpPr>
            <p:spPr>
              <a:xfrm>
                <a:off x="391929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2" name="Elipsa 171"/>
              <p:cNvSpPr/>
              <p:nvPr/>
            </p:nvSpPr>
            <p:spPr>
              <a:xfrm>
                <a:off x="419246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3" name="Elipsa 172"/>
              <p:cNvSpPr/>
              <p:nvPr/>
            </p:nvSpPr>
            <p:spPr>
              <a:xfrm>
                <a:off x="446563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4" name="Elipsa 173"/>
              <p:cNvSpPr/>
              <p:nvPr/>
            </p:nvSpPr>
            <p:spPr>
              <a:xfrm>
                <a:off x="473880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5" name="Elipsa 174"/>
              <p:cNvSpPr/>
              <p:nvPr/>
            </p:nvSpPr>
            <p:spPr>
              <a:xfrm>
                <a:off x="501197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6" name="Elipsa 175"/>
              <p:cNvSpPr/>
              <p:nvPr/>
            </p:nvSpPr>
            <p:spPr>
              <a:xfrm>
                <a:off x="5285140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7" name="Elipsa 176"/>
              <p:cNvSpPr/>
              <p:nvPr/>
            </p:nvSpPr>
            <p:spPr>
              <a:xfrm>
                <a:off x="5558308" y="3298146"/>
                <a:ext cx="180000" cy="1800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6386" name="Picture 2" descr="Chromosome with dark and light bands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20000"/>
            </a:blip>
            <a:srcRect/>
            <a:stretch>
              <a:fillRect/>
            </a:stretch>
          </p:blipFill>
          <p:spPr bwMode="auto">
            <a:xfrm rot="16200000" flipH="1" flipV="1">
              <a:off x="-1057304" y="3288768"/>
              <a:ext cx="3516171" cy="1113840"/>
            </a:xfrm>
            <a:prstGeom prst="rect">
              <a:avLst/>
            </a:prstGeom>
            <a:noFill/>
          </p:spPr>
        </p:pic>
        <p:cxnSp>
          <p:nvCxnSpPr>
            <p:cNvPr id="228" name="Přímá spojovací šipka 227"/>
            <p:cNvCxnSpPr/>
            <p:nvPr/>
          </p:nvCxnSpPr>
          <p:spPr>
            <a:xfrm flipV="1">
              <a:off x="764962" y="2503382"/>
              <a:ext cx="1140701" cy="748776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Přímá spojovací šipka 230"/>
            <p:cNvCxnSpPr/>
            <p:nvPr/>
          </p:nvCxnSpPr>
          <p:spPr>
            <a:xfrm>
              <a:off x="747708" y="2432649"/>
              <a:ext cx="1754030" cy="348787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Přímá spojovací šipka 232"/>
            <p:cNvCxnSpPr/>
            <p:nvPr/>
          </p:nvCxnSpPr>
          <p:spPr>
            <a:xfrm>
              <a:off x="773588" y="2907102"/>
              <a:ext cx="1919558" cy="159378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Přímá spojovací šipka 234"/>
            <p:cNvCxnSpPr>
              <a:endCxn id="160" idx="5"/>
            </p:cNvCxnSpPr>
            <p:nvPr/>
          </p:nvCxnSpPr>
          <p:spPr>
            <a:xfrm flipV="1">
              <a:off x="773588" y="3152744"/>
              <a:ext cx="2695938" cy="401339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Přímá spojovací šipka 236"/>
            <p:cNvCxnSpPr>
              <a:endCxn id="175" idx="5"/>
            </p:cNvCxnSpPr>
            <p:nvPr/>
          </p:nvCxnSpPr>
          <p:spPr>
            <a:xfrm flipV="1">
              <a:off x="756335" y="3451786"/>
              <a:ext cx="1623379" cy="137038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Přímá spojovací šipka 238"/>
            <p:cNvCxnSpPr>
              <a:endCxn id="171" idx="5"/>
            </p:cNvCxnSpPr>
            <p:nvPr/>
          </p:nvCxnSpPr>
          <p:spPr>
            <a:xfrm flipV="1">
              <a:off x="756335" y="3451786"/>
              <a:ext cx="2716059" cy="921806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Šipka doprava 244"/>
            <p:cNvSpPr/>
            <p:nvPr/>
          </p:nvSpPr>
          <p:spPr>
            <a:xfrm rot="16200000" flipH="1">
              <a:off x="3157319" y="3994032"/>
              <a:ext cx="448573" cy="15527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6" name="TextovéPole 245"/>
            <p:cNvSpPr txBox="1"/>
            <p:nvPr/>
          </p:nvSpPr>
          <p:spPr>
            <a:xfrm>
              <a:off x="3303974" y="3881888"/>
              <a:ext cx="1751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HYBRIDIZACE</a:t>
              </a:r>
              <a:endParaRPr lang="cs-CZ" dirty="0"/>
            </a:p>
          </p:txBody>
        </p:sp>
        <p:sp>
          <p:nvSpPr>
            <p:cNvPr id="181" name="Obdélník 180"/>
            <p:cNvSpPr/>
            <p:nvPr/>
          </p:nvSpPr>
          <p:spPr>
            <a:xfrm flipH="1">
              <a:off x="1685040" y="4479986"/>
              <a:ext cx="3933645" cy="12939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2" name="Obdélník 181"/>
            <p:cNvSpPr/>
            <p:nvPr/>
          </p:nvSpPr>
          <p:spPr>
            <a:xfrm flipH="1">
              <a:off x="4894066" y="4479987"/>
              <a:ext cx="715993" cy="128533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91" name="Skupina 290"/>
            <p:cNvGrpSpPr/>
            <p:nvPr/>
          </p:nvGrpSpPr>
          <p:grpSpPr>
            <a:xfrm flipH="1">
              <a:off x="1841456" y="4580628"/>
              <a:ext cx="2931840" cy="1068500"/>
              <a:chOff x="1841456" y="4580628"/>
              <a:chExt cx="2931840" cy="1068500"/>
            </a:xfrm>
          </p:grpSpPr>
          <p:sp>
            <p:nvSpPr>
              <p:cNvPr id="183" name="Elipsa 182"/>
              <p:cNvSpPr/>
              <p:nvPr/>
            </p:nvSpPr>
            <p:spPr>
              <a:xfrm>
                <a:off x="459329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4" name="Elipsa 183"/>
              <p:cNvSpPr/>
              <p:nvPr/>
            </p:nvSpPr>
            <p:spPr>
              <a:xfrm>
                <a:off x="432012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5" name="Elipsa 184"/>
              <p:cNvSpPr/>
              <p:nvPr/>
            </p:nvSpPr>
            <p:spPr>
              <a:xfrm>
                <a:off x="404695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6" name="Elipsa 185"/>
              <p:cNvSpPr/>
              <p:nvPr/>
            </p:nvSpPr>
            <p:spPr>
              <a:xfrm>
                <a:off x="3773786" y="4580628"/>
                <a:ext cx="180000" cy="180000"/>
              </a:xfrm>
              <a:prstGeom prst="ellipse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7" name="Elipsa 186"/>
              <p:cNvSpPr/>
              <p:nvPr/>
            </p:nvSpPr>
            <p:spPr>
              <a:xfrm>
                <a:off x="350061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8" name="Elipsa 187"/>
              <p:cNvSpPr/>
              <p:nvPr/>
            </p:nvSpPr>
            <p:spPr>
              <a:xfrm>
                <a:off x="322744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9" name="Elipsa 188"/>
              <p:cNvSpPr/>
              <p:nvPr/>
            </p:nvSpPr>
            <p:spPr>
              <a:xfrm>
                <a:off x="295427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0" name="Elipsa 189"/>
              <p:cNvSpPr/>
              <p:nvPr/>
            </p:nvSpPr>
            <p:spPr>
              <a:xfrm>
                <a:off x="268110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1" name="Elipsa 190"/>
              <p:cNvSpPr/>
              <p:nvPr/>
            </p:nvSpPr>
            <p:spPr>
              <a:xfrm>
                <a:off x="240793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2" name="Elipsa 191"/>
              <p:cNvSpPr/>
              <p:nvPr/>
            </p:nvSpPr>
            <p:spPr>
              <a:xfrm>
                <a:off x="2134766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3" name="Elipsa 192"/>
              <p:cNvSpPr/>
              <p:nvPr/>
            </p:nvSpPr>
            <p:spPr>
              <a:xfrm>
                <a:off x="1861598" y="45806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4" name="Elipsa 193"/>
              <p:cNvSpPr/>
              <p:nvPr/>
            </p:nvSpPr>
            <p:spPr>
              <a:xfrm>
                <a:off x="458753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5" name="Elipsa 194"/>
              <p:cNvSpPr/>
              <p:nvPr/>
            </p:nvSpPr>
            <p:spPr>
              <a:xfrm>
                <a:off x="4314368" y="4871044"/>
                <a:ext cx="180000" cy="180000"/>
              </a:xfrm>
              <a:prstGeom prst="ellipse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6" name="Elipsa 195"/>
              <p:cNvSpPr/>
              <p:nvPr/>
            </p:nvSpPr>
            <p:spPr>
              <a:xfrm>
                <a:off x="404119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7" name="Elipsa 196"/>
              <p:cNvSpPr/>
              <p:nvPr/>
            </p:nvSpPr>
            <p:spPr>
              <a:xfrm>
                <a:off x="376802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8" name="Elipsa 197"/>
              <p:cNvSpPr/>
              <p:nvPr/>
            </p:nvSpPr>
            <p:spPr>
              <a:xfrm>
                <a:off x="349485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9" name="Elipsa 198"/>
              <p:cNvSpPr/>
              <p:nvPr/>
            </p:nvSpPr>
            <p:spPr>
              <a:xfrm>
                <a:off x="322168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0" name="Elipsa 199"/>
              <p:cNvSpPr/>
              <p:nvPr/>
            </p:nvSpPr>
            <p:spPr>
              <a:xfrm>
                <a:off x="294851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1" name="Elipsa 200"/>
              <p:cNvSpPr/>
              <p:nvPr/>
            </p:nvSpPr>
            <p:spPr>
              <a:xfrm>
                <a:off x="267534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2" name="Elipsa 201"/>
              <p:cNvSpPr/>
              <p:nvPr/>
            </p:nvSpPr>
            <p:spPr>
              <a:xfrm>
                <a:off x="2402178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3" name="Elipsa 202"/>
              <p:cNvSpPr/>
              <p:nvPr/>
            </p:nvSpPr>
            <p:spPr>
              <a:xfrm>
                <a:off x="2129008" y="4871044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4" name="Elipsa 203"/>
              <p:cNvSpPr/>
              <p:nvPr/>
            </p:nvSpPr>
            <p:spPr>
              <a:xfrm>
                <a:off x="1855840" y="4871044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5" name="Elipsa 204"/>
              <p:cNvSpPr/>
              <p:nvPr/>
            </p:nvSpPr>
            <p:spPr>
              <a:xfrm>
                <a:off x="457315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6" name="Elipsa 205"/>
              <p:cNvSpPr/>
              <p:nvPr/>
            </p:nvSpPr>
            <p:spPr>
              <a:xfrm>
                <a:off x="429998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7" name="Elipsa 206"/>
              <p:cNvSpPr/>
              <p:nvPr/>
            </p:nvSpPr>
            <p:spPr>
              <a:xfrm>
                <a:off x="402681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8" name="Elipsa 207"/>
              <p:cNvSpPr/>
              <p:nvPr/>
            </p:nvSpPr>
            <p:spPr>
              <a:xfrm>
                <a:off x="3753644" y="5170086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9" name="Elipsa 208"/>
              <p:cNvSpPr/>
              <p:nvPr/>
            </p:nvSpPr>
            <p:spPr>
              <a:xfrm>
                <a:off x="348047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0" name="Elipsa 209"/>
              <p:cNvSpPr/>
              <p:nvPr/>
            </p:nvSpPr>
            <p:spPr>
              <a:xfrm>
                <a:off x="320730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1" name="Elipsa 210"/>
              <p:cNvSpPr/>
              <p:nvPr/>
            </p:nvSpPr>
            <p:spPr>
              <a:xfrm>
                <a:off x="2934134" y="5170086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2" name="Elipsa 211"/>
              <p:cNvSpPr/>
              <p:nvPr/>
            </p:nvSpPr>
            <p:spPr>
              <a:xfrm>
                <a:off x="266096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3" name="Elipsa 212"/>
              <p:cNvSpPr/>
              <p:nvPr/>
            </p:nvSpPr>
            <p:spPr>
              <a:xfrm>
                <a:off x="238779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4" name="Elipsa 213"/>
              <p:cNvSpPr/>
              <p:nvPr/>
            </p:nvSpPr>
            <p:spPr>
              <a:xfrm>
                <a:off x="2114624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5" name="Elipsa 214"/>
              <p:cNvSpPr/>
              <p:nvPr/>
            </p:nvSpPr>
            <p:spPr>
              <a:xfrm>
                <a:off x="1841456" y="5170086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6" name="Elipsa 215"/>
              <p:cNvSpPr/>
              <p:nvPr/>
            </p:nvSpPr>
            <p:spPr>
              <a:xfrm>
                <a:off x="4576022" y="5469128"/>
                <a:ext cx="180000" cy="180000"/>
              </a:xfrm>
              <a:prstGeom prst="ellipse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7" name="Elipsa 216"/>
              <p:cNvSpPr/>
              <p:nvPr/>
            </p:nvSpPr>
            <p:spPr>
              <a:xfrm>
                <a:off x="430285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8" name="Elipsa 217"/>
              <p:cNvSpPr/>
              <p:nvPr/>
            </p:nvSpPr>
            <p:spPr>
              <a:xfrm>
                <a:off x="402968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9" name="Elipsa 218"/>
              <p:cNvSpPr/>
              <p:nvPr/>
            </p:nvSpPr>
            <p:spPr>
              <a:xfrm>
                <a:off x="375651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0" name="Elipsa 219"/>
              <p:cNvSpPr/>
              <p:nvPr/>
            </p:nvSpPr>
            <p:spPr>
              <a:xfrm>
                <a:off x="348334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1" name="Elipsa 220"/>
              <p:cNvSpPr/>
              <p:nvPr/>
            </p:nvSpPr>
            <p:spPr>
              <a:xfrm>
                <a:off x="321017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2" name="Elipsa 221"/>
              <p:cNvSpPr/>
              <p:nvPr/>
            </p:nvSpPr>
            <p:spPr>
              <a:xfrm>
                <a:off x="293700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3" name="Elipsa 222"/>
              <p:cNvSpPr/>
              <p:nvPr/>
            </p:nvSpPr>
            <p:spPr>
              <a:xfrm>
                <a:off x="266383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4" name="Elipsa 223"/>
              <p:cNvSpPr/>
              <p:nvPr/>
            </p:nvSpPr>
            <p:spPr>
              <a:xfrm>
                <a:off x="239066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5" name="Elipsa 224"/>
              <p:cNvSpPr/>
              <p:nvPr/>
            </p:nvSpPr>
            <p:spPr>
              <a:xfrm>
                <a:off x="2117492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6" name="Elipsa 225"/>
              <p:cNvSpPr/>
              <p:nvPr/>
            </p:nvSpPr>
            <p:spPr>
              <a:xfrm>
                <a:off x="1844324" y="5469128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247" name="Elipsa 246"/>
            <p:cNvSpPr/>
            <p:nvPr/>
          </p:nvSpPr>
          <p:spPr>
            <a:xfrm>
              <a:off x="1877742" y="5975208"/>
              <a:ext cx="180000" cy="180000"/>
            </a:xfrm>
            <a:prstGeom prst="ellipse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9" name="Elipsa 248"/>
            <p:cNvSpPr/>
            <p:nvPr/>
          </p:nvSpPr>
          <p:spPr>
            <a:xfrm>
              <a:off x="3358591" y="5989589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0" name="Elipsa 249"/>
            <p:cNvSpPr/>
            <p:nvPr/>
          </p:nvSpPr>
          <p:spPr>
            <a:xfrm>
              <a:off x="4649674" y="5986714"/>
              <a:ext cx="180000" cy="18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253" name="Přímá spojovací šipka 252"/>
            <p:cNvCxnSpPr>
              <a:stCxn id="216" idx="4"/>
            </p:cNvCxnSpPr>
            <p:nvPr/>
          </p:nvCxnSpPr>
          <p:spPr>
            <a:xfrm>
              <a:off x="1948730" y="5649128"/>
              <a:ext cx="22267" cy="3524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Přímá spojovací šipka 254"/>
            <p:cNvCxnSpPr>
              <a:stCxn id="211" idx="4"/>
              <a:endCxn id="249" idx="0"/>
            </p:cNvCxnSpPr>
            <p:nvPr/>
          </p:nvCxnSpPr>
          <p:spPr>
            <a:xfrm flipH="1">
              <a:off x="3448591" y="5350086"/>
              <a:ext cx="142027" cy="63950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Přímá spojovací šipka 256"/>
            <p:cNvCxnSpPr>
              <a:stCxn id="225" idx="4"/>
              <a:endCxn id="250" idx="0"/>
            </p:cNvCxnSpPr>
            <p:nvPr/>
          </p:nvCxnSpPr>
          <p:spPr>
            <a:xfrm>
              <a:off x="4407260" y="5649128"/>
              <a:ext cx="332414" cy="33758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TextovéPole 267"/>
            <p:cNvSpPr txBox="1"/>
            <p:nvPr/>
          </p:nvSpPr>
          <p:spPr>
            <a:xfrm>
              <a:off x="2659480" y="6106894"/>
              <a:ext cx="1613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AMPLIFIKACE DNA</a:t>
              </a:r>
              <a:endParaRPr lang="cs-CZ" dirty="0"/>
            </a:p>
          </p:txBody>
        </p:sp>
        <p:sp>
          <p:nvSpPr>
            <p:cNvPr id="269" name="TextovéPole 268"/>
            <p:cNvSpPr txBox="1"/>
            <p:nvPr/>
          </p:nvSpPr>
          <p:spPr>
            <a:xfrm>
              <a:off x="1092375" y="6086472"/>
              <a:ext cx="1613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DELECE DNA</a:t>
              </a:r>
              <a:endParaRPr lang="cs-CZ" dirty="0"/>
            </a:p>
          </p:txBody>
        </p:sp>
        <p:sp>
          <p:nvSpPr>
            <p:cNvPr id="270" name="TextovéPole 269"/>
            <p:cNvSpPr txBox="1"/>
            <p:nvPr/>
          </p:nvSpPr>
          <p:spPr>
            <a:xfrm>
              <a:off x="3971075" y="6090905"/>
              <a:ext cx="1613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NORMÁLNÍ NÁLEZ</a:t>
              </a:r>
              <a:endParaRPr lang="cs-CZ" dirty="0"/>
            </a:p>
          </p:txBody>
        </p:sp>
        <p:sp>
          <p:nvSpPr>
            <p:cNvPr id="280" name="Ohnutá šipka 279"/>
            <p:cNvSpPr/>
            <p:nvPr/>
          </p:nvSpPr>
          <p:spPr>
            <a:xfrm rot="5400000">
              <a:off x="2898478" y="1587267"/>
              <a:ext cx="353683" cy="491704"/>
            </a:xfrm>
            <a:prstGeom prst="ben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281" name="Ohnutá šipka 280"/>
            <p:cNvSpPr/>
            <p:nvPr/>
          </p:nvSpPr>
          <p:spPr>
            <a:xfrm rot="16200000" flipH="1">
              <a:off x="3447694" y="1584392"/>
              <a:ext cx="353683" cy="491704"/>
            </a:xfrm>
            <a:prstGeom prst="ben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grpSp>
          <p:nvGrpSpPr>
            <p:cNvPr id="285" name="Skupina 284"/>
            <p:cNvGrpSpPr/>
            <p:nvPr/>
          </p:nvGrpSpPr>
          <p:grpSpPr>
            <a:xfrm>
              <a:off x="7668883" y="854029"/>
              <a:ext cx="1242196" cy="828155"/>
              <a:chOff x="6314537" y="2475780"/>
              <a:chExt cx="1552754" cy="1000665"/>
            </a:xfrm>
          </p:grpSpPr>
          <p:sp>
            <p:nvSpPr>
              <p:cNvPr id="282" name="Obdélník 281"/>
              <p:cNvSpPr/>
              <p:nvPr/>
            </p:nvSpPr>
            <p:spPr>
              <a:xfrm>
                <a:off x="6314537" y="2967487"/>
                <a:ext cx="1552754" cy="50895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3" name="Obdélník 282"/>
              <p:cNvSpPr/>
              <p:nvPr/>
            </p:nvSpPr>
            <p:spPr>
              <a:xfrm>
                <a:off x="6607833" y="2475780"/>
                <a:ext cx="1259456" cy="4658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287" name="Šipka doprava 286"/>
            <p:cNvSpPr/>
            <p:nvPr/>
          </p:nvSpPr>
          <p:spPr>
            <a:xfrm rot="19016844">
              <a:off x="5111093" y="3139476"/>
              <a:ext cx="3062473" cy="10460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8" name="TextovéPole 287"/>
            <p:cNvSpPr txBox="1"/>
            <p:nvPr/>
          </p:nvSpPr>
          <p:spPr>
            <a:xfrm>
              <a:off x="8169232" y="1561430"/>
              <a:ext cx="457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b="1" dirty="0" smtClean="0"/>
                <a:t>+</a:t>
              </a:r>
              <a:endParaRPr lang="cs-CZ" sz="3600" b="1" dirty="0"/>
            </a:p>
          </p:txBody>
        </p:sp>
        <p:cxnSp>
          <p:nvCxnSpPr>
            <p:cNvPr id="299" name="Přímá spojovací čára 298"/>
            <p:cNvCxnSpPr/>
            <p:nvPr/>
          </p:nvCxnSpPr>
          <p:spPr>
            <a:xfrm>
              <a:off x="6780362" y="6064370"/>
              <a:ext cx="0" cy="22428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TextovéPole 300"/>
            <p:cNvSpPr txBox="1"/>
            <p:nvPr/>
          </p:nvSpPr>
          <p:spPr>
            <a:xfrm>
              <a:off x="7927678" y="5822835"/>
              <a:ext cx="1078299" cy="646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8,97 </a:t>
              </a:r>
              <a:r>
                <a:rPr lang="cs-CZ" dirty="0" err="1" smtClean="0"/>
                <a:t>Mb</a:t>
              </a:r>
              <a:r>
                <a:rPr lang="cs-CZ" dirty="0" smtClean="0"/>
                <a:t> delece</a:t>
              </a:r>
              <a:endParaRPr lang="cs-CZ" dirty="0"/>
            </a:p>
          </p:txBody>
        </p:sp>
        <p:sp>
          <p:nvSpPr>
            <p:cNvPr id="302" name="TextovéPole 301"/>
            <p:cNvSpPr txBox="1"/>
            <p:nvPr/>
          </p:nvSpPr>
          <p:spPr>
            <a:xfrm rot="19029891">
              <a:off x="4631612" y="2698074"/>
              <a:ext cx="4107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SKENOVÁNÍ + POČÍTAČOVÁ ANALÝZA</a:t>
              </a:r>
              <a:endParaRPr lang="cs-CZ" dirty="0"/>
            </a:p>
          </p:txBody>
        </p:sp>
        <p:sp>
          <p:nvSpPr>
            <p:cNvPr id="303" name="TextovéPole 302"/>
            <p:cNvSpPr txBox="1"/>
            <p:nvPr/>
          </p:nvSpPr>
          <p:spPr>
            <a:xfrm>
              <a:off x="7979436" y="819516"/>
              <a:ext cx="845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/>
                <a:t>LASER SCANNER</a:t>
              </a:r>
              <a:endParaRPr lang="cs-CZ" sz="1200" dirty="0"/>
            </a:p>
          </p:txBody>
        </p:sp>
        <p:grpSp>
          <p:nvGrpSpPr>
            <p:cNvPr id="308" name="Skupina 307"/>
            <p:cNvGrpSpPr/>
            <p:nvPr/>
          </p:nvGrpSpPr>
          <p:grpSpPr>
            <a:xfrm>
              <a:off x="7792207" y="2078981"/>
              <a:ext cx="1308663" cy="981498"/>
              <a:chOff x="7792207" y="2078981"/>
              <a:chExt cx="1308663" cy="981498"/>
            </a:xfrm>
          </p:grpSpPr>
          <p:pic>
            <p:nvPicPr>
              <p:cNvPr id="16390" name="Picture 6" descr="VÃ½sledek obrÃ¡zku pro CLIPART MONITOR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contrast="20000"/>
              </a:blip>
              <a:srcRect/>
              <a:stretch>
                <a:fillRect/>
              </a:stretch>
            </p:blipFill>
            <p:spPr bwMode="auto">
              <a:xfrm>
                <a:off x="7792207" y="2078981"/>
                <a:ext cx="1308663" cy="981498"/>
              </a:xfrm>
              <a:prstGeom prst="rect">
                <a:avLst/>
              </a:prstGeom>
              <a:noFill/>
            </p:spPr>
          </p:pic>
          <p:pic>
            <p:nvPicPr>
              <p:cNvPr id="307" name="Obrázek 306" descr="cgh.jpg"/>
              <p:cNvPicPr>
                <a:picLocks noChangeAspect="1"/>
              </p:cNvPicPr>
              <p:nvPr/>
            </p:nvPicPr>
            <p:blipFill>
              <a:blip r:embed="rId6" cstate="print">
                <a:lum contrast="20000"/>
              </a:blip>
              <a:srcRect l="80854" t="39879" r="4650" b="45305"/>
              <a:stretch>
                <a:fillRect/>
              </a:stretch>
            </p:blipFill>
            <p:spPr>
              <a:xfrm>
                <a:off x="7962181" y="2164440"/>
                <a:ext cx="914401" cy="57876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5657850" y="199064"/>
            <a:ext cx="316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arrayCGH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SouvisejÃ­cÃ­ obrÃ¡zek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33350" y="66675"/>
            <a:ext cx="5172075" cy="5057775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57725" y="1019175"/>
            <a:ext cx="44196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CNV (= copy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number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variation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 – variabilita počtu kopií DNA segmentů (většinou delece nebo duplikace) s rozsahem obvykle větším než 1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kb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219575" y="3305175"/>
            <a:ext cx="2695575" cy="707886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delece cca 4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Mb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v oblasti 2q24.3-q32.1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409575" y="5187950"/>
          <a:ext cx="83153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831"/>
                <a:gridCol w="2078831"/>
                <a:gridCol w="2078831"/>
                <a:gridCol w="20788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Locus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Type </a:t>
                      </a:r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 CNV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Range</a:t>
                      </a: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bp</a:t>
                      </a: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Significance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2q24.3-q32.1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loss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</a:t>
                      </a:r>
                      <a:r>
                        <a:rPr lang="cs-CZ" baseline="0" dirty="0" smtClean="0"/>
                        <a:t> 925</a:t>
                      </a:r>
                      <a:r>
                        <a:rPr lang="cs-CZ" dirty="0" smtClean="0"/>
                        <a:t> 022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pathogenic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10q11.22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gain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557 002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benign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?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?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?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unknown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8001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arrayCGH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8192" y="923027"/>
            <a:ext cx="836762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Kdy indikovat </a:t>
            </a:r>
            <a:r>
              <a:rPr lang="cs-CZ" sz="2400" u="sng" dirty="0" err="1" smtClean="0">
                <a:latin typeface="Arial" pitchFamily="34" charset="0"/>
                <a:cs typeface="Arial" pitchFamily="34" charset="0"/>
              </a:rPr>
              <a:t>microarray</a:t>
            </a:r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 vyšetření: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– buď jako metoda první volby nebo jako doplněk – obvykle 	při normálním výsledku z vyšetření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karyotypu</a:t>
            </a:r>
            <a:endParaRPr lang="cs-CZ" sz="2400" u="sng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Suspektní „chromosomový“ fenotyp (typicky u dětí – mentální retardace, kongenitální anomálie,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kraniofaciální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dysmorfie…)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Prenatální diagnostika – patologický ultrazvukový nález, pozitivní biochemický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screening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Upřesnění rozsahu při nebalancované strukturní aberaci v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karyotypu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Při nejasném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genetickém syndromu s postižením různých orgánových soustav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Před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celogenomovým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celoexomovým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sekvenováním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k vyloučení rozsáhlejších chromosomových CNV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42728" y="766387"/>
            <a:ext cx="8557402" cy="12772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následující </a:t>
            </a:r>
            <a:r>
              <a:rPr lang="cs-CZ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úkoly řešte na počítačích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Web ÚBLG 1. LF UK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Výuka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on-line výukové pomůcky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 Pomůcka ke cvičení „Klinická cytogenetika“ (6. týden) 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30644" y="2247393"/>
            <a:ext cx="50215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Žádanka: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1. gravidita - 13. týden; UZ nález – VV srdce (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Fallotova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tetralogie), rozštěp rtu a patra, NT = 3,1 mm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393934" y="2244757"/>
            <a:ext cx="3322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Požadované vyšetření: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amnio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-PCR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arrayCGH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81983" y="2150328"/>
            <a:ext cx="8419380" cy="1812072"/>
          </a:xfrm>
          <a:prstGeom prst="rect">
            <a:avLst/>
          </a:prstGeom>
          <a:noFill/>
          <a:ln w="47625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232918" y="4134360"/>
            <a:ext cx="8734913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Zhodnoťte výsledek vyšetření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arrayCGH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u plodu. Která CNV 	je pravděpodobně patogenní?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Jaká je klinická diagnóza?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Odpovídá zjištěný nález indikaci?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Ovlivní tento nález prognózu v další graviditě tohoto páru? 	(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karyotypy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rodičů jsou normální)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51520" y="18001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arrayCGH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kazuistika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3713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arrayCGH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řešení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40646" y="598135"/>
            <a:ext cx="8704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1. Zhodnoťte výsledek vyšetření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arrayCGH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u plodu. Která CNV  je pravděpodobně patogenní?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41544" y="3770122"/>
            <a:ext cx="8216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3. Odpovídá zjištěný nález indikaci?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23875" y="1575577"/>
            <a:ext cx="84772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Delece oblasti 22q11.2</a:t>
            </a:r>
            <a:r>
              <a:rPr lang="cs-CZ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je popisována jako klinicky významná odchylka se změnami fenotypu; ostatní CNV (</a:t>
            </a:r>
            <a:r>
              <a:rPr lang="cs-CZ" sz="23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chr</a:t>
            </a:r>
            <a:r>
              <a:rPr lang="cs-CZ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6 a 10) jsou popisovány u zdravých kontrol nebo nezasahují žádné významné geny. </a:t>
            </a:r>
            <a:endParaRPr lang="cs-CZ" sz="23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55029" y="3025098"/>
            <a:ext cx="8275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2. Jaká je klinická diagnóza?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13817" y="3331900"/>
            <a:ext cx="8172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DiGeorge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/velo-</a:t>
            </a:r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cardio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cs-CZ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faciální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syndrom.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41554" y="4896041"/>
            <a:ext cx="8704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4. Ovlivní tento nález prognózu v další graviditě tohoto páru?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karyotypy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rodičů jsou normální)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29099" y="4101561"/>
            <a:ext cx="815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Ano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srdeční vada a rozštěp patra patří mezi typické příznaky tohoto syndromu.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52109" y="5522236"/>
            <a:ext cx="8157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; v tomto případě se jedná o nález </a:t>
            </a:r>
            <a:r>
              <a:rPr lang="cs-CZ" sz="24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novo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Riziko opakování stejného nálezu v další graviditě je na úrovni populačního výskytu této diagnózy.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485775" y="1263650"/>
          <a:ext cx="83153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831"/>
                <a:gridCol w="2078831"/>
                <a:gridCol w="2078831"/>
                <a:gridCol w="2078831"/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22q11.21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loss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2 610 583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pathogenic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228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DiGeorge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syndrom 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71449" y="752475"/>
            <a:ext cx="85058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též označovaný jako </a:t>
            </a:r>
            <a:r>
              <a:rPr lang="cs-CZ" sz="2800" b="1" dirty="0" err="1" smtClean="0">
                <a:latin typeface="Arial" pitchFamily="34" charset="0"/>
                <a:cs typeface="Arial" pitchFamily="34" charset="0"/>
              </a:rPr>
              <a:t>velocardiofaciální</a:t>
            </a: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 syndrom</a:t>
            </a:r>
          </a:p>
          <a:p>
            <a:pPr>
              <a:buFontTx/>
              <a:buChar char="-"/>
            </a:pP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relativně častý (1:4000)</a:t>
            </a:r>
            <a:endParaRPr lang="cs-CZ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mikro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delece v oblasti 22q11.2</a:t>
            </a:r>
          </a:p>
          <a:p>
            <a:pPr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nezřídka bývá i familiární výskyt </a:t>
            </a:r>
          </a:p>
          <a:p>
            <a:pPr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variabilní fenotypové projevy </a:t>
            </a:r>
          </a:p>
          <a:p>
            <a:pPr lvl="1"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od velmi mírných (např. gotické patro) </a:t>
            </a:r>
          </a:p>
          <a:p>
            <a:pPr lvl="1">
              <a:buFontTx/>
              <a:buChar char="-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až po těžké: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981325" y="3543300"/>
            <a:ext cx="5981700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Srdeční vada (typicky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Fallotova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	tetralogie)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Mentální retardace 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Poruchy imunity (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aplázie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thymu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Hypoparathyroidismus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hypocalcémie</a:t>
            </a:r>
            <a:endParaRPr lang="cs-CZ" sz="26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Rozštěpy v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orofaciální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oblasti</a:t>
            </a:r>
            <a:endParaRPr lang="cs-CZ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SouvisejÃ­cÃ­ obrÃ¡zek"/>
          <p:cNvPicPr>
            <a:picLocks noChangeAspect="1" noChangeArrowheads="1"/>
          </p:cNvPicPr>
          <p:nvPr/>
        </p:nvPicPr>
        <p:blipFill>
          <a:blip r:embed="rId2" cstate="print"/>
          <a:srcRect l="1042" t="1667" r="32917" b="833"/>
          <a:stretch>
            <a:fillRect/>
          </a:stretch>
        </p:blipFill>
        <p:spPr bwMode="auto">
          <a:xfrm>
            <a:off x="209551" y="3838967"/>
            <a:ext cx="2571749" cy="2847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15900"/>
            <a:ext cx="7772400" cy="56047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4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Porovnání metodik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67418" y="1130060"/>
          <a:ext cx="8583284" cy="490002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40409">
                  <a:extLst>
                    <a:ext uri="{9D8B030D-6E8A-4147-A177-3AD203B41FA5}">
                      <a16:colId xmlns="" xmlns:a16="http://schemas.microsoft.com/office/drawing/2014/main" val="1508831542"/>
                    </a:ext>
                  </a:extLst>
                </a:gridCol>
                <a:gridCol w="1680083">
                  <a:extLst>
                    <a:ext uri="{9D8B030D-6E8A-4147-A177-3AD203B41FA5}">
                      <a16:colId xmlns="" xmlns:a16="http://schemas.microsoft.com/office/drawing/2014/main" val="2290193441"/>
                    </a:ext>
                  </a:extLst>
                </a:gridCol>
                <a:gridCol w="1731515">
                  <a:extLst>
                    <a:ext uri="{9D8B030D-6E8A-4147-A177-3AD203B41FA5}">
                      <a16:colId xmlns="" xmlns:a16="http://schemas.microsoft.com/office/drawing/2014/main" val="3077895781"/>
                    </a:ext>
                  </a:extLst>
                </a:gridCol>
                <a:gridCol w="1918903">
                  <a:extLst>
                    <a:ext uri="{9D8B030D-6E8A-4147-A177-3AD203B41FA5}">
                      <a16:colId xmlns="" xmlns:a16="http://schemas.microsoft.com/office/drawing/2014/main" val="3781267963"/>
                    </a:ext>
                  </a:extLst>
                </a:gridCol>
                <a:gridCol w="1612374">
                  <a:extLst>
                    <a:ext uri="{9D8B030D-6E8A-4147-A177-3AD203B41FA5}">
                      <a16:colId xmlns="" xmlns:a16="http://schemas.microsoft.com/office/drawing/2014/main" val="2829695028"/>
                    </a:ext>
                  </a:extLst>
                </a:gridCol>
              </a:tblGrid>
              <a:tr h="862642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Metoda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Pokrytí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Výhoda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Nevýhoda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Rozlišení (limity)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3779166"/>
                  </a:ext>
                </a:extLst>
              </a:tr>
              <a:tr h="949554">
                <a:tc>
                  <a:txBody>
                    <a:bodyPr/>
                    <a:lstStyle/>
                    <a:p>
                      <a:pPr algn="ctr"/>
                      <a:r>
                        <a:rPr lang="cs-CZ" b="1" i="0" dirty="0" smtClean="0">
                          <a:latin typeface="Arial" pitchFamily="34" charset="0"/>
                          <a:cs typeface="Arial" pitchFamily="34" charset="0"/>
                        </a:rPr>
                        <a:t>Karyotyp</a:t>
                      </a:r>
                      <a:endParaRPr lang="cs-CZ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Všechny chromozomy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Cena, dostupnost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Malé rozlišení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</a:t>
                      </a:r>
                      <a:r>
                        <a:rPr kumimoji="0" lang="cs-CZ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Mb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2215980"/>
                  </a:ext>
                </a:extLst>
              </a:tr>
              <a:tr h="949554">
                <a:tc>
                  <a:txBody>
                    <a:bodyPr/>
                    <a:lstStyle/>
                    <a:p>
                      <a:pPr algn="ctr"/>
                      <a:r>
                        <a:rPr lang="cs-CZ" b="1" i="0" dirty="0" smtClean="0">
                          <a:latin typeface="Arial" pitchFamily="34" charset="0"/>
                          <a:cs typeface="Arial" pitchFamily="34" charset="0"/>
                        </a:rPr>
                        <a:t>FISH</a:t>
                      </a:r>
                      <a:endParaRPr lang="cs-CZ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Vybraný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lokus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Cena, přesnost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Limitovaný rozsah</a:t>
                      </a:r>
                      <a:r>
                        <a:rPr lang="cs-CZ" baseline="0" dirty="0" smtClean="0">
                          <a:latin typeface="Arial" pitchFamily="34" charset="0"/>
                          <a:cs typeface="Arial" pitchFamily="34" charset="0"/>
                        </a:rPr>
                        <a:t> vyšetření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100-300 </a:t>
                      </a:r>
                      <a:r>
                        <a:rPr kumimoji="0" lang="cs-CZ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kb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(dle sondy)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3325779"/>
                  </a:ext>
                </a:extLst>
              </a:tr>
              <a:tr h="949554">
                <a:tc>
                  <a:txBody>
                    <a:bodyPr/>
                    <a:lstStyle/>
                    <a:p>
                      <a:pPr algn="ctr"/>
                      <a:r>
                        <a:rPr lang="cs-CZ" b="1" i="0" dirty="0" smtClean="0">
                          <a:latin typeface="Arial" pitchFamily="34" charset="0"/>
                          <a:cs typeface="Arial" pitchFamily="34" charset="0"/>
                        </a:rPr>
                        <a:t>MLPA</a:t>
                      </a:r>
                      <a:endParaRPr lang="cs-CZ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Vybrané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lokusy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Přesnost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Limitovaný rozsah</a:t>
                      </a:r>
                      <a:r>
                        <a:rPr lang="cs-CZ" baseline="0" dirty="0" smtClean="0">
                          <a:latin typeface="Arial" pitchFamily="34" charset="0"/>
                          <a:cs typeface="Arial" pitchFamily="34" charset="0"/>
                        </a:rPr>
                        <a:t> vyšetření</a:t>
                      </a:r>
                      <a:endParaRPr lang="cs-CZ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desítky až stovky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kb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9626117"/>
                  </a:ext>
                </a:extLst>
              </a:tr>
              <a:tr h="949554">
                <a:tc>
                  <a:txBody>
                    <a:bodyPr/>
                    <a:lstStyle/>
                    <a:p>
                      <a:pPr algn="ctr"/>
                      <a:r>
                        <a:rPr lang="cs-CZ" b="1" i="0" dirty="0" err="1" smtClean="0">
                          <a:latin typeface="Arial" pitchFamily="34" charset="0"/>
                          <a:cs typeface="Arial" pitchFamily="34" charset="0"/>
                        </a:rPr>
                        <a:t>Array</a:t>
                      </a:r>
                      <a:r>
                        <a:rPr lang="cs-CZ" b="1" i="0" dirty="0" smtClean="0">
                          <a:latin typeface="Arial" pitchFamily="34" charset="0"/>
                          <a:cs typeface="Arial" pitchFamily="34" charset="0"/>
                        </a:rPr>
                        <a:t>-CGH</a:t>
                      </a:r>
                      <a:r>
                        <a:rPr lang="cs-CZ" b="1" i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b="1" i="0" baseline="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br>
                        <a:rPr lang="cs-CZ" b="1" i="0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b="1" i="0" baseline="0" dirty="0" smtClean="0">
                          <a:latin typeface="Arial" pitchFamily="34" charset="0"/>
                          <a:cs typeface="Arial" pitchFamily="34" charset="0"/>
                        </a:rPr>
                        <a:t>SNP-</a:t>
                      </a:r>
                      <a:r>
                        <a:rPr lang="cs-CZ" b="1" i="0" baseline="0" dirty="0" err="1" smtClean="0">
                          <a:latin typeface="Arial" pitchFamily="34" charset="0"/>
                          <a:cs typeface="Arial" pitchFamily="34" charset="0"/>
                        </a:rPr>
                        <a:t>array</a:t>
                      </a:r>
                      <a:endParaRPr lang="cs-CZ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Všechny chromozomy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Vysoká přesnost, vysoké rozlišení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Vyšší cena, složitá interpretace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cca 100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kb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567045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2825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Prenatální diagnostika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251874" y="849921"/>
            <a:ext cx="80597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2400" b="1" dirty="0" err="1" smtClean="0">
                <a:latin typeface="Arial" pitchFamily="34" charset="0"/>
                <a:cs typeface="Arial" pitchFamily="34" charset="0"/>
              </a:rPr>
              <a:t>Screeningové</a:t>
            </a:r>
            <a:r>
              <a:rPr lang="cs-CZ" altLang="cs-CZ" sz="2400" b="1" dirty="0" smtClean="0">
                <a:latin typeface="Arial" pitchFamily="34" charset="0"/>
                <a:cs typeface="Arial" pitchFamily="34" charset="0"/>
              </a:rPr>
              <a:t> metody</a:t>
            </a:r>
            <a:r>
              <a:rPr lang="cs-CZ" altLang="cs-CZ" sz="2400" dirty="0" smtClean="0">
                <a:latin typeface="Arial" pitchFamily="34" charset="0"/>
                <a:cs typeface="Arial" pitchFamily="34" charset="0"/>
              </a:rPr>
              <a:t> - postupy </a:t>
            </a:r>
            <a:r>
              <a:rPr lang="cs-CZ" altLang="cs-CZ" sz="2400" dirty="0">
                <a:latin typeface="Arial" pitchFamily="34" charset="0"/>
                <a:cs typeface="Arial" pitchFamily="34" charset="0"/>
              </a:rPr>
              <a:t>určené všem těhotným</a:t>
            </a:r>
          </a:p>
        </p:txBody>
      </p:sp>
      <p:sp>
        <p:nvSpPr>
          <p:cNvPr id="6" name="TextovéPole 14"/>
          <p:cNvSpPr txBox="1">
            <a:spLocks noChangeArrowheads="1"/>
          </p:cNvSpPr>
          <p:nvPr/>
        </p:nvSpPr>
        <p:spPr bwMode="auto">
          <a:xfrm>
            <a:off x="243247" y="2695537"/>
            <a:ext cx="8538444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2400" b="1" dirty="0" smtClean="0">
                <a:latin typeface="Arial" pitchFamily="34" charset="0"/>
                <a:cs typeface="Arial" pitchFamily="34" charset="0"/>
              </a:rPr>
              <a:t>Diagnostické metody </a:t>
            </a:r>
            <a:r>
              <a:rPr lang="cs-CZ" altLang="cs-CZ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s-CZ" altLang="cs-CZ" sz="2400" dirty="0">
                <a:latin typeface="Arial" pitchFamily="34" charset="0"/>
                <a:cs typeface="Arial" pitchFamily="34" charset="0"/>
              </a:rPr>
              <a:t>postupy určené jen těhotným s </a:t>
            </a:r>
            <a:r>
              <a:rPr lang="cs-CZ" altLang="cs-CZ" sz="2400" dirty="0" smtClean="0">
                <a:latin typeface="Arial" pitchFamily="34" charset="0"/>
                <a:cs typeface="Arial" pitchFamily="34" charset="0"/>
              </a:rPr>
              <a:t>	vyšším rizikem </a:t>
            </a:r>
            <a:r>
              <a:rPr lang="cs-CZ" altLang="cs-CZ" sz="2400" dirty="0">
                <a:latin typeface="Arial" pitchFamily="34" charset="0"/>
                <a:cs typeface="Arial" pitchFamily="34" charset="0"/>
              </a:rPr>
              <a:t>postižení plodu</a:t>
            </a:r>
          </a:p>
        </p:txBody>
      </p:sp>
      <p:sp>
        <p:nvSpPr>
          <p:cNvPr id="8" name="TextovéPole 7"/>
          <p:cNvSpPr txBox="1">
            <a:spLocks noChangeArrowheads="1"/>
          </p:cNvSpPr>
          <p:nvPr/>
        </p:nvSpPr>
        <p:spPr bwMode="auto">
          <a:xfrm>
            <a:off x="531047" y="1293192"/>
            <a:ext cx="79487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osobní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a rodinná anamnéza, základní laboratorní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testy, vč. krevní 	skupiny, ultrazvukové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vyšetření, </a:t>
            </a:r>
            <a:r>
              <a:rPr lang="cs-CZ" altLang="cs-CZ" sz="2000" dirty="0" err="1">
                <a:latin typeface="Arial" pitchFamily="34" charset="0"/>
                <a:cs typeface="Arial" pitchFamily="34" charset="0"/>
              </a:rPr>
              <a:t>vyšetření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 biochemických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cs-CZ" altLang="cs-CZ" sz="2000" dirty="0" err="1" smtClean="0">
                <a:latin typeface="Arial" pitchFamily="34" charset="0"/>
                <a:cs typeface="Arial" pitchFamily="34" charset="0"/>
              </a:rPr>
              <a:t>markerů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ze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séra matky, tzn. </a:t>
            </a:r>
            <a:r>
              <a:rPr lang="cs-CZ" altLang="cs-CZ" sz="2000" dirty="0" err="1" smtClean="0">
                <a:latin typeface="Arial" pitchFamily="34" charset="0"/>
                <a:cs typeface="Arial" pitchFamily="34" charset="0"/>
              </a:rPr>
              <a:t>screening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v I. a II. trimestru 	</a:t>
            </a:r>
          </a:p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zajišťuje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ošetřující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gynekolog</a:t>
            </a:r>
            <a:endParaRPr lang="cs-CZ" alt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16"/>
          <p:cNvSpPr txBox="1">
            <a:spLocks noChangeArrowheads="1"/>
          </p:cNvSpPr>
          <p:nvPr/>
        </p:nvSpPr>
        <p:spPr bwMode="auto">
          <a:xfrm>
            <a:off x="556894" y="3437413"/>
            <a:ext cx="831106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cílené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vyšetření plodu dle konkrétního zvýšeného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rizika (</a:t>
            </a:r>
            <a:r>
              <a:rPr lang="cs-CZ" altLang="cs-CZ" sz="2000" dirty="0" err="1" smtClean="0">
                <a:latin typeface="Arial" pitchFamily="34" charset="0"/>
                <a:cs typeface="Arial" pitchFamily="34" charset="0"/>
              </a:rPr>
              <a:t>karyotyp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, 	DNA analýza)</a:t>
            </a:r>
          </a:p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většinou invazivní -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spojené s odběrem buněk 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plodu (CVS – odběr 	choriových klků, amniocentéza, </a:t>
            </a:r>
            <a:r>
              <a:rPr lang="cs-CZ" altLang="cs-CZ" sz="2000" dirty="0" err="1" smtClean="0">
                <a:latin typeface="Arial" pitchFamily="34" charset="0"/>
                <a:cs typeface="Arial" pitchFamily="34" charset="0"/>
              </a:rPr>
              <a:t>kordocentéza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zajišťuje </a:t>
            </a:r>
            <a:r>
              <a:rPr lang="cs-CZ" altLang="cs-CZ" sz="2000" dirty="0">
                <a:latin typeface="Arial" pitchFamily="34" charset="0"/>
                <a:cs typeface="Arial" pitchFamily="34" charset="0"/>
              </a:rPr>
              <a:t>specialista – klinický genetik, centrum fetální medicíny apod</a:t>
            </a: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cs-CZ" alt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14"/>
          <p:cNvSpPr txBox="1">
            <a:spLocks noChangeArrowheads="1"/>
          </p:cNvSpPr>
          <p:nvPr/>
        </p:nvSpPr>
        <p:spPr bwMode="auto">
          <a:xfrm>
            <a:off x="266252" y="5168442"/>
            <a:ext cx="85384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2400" b="1" dirty="0" smtClean="0">
                <a:latin typeface="Arial" pitchFamily="34" charset="0"/>
                <a:cs typeface="Arial" pitchFamily="34" charset="0"/>
              </a:rPr>
              <a:t>NIPT = neinvazivní prenatální testování </a:t>
            </a:r>
            <a:r>
              <a:rPr lang="cs-CZ" altLang="cs-CZ" sz="2400" dirty="0" smtClean="0">
                <a:latin typeface="Arial" pitchFamily="34" charset="0"/>
                <a:cs typeface="Arial" pitchFamily="34" charset="0"/>
              </a:rPr>
              <a:t>– vyšetření volné 	fetální DNA z krve matky</a:t>
            </a:r>
            <a:endParaRPr lang="cs-CZ" alt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ovéPole 16"/>
          <p:cNvSpPr txBox="1">
            <a:spLocks noChangeArrowheads="1"/>
          </p:cNvSpPr>
          <p:nvPr/>
        </p:nvSpPr>
        <p:spPr bwMode="auto">
          <a:xfrm>
            <a:off x="536774" y="5918833"/>
            <a:ext cx="83110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dg. metoda dostupná zatím jen na komerční bázi, různé modifikace</a:t>
            </a:r>
          </a:p>
          <a:p>
            <a:pPr eaLnBrk="1" hangingPunct="1">
              <a:buFontTx/>
              <a:buChar char="-"/>
            </a:pPr>
            <a:r>
              <a:rPr lang="cs-CZ" altLang="cs-CZ" sz="2000" dirty="0" smtClean="0">
                <a:latin typeface="Arial" pitchFamily="34" charset="0"/>
                <a:cs typeface="Arial" pitchFamily="34" charset="0"/>
              </a:rPr>
              <a:t> není 100% spolehlivá (falešná pozitivita, falešná negativita???)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8001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Prenatální dg. - kazuistika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38357" y="5357004"/>
            <a:ext cx="7936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tx2"/>
                </a:solidFill>
              </a:rPr>
              <a:t>https://www.wikiskripta.eu/w/Procvičování:Downův_syndrom</a:t>
            </a:r>
            <a:endParaRPr lang="cs-CZ" sz="2800" dirty="0">
              <a:solidFill>
                <a:schemeClr val="tx2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95275" y="1071187"/>
            <a:ext cx="8562005" cy="16466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následující </a:t>
            </a:r>
            <a:r>
              <a:rPr lang="cs-CZ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úkoly řešte na počítačích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Web ÚBLG 1. LF UK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Výuka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on-line výukové pomůcky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 Pomůcka ke cvičení „Klinická cytogenetika“ (6. týden)  Kazuistika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33265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Metody klinické cytogenetiky</a:t>
            </a:r>
            <a:endParaRPr lang="cs-CZ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7544" y="1188368"/>
            <a:ext cx="847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KLASICKÁ CYTOGENETIKA</a:t>
            </a:r>
          </a:p>
          <a:p>
            <a:pPr>
              <a:buFont typeface="Wingdings" pitchFamily="2" charset="2"/>
              <a:buChar char="q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vyšetření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karyotypu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(G-pruhování)</a:t>
            </a:r>
          </a:p>
          <a:p>
            <a:pPr>
              <a:buFont typeface="Wingdings" pitchFamily="2" charset="2"/>
              <a:buChar char="q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vyšetření získaných chromosomových aberací (ZCHA)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	- působení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klastogenních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faktorů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zevního prostředí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				(profesní expozice, léčba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	- vrozené syndromy chromosomové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instability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67544" y="3759324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MOLEKULÁRNÍ CYTOGENETIKA</a:t>
            </a:r>
          </a:p>
          <a:p>
            <a:pPr>
              <a:buFont typeface="Wingdings" pitchFamily="2" charset="2"/>
              <a:buChar char="q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FISH (fluorescenční </a:t>
            </a:r>
            <a:r>
              <a:rPr lang="cs-CZ" sz="2400" i="1" dirty="0" smtClean="0">
                <a:latin typeface="Arial" pitchFamily="34" charset="0"/>
                <a:cs typeface="Arial" pitchFamily="34" charset="0"/>
              </a:rPr>
              <a:t>in-</a:t>
            </a:r>
            <a:r>
              <a:rPr lang="cs-CZ" sz="2400" i="1" dirty="0" err="1" smtClean="0">
                <a:latin typeface="Arial" pitchFamily="34" charset="0"/>
                <a:cs typeface="Arial" pitchFamily="34" charset="0"/>
              </a:rPr>
              <a:t>situ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hybridizace)</a:t>
            </a:r>
          </a:p>
          <a:p>
            <a:pPr>
              <a:buFont typeface="Wingdings" pitchFamily="2" charset="2"/>
              <a:buChar char="q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(CGH – komparativní genomová hybridizace)</a:t>
            </a:r>
          </a:p>
          <a:p>
            <a:pPr>
              <a:buFont typeface="Wingdings" pitchFamily="2" charset="2"/>
              <a:buChar char="q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„mikročipy“ –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microarray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vyšetření (typu CGH, příp. SNP)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3">
            <a:extLst>
              <a:ext uri="{FF2B5EF4-FFF2-40B4-BE49-F238E27FC236}">
                <a16:creationId xmlns:a16="http://schemas.microsoft.com/office/drawing/2014/main" xmlns="" id="{ED5247AD-E47A-47FF-9290-4128633D5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081" y="5373216"/>
            <a:ext cx="5811837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FC71D9FF-E508-4C1C-832F-3D9E44323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0"/>
            <a:ext cx="9144000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4695" rIns="0" bIns="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ucida Sans Unicode" panose="020B0602030504020204" pitchFamily="34" charset="0"/>
              </a:rPr>
              <a:t>Poděkování</a:t>
            </a:r>
          </a:p>
        </p:txBody>
      </p:sp>
      <p:graphicFrame>
        <p:nvGraphicFramePr>
          <p:cNvPr id="5" name="Zástupný symbol pro obsah 3">
            <a:extLst>
              <a:ext uri="{FF2B5EF4-FFF2-40B4-BE49-F238E27FC236}">
                <a16:creationId xmlns:a16="http://schemas.microsoft.com/office/drawing/2014/main" xmlns="" id="{72C85320-1DDF-4A20-82E4-BE10807421D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18280" y="1628800"/>
          <a:ext cx="8707438" cy="1800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48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025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165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Číslo výzvy: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02_16_015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359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Název projektu: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</a:rPr>
                        <a:t>Zvýšení kvality vzdělávání na UK a jeho relevance pro potřeby trhu práce</a:t>
                      </a:r>
                      <a:endParaRPr lang="cs-CZ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B7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165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Číslo projektu: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</a:rPr>
                        <a:t>CZ.02.2.69/0.0/0.0/16_015/0002362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B7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165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Příjemce: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</a:rPr>
                        <a:t>Univerzita Karlova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B7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65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</a:rPr>
                        <a:t>Řídící orgán:</a:t>
                      </a:r>
                      <a:endParaRPr lang="cs-CZ" sz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</a:rPr>
                        <a:t>Ministerstvo školství, mládeže a tělovýchovy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97" marR="3989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B7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658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5925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Karyotypy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procvičování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FK rob14;21.tif"/>
          <p:cNvPicPr>
            <a:picLocks noChangeAspect="1"/>
          </p:cNvPicPr>
          <p:nvPr/>
        </p:nvPicPr>
        <p:blipFill>
          <a:blip r:embed="rId2" cstate="print"/>
          <a:srcRect r="6698"/>
          <a:stretch>
            <a:fillRect/>
          </a:stretch>
        </p:blipFill>
        <p:spPr>
          <a:xfrm>
            <a:off x="819498" y="791202"/>
            <a:ext cx="7522234" cy="43928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526197" y="5262113"/>
            <a:ext cx="31659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u="sng" dirty="0" smtClean="0">
                <a:latin typeface="Arial" pitchFamily="34" charset="0"/>
                <a:cs typeface="Arial" pitchFamily="34" charset="0"/>
              </a:rPr>
              <a:t>Cytogenetická dg.:</a:t>
            </a:r>
          </a:p>
          <a:p>
            <a:r>
              <a:rPr lang="cs-CZ" sz="2800" u="sng" dirty="0" smtClean="0">
                <a:latin typeface="Arial" pitchFamily="34" charset="0"/>
                <a:cs typeface="Arial" pitchFamily="34" charset="0"/>
              </a:rPr>
              <a:t>Klinická dg.: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cs-CZ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818612" y="5250616"/>
            <a:ext cx="3608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45,XX,rob(14;21)</a:t>
            </a:r>
            <a:endParaRPr lang="cs-CZ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636792" y="5705489"/>
            <a:ext cx="6291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Arial" pitchFamily="34" charset="0"/>
                <a:cs typeface="Arial" pitchFamily="34" charset="0"/>
              </a:rPr>
              <a:t>nosič balancované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robertsonské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translokace, zdravý, normální fenotyp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5925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Karyotypy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procvičování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84673" y="869662"/>
            <a:ext cx="8557402" cy="19697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následující </a:t>
            </a:r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úkoly řešte na počítačích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Web ÚBLG 1. LF UK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Výuka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on-line výukové pomůcky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 Pomůcka ke cvičení „Klinická cytogenetika“ (6. týden)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5647" y="5250757"/>
            <a:ext cx="8439150" cy="132343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3200" dirty="0" smtClean="0">
                <a:solidFill>
                  <a:srgbClr val="B4006B"/>
                </a:solidFill>
                <a:hlinkClick r:id="rId2"/>
              </a:rPr>
              <a:t>https://ublg.lf1.cuni.cz/klinicka-cytogenetika</a:t>
            </a:r>
            <a:endParaRPr lang="cs-CZ" sz="3200" dirty="0" smtClean="0">
              <a:solidFill>
                <a:srgbClr val="B4006B"/>
              </a:solidFill>
            </a:endParaRPr>
          </a:p>
          <a:p>
            <a:pPr algn="ctr">
              <a:spcBef>
                <a:spcPct val="50000"/>
              </a:spcBef>
            </a:pPr>
            <a:endParaRPr lang="cs-CZ" sz="3200" dirty="0">
              <a:solidFill>
                <a:srgbClr val="B4006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5925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Karyotypy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řešení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/>
        </p:nvGraphicFramePr>
        <p:xfrm>
          <a:off x="310551" y="819510"/>
          <a:ext cx="8557404" cy="5796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457"/>
                <a:gridCol w="3045124"/>
                <a:gridCol w="4252823"/>
              </a:tblGrid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Karyotyp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č.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Cytogenetická dg.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Klinická dg.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23328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47,XXY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Klinefelterův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sy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46,XX,rob(14;21),+21</a:t>
                      </a:r>
                    </a:p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n. 46,XX,der(14;21),+21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Downův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sy</a:t>
                      </a:r>
                      <a:endParaRPr lang="cs-CZ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cs-CZ" sz="1600" dirty="0" smtClean="0">
                          <a:latin typeface="Arial" pitchFamily="34" charset="0"/>
                          <a:cs typeface="Arial" pitchFamily="34" charset="0"/>
                        </a:rPr>
                        <a:t>(translokační forma)</a:t>
                      </a:r>
                      <a:endParaRPr lang="cs-CZ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23328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46,X,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del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Xp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cs-CZ" sz="1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Turnerův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sy</a:t>
                      </a:r>
                      <a:endParaRPr lang="cs-CZ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cs-CZ" sz="16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600" dirty="0" err="1" smtClean="0">
                          <a:latin typeface="Arial" pitchFamily="34" charset="0"/>
                          <a:cs typeface="Arial" pitchFamily="34" charset="0"/>
                        </a:rPr>
                        <a:t>deleční</a:t>
                      </a:r>
                      <a:r>
                        <a:rPr lang="cs-CZ" sz="1600" baseline="0" dirty="0" smtClean="0">
                          <a:latin typeface="Arial" pitchFamily="34" charset="0"/>
                          <a:cs typeface="Arial" pitchFamily="34" charset="0"/>
                        </a:rPr>
                        <a:t> forma)</a:t>
                      </a:r>
                      <a:endParaRPr lang="cs-CZ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46,XY,t(2;5)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nosič balancované reciproké translokace, normální fenotyp, zdravý…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23328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47,XX,+13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Patauův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sy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latin typeface="Arial" pitchFamily="34" charset="0"/>
                          <a:cs typeface="Arial" pitchFamily="34" charset="0"/>
                        </a:rPr>
                        <a:t>45,XY,rob(13;14)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cs typeface="Arial" pitchFamily="34" charset="0"/>
                        </a:rPr>
                        <a:t>n. 45,XY,der(13;14)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nosič balancované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robertsonské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translokace, normální fenotyp, zdravý…</a:t>
                      </a:r>
                    </a:p>
                  </a:txBody>
                  <a:tcPr anchor="ctr"/>
                </a:tc>
              </a:tr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latin typeface="Arial" pitchFamily="34" charset="0"/>
                          <a:cs typeface="Arial" pitchFamily="34" charset="0"/>
                        </a:rPr>
                        <a:t>46,XY,</a:t>
                      </a:r>
                      <a:r>
                        <a:rPr lang="cs-CZ" sz="1800" dirty="0" err="1" smtClean="0">
                          <a:latin typeface="Arial" pitchFamily="34" charset="0"/>
                          <a:cs typeface="Arial" pitchFamily="34" charset="0"/>
                        </a:rPr>
                        <a:t>del</a:t>
                      </a:r>
                      <a:r>
                        <a:rPr lang="cs-CZ" sz="1800" dirty="0" smtClean="0">
                          <a:latin typeface="Arial" pitchFamily="34" charset="0"/>
                          <a:cs typeface="Arial" pitchFamily="34" charset="0"/>
                        </a:rPr>
                        <a:t>(5p)</a:t>
                      </a:r>
                      <a:endParaRPr lang="cs-CZ" sz="1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Sy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kočičího křiku (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cri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dirty="0" err="1" smtClean="0">
                          <a:latin typeface="Arial" pitchFamily="34" charset="0"/>
                          <a:cs typeface="Arial" pitchFamily="34" charset="0"/>
                        </a:rPr>
                        <a:t>du</a:t>
                      </a: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 chat syndrom)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54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46,XY,t(3;11)</a:t>
                      </a:r>
                      <a:endParaRPr lang="cs-CZ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latin typeface="Arial" pitchFamily="34" charset="0"/>
                          <a:cs typeface="Arial" pitchFamily="34" charset="0"/>
                        </a:rPr>
                        <a:t>nosič balancované reciproké translokace, normální fenotyp, zdravý…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758825" y="304800"/>
            <a:ext cx="7624763" cy="979488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Molekulární cytogenetika</a:t>
            </a:r>
            <a:endParaRPr lang="en-GB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5" descr="fish upr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1304925" y="1778000"/>
            <a:ext cx="7215188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Animation_of_the_blue_fish_"/>
          <p:cNvPicPr>
            <a:picLocks noChangeAspect="1" noChangeArrowheads="1" noCrop="1"/>
          </p:cNvPicPr>
          <p:nvPr/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193675" y="742950"/>
            <a:ext cx="12350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7" descr="Betta"/>
          <p:cNvPicPr>
            <a:picLocks noChangeAspect="1" noChangeArrowheads="1" noCrop="1"/>
          </p:cNvPicPr>
          <p:nvPr/>
        </p:nvPicPr>
        <p:blipFill>
          <a:blip r:embed="rId4" cstate="print">
            <a:lum bright="-6000" contrast="12000"/>
          </a:blip>
          <a:srcRect/>
          <a:stretch>
            <a:fillRect/>
          </a:stretch>
        </p:blipFill>
        <p:spPr bwMode="auto">
          <a:xfrm>
            <a:off x="7689850" y="877888"/>
            <a:ext cx="1228725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906" y="858455"/>
            <a:ext cx="4666456" cy="5716017"/>
            <a:chOff x="1290" y="430"/>
            <a:chExt cx="3141" cy="3844"/>
          </a:xfrm>
        </p:grpSpPr>
        <p:pic>
          <p:nvPicPr>
            <p:cNvPr id="3" name="Picture 4" descr="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0" y="430"/>
              <a:ext cx="3141" cy="384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3342" y="738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5" name="AutoShape 6"/>
            <p:cNvSpPr>
              <a:spLocks noChangeArrowheads="1"/>
            </p:cNvSpPr>
            <p:nvPr/>
          </p:nvSpPr>
          <p:spPr bwMode="auto">
            <a:xfrm rot="2399869">
              <a:off x="3683" y="740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 rot="1205959">
              <a:off x="3958" y="784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 rot="1308517">
              <a:off x="3384" y="1407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 rot="721879">
              <a:off x="4019" y="1448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 rot="877253">
              <a:off x="3466" y="1714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 rot="2602672">
              <a:off x="4074" y="960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 rot="2861889">
              <a:off x="3722" y="947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2" name="AutoShape 13"/>
            <p:cNvSpPr>
              <a:spLocks noChangeArrowheads="1"/>
            </p:cNvSpPr>
            <p:nvPr/>
          </p:nvSpPr>
          <p:spPr bwMode="auto">
            <a:xfrm rot="770850">
              <a:off x="3454" y="907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3" name="AutoShape 14"/>
            <p:cNvSpPr>
              <a:spLocks noChangeArrowheads="1"/>
            </p:cNvSpPr>
            <p:nvPr/>
          </p:nvSpPr>
          <p:spPr bwMode="auto">
            <a:xfrm rot="2768746">
              <a:off x="3741" y="1419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 rot="2562564">
              <a:off x="3754" y="1762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 rot="2562564">
              <a:off x="4101" y="1758"/>
              <a:ext cx="138" cy="141"/>
            </a:xfrm>
            <a:prstGeom prst="irregularSeal2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6" name="AutoShape 17"/>
            <p:cNvSpPr>
              <a:spLocks noChangeArrowheads="1"/>
            </p:cNvSpPr>
            <p:nvPr/>
          </p:nvSpPr>
          <p:spPr bwMode="auto">
            <a:xfrm rot="-403975">
              <a:off x="2812" y="3244"/>
              <a:ext cx="136" cy="135"/>
            </a:xfrm>
            <a:prstGeom prst="irregularSeal2">
              <a:avLst/>
            </a:prstGeom>
            <a:solidFill>
              <a:srgbClr val="00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7" name="AutoShape 18"/>
            <p:cNvSpPr>
              <a:spLocks noChangeArrowheads="1"/>
            </p:cNvSpPr>
            <p:nvPr/>
          </p:nvSpPr>
          <p:spPr bwMode="auto">
            <a:xfrm rot="4683994">
              <a:off x="3003" y="3618"/>
              <a:ext cx="136" cy="135"/>
            </a:xfrm>
            <a:prstGeom prst="irregularSeal2">
              <a:avLst/>
            </a:prstGeom>
            <a:solidFill>
              <a:srgbClr val="00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8" name="Oval 19"/>
            <p:cNvSpPr>
              <a:spLocks noChangeAspect="1" noChangeArrowheads="1"/>
            </p:cNvSpPr>
            <p:nvPr/>
          </p:nvSpPr>
          <p:spPr bwMode="auto">
            <a:xfrm>
              <a:off x="2703" y="2478"/>
              <a:ext cx="32" cy="32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  <p:sp>
          <p:nvSpPr>
            <p:cNvPr id="19" name="Oval 20"/>
            <p:cNvSpPr>
              <a:spLocks noChangeAspect="1" noChangeArrowheads="1"/>
            </p:cNvSpPr>
            <p:nvPr/>
          </p:nvSpPr>
          <p:spPr bwMode="auto">
            <a:xfrm>
              <a:off x="2741" y="2576"/>
              <a:ext cx="32" cy="32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/>
            </a:p>
          </p:txBody>
        </p:sp>
      </p:grpSp>
      <p:sp>
        <p:nvSpPr>
          <p:cNvPr id="20" name="TextovéPole 19"/>
          <p:cNvSpPr txBox="1"/>
          <p:nvPr/>
        </p:nvSpPr>
        <p:spPr>
          <a:xfrm>
            <a:off x="251520" y="11963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Fluorescenční </a:t>
            </a:r>
            <a:r>
              <a:rPr lang="cs-CZ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in-</a:t>
            </a:r>
            <a:r>
              <a:rPr lang="cs-CZ" sz="36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situ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hybridizace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3" name="Obrázek 22" descr="Amjid FISH 5upr b otec.jpg"/>
          <p:cNvPicPr>
            <a:picLocks noChangeAspect="1"/>
          </p:cNvPicPr>
          <p:nvPr/>
        </p:nvPicPr>
        <p:blipFill>
          <a:blip r:embed="rId3" cstate="print">
            <a:lum bright="20000" contrast="10000"/>
          </a:blip>
          <a:srcRect l="25216" t="15694" r="9920" b="12676"/>
          <a:stretch>
            <a:fillRect/>
          </a:stretch>
        </p:blipFill>
        <p:spPr>
          <a:xfrm>
            <a:off x="5115481" y="2562043"/>
            <a:ext cx="2445927" cy="2113471"/>
          </a:xfrm>
          <a:prstGeom prst="rect">
            <a:avLst/>
          </a:prstGeom>
        </p:spPr>
      </p:pic>
      <p:pic>
        <p:nvPicPr>
          <p:cNvPr id="24" name="Obrázek 23" descr="veverka marker MFISH upr.jpg"/>
          <p:cNvPicPr>
            <a:picLocks noChangeAspect="1"/>
          </p:cNvPicPr>
          <p:nvPr/>
        </p:nvPicPr>
        <p:blipFill>
          <a:blip r:embed="rId4" cstate="print"/>
          <a:srcRect l="2736" t="2127" r="9623" b="3858"/>
          <a:stretch>
            <a:fillRect/>
          </a:stretch>
        </p:blipFill>
        <p:spPr>
          <a:xfrm>
            <a:off x="5952225" y="4925684"/>
            <a:ext cx="2976113" cy="1739536"/>
          </a:xfrm>
          <a:prstGeom prst="rect">
            <a:avLst/>
          </a:prstGeom>
        </p:spPr>
      </p:pic>
      <p:grpSp>
        <p:nvGrpSpPr>
          <p:cNvPr id="37" name="Skupina 36"/>
          <p:cNvGrpSpPr/>
          <p:nvPr/>
        </p:nvGrpSpPr>
        <p:grpSpPr>
          <a:xfrm>
            <a:off x="7384213" y="767751"/>
            <a:ext cx="1630391" cy="1544128"/>
            <a:chOff x="724619" y="819509"/>
            <a:chExt cx="2682815" cy="2501661"/>
          </a:xfrm>
        </p:grpSpPr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724620" y="819509"/>
              <a:ext cx="2682814" cy="250166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pic>
          <p:nvPicPr>
            <p:cNvPr id="36" name="Picture 10" descr="18, XYupr"/>
            <p:cNvPicPr>
              <a:picLocks noChangeAspect="1" noChangeArrowheads="1"/>
            </p:cNvPicPr>
            <p:nvPr/>
          </p:nvPicPr>
          <p:blipFill>
            <a:blip r:embed="rId5" cstate="print"/>
            <a:srcRect l="6801" r="13519"/>
            <a:stretch>
              <a:fillRect/>
            </a:stretch>
          </p:blipFill>
          <p:spPr bwMode="auto">
            <a:xfrm>
              <a:off x="724619" y="938213"/>
              <a:ext cx="2631056" cy="2014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TextovéPole 37"/>
          <p:cNvSpPr txBox="1"/>
          <p:nvPr/>
        </p:nvSpPr>
        <p:spPr>
          <a:xfrm>
            <a:off x="5098219" y="1000665"/>
            <a:ext cx="2406770" cy="70788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I-FISH: 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centromerické sondy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6512944" y="3683465"/>
            <a:ext cx="2510286" cy="70788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err="1" smtClean="0">
                <a:solidFill>
                  <a:schemeClr val="bg1"/>
                </a:solidFill>
              </a:rPr>
              <a:t>Metafázní</a:t>
            </a:r>
            <a:r>
              <a:rPr lang="cs-CZ" sz="2000" dirty="0" smtClean="0">
                <a:solidFill>
                  <a:schemeClr val="bg1"/>
                </a:solidFill>
              </a:rPr>
              <a:t> FISH:</a:t>
            </a:r>
          </a:p>
          <a:p>
            <a:r>
              <a:rPr lang="cs-CZ" sz="2000" dirty="0" err="1" smtClean="0">
                <a:solidFill>
                  <a:schemeClr val="bg1"/>
                </a:solidFill>
              </a:rPr>
              <a:t>lokus</a:t>
            </a:r>
            <a:r>
              <a:rPr lang="cs-CZ" sz="2000" dirty="0" smtClean="0">
                <a:solidFill>
                  <a:schemeClr val="bg1"/>
                </a:solidFill>
              </a:rPr>
              <a:t> specifické sondy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5121215" y="5879920"/>
            <a:ext cx="1219200" cy="40011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M- FISH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1963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Fluorescenční </a:t>
            </a:r>
            <a:r>
              <a:rPr lang="cs-CZ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in-</a:t>
            </a:r>
            <a:r>
              <a:rPr lang="cs-CZ" sz="36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situ</a:t>
            </a:r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hybridizace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431321" y="923026"/>
            <a:ext cx="832449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Kdy indikovat FISH vyšetření: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Suspektní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mozaicismus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Suspektní (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mikro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)delece - konkrétní oblast/syndrom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Ověření nebo upřesnění nálezu z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karyotypu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Určení původu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marker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chromosomu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Onkocytogenetika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– detekce specifických numerických i strukturních aberací </a:t>
            </a:r>
            <a:r>
              <a:rPr lang="cs-CZ" sz="2400" dirty="0" smtClean="0"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určení dg., optimalizace léčby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251520" y="13688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FISH - kazuistika</a:t>
            </a:r>
            <a:endParaRPr lang="cs-CZ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4673" y="774776"/>
            <a:ext cx="8557402" cy="12772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následující </a:t>
            </a:r>
            <a:r>
              <a:rPr lang="cs-CZ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úkoly řešte na počítačích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Web ÚBLG 1. LF UK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Výuka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on-line výukové pomůcky </a:t>
            </a:r>
            <a:r>
              <a:rPr lang="cs-CZ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 Pomůcka ke cvičení „Klinická cytogenetika“ (6. týden) </a:t>
            </a:r>
            <a:endParaRPr lang="cs-C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31313" y="2406784"/>
            <a:ext cx="4442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Žádanka: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5-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letá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dívka 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malý vzrůst - pod 3. percentil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175820" y="2412537"/>
            <a:ext cx="3441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latin typeface="Arial" pitchFamily="34" charset="0"/>
                <a:cs typeface="Arial" pitchFamily="34" charset="0"/>
              </a:rPr>
              <a:t>Požadované vyšetření:</a:t>
            </a:r>
          </a:p>
          <a:p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Karyotyp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FISH -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gonosomy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310558" y="2217003"/>
            <a:ext cx="8419380" cy="1639020"/>
          </a:xfrm>
          <a:prstGeom prst="rect">
            <a:avLst/>
          </a:prstGeom>
          <a:noFill/>
          <a:ln w="47625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232918" y="3976804"/>
            <a:ext cx="870404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Zhodnoťte předložené fotografie z vyšetření FISH s použitím centromerické sondy pro chromosom X (značená zeleně). Jaký je výsledek vyšetření?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Vysvětluje zjištěný nález fenotyp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probandky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Jaký je pravděpodobný mechanismus vzniku této patologie?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Na čem závisí závažnost fenotypových projevů?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CE26C23CE53B47B80CF349BA12AD06" ma:contentTypeVersion="7" ma:contentTypeDescription="Vytvoří nový dokument" ma:contentTypeScope="" ma:versionID="299d05002be507dd365d1550457b386f">
  <xsd:schema xmlns:xsd="http://www.w3.org/2001/XMLSchema" xmlns:xs="http://www.w3.org/2001/XMLSchema" xmlns:p="http://schemas.microsoft.com/office/2006/metadata/properties" xmlns:ns2="9ba12bc5-2c73-42a2-b412-038b6f93e09c" targetNamespace="http://schemas.microsoft.com/office/2006/metadata/properties" ma:root="true" ma:fieldsID="e3c85c88813b9abcb59b5e6d8796513f" ns2:_="">
    <xsd:import namespace="9ba12bc5-2c73-42a2-b412-038b6f93e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12bc5-2c73-42a2-b412-038b6f93e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0B75B2-592F-4B55-9A8C-6F60E73CE3DB}"/>
</file>

<file path=customXml/itemProps2.xml><?xml version="1.0" encoding="utf-8"?>
<ds:datastoreItem xmlns:ds="http://schemas.openxmlformats.org/officeDocument/2006/customXml" ds:itemID="{B3AE497E-BD84-4E5A-9CE2-D6FCBB43C48B}"/>
</file>

<file path=customXml/itemProps3.xml><?xml version="1.0" encoding="utf-8"?>
<ds:datastoreItem xmlns:ds="http://schemas.openxmlformats.org/officeDocument/2006/customXml" ds:itemID="{716DC7A1-367C-47FA-B64D-1EB71D7A265C}"/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1087</Words>
  <Application>Microsoft Office PowerPoint</Application>
  <PresentationFormat>Předvádění na obrazovce (4:3)</PresentationFormat>
  <Paragraphs>223</Paragraphs>
  <Slides>20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Klinická cytogenetika</vt:lpstr>
      <vt:lpstr>Snímek 2</vt:lpstr>
      <vt:lpstr>Snímek 3</vt:lpstr>
      <vt:lpstr>Snímek 4</vt:lpstr>
      <vt:lpstr>Snímek 5</vt:lpstr>
      <vt:lpstr>Molekulární cytogenetika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Porovnání metodik</vt:lpstr>
      <vt:lpstr>Snímek 18</vt:lpstr>
      <vt:lpstr>Snímek 19</vt:lpstr>
      <vt:lpstr>Snímek 20</vt:lpstr>
    </vt:vector>
  </TitlesOfParts>
  <Company>VFN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Klinická cytogenetika</dc:title>
  <dc:creator>-</dc:creator>
  <cp:lastModifiedBy>-</cp:lastModifiedBy>
  <cp:revision>146</cp:revision>
  <dcterms:created xsi:type="dcterms:W3CDTF">2019-02-27T08:21:58Z</dcterms:created>
  <dcterms:modified xsi:type="dcterms:W3CDTF">2019-03-11T14:56:52Z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0x01010011CE26C23CE53B47B80CF349BA12AD06</vt:lpwstr>
  </property>
</Properties>
</file>