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4" r:id="rId8"/>
    <p:sldId id="265" r:id="rId9"/>
    <p:sldId id="262" r:id="rId10"/>
    <p:sldId id="263" r:id="rId11"/>
    <p:sldId id="266" r:id="rId12"/>
    <p:sldId id="267" r:id="rId13"/>
    <p:sldId id="275" r:id="rId14"/>
    <p:sldId id="278" r:id="rId15"/>
    <p:sldId id="276" r:id="rId16"/>
    <p:sldId id="277" r:id="rId17"/>
    <p:sldId id="279" r:id="rId18"/>
    <p:sldId id="280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A78F-8433-48AE-BBC4-DB0858F595A4}" type="datetimeFigureOut">
              <a:rPr lang="cs-CZ" smtClean="0"/>
              <a:t>5.4.2018</a:t>
            </a:fld>
            <a:endParaRPr lang="cs-CZ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BD59-597C-4C13-AFB5-07328034E7C4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A78F-8433-48AE-BBC4-DB0858F595A4}" type="datetimeFigureOut">
              <a:rPr lang="cs-CZ" smtClean="0"/>
              <a:t>5.4.2018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BD59-597C-4C13-AFB5-07328034E7C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A78F-8433-48AE-BBC4-DB0858F595A4}" type="datetimeFigureOut">
              <a:rPr lang="cs-CZ" smtClean="0"/>
              <a:t>5.4.2018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BD59-597C-4C13-AFB5-07328034E7C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A78F-8433-48AE-BBC4-DB0858F595A4}" type="datetimeFigureOut">
              <a:rPr lang="cs-CZ" smtClean="0"/>
              <a:t>5.4.2018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BD59-597C-4C13-AFB5-07328034E7C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A78F-8433-48AE-BBC4-DB0858F595A4}" type="datetimeFigureOut">
              <a:rPr lang="cs-CZ" smtClean="0"/>
              <a:t>5.4.2018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BD59-597C-4C13-AFB5-07328034E7C4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A78F-8433-48AE-BBC4-DB0858F595A4}" type="datetimeFigureOut">
              <a:rPr lang="cs-CZ" smtClean="0"/>
              <a:t>5.4.2018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BD59-597C-4C13-AFB5-07328034E7C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A78F-8433-48AE-BBC4-DB0858F595A4}" type="datetimeFigureOut">
              <a:rPr lang="cs-CZ" smtClean="0"/>
              <a:t>5.4.2018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BD59-597C-4C13-AFB5-07328034E7C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A78F-8433-48AE-BBC4-DB0858F595A4}" type="datetimeFigureOut">
              <a:rPr lang="cs-CZ" smtClean="0"/>
              <a:t>5.4.2018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BD59-597C-4C13-AFB5-07328034E7C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A78F-8433-48AE-BBC4-DB0858F595A4}" type="datetimeFigureOut">
              <a:rPr lang="cs-CZ" smtClean="0"/>
              <a:t>5.4.2018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BD59-597C-4C13-AFB5-07328034E7C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A78F-8433-48AE-BBC4-DB0858F595A4}" type="datetimeFigureOut">
              <a:rPr lang="cs-CZ" smtClean="0"/>
              <a:t>5.4.2018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BD59-597C-4C13-AFB5-07328034E7C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A78F-8433-48AE-BBC4-DB0858F595A4}" type="datetimeFigureOut">
              <a:rPr lang="cs-CZ" smtClean="0"/>
              <a:t>5.4.2018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EF6BD59-597C-4C13-AFB5-07328034E7C4}" type="slidenum">
              <a:rPr lang="cs-CZ" smtClean="0"/>
              <a:t>‹#›</a:t>
            </a:fld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D62A78F-8433-48AE-BBC4-DB0858F595A4}" type="datetimeFigureOut">
              <a:rPr lang="cs-CZ" smtClean="0"/>
              <a:t>5.4.2018</a:t>
            </a:fld>
            <a:endParaRPr lang="cs-CZ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EF6BD59-597C-4C13-AFB5-07328034E7C4}" type="slidenum">
              <a:rPr lang="cs-CZ" smtClean="0"/>
              <a:t>‹#›</a:t>
            </a:fld>
            <a:endParaRPr lang="cs-CZ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КОМПОНЕНТЫ, НЕ ИМЕЮЩИЕ ХАРАКТЕР ЧЛЕНОВ ПРЕДЛОЖЕНИЯ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556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908720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effectLst/>
              </a:rPr>
              <a:t>С данными словами составьте пары предложений, употребив их в роли вводных и в роли членов предложения. Как изменится смысл и грамматический состав предложений? Как изменится значение и функции предложенных слов?</a:t>
            </a:r>
            <a:endParaRPr lang="ru-RU" dirty="0" smtClean="0">
              <a:effectLst/>
            </a:endParaRPr>
          </a:p>
          <a:p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i="1" dirty="0" smtClean="0">
                <a:effectLst/>
              </a:rPr>
              <a:t>Казалось, кажется, видно, право, верно, напротив</a:t>
            </a:r>
            <a:endParaRPr lang="ru-RU" dirty="0" smtClean="0">
              <a:effectLst/>
            </a:endParaRPr>
          </a:p>
          <a:p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b="1" i="1" dirty="0" smtClean="0">
                <a:effectLst/>
              </a:rPr>
              <a:t>Запишите предложения, объясните правописание слов и постановку знаков препинания, укажите значение вводных слов.</a:t>
            </a:r>
            <a:endParaRPr lang="ru-RU" dirty="0" smtClean="0">
              <a:effectLst/>
            </a:endParaRPr>
          </a:p>
          <a:p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1.</a:t>
            </a:r>
            <a:r>
              <a:rPr lang="cs-CZ" dirty="0" smtClean="0">
                <a:effectLst/>
              </a:rPr>
              <a:t> </a:t>
            </a:r>
            <a:r>
              <a:rPr lang="ru-RU" dirty="0" smtClean="0">
                <a:effectLst/>
              </a:rPr>
              <a:t>Как нарочно, дожди и холод продолжались весь май.</a:t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2.</a:t>
            </a:r>
            <a:r>
              <a:rPr lang="cs-CZ" dirty="0" smtClean="0">
                <a:effectLst/>
              </a:rPr>
              <a:t> </a:t>
            </a:r>
            <a:r>
              <a:rPr lang="ru-RU" dirty="0" smtClean="0">
                <a:effectLst/>
              </a:rPr>
              <a:t>Ты, верно, Моцарт, чем-нибудь расстроен?</a:t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3.</a:t>
            </a:r>
            <a:r>
              <a:rPr lang="cs-CZ" dirty="0" smtClean="0">
                <a:effectLst/>
              </a:rPr>
              <a:t> </a:t>
            </a:r>
            <a:r>
              <a:rPr lang="ru-RU" dirty="0" smtClean="0">
                <a:effectLst/>
              </a:rPr>
              <a:t>Горный воздух, без всякого сомнения, действует благотворно на здоровье человека.</a:t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4.</a:t>
            </a:r>
            <a:r>
              <a:rPr lang="cs-CZ" dirty="0" smtClean="0">
                <a:effectLst/>
              </a:rPr>
              <a:t> </a:t>
            </a:r>
            <a:r>
              <a:rPr lang="ru-RU" dirty="0" smtClean="0">
                <a:effectLst/>
              </a:rPr>
              <a:t>Кажется, ваша история там наделала  много шуму.</a:t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5.</a:t>
            </a:r>
            <a:r>
              <a:rPr lang="cs-CZ" dirty="0" smtClean="0">
                <a:effectLst/>
              </a:rPr>
              <a:t> </a:t>
            </a:r>
            <a:r>
              <a:rPr lang="ru-RU" dirty="0" smtClean="0">
                <a:effectLst/>
              </a:rPr>
              <a:t>Мы приближались к городку, где, по словам коменданта, находился отряд.</a:t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6.</a:t>
            </a:r>
            <a:r>
              <a:rPr lang="cs-CZ" dirty="0" smtClean="0">
                <a:effectLst/>
              </a:rPr>
              <a:t> </a:t>
            </a:r>
            <a:r>
              <a:rPr lang="ru-RU" dirty="0" smtClean="0">
                <a:effectLst/>
              </a:rPr>
              <a:t>Одним словом, у этого человека наблюдалось постоянное и непреодолимое  стремление создать себе футляр.</a:t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7.</a:t>
            </a:r>
            <a:r>
              <a:rPr lang="cs-CZ" dirty="0" smtClean="0">
                <a:effectLst/>
              </a:rPr>
              <a:t> </a:t>
            </a:r>
            <a:r>
              <a:rPr lang="ru-RU" dirty="0" smtClean="0">
                <a:effectLst/>
              </a:rPr>
              <a:t>Навстречу нам шла шхуна, должно быть, Тамань.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24810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83566" y="1268760"/>
            <a:ext cx="7632849" cy="410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ffectLst/>
                <a:latin typeface="Calibri"/>
                <a:ea typeface="Calibri"/>
                <a:cs typeface="Times New Roman"/>
              </a:rPr>
              <a:t>2. Обращения</a:t>
            </a:r>
            <a:endParaRPr lang="cs-CZ" dirty="0" smtClean="0">
              <a:effectLst/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Обращение может образовывать самостоятельное предложение: </a:t>
            </a:r>
            <a:r>
              <a:rPr lang="ru-RU" i="1" dirty="0" smtClean="0">
                <a:effectLst/>
                <a:latin typeface="Calibri"/>
                <a:ea typeface="Calibri"/>
                <a:cs typeface="Times New Roman"/>
              </a:rPr>
              <a:t>Катя! Вася!</a:t>
            </a: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 Но может и примыкать к предложению: </a:t>
            </a:r>
            <a:r>
              <a:rPr lang="ru-RU" i="1" dirty="0" smtClean="0">
                <a:effectLst/>
                <a:latin typeface="Calibri"/>
                <a:ea typeface="Calibri"/>
                <a:cs typeface="Times New Roman"/>
              </a:rPr>
              <a:t>Девушка, заверните мне 200 грамм колбасы. Илья, пойдёмте с нами.</a:t>
            </a:r>
            <a:endParaRPr lang="cs-CZ" i="1" dirty="0" smtClean="0">
              <a:effectLst/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Оценочные обращения могут модифицировать смысл высказывания: </a:t>
            </a:r>
            <a:r>
              <a:rPr lang="ru-RU" i="1" dirty="0" smtClean="0">
                <a:effectLst/>
                <a:latin typeface="Calibri"/>
                <a:ea typeface="Calibri"/>
                <a:cs typeface="Times New Roman"/>
              </a:rPr>
              <a:t>Бегите, глупцы! Лжецы, ради всего святого молчите!</a:t>
            </a:r>
            <a:endParaRPr lang="cs-CZ" dirty="0" smtClean="0">
              <a:effectLst/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Для усиления значения употребляется повтор обращения: </a:t>
            </a:r>
            <a:r>
              <a:rPr lang="ru-RU" i="1" dirty="0" smtClean="0">
                <a:effectLst/>
                <a:latin typeface="Calibri"/>
                <a:ea typeface="Calibri"/>
                <a:cs typeface="Times New Roman"/>
              </a:rPr>
              <a:t>Маш, а Маш сбегай за водкой.</a:t>
            </a:r>
            <a:endParaRPr lang="cs-CZ" dirty="0" smtClean="0">
              <a:effectLst/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Для усиления экспрессии иногда используются </a:t>
            </a:r>
            <a:r>
              <a:rPr lang="ru-RU" dirty="0" err="1" smtClean="0">
                <a:effectLst/>
                <a:latin typeface="Calibri"/>
                <a:ea typeface="Calibri"/>
                <a:cs typeface="Times New Roman"/>
              </a:rPr>
              <a:t>десемантизированные</a:t>
            </a: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 слова: </a:t>
            </a:r>
            <a:r>
              <a:rPr lang="ru-RU" i="1" dirty="0" smtClean="0">
                <a:effectLst/>
                <a:latin typeface="Calibri"/>
                <a:ea typeface="Calibri"/>
                <a:cs typeface="Times New Roman"/>
              </a:rPr>
              <a:t>брат, друг, голубчик, голубка </a:t>
            </a: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… Они могут иметь фамильярный оттенок. </a:t>
            </a:r>
            <a:r>
              <a:rPr lang="ru-RU" i="1" dirty="0" smtClean="0">
                <a:effectLst/>
                <a:latin typeface="Calibri"/>
                <a:ea typeface="Calibri"/>
                <a:cs typeface="Times New Roman"/>
              </a:rPr>
              <a:t>Голубчик ты мой, потерпи, все пройдет.</a:t>
            </a:r>
            <a:endParaRPr lang="cs-CZ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48990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74806"/>
            <a:ext cx="784887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894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79512" y="836712"/>
            <a:ext cx="878497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3. П р е д л о </a:t>
            </a:r>
            <a:r>
              <a:rPr lang="ru-RU" b="1" dirty="0" err="1" smtClean="0"/>
              <a:t>ги</a:t>
            </a:r>
            <a:r>
              <a:rPr lang="ru-RU" b="1" dirty="0" smtClean="0"/>
              <a:t> </a:t>
            </a:r>
            <a:endParaRPr lang="cs-CZ" b="1" dirty="0" smtClean="0"/>
          </a:p>
          <a:p>
            <a:endParaRPr lang="ru-RU" b="1" dirty="0" smtClean="0"/>
          </a:p>
          <a:p>
            <a:r>
              <a:rPr lang="ru-RU" b="1" dirty="0" smtClean="0"/>
              <a:t>Это служебная часть речи, которая служит для выражения различных отношений имён существительных к другим словам </a:t>
            </a:r>
            <a:r>
              <a:rPr lang="ru-RU" dirty="0" smtClean="0"/>
              <a:t>(глаголам, прилагательным, существительным: приняться за дело, готов к работе)</a:t>
            </a:r>
          </a:p>
          <a:p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Русский </a:t>
            </a:r>
            <a:r>
              <a:rPr lang="ru-RU" dirty="0"/>
              <a:t>предлог </a:t>
            </a:r>
            <a:r>
              <a:rPr lang="ru-RU" b="1" dirty="0"/>
              <a:t>ДО</a:t>
            </a:r>
            <a:r>
              <a:rPr lang="ru-RU" dirty="0"/>
              <a:t> в пространственном значении обозначает в отличие от чешского движение   </a:t>
            </a:r>
            <a:r>
              <a:rPr lang="ru-RU" u="sng" dirty="0"/>
              <a:t>не  во  внутрь,  а  к  </a:t>
            </a:r>
            <a:r>
              <a:rPr lang="ru-RU" u="sng" dirty="0" smtClean="0"/>
              <a:t>пределу</a:t>
            </a:r>
            <a:r>
              <a:rPr lang="ru-RU" dirty="0" smtClean="0"/>
              <a:t>.</a:t>
            </a:r>
            <a:r>
              <a:rPr lang="ru-RU" i="1" dirty="0"/>
              <a:t> дойти  до  школы - </a:t>
            </a:r>
            <a:r>
              <a:rPr lang="ru-RU" i="1" dirty="0" err="1"/>
              <a:t>dojít</a:t>
            </a:r>
            <a:r>
              <a:rPr lang="ru-RU" i="1" dirty="0"/>
              <a:t> </a:t>
            </a:r>
            <a:r>
              <a:rPr lang="ru-RU" i="1" dirty="0" err="1"/>
              <a:t>až</a:t>
            </a:r>
            <a:r>
              <a:rPr lang="ru-RU" i="1" dirty="0"/>
              <a:t> </a:t>
            </a:r>
            <a:r>
              <a:rPr lang="ru-RU" i="1" dirty="0" err="1"/>
              <a:t>ke</a:t>
            </a:r>
            <a:r>
              <a:rPr lang="ru-RU" i="1" dirty="0"/>
              <a:t> </a:t>
            </a:r>
            <a:r>
              <a:rPr lang="ru-RU" dirty="0"/>
              <a:t>(</a:t>
            </a:r>
            <a:r>
              <a:rPr lang="ru-RU" i="1" dirty="0" err="1"/>
              <a:t>do</a:t>
            </a:r>
            <a:r>
              <a:rPr lang="ru-RU" i="1" dirty="0"/>
              <a:t> </a:t>
            </a:r>
            <a:r>
              <a:rPr lang="ru-RU" i="1" dirty="0" err="1"/>
              <a:t>školy</a:t>
            </a:r>
            <a:r>
              <a:rPr lang="ru-RU" i="1" dirty="0"/>
              <a:t> -  в школу</a:t>
            </a:r>
            <a:r>
              <a:rPr lang="ru-RU" dirty="0" smtClean="0"/>
              <a:t>)</a:t>
            </a:r>
            <a:endParaRPr lang="cs-CZ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i="1" dirty="0" smtClean="0"/>
              <a:t>Vsadím se, </a:t>
            </a:r>
            <a:r>
              <a:rPr lang="cs-CZ" i="1" dirty="0"/>
              <a:t>že bys dokázala vyskočit </a:t>
            </a:r>
            <a:r>
              <a:rPr lang="cs-CZ" i="1" dirty="0" smtClean="0"/>
              <a:t>až </a:t>
            </a:r>
            <a:r>
              <a:rPr lang="cs-CZ" i="1" dirty="0"/>
              <a:t>ke </a:t>
            </a:r>
            <a:r>
              <a:rPr lang="cs-CZ" i="1" dirty="0" smtClean="0"/>
              <a:t>stropu.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i="1" dirty="0"/>
              <a:t>Na </a:t>
            </a:r>
            <a:r>
              <a:rPr lang="cs-CZ" i="1" dirty="0" smtClean="0"/>
              <a:t>dotazy, </a:t>
            </a:r>
            <a:r>
              <a:rPr lang="cs-CZ" i="1" dirty="0"/>
              <a:t>kdy se už konečně přestěhují  do  vysněného domu na </a:t>
            </a:r>
            <a:r>
              <a:rPr lang="cs-CZ" i="1" dirty="0" smtClean="0"/>
              <a:t>venkově, </a:t>
            </a:r>
            <a:r>
              <a:rPr lang="cs-CZ" i="1" dirty="0"/>
              <a:t>následovala vyhýbavá </a:t>
            </a:r>
            <a:r>
              <a:rPr lang="cs-CZ" i="1" dirty="0" smtClean="0"/>
              <a:t>odpověď.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Русский </a:t>
            </a:r>
            <a:r>
              <a:rPr lang="ru-RU" dirty="0"/>
              <a:t>предлог </a:t>
            </a:r>
            <a:r>
              <a:rPr lang="ru-RU" b="1" dirty="0"/>
              <a:t>У</a:t>
            </a:r>
            <a:r>
              <a:rPr lang="ru-RU" dirty="0"/>
              <a:t> иногда соответствует чешским выражениям с модальным глаголом </a:t>
            </a:r>
            <a:r>
              <a:rPr lang="ru-RU" b="1" dirty="0" err="1" smtClean="0"/>
              <a:t>mít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i="1" dirty="0"/>
              <a:t>У  меня  </a:t>
            </a:r>
            <a:r>
              <a:rPr lang="ru-RU" i="1" dirty="0" smtClean="0"/>
              <a:t>кошка. </a:t>
            </a:r>
            <a:r>
              <a:rPr lang="ru-RU" i="1" dirty="0"/>
              <a:t>-</a:t>
            </a:r>
            <a:r>
              <a:rPr lang="ru-RU" i="1" dirty="0" smtClean="0"/>
              <a:t>  </a:t>
            </a:r>
            <a:r>
              <a:rPr lang="ru-RU" i="1" dirty="0" err="1" smtClean="0"/>
              <a:t>Mám</a:t>
            </a:r>
            <a:r>
              <a:rPr lang="ru-RU" i="1" dirty="0" smtClean="0"/>
              <a:t> </a:t>
            </a:r>
            <a:r>
              <a:rPr lang="cs-CZ" i="1" dirty="0" smtClean="0"/>
              <a:t>kočku</a:t>
            </a:r>
            <a:r>
              <a:rPr lang="ru-RU" i="1" dirty="0" smtClean="0"/>
              <a:t>.</a:t>
            </a:r>
            <a:endParaRPr lang="ru-RU" i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8730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63688" y="1859340"/>
            <a:ext cx="54726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prstClr val="black"/>
                </a:solidFill>
              </a:rPr>
              <a:t>Русский  предлог  </a:t>
            </a:r>
            <a:r>
              <a:rPr lang="ru-RU" b="1" dirty="0">
                <a:solidFill>
                  <a:prstClr val="black"/>
                </a:solidFill>
              </a:rPr>
              <a:t>ОКОЛО</a:t>
            </a:r>
            <a:r>
              <a:rPr lang="ru-RU" dirty="0">
                <a:solidFill>
                  <a:prstClr val="black"/>
                </a:solidFill>
              </a:rPr>
              <a:t>  соответствует  чешскому предлогу   </a:t>
            </a:r>
            <a:r>
              <a:rPr lang="ru-RU" b="1" dirty="0">
                <a:solidFill>
                  <a:prstClr val="black"/>
                </a:solidFill>
              </a:rPr>
              <a:t>U</a:t>
            </a:r>
            <a:r>
              <a:rPr lang="ru-RU" dirty="0">
                <a:solidFill>
                  <a:prstClr val="black"/>
                </a:solidFill>
              </a:rPr>
              <a:t>  (</a:t>
            </a:r>
            <a:r>
              <a:rPr lang="ru-RU" dirty="0" err="1">
                <a:solidFill>
                  <a:prstClr val="black"/>
                </a:solidFill>
              </a:rPr>
              <a:t>vedle</a:t>
            </a:r>
            <a:r>
              <a:rPr lang="ru-RU" dirty="0">
                <a:solidFill>
                  <a:prstClr val="black"/>
                </a:solidFill>
              </a:rPr>
              <a:t>)</a:t>
            </a:r>
          </a:p>
          <a:p>
            <a:pPr lvl="0"/>
            <a:r>
              <a:rPr lang="ru-RU" dirty="0">
                <a:solidFill>
                  <a:prstClr val="black"/>
                </a:solidFill>
              </a:rPr>
              <a:t>       </a:t>
            </a:r>
            <a:r>
              <a:rPr lang="ru-RU" i="1" dirty="0">
                <a:solidFill>
                  <a:prstClr val="black"/>
                </a:solidFill>
              </a:rPr>
              <a:t>Ребёнок лежал  около  матери.</a:t>
            </a:r>
            <a:r>
              <a:rPr lang="cs-CZ" i="1" dirty="0">
                <a:solidFill>
                  <a:prstClr val="black"/>
                </a:solidFill>
              </a:rPr>
              <a:t> - </a:t>
            </a:r>
            <a:r>
              <a:rPr lang="ru-RU" i="1" dirty="0" err="1">
                <a:solidFill>
                  <a:prstClr val="black"/>
                </a:solidFill>
              </a:rPr>
              <a:t>Dítě</a:t>
            </a:r>
            <a:r>
              <a:rPr lang="ru-RU" i="1" dirty="0">
                <a:solidFill>
                  <a:prstClr val="black"/>
                </a:solidFill>
              </a:rPr>
              <a:t> </a:t>
            </a:r>
            <a:r>
              <a:rPr lang="ru-RU" i="1" dirty="0" err="1">
                <a:solidFill>
                  <a:prstClr val="black"/>
                </a:solidFill>
              </a:rPr>
              <a:t>leželo</a:t>
            </a:r>
            <a:r>
              <a:rPr lang="ru-RU" i="1" dirty="0">
                <a:solidFill>
                  <a:prstClr val="black"/>
                </a:solidFill>
              </a:rPr>
              <a:t> </a:t>
            </a:r>
            <a:r>
              <a:rPr lang="cs-CZ" i="1" dirty="0">
                <a:solidFill>
                  <a:prstClr val="black"/>
                </a:solidFill>
              </a:rPr>
              <a:t>u</a:t>
            </a:r>
            <a:r>
              <a:rPr lang="ru-RU" i="1" dirty="0">
                <a:solidFill>
                  <a:prstClr val="black"/>
                </a:solidFill>
              </a:rPr>
              <a:t> (</a:t>
            </a:r>
            <a:r>
              <a:rPr lang="ru-RU" i="1" dirty="0" err="1">
                <a:solidFill>
                  <a:prstClr val="black"/>
                </a:solidFill>
              </a:rPr>
              <a:t>vedle</a:t>
            </a:r>
            <a:r>
              <a:rPr lang="ru-RU" i="1" dirty="0">
                <a:solidFill>
                  <a:prstClr val="black"/>
                </a:solidFill>
              </a:rPr>
              <a:t>) </a:t>
            </a:r>
            <a:r>
              <a:rPr lang="ru-RU" i="1" dirty="0" err="1">
                <a:solidFill>
                  <a:prstClr val="black"/>
                </a:solidFill>
              </a:rPr>
              <a:t>matky</a:t>
            </a:r>
            <a:r>
              <a:rPr lang="ru-RU" dirty="0">
                <a:solidFill>
                  <a:prstClr val="black"/>
                </a:solidFill>
              </a:rPr>
              <a:t>.</a:t>
            </a:r>
          </a:p>
          <a:p>
            <a:pPr lvl="0"/>
            <a:r>
              <a:rPr lang="ru-RU" dirty="0">
                <a:solidFill>
                  <a:prstClr val="black"/>
                </a:solidFill>
              </a:rPr>
              <a:t>       (</a:t>
            </a:r>
            <a:r>
              <a:rPr lang="ru-RU" i="1" dirty="0" err="1">
                <a:solidFill>
                  <a:prstClr val="black"/>
                </a:solidFill>
              </a:rPr>
              <a:t>okolo</a:t>
            </a:r>
            <a:r>
              <a:rPr lang="ru-RU" i="1" dirty="0">
                <a:solidFill>
                  <a:prstClr val="black"/>
                </a:solidFill>
              </a:rPr>
              <a:t>/</a:t>
            </a:r>
            <a:r>
              <a:rPr lang="ru-RU" i="1" dirty="0" err="1">
                <a:solidFill>
                  <a:prstClr val="black"/>
                </a:solidFill>
              </a:rPr>
              <a:t>kolem</a:t>
            </a:r>
            <a:r>
              <a:rPr lang="ru-RU" i="1" dirty="0">
                <a:solidFill>
                  <a:prstClr val="black"/>
                </a:solidFill>
              </a:rPr>
              <a:t>  </a:t>
            </a:r>
            <a:r>
              <a:rPr lang="cs-CZ" i="1" dirty="0">
                <a:solidFill>
                  <a:prstClr val="black"/>
                </a:solidFill>
              </a:rPr>
              <a:t>-</a:t>
            </a:r>
            <a:r>
              <a:rPr lang="ru-RU" i="1" dirty="0">
                <a:solidFill>
                  <a:prstClr val="black"/>
                </a:solidFill>
              </a:rPr>
              <a:t>  вокруг</a:t>
            </a:r>
            <a:r>
              <a:rPr lang="ru-RU" dirty="0">
                <a:solidFill>
                  <a:prstClr val="black"/>
                </a:solidFill>
              </a:rPr>
              <a:t>) </a:t>
            </a:r>
          </a:p>
          <a:p>
            <a:pPr lvl="0"/>
            <a:endParaRPr lang="cs-CZ" dirty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prstClr val="black"/>
                </a:solidFill>
              </a:rPr>
              <a:t>Русский предлог  </a:t>
            </a:r>
            <a:r>
              <a:rPr lang="ru-RU" b="1" dirty="0">
                <a:solidFill>
                  <a:prstClr val="black"/>
                </a:solidFill>
              </a:rPr>
              <a:t>ПРОТИВ</a:t>
            </a:r>
            <a:r>
              <a:rPr lang="ru-RU" dirty="0">
                <a:solidFill>
                  <a:prstClr val="black"/>
                </a:solidFill>
              </a:rPr>
              <a:t>  (напротив)  сочетается, в отличие от ЧЯ, </a:t>
            </a:r>
            <a:r>
              <a:rPr lang="ru-RU" u="sng" dirty="0">
                <a:solidFill>
                  <a:prstClr val="black"/>
                </a:solidFill>
              </a:rPr>
              <a:t>с  родительным  падежом</a:t>
            </a:r>
            <a:r>
              <a:rPr lang="ru-RU" dirty="0">
                <a:solidFill>
                  <a:prstClr val="black"/>
                </a:solidFill>
              </a:rPr>
              <a:t>.</a:t>
            </a:r>
          </a:p>
          <a:p>
            <a:pPr lvl="0"/>
            <a:r>
              <a:rPr lang="ru-RU" i="1" dirty="0">
                <a:solidFill>
                  <a:prstClr val="black"/>
                </a:solidFill>
              </a:rPr>
              <a:t>Против  войны - </a:t>
            </a:r>
            <a:r>
              <a:rPr lang="ru-RU" i="1" dirty="0" err="1">
                <a:solidFill>
                  <a:prstClr val="black"/>
                </a:solidFill>
              </a:rPr>
              <a:t>Proti</a:t>
            </a:r>
            <a:r>
              <a:rPr lang="ru-RU" i="1" dirty="0">
                <a:solidFill>
                  <a:prstClr val="black"/>
                </a:solidFill>
              </a:rPr>
              <a:t> </a:t>
            </a:r>
            <a:r>
              <a:rPr lang="ru-RU" i="1" dirty="0" err="1">
                <a:solidFill>
                  <a:prstClr val="black"/>
                </a:solidFill>
              </a:rPr>
              <a:t>válce</a:t>
            </a:r>
            <a:r>
              <a:rPr lang="ru-RU" i="1" dirty="0">
                <a:solidFill>
                  <a:prstClr val="black"/>
                </a:solidFill>
              </a:rPr>
              <a:t>. </a:t>
            </a:r>
            <a:r>
              <a:rPr lang="ru-RU" dirty="0">
                <a:solidFill>
                  <a:prstClr val="black"/>
                </a:solidFill>
              </a:rPr>
              <a:t>(</a:t>
            </a:r>
            <a:r>
              <a:rPr lang="ru-RU" dirty="0" err="1">
                <a:solidFill>
                  <a:prstClr val="black"/>
                </a:solidFill>
              </a:rPr>
              <a:t>дат.пад</a:t>
            </a:r>
            <a:r>
              <a:rPr lang="ru-RU" dirty="0">
                <a:solidFill>
                  <a:prstClr val="black"/>
                </a:solidFill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860553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7544" y="1268760"/>
            <a:ext cx="820891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Чешскому </a:t>
            </a:r>
            <a:r>
              <a:rPr lang="ru-RU" dirty="0"/>
              <a:t>предлогу </a:t>
            </a:r>
            <a:r>
              <a:rPr lang="ru-RU" b="1" dirty="0"/>
              <a:t>MEZI </a:t>
            </a:r>
            <a:r>
              <a:rPr lang="ru-RU" dirty="0"/>
              <a:t> соответствуют  два  русских  предлога:</a:t>
            </a:r>
          </a:p>
          <a:p>
            <a:r>
              <a:rPr lang="ru-RU" b="1" dirty="0"/>
              <a:t>М</a:t>
            </a:r>
            <a:r>
              <a:rPr lang="ru-RU" b="1" dirty="0" smtClean="0"/>
              <a:t>ежду</a:t>
            </a:r>
            <a:r>
              <a:rPr lang="ru-RU" dirty="0" smtClean="0"/>
              <a:t>  </a:t>
            </a:r>
            <a:r>
              <a:rPr lang="ru-RU" dirty="0"/>
              <a:t>–   употребляется,  когда  предмет  находится  между  двумя  </a:t>
            </a:r>
            <a:r>
              <a:rPr lang="ru-RU" dirty="0" smtClean="0"/>
              <a:t>предметами.</a:t>
            </a:r>
            <a:endParaRPr lang="ru-RU" dirty="0"/>
          </a:p>
          <a:p>
            <a:r>
              <a:rPr lang="ru-RU" i="1" dirty="0" smtClean="0"/>
              <a:t>между  </a:t>
            </a:r>
            <a:r>
              <a:rPr lang="ru-RU" i="1" dirty="0"/>
              <a:t>рекой  и лесом </a:t>
            </a:r>
            <a:r>
              <a:rPr lang="ru-RU" i="1" dirty="0" smtClean="0"/>
              <a:t>- </a:t>
            </a:r>
            <a:r>
              <a:rPr lang="ru-RU" i="1" dirty="0" err="1" smtClean="0"/>
              <a:t>mezi</a:t>
            </a:r>
            <a:r>
              <a:rPr lang="ru-RU" i="1" dirty="0" smtClean="0"/>
              <a:t> </a:t>
            </a:r>
            <a:r>
              <a:rPr lang="ru-RU" i="1" dirty="0" err="1"/>
              <a:t>řekou</a:t>
            </a:r>
            <a:r>
              <a:rPr lang="ru-RU" i="1" dirty="0"/>
              <a:t> a </a:t>
            </a:r>
            <a:r>
              <a:rPr lang="ru-RU" i="1" dirty="0" err="1"/>
              <a:t>lesem</a:t>
            </a:r>
            <a:endParaRPr lang="ru-RU" i="1" dirty="0"/>
          </a:p>
          <a:p>
            <a:r>
              <a:rPr lang="ru-RU" b="1" dirty="0"/>
              <a:t>С</a:t>
            </a:r>
            <a:r>
              <a:rPr lang="ru-RU" b="1" dirty="0" smtClean="0"/>
              <a:t>реди </a:t>
            </a:r>
            <a:r>
              <a:rPr lang="ru-RU" dirty="0" smtClean="0"/>
              <a:t> </a:t>
            </a:r>
            <a:r>
              <a:rPr lang="ru-RU" dirty="0"/>
              <a:t>-      употребляется, когда предмет находится среди нескольких </a:t>
            </a:r>
            <a:r>
              <a:rPr lang="ru-RU" dirty="0" smtClean="0"/>
              <a:t>предметов.</a:t>
            </a:r>
            <a:endParaRPr lang="ru-RU" dirty="0"/>
          </a:p>
          <a:p>
            <a:r>
              <a:rPr lang="ru-RU" i="1" dirty="0" smtClean="0"/>
              <a:t>среди нас - </a:t>
            </a:r>
            <a:r>
              <a:rPr lang="ru-RU" i="1" dirty="0" err="1" smtClean="0"/>
              <a:t>mezi</a:t>
            </a:r>
            <a:r>
              <a:rPr lang="ru-RU" i="1" dirty="0" smtClean="0"/>
              <a:t> </a:t>
            </a:r>
            <a:r>
              <a:rPr lang="ru-RU" i="1" dirty="0" err="1"/>
              <a:t>námi</a:t>
            </a:r>
            <a:endParaRPr lang="ru-RU" i="1" dirty="0"/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Русские </a:t>
            </a:r>
            <a:r>
              <a:rPr lang="ru-RU" dirty="0"/>
              <a:t>предлоги </a:t>
            </a:r>
            <a:r>
              <a:rPr lang="ru-RU" b="1" dirty="0"/>
              <a:t>НАД, ПЕРЕД </a:t>
            </a:r>
            <a:r>
              <a:rPr lang="ru-RU" dirty="0"/>
              <a:t>сочетаются, в отличие от </a:t>
            </a:r>
            <a:r>
              <a:rPr lang="ru-RU" dirty="0" smtClean="0"/>
              <a:t>ЧЯ </a:t>
            </a:r>
            <a:r>
              <a:rPr lang="ru-RU" u="sng" dirty="0" smtClean="0"/>
              <a:t>только </a:t>
            </a:r>
            <a:r>
              <a:rPr lang="ru-RU" u="sng" dirty="0"/>
              <a:t>с </a:t>
            </a:r>
            <a:r>
              <a:rPr lang="ru-RU" u="sng" dirty="0" err="1" smtClean="0"/>
              <a:t>твор.пад</a:t>
            </a:r>
            <a:r>
              <a:rPr lang="ru-RU" u="sng" dirty="0" smtClean="0"/>
              <a:t>.</a:t>
            </a:r>
          </a:p>
          <a:p>
            <a:r>
              <a:rPr lang="ru-RU" dirty="0" smtClean="0"/>
              <a:t>(</a:t>
            </a:r>
            <a:r>
              <a:rPr lang="ru-RU" dirty="0" err="1"/>
              <a:t>kde</a:t>
            </a:r>
            <a:r>
              <a:rPr lang="ru-RU" dirty="0"/>
              <a:t>) nad </a:t>
            </a:r>
            <a:r>
              <a:rPr lang="ru-RU" dirty="0" err="1"/>
              <a:t>stolem</a:t>
            </a:r>
            <a:r>
              <a:rPr lang="ru-RU" dirty="0"/>
              <a:t> </a:t>
            </a:r>
            <a:r>
              <a:rPr lang="ru-RU" dirty="0" err="1"/>
              <a:t>visí</a:t>
            </a:r>
            <a:r>
              <a:rPr lang="ru-RU" dirty="0"/>
              <a:t> </a:t>
            </a:r>
            <a:r>
              <a:rPr lang="ru-RU" dirty="0" err="1"/>
              <a:t>obraz</a:t>
            </a:r>
            <a:r>
              <a:rPr lang="ru-RU" dirty="0"/>
              <a:t>  -</a:t>
            </a:r>
            <a:r>
              <a:rPr lang="ru-RU" dirty="0" smtClean="0"/>
              <a:t>    </a:t>
            </a:r>
            <a:r>
              <a:rPr lang="ru-RU" dirty="0"/>
              <a:t>над столом висит картина</a:t>
            </a:r>
          </a:p>
          <a:p>
            <a:r>
              <a:rPr lang="ru-RU" dirty="0" smtClean="0"/>
              <a:t>(</a:t>
            </a:r>
            <a:r>
              <a:rPr lang="ru-RU" dirty="0" err="1"/>
              <a:t>kam</a:t>
            </a:r>
            <a:r>
              <a:rPr lang="ru-RU" dirty="0"/>
              <a:t>) </a:t>
            </a:r>
            <a:r>
              <a:rPr lang="ru-RU" dirty="0" err="1"/>
              <a:t>pověs</a:t>
            </a:r>
            <a:r>
              <a:rPr lang="ru-RU" dirty="0"/>
              <a:t> </a:t>
            </a:r>
            <a:r>
              <a:rPr lang="ru-RU" dirty="0" err="1"/>
              <a:t>obraz</a:t>
            </a:r>
            <a:r>
              <a:rPr lang="ru-RU" dirty="0"/>
              <a:t> nad </a:t>
            </a:r>
            <a:r>
              <a:rPr lang="ru-RU" dirty="0" err="1"/>
              <a:t>stůl</a:t>
            </a:r>
            <a:r>
              <a:rPr lang="ru-RU" dirty="0"/>
              <a:t> 	</a:t>
            </a:r>
            <a:r>
              <a:rPr lang="ru-RU" dirty="0" smtClean="0"/>
              <a:t>-    </a:t>
            </a:r>
            <a:r>
              <a:rPr lang="ru-RU" dirty="0"/>
              <a:t>повесь картину над столом</a:t>
            </a:r>
          </a:p>
          <a:p>
            <a:r>
              <a:rPr lang="ru-RU" dirty="0" smtClean="0"/>
              <a:t>(</a:t>
            </a:r>
            <a:r>
              <a:rPr lang="ru-RU" dirty="0" err="1"/>
              <a:t>kde</a:t>
            </a:r>
            <a:r>
              <a:rPr lang="ru-RU" dirty="0"/>
              <a:t>) </a:t>
            </a:r>
            <a:r>
              <a:rPr lang="ru-RU" dirty="0" err="1"/>
              <a:t>před</a:t>
            </a:r>
            <a:r>
              <a:rPr lang="ru-RU" dirty="0"/>
              <a:t> </a:t>
            </a:r>
            <a:r>
              <a:rPr lang="ru-RU" dirty="0" err="1"/>
              <a:t>školou</a:t>
            </a:r>
            <a:r>
              <a:rPr lang="ru-RU" dirty="0"/>
              <a:t>                	</a:t>
            </a:r>
            <a:r>
              <a:rPr lang="ru-RU" dirty="0" smtClean="0"/>
              <a:t>-    </a:t>
            </a:r>
            <a:r>
              <a:rPr lang="ru-RU" dirty="0"/>
              <a:t>перед  школой</a:t>
            </a:r>
          </a:p>
          <a:p>
            <a:r>
              <a:rPr lang="ru-RU" dirty="0" smtClean="0"/>
              <a:t>(</a:t>
            </a:r>
            <a:r>
              <a:rPr lang="ru-RU" dirty="0" err="1"/>
              <a:t>kam</a:t>
            </a:r>
            <a:r>
              <a:rPr lang="ru-RU" dirty="0"/>
              <a:t>) </a:t>
            </a:r>
            <a:r>
              <a:rPr lang="ru-RU" dirty="0" err="1"/>
              <a:t>přijdi</a:t>
            </a:r>
            <a:r>
              <a:rPr lang="ru-RU" dirty="0"/>
              <a:t> </a:t>
            </a:r>
            <a:r>
              <a:rPr lang="ru-RU" dirty="0" err="1"/>
              <a:t>před</a:t>
            </a:r>
            <a:r>
              <a:rPr lang="ru-RU" dirty="0"/>
              <a:t> </a:t>
            </a:r>
            <a:r>
              <a:rPr lang="ru-RU" dirty="0" err="1"/>
              <a:t>školu</a:t>
            </a:r>
            <a:r>
              <a:rPr lang="ru-RU" dirty="0"/>
              <a:t>        </a:t>
            </a:r>
            <a:r>
              <a:rPr lang="ru-RU" dirty="0" smtClean="0"/>
              <a:t>-    </a:t>
            </a:r>
            <a:r>
              <a:rPr lang="ru-RU" dirty="0"/>
              <a:t>приди  к  школе</a:t>
            </a:r>
          </a:p>
          <a:p>
            <a:r>
              <a:rPr lang="ru-RU" dirty="0" err="1" smtClean="0"/>
              <a:t>vyjdi</a:t>
            </a:r>
            <a:r>
              <a:rPr lang="ru-RU" dirty="0" smtClean="0"/>
              <a:t> </a:t>
            </a:r>
            <a:r>
              <a:rPr lang="ru-RU" dirty="0" err="1" smtClean="0"/>
              <a:t>pře</a:t>
            </a:r>
            <a:r>
              <a:rPr lang="cs-CZ" dirty="0" smtClean="0"/>
              <a:t>d</a:t>
            </a:r>
            <a:r>
              <a:rPr lang="ru-RU" dirty="0" smtClean="0"/>
              <a:t> </a:t>
            </a:r>
            <a:r>
              <a:rPr lang="ru-RU" dirty="0" err="1"/>
              <a:t>školu</a:t>
            </a:r>
            <a:r>
              <a:rPr lang="ru-RU" dirty="0"/>
              <a:t>         	</a:t>
            </a:r>
            <a:r>
              <a:rPr lang="ru-RU" dirty="0" smtClean="0"/>
              <a:t>-    </a:t>
            </a:r>
            <a:r>
              <a:rPr lang="ru-RU" dirty="0"/>
              <a:t>выйди  из  </a:t>
            </a:r>
            <a:r>
              <a:rPr lang="ru-RU" dirty="0" smtClean="0"/>
              <a:t>школы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5866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39552" y="1052736"/>
            <a:ext cx="8136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prstClr val="black"/>
                </a:solidFill>
              </a:rPr>
              <a:t>Русским предлогам </a:t>
            </a:r>
            <a:r>
              <a:rPr lang="ru-RU" b="1" dirty="0">
                <a:solidFill>
                  <a:prstClr val="black"/>
                </a:solidFill>
              </a:rPr>
              <a:t>В, НА, ЗА, ПОД  </a:t>
            </a:r>
            <a:r>
              <a:rPr lang="ru-RU" dirty="0">
                <a:solidFill>
                  <a:prstClr val="black"/>
                </a:solidFill>
              </a:rPr>
              <a:t>в пространственном значении противопоставлены предлоги  </a:t>
            </a:r>
            <a:r>
              <a:rPr lang="ru-RU" b="1" dirty="0">
                <a:solidFill>
                  <a:prstClr val="black"/>
                </a:solidFill>
              </a:rPr>
              <a:t>ИЗ,  С,   ИЗ-ЗА, ИЗ-ПОД</a:t>
            </a:r>
            <a:r>
              <a:rPr lang="ru-RU" dirty="0">
                <a:solidFill>
                  <a:prstClr val="black"/>
                </a:solidFill>
              </a:rPr>
              <a:t>.</a:t>
            </a:r>
          </a:p>
          <a:p>
            <a:pPr lvl="0"/>
            <a:r>
              <a:rPr lang="ru-RU" i="1" dirty="0" smtClean="0">
                <a:solidFill>
                  <a:prstClr val="black"/>
                </a:solidFill>
              </a:rPr>
              <a:t>в университет</a:t>
            </a:r>
            <a:r>
              <a:rPr lang="cs-CZ" i="1" dirty="0" smtClean="0">
                <a:solidFill>
                  <a:prstClr val="black"/>
                </a:solidFill>
              </a:rPr>
              <a:t> </a:t>
            </a:r>
            <a:r>
              <a:rPr lang="ru-RU" i="1" dirty="0" smtClean="0">
                <a:solidFill>
                  <a:prstClr val="black"/>
                </a:solidFill>
              </a:rPr>
              <a:t>- из университета;  на курорт - с курорта; за угол - из-за угла; под столом  </a:t>
            </a:r>
            <a:r>
              <a:rPr lang="cs-CZ" i="1" dirty="0">
                <a:solidFill>
                  <a:prstClr val="black"/>
                </a:solidFill>
              </a:rPr>
              <a:t>-</a:t>
            </a:r>
            <a:r>
              <a:rPr lang="ru-RU" i="1" dirty="0" smtClean="0">
                <a:solidFill>
                  <a:prstClr val="black"/>
                </a:solidFill>
              </a:rPr>
              <a:t>  из-под стола </a:t>
            </a: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prstClr val="black"/>
                </a:solidFill>
              </a:rPr>
              <a:t>Чешскому предлогу  </a:t>
            </a:r>
            <a:r>
              <a:rPr lang="ru-RU" b="1" dirty="0">
                <a:solidFill>
                  <a:prstClr val="black"/>
                </a:solidFill>
              </a:rPr>
              <a:t>ZA</a:t>
            </a:r>
            <a:r>
              <a:rPr lang="ru-RU" dirty="0">
                <a:solidFill>
                  <a:prstClr val="black"/>
                </a:solidFill>
              </a:rPr>
              <a:t>  во временном значении соответствуют в русском языке два предлога:</a:t>
            </a:r>
          </a:p>
          <a:p>
            <a:pPr lvl="0"/>
            <a:r>
              <a:rPr lang="ru-RU" b="1" dirty="0" smtClean="0">
                <a:solidFill>
                  <a:prstClr val="black"/>
                </a:solidFill>
              </a:rPr>
              <a:t>через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– обозначает </a:t>
            </a:r>
            <a:r>
              <a:rPr lang="ru-RU" u="sng" dirty="0" smtClean="0">
                <a:solidFill>
                  <a:prstClr val="black"/>
                </a:solidFill>
              </a:rPr>
              <a:t>спустя </a:t>
            </a:r>
            <a:r>
              <a:rPr lang="ru-RU" u="sng" dirty="0">
                <a:solidFill>
                  <a:prstClr val="black"/>
                </a:solidFill>
              </a:rPr>
              <a:t>некоторое </a:t>
            </a:r>
            <a:r>
              <a:rPr lang="ru-RU" u="sng" dirty="0" smtClean="0">
                <a:solidFill>
                  <a:prstClr val="black"/>
                </a:solidFill>
              </a:rPr>
              <a:t>время</a:t>
            </a:r>
            <a:r>
              <a:rPr lang="ru-RU" dirty="0" smtClean="0">
                <a:solidFill>
                  <a:prstClr val="black"/>
                </a:solidFill>
              </a:rPr>
              <a:t>, </a:t>
            </a:r>
            <a:r>
              <a:rPr lang="ru-RU" dirty="0">
                <a:solidFill>
                  <a:prstClr val="black"/>
                </a:solidFill>
              </a:rPr>
              <a:t>отвечает на вопрос </a:t>
            </a:r>
            <a:r>
              <a:rPr lang="ru-RU" dirty="0" smtClean="0">
                <a:solidFill>
                  <a:prstClr val="black"/>
                </a:solidFill>
              </a:rPr>
              <a:t>когда?</a:t>
            </a:r>
            <a:endParaRPr lang="ru-RU" dirty="0">
              <a:solidFill>
                <a:prstClr val="black"/>
              </a:solidFill>
            </a:endParaRPr>
          </a:p>
          <a:p>
            <a:pPr lvl="0"/>
            <a:r>
              <a:rPr lang="ru-RU" i="1" dirty="0" smtClean="0">
                <a:solidFill>
                  <a:prstClr val="black"/>
                </a:solidFill>
              </a:rPr>
              <a:t>Я </a:t>
            </a:r>
            <a:r>
              <a:rPr lang="ru-RU" i="1" dirty="0">
                <a:solidFill>
                  <a:prstClr val="black"/>
                </a:solidFill>
              </a:rPr>
              <a:t>приеду через неделю.  </a:t>
            </a:r>
            <a:r>
              <a:rPr lang="cs-CZ" i="1" dirty="0">
                <a:solidFill>
                  <a:prstClr val="black"/>
                </a:solidFill>
              </a:rPr>
              <a:t>-</a:t>
            </a:r>
            <a:r>
              <a:rPr lang="ru-RU" i="1" dirty="0" smtClean="0">
                <a:solidFill>
                  <a:prstClr val="black"/>
                </a:solidFill>
              </a:rPr>
              <a:t> </a:t>
            </a:r>
            <a:r>
              <a:rPr lang="ru-RU" i="1" dirty="0" err="1">
                <a:solidFill>
                  <a:prstClr val="black"/>
                </a:solidFill>
              </a:rPr>
              <a:t>Přijedu</a:t>
            </a:r>
            <a:r>
              <a:rPr lang="ru-RU" i="1" dirty="0">
                <a:solidFill>
                  <a:prstClr val="black"/>
                </a:solidFill>
              </a:rPr>
              <a:t> </a:t>
            </a:r>
            <a:r>
              <a:rPr lang="ru-RU" i="1" dirty="0" err="1">
                <a:solidFill>
                  <a:prstClr val="black"/>
                </a:solidFill>
              </a:rPr>
              <a:t>za</a:t>
            </a:r>
            <a:r>
              <a:rPr lang="ru-RU" i="1" dirty="0">
                <a:solidFill>
                  <a:prstClr val="black"/>
                </a:solidFill>
              </a:rPr>
              <a:t> </a:t>
            </a:r>
            <a:r>
              <a:rPr lang="ru-RU" i="1" dirty="0" err="1">
                <a:solidFill>
                  <a:prstClr val="black"/>
                </a:solidFill>
              </a:rPr>
              <a:t>týden</a:t>
            </a:r>
            <a:r>
              <a:rPr lang="ru-RU" i="1" dirty="0">
                <a:solidFill>
                  <a:prstClr val="black"/>
                </a:solidFill>
              </a:rPr>
              <a:t>.</a:t>
            </a:r>
          </a:p>
          <a:p>
            <a:pPr lvl="0"/>
            <a:r>
              <a:rPr lang="ru-RU" b="1" dirty="0" smtClean="0">
                <a:solidFill>
                  <a:prstClr val="black"/>
                </a:solidFill>
              </a:rPr>
              <a:t>за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– обозначает </a:t>
            </a:r>
            <a:r>
              <a:rPr lang="ru-RU" u="sng" dirty="0" smtClean="0">
                <a:solidFill>
                  <a:prstClr val="black"/>
                </a:solidFill>
              </a:rPr>
              <a:t>в </a:t>
            </a:r>
            <a:r>
              <a:rPr lang="ru-RU" u="sng" dirty="0">
                <a:solidFill>
                  <a:prstClr val="black"/>
                </a:solidFill>
              </a:rPr>
              <a:t>течение определённого </a:t>
            </a:r>
            <a:r>
              <a:rPr lang="ru-RU" u="sng" dirty="0" smtClean="0">
                <a:solidFill>
                  <a:prstClr val="black"/>
                </a:solidFill>
              </a:rPr>
              <a:t>времени</a:t>
            </a:r>
            <a:r>
              <a:rPr lang="ru-RU" dirty="0" smtClean="0">
                <a:solidFill>
                  <a:prstClr val="black"/>
                </a:solidFill>
              </a:rPr>
              <a:t>, </a:t>
            </a:r>
            <a:r>
              <a:rPr lang="ru-RU" dirty="0">
                <a:solidFill>
                  <a:prstClr val="black"/>
                </a:solidFill>
              </a:rPr>
              <a:t>отвечает на вопрос </a:t>
            </a:r>
            <a:r>
              <a:rPr lang="ru-RU" dirty="0" smtClean="0">
                <a:solidFill>
                  <a:prstClr val="black"/>
                </a:solidFill>
              </a:rPr>
              <a:t>за </a:t>
            </a:r>
            <a:r>
              <a:rPr lang="ru-RU" dirty="0">
                <a:solidFill>
                  <a:prstClr val="black"/>
                </a:solidFill>
              </a:rPr>
              <a:t>какое </a:t>
            </a:r>
            <a:r>
              <a:rPr lang="ru-RU" dirty="0" smtClean="0">
                <a:solidFill>
                  <a:prstClr val="black"/>
                </a:solidFill>
              </a:rPr>
              <a:t>время</a:t>
            </a:r>
            <a:r>
              <a:rPr lang="cs-CZ" dirty="0" smtClean="0">
                <a:solidFill>
                  <a:prstClr val="black"/>
                </a:solidFill>
              </a:rPr>
              <a:t>?</a:t>
            </a:r>
          </a:p>
          <a:p>
            <a:pPr lvl="0"/>
            <a:r>
              <a:rPr lang="ru-RU" i="1" dirty="0" smtClean="0">
                <a:solidFill>
                  <a:prstClr val="black"/>
                </a:solidFill>
              </a:rPr>
              <a:t>Я </a:t>
            </a:r>
            <a:r>
              <a:rPr lang="ru-RU" i="1" dirty="0">
                <a:solidFill>
                  <a:prstClr val="black"/>
                </a:solidFill>
              </a:rPr>
              <a:t>это сделаю за неделю</a:t>
            </a:r>
            <a:r>
              <a:rPr lang="ru-RU" i="1" dirty="0" smtClean="0">
                <a:solidFill>
                  <a:prstClr val="black"/>
                </a:solidFill>
              </a:rPr>
              <a:t>. </a:t>
            </a:r>
            <a:r>
              <a:rPr lang="cs-CZ" i="1" dirty="0" smtClean="0">
                <a:solidFill>
                  <a:prstClr val="black"/>
                </a:solidFill>
              </a:rPr>
              <a:t>-</a:t>
            </a:r>
            <a:r>
              <a:rPr lang="ru-RU" i="1" dirty="0" smtClean="0">
                <a:solidFill>
                  <a:prstClr val="black"/>
                </a:solidFill>
              </a:rPr>
              <a:t> </a:t>
            </a:r>
            <a:r>
              <a:rPr lang="ru-RU" i="1" dirty="0" err="1">
                <a:solidFill>
                  <a:prstClr val="black"/>
                </a:solidFill>
              </a:rPr>
              <a:t>Udělám</a:t>
            </a:r>
            <a:r>
              <a:rPr lang="ru-RU" i="1" dirty="0">
                <a:solidFill>
                  <a:prstClr val="black"/>
                </a:solidFill>
              </a:rPr>
              <a:t> </a:t>
            </a:r>
            <a:r>
              <a:rPr lang="ru-RU" i="1" dirty="0" err="1">
                <a:solidFill>
                  <a:prstClr val="black"/>
                </a:solidFill>
              </a:rPr>
              <a:t>to</a:t>
            </a:r>
            <a:r>
              <a:rPr lang="ru-RU" i="1" dirty="0">
                <a:solidFill>
                  <a:prstClr val="black"/>
                </a:solidFill>
              </a:rPr>
              <a:t> </a:t>
            </a:r>
            <a:r>
              <a:rPr lang="ru-RU" i="1" dirty="0" err="1">
                <a:solidFill>
                  <a:prstClr val="black"/>
                </a:solidFill>
              </a:rPr>
              <a:t>za</a:t>
            </a:r>
            <a:r>
              <a:rPr lang="ru-RU" i="1" dirty="0">
                <a:solidFill>
                  <a:prstClr val="black"/>
                </a:solidFill>
              </a:rPr>
              <a:t> </a:t>
            </a:r>
            <a:r>
              <a:rPr lang="ru-RU" i="1" dirty="0" err="1">
                <a:solidFill>
                  <a:prstClr val="black"/>
                </a:solidFill>
              </a:rPr>
              <a:t>týden</a:t>
            </a:r>
            <a:r>
              <a:rPr lang="ru-RU" i="1" dirty="0">
                <a:solidFill>
                  <a:prstClr val="black"/>
                </a:solidFill>
              </a:rPr>
              <a:t> </a:t>
            </a:r>
            <a:r>
              <a:rPr lang="ru-RU" i="1" dirty="0" smtClean="0">
                <a:solidFill>
                  <a:prstClr val="black"/>
                </a:solidFill>
              </a:rPr>
              <a:t>(</a:t>
            </a:r>
            <a:r>
              <a:rPr lang="ru-RU" i="1" dirty="0" err="1" smtClean="0">
                <a:solidFill>
                  <a:prstClr val="black"/>
                </a:solidFill>
              </a:rPr>
              <a:t>během</a:t>
            </a:r>
            <a:r>
              <a:rPr lang="ru-RU" i="1" dirty="0" smtClean="0">
                <a:solidFill>
                  <a:prstClr val="black"/>
                </a:solidFill>
              </a:rPr>
              <a:t> </a:t>
            </a:r>
            <a:r>
              <a:rPr lang="ru-RU" i="1" dirty="0" err="1">
                <a:solidFill>
                  <a:prstClr val="black"/>
                </a:solidFill>
              </a:rPr>
              <a:t>týdne</a:t>
            </a:r>
            <a:r>
              <a:rPr lang="ru-RU" i="1" dirty="0">
                <a:solidFill>
                  <a:prstClr val="black"/>
                </a:solidFill>
              </a:rPr>
              <a:t>)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493203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2014"/>
            <a:ext cx="6984776" cy="1158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1042"/>
            <a:ext cx="6984776" cy="793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68960"/>
            <a:ext cx="6984776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503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7848872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29000"/>
            <a:ext cx="784887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107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836712"/>
            <a:ext cx="8784976" cy="5494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ffectLst/>
                <a:latin typeface="Calibri"/>
                <a:ea typeface="Calibri"/>
                <a:cs typeface="Times New Roman"/>
              </a:rPr>
              <a:t>4. Частицы. </a:t>
            </a: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Это служебная часть речи, модифицирующая значение слов, словосочетаний и предложений.</a:t>
            </a:r>
            <a:endParaRPr lang="cs-CZ" dirty="0" smtClean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ffectLst/>
                <a:latin typeface="Calibri"/>
                <a:ea typeface="Calibri"/>
                <a:cs typeface="Times New Roman"/>
              </a:rPr>
              <a:t>Позиция в предложении</a:t>
            </a: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 может быть </a:t>
            </a:r>
            <a:r>
              <a:rPr lang="ru-RU" b="1" dirty="0" smtClean="0">
                <a:effectLst/>
                <a:latin typeface="Calibri"/>
                <a:ea typeface="Calibri"/>
                <a:cs typeface="Times New Roman"/>
              </a:rPr>
              <a:t>свободная</a:t>
            </a: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. </a:t>
            </a:r>
            <a:r>
              <a:rPr lang="ru-RU" i="1" dirty="0" smtClean="0">
                <a:effectLst/>
                <a:latin typeface="Calibri"/>
                <a:ea typeface="Calibri"/>
                <a:cs typeface="Times New Roman"/>
              </a:rPr>
              <a:t>Вы ведь наша учительница! Вы наша ведь учительница! Вы наша учительница ведь!</a:t>
            </a: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 Но может быть </a:t>
            </a:r>
            <a:r>
              <a:rPr lang="ru-RU" b="1" dirty="0" smtClean="0">
                <a:effectLst/>
                <a:latin typeface="Calibri"/>
                <a:ea typeface="Calibri"/>
                <a:cs typeface="Times New Roman"/>
              </a:rPr>
              <a:t>и несвободная</a:t>
            </a: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:</a:t>
            </a:r>
            <a:endParaRPr lang="cs-CZ" dirty="0" smtClean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ffectLst/>
                <a:latin typeface="Calibri"/>
                <a:ea typeface="Calibri"/>
                <a:cs typeface="Times New Roman"/>
              </a:rPr>
              <a:t>же, -ка </a:t>
            </a: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стоят после модифицируемого слова: </a:t>
            </a:r>
            <a:r>
              <a:rPr lang="ru-RU" i="1" dirty="0" smtClean="0">
                <a:effectLst/>
                <a:latin typeface="Calibri"/>
                <a:ea typeface="Calibri"/>
                <a:cs typeface="Times New Roman"/>
              </a:rPr>
              <a:t>Отвечай же! Скажи-ка дружок, где ты был?</a:t>
            </a:r>
            <a:endParaRPr lang="cs-CZ" dirty="0" smtClean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ffectLst/>
                <a:latin typeface="Calibri"/>
                <a:ea typeface="Calibri"/>
                <a:cs typeface="Times New Roman"/>
              </a:rPr>
              <a:t>ли </a:t>
            </a: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ставится после ремы вопроса: </a:t>
            </a:r>
            <a:r>
              <a:rPr lang="ru-RU" i="1" dirty="0" smtClean="0">
                <a:effectLst/>
                <a:latin typeface="Calibri"/>
                <a:ea typeface="Calibri"/>
                <a:cs typeface="Times New Roman"/>
              </a:rPr>
              <a:t>Вернул ли он твою книгу? Твою ли книгу он вернул?</a:t>
            </a:r>
            <a:endParaRPr lang="cs-CZ" dirty="0" smtClean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ffectLst/>
                <a:latin typeface="Calibri"/>
                <a:ea typeface="Calibri"/>
                <a:cs typeface="Times New Roman"/>
              </a:rPr>
              <a:t>бы</a:t>
            </a: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 обычно находится после слова с фразовым ударением: </a:t>
            </a:r>
            <a:r>
              <a:rPr lang="ru-RU" i="1" dirty="0" smtClean="0">
                <a:effectLst/>
                <a:latin typeface="Calibri"/>
                <a:ea typeface="Calibri"/>
                <a:cs typeface="Times New Roman"/>
              </a:rPr>
              <a:t>Я бы к тебе пришел. Я к тебе бы пришел. Я к тебе пришел бы.</a:t>
            </a:r>
            <a:endParaRPr lang="cs-CZ" dirty="0" smtClean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 smtClean="0">
                <a:effectLst/>
                <a:latin typeface="Calibri"/>
                <a:ea typeface="Calibri"/>
                <a:cs typeface="Times New Roman"/>
              </a:rPr>
              <a:t>По коммуникативной функции выделяются</a:t>
            </a: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:</a:t>
            </a:r>
            <a:endParaRPr lang="cs-CZ" dirty="0" smtClean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Побудительные частицы: </a:t>
            </a:r>
            <a:r>
              <a:rPr lang="ru-RU" i="1" dirty="0" smtClean="0">
                <a:effectLst/>
                <a:latin typeface="Calibri"/>
                <a:ea typeface="Calibri"/>
                <a:cs typeface="Times New Roman"/>
              </a:rPr>
              <a:t>Иди-ка сюда!</a:t>
            </a:r>
            <a:endParaRPr lang="cs-CZ" dirty="0" smtClean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Вопросительные: </a:t>
            </a:r>
            <a:r>
              <a:rPr lang="ru-RU" i="1" dirty="0" smtClean="0">
                <a:effectLst/>
                <a:latin typeface="Calibri"/>
                <a:ea typeface="Calibri"/>
                <a:cs typeface="Times New Roman"/>
              </a:rPr>
              <a:t>Разве ты болен? Болен ли он?</a:t>
            </a:r>
            <a:endParaRPr lang="cs-CZ" dirty="0" smtClean="0">
              <a:effectLst/>
              <a:latin typeface="Calibri"/>
              <a:ea typeface="Calibri"/>
              <a:cs typeface="Times New Roman"/>
            </a:endParaRPr>
          </a:p>
          <a:p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Субъективно-модальные частицы: </a:t>
            </a:r>
            <a:r>
              <a:rPr lang="ru-RU" i="1" dirty="0" smtClean="0">
                <a:effectLst/>
                <a:latin typeface="Calibri"/>
                <a:ea typeface="Calibri"/>
                <a:cs typeface="Times New Roman"/>
              </a:rPr>
              <a:t>Мы не слышали ни звука. Ты же его знаешь. Пришел и ну меня ругать! Хоть бы немного денег!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9255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02175" y="1412776"/>
            <a:ext cx="6984776" cy="3600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ffectLst/>
                <a:latin typeface="Calibri"/>
                <a:ea typeface="Calibri"/>
                <a:cs typeface="Times New Roman"/>
              </a:rPr>
              <a:t>Все члены предложения связаны между собой определёнными синтаксическими отношениями. Но в предложение входят и слова, не включенные в эту систему взаимосвязей → не являющиеся членами предложения.</a:t>
            </a:r>
            <a:endParaRPr lang="cs-CZ" dirty="0" smtClean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1. Вводные слова</a:t>
            </a:r>
            <a:endParaRPr lang="cs-CZ" dirty="0" smtClean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2. Обращения</a:t>
            </a:r>
            <a:endParaRPr lang="cs-CZ" dirty="0" smtClean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3. </a:t>
            </a:r>
            <a:r>
              <a:rPr lang="ru-RU" dirty="0" err="1" smtClean="0">
                <a:effectLst/>
                <a:latin typeface="Calibri"/>
                <a:ea typeface="Calibri"/>
                <a:cs typeface="Times New Roman"/>
              </a:rPr>
              <a:t>Синсемантические</a:t>
            </a: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 слова (предлоги, союзы)</a:t>
            </a:r>
            <a:endParaRPr lang="cs-CZ" dirty="0" smtClean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4. Частицы</a:t>
            </a:r>
            <a:endParaRPr lang="cs-CZ" dirty="0" smtClean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5. Междометия</a:t>
            </a:r>
            <a:endParaRPr lang="cs-CZ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5379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800303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3140968"/>
            <a:ext cx="712879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5140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136904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160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25651" y="692696"/>
            <a:ext cx="9144000" cy="564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s-CZ" b="1" dirty="0" smtClean="0">
                <a:effectLst/>
                <a:latin typeface="Calibri"/>
                <a:ea typeface="Calibri"/>
                <a:cs typeface="Times New Roman"/>
              </a:rPr>
              <a:t>5</a:t>
            </a:r>
            <a:r>
              <a:rPr lang="ru-RU" b="1" dirty="0" smtClean="0">
                <a:effectLst/>
                <a:latin typeface="Calibri"/>
                <a:ea typeface="Calibri"/>
                <a:cs typeface="Times New Roman"/>
              </a:rPr>
              <a:t>.</a:t>
            </a: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 </a:t>
            </a:r>
            <a:r>
              <a:rPr lang="ru-RU" b="1" dirty="0" smtClean="0">
                <a:effectLst/>
                <a:latin typeface="Calibri"/>
                <a:ea typeface="Calibri"/>
                <a:cs typeface="Times New Roman"/>
              </a:rPr>
              <a:t>Междометия</a:t>
            </a: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. Междометия способны образовывать односоставные предложения с междометным главным членом. В таком случае междометие – член предложения. Но если оно примыкает к предложению, то не является членом предложения, а придает высказыванию различные оттенки. </a:t>
            </a:r>
            <a:r>
              <a:rPr lang="ru-RU" u="sng" dirty="0" smtClean="0">
                <a:effectLst/>
                <a:latin typeface="Calibri"/>
                <a:ea typeface="Calibri"/>
                <a:cs typeface="Times New Roman"/>
              </a:rPr>
              <a:t>Эмоциональные и модальные</a:t>
            </a: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.</a:t>
            </a:r>
            <a:endParaRPr lang="cs-CZ" dirty="0" smtClean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u="sng" dirty="0" smtClean="0">
                <a:effectLst/>
                <a:latin typeface="Calibri"/>
                <a:ea typeface="Calibri"/>
                <a:cs typeface="Times New Roman"/>
              </a:rPr>
              <a:t>Многозначные</a:t>
            </a: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. </a:t>
            </a:r>
            <a:r>
              <a:rPr lang="ru-RU" i="1" dirty="0" smtClean="0">
                <a:effectLst/>
                <a:latin typeface="Calibri"/>
                <a:ea typeface="Calibri"/>
                <a:cs typeface="Times New Roman"/>
              </a:rPr>
              <a:t>Ох, как красиво! Ох, забыл! Ох, как она изменилась!</a:t>
            </a:r>
            <a:endParaRPr lang="cs-CZ" dirty="0" smtClean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u="sng" dirty="0" smtClean="0">
                <a:effectLst/>
                <a:latin typeface="Calibri"/>
                <a:ea typeface="Calibri"/>
                <a:cs typeface="Times New Roman"/>
              </a:rPr>
              <a:t>Одна и та же эмоция может выражаться разными междометиями</a:t>
            </a: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. </a:t>
            </a:r>
            <a:r>
              <a:rPr lang="ru-RU" i="1" dirty="0" smtClean="0">
                <a:effectLst/>
                <a:latin typeface="Calibri"/>
                <a:ea typeface="Calibri"/>
                <a:cs typeface="Times New Roman"/>
              </a:rPr>
              <a:t>Ах, какая прелесть! Ох, … Ой, …</a:t>
            </a:r>
            <a:endParaRPr lang="cs-CZ" dirty="0" smtClean="0">
              <a:effectLst/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ffectLst/>
                <a:latin typeface="Calibri"/>
                <a:ea typeface="Calibri"/>
                <a:cs typeface="Times New Roman"/>
              </a:rPr>
              <a:t>а) Эмоциональные</a:t>
            </a: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: </a:t>
            </a:r>
            <a:r>
              <a:rPr lang="ru-RU" i="1" dirty="0" smtClean="0">
                <a:effectLst/>
                <a:latin typeface="Calibri"/>
                <a:ea typeface="Calibri"/>
                <a:cs typeface="Times New Roman"/>
              </a:rPr>
              <a:t>Батюшки, куда это они? Боже мой, как хорошо! Ой-ой-ой, перестань! Фу, какой противный. Тьфу, чтоб тебе провалиться! Ишь ты, какая стала умная! Вот тебе и на, а я думал все в порядке. Ба, кого я вижу, да это же </a:t>
            </a:r>
            <a:r>
              <a:rPr lang="ru-RU" i="1" dirty="0" err="1" smtClean="0">
                <a:effectLst/>
                <a:latin typeface="Calibri"/>
                <a:ea typeface="Calibri"/>
                <a:cs typeface="Times New Roman"/>
              </a:rPr>
              <a:t>Дашутка</a:t>
            </a:r>
            <a:r>
              <a:rPr lang="ru-RU" i="1" dirty="0" smtClean="0">
                <a:effectLst/>
                <a:latin typeface="Calibri"/>
                <a:ea typeface="Calibri"/>
                <a:cs typeface="Times New Roman"/>
              </a:rPr>
              <a:t>!</a:t>
            </a:r>
            <a:endParaRPr lang="cs-CZ" dirty="0" smtClean="0">
              <a:effectLst/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ffectLst/>
                <a:latin typeface="Calibri"/>
                <a:ea typeface="Calibri"/>
                <a:cs typeface="Times New Roman"/>
              </a:rPr>
              <a:t>б) Побудительные</a:t>
            </a: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:</a:t>
            </a:r>
            <a:endParaRPr lang="cs-CZ" dirty="0" smtClean="0">
              <a:effectLst/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u="sng" dirty="0" smtClean="0">
                <a:effectLst/>
                <a:latin typeface="Calibri"/>
                <a:ea typeface="Calibri"/>
                <a:cs typeface="Times New Roman"/>
              </a:rPr>
              <a:t>Обращение</a:t>
            </a: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. </a:t>
            </a:r>
            <a:r>
              <a:rPr lang="ru-RU" i="1" dirty="0" smtClean="0">
                <a:effectLst/>
                <a:latin typeface="Calibri"/>
                <a:ea typeface="Calibri"/>
                <a:cs typeface="Times New Roman"/>
              </a:rPr>
              <a:t>Эй, куда идешь? Алло, у телефона Денис</a:t>
            </a: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.</a:t>
            </a:r>
            <a:endParaRPr lang="cs-CZ" dirty="0" smtClean="0">
              <a:effectLst/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u="sng" dirty="0" smtClean="0">
                <a:effectLst/>
                <a:latin typeface="Calibri"/>
                <a:ea typeface="Calibri"/>
                <a:cs typeface="Times New Roman"/>
              </a:rPr>
              <a:t>К животным</a:t>
            </a: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. </a:t>
            </a:r>
            <a:r>
              <a:rPr lang="ru-RU" i="1" dirty="0" smtClean="0">
                <a:effectLst/>
                <a:latin typeface="Calibri"/>
                <a:ea typeface="Calibri"/>
                <a:cs typeface="Times New Roman"/>
              </a:rPr>
              <a:t>Ну-ка рассказывай! Кис-кис! </a:t>
            </a:r>
            <a:r>
              <a:rPr lang="ru-RU" i="1" dirty="0" err="1" smtClean="0">
                <a:effectLst/>
                <a:latin typeface="Calibri"/>
                <a:ea typeface="Calibri"/>
                <a:cs typeface="Times New Roman"/>
              </a:rPr>
              <a:t>Уть-уть</a:t>
            </a:r>
            <a:r>
              <a:rPr lang="ru-RU" i="1" dirty="0" smtClean="0">
                <a:effectLst/>
                <a:latin typeface="Calibri"/>
                <a:ea typeface="Calibri"/>
                <a:cs typeface="Times New Roman"/>
              </a:rPr>
              <a:t>! Цып-цып-</a:t>
            </a:r>
            <a:r>
              <a:rPr lang="ru-RU" i="1" dirty="0" err="1" smtClean="0">
                <a:effectLst/>
                <a:latin typeface="Calibri"/>
                <a:ea typeface="Calibri"/>
                <a:cs typeface="Times New Roman"/>
              </a:rPr>
              <a:t>цып</a:t>
            </a:r>
            <a:r>
              <a:rPr lang="ru-RU" i="1" dirty="0" smtClean="0">
                <a:effectLst/>
                <a:latin typeface="Calibri"/>
                <a:ea typeface="Calibri"/>
                <a:cs typeface="Times New Roman"/>
              </a:rPr>
              <a:t>!</a:t>
            </a:r>
            <a:endParaRPr lang="cs-CZ" dirty="0" smtClean="0">
              <a:effectLst/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u="sng" dirty="0" smtClean="0">
                <a:effectLst/>
                <a:latin typeface="Calibri"/>
                <a:ea typeface="Calibri"/>
                <a:cs typeface="Times New Roman"/>
              </a:rPr>
              <a:t>Запрет, приказ</a:t>
            </a: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. </a:t>
            </a:r>
            <a:r>
              <a:rPr lang="ru-RU" i="1" dirty="0" smtClean="0">
                <a:effectLst/>
                <a:latin typeface="Calibri"/>
                <a:ea typeface="Calibri"/>
                <a:cs typeface="Times New Roman"/>
              </a:rPr>
              <a:t>Но-но, только вот этого не надо! Тсс, не шумите! Постой, пойдем вместе.</a:t>
            </a:r>
            <a:endParaRPr lang="cs-CZ" dirty="0" smtClean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2408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15616" y="1196752"/>
            <a:ext cx="6768752" cy="2924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в) Звукоподражательные</a:t>
            </a:r>
            <a:r>
              <a:rPr lang="ru-RU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:</a:t>
            </a:r>
            <a:endParaRPr lang="cs-CZ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Гав-гав! Ква-ква! Му!</a:t>
            </a:r>
            <a:endParaRPr lang="cs-CZ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/>
            <a:r>
              <a:rPr lang="ru-RU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г) Глагольные </a:t>
            </a:r>
            <a:r>
              <a:rPr lang="ru-RU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= способ внезапно-мгновенного действия: </a:t>
            </a:r>
            <a:endParaRPr lang="ru-RU" dirty="0" smtClean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/>
            <a:endParaRPr lang="ru-RU" dirty="0" smtClean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/>
            <a:r>
              <a:rPr lang="ru-RU" i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А </a:t>
            </a:r>
            <a:r>
              <a:rPr lang="ru-RU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она как побежит и бух в воду! Три месяца ничего не делал, а потом – бац! – и отдал все задания в срок. С одним водки выпьем, с другим красного, с третьим пива, ан глядь – к третьему действию ты уж и на ногах еле стоишь... (А. Чехов) Кошка ему прыг на шею. Хлоп его в лоб, да в мешок.</a:t>
            </a:r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829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496944" cy="576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090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35292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20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683568" y="836712"/>
            <a:ext cx="7776864" cy="5706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ffectLst/>
                <a:latin typeface="Calibri"/>
                <a:ea typeface="Calibri"/>
                <a:cs typeface="Times New Roman"/>
              </a:rPr>
              <a:t>1. Вводные выражения </a:t>
            </a:r>
            <a:r>
              <a:rPr lang="cs-CZ" b="1" dirty="0" smtClean="0">
                <a:effectLst/>
                <a:latin typeface="Calibri"/>
                <a:ea typeface="Calibri"/>
                <a:cs typeface="Times New Roman"/>
              </a:rPr>
              <a:t>(ustálené vsuvky)</a:t>
            </a:r>
            <a:endParaRPr lang="cs-CZ" dirty="0" smtClean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Вводные слова, словосочетания или предложения это выражения, служащие для выражения </a:t>
            </a:r>
            <a:r>
              <a:rPr lang="ru-RU" b="1" dirty="0" smtClean="0">
                <a:effectLst/>
                <a:latin typeface="Calibri"/>
                <a:ea typeface="Calibri"/>
                <a:cs typeface="Times New Roman"/>
              </a:rPr>
              <a:t>субъективной модальности</a:t>
            </a: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. Из-за широкой омонимии вопрос о принадлежности слова к вводным решается по контексту.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 smtClean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 smtClean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 smtClean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В РЯ, в отличие от ЧЯ, вводные слова всегда выделяются запятыми из-за возможной омонимии: </a:t>
            </a:r>
            <a:r>
              <a:rPr lang="ru-RU" i="1" dirty="0" smtClean="0">
                <a:effectLst/>
                <a:latin typeface="Calibri"/>
                <a:ea typeface="Calibri"/>
                <a:cs typeface="Times New Roman"/>
              </a:rPr>
              <a:t>Ты верно ему все объяснил. Ты, верно, ему все объяснил.</a:t>
            </a:r>
            <a:endParaRPr lang="cs-CZ" dirty="0" smtClean="0">
              <a:effectLst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201649"/>
              </p:ext>
            </p:extLst>
          </p:nvPr>
        </p:nvGraphicFramePr>
        <p:xfrm>
          <a:off x="755576" y="2708921"/>
          <a:ext cx="6768752" cy="2523744"/>
        </p:xfrm>
        <a:graphic>
          <a:graphicData uri="http://schemas.openxmlformats.org/drawingml/2006/table">
            <a:tbl>
              <a:tblPr firstRow="1" firstCol="1" bandRow="1"/>
              <a:tblGrid>
                <a:gridCol w="3384376"/>
                <a:gridCol w="3384376"/>
              </a:tblGrid>
              <a:tr h="2560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Вводное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Не вводное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0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Да оставь ты меня, наконец!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Наконец все догадались, кто скрывался под маской.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0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Таким образом, первая часть плана была выполнена.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Думая таким образом, он мчался вперед.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41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Я, кажется, ясно сказал: начало в семь часов.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Мне кажется порою, что солдаты, // С кровавых не пришедшие полей, // Не в землю эту полегли когда-то, // А превратились в белых журавлей.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3453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99851" y="1124744"/>
            <a:ext cx="8352928" cy="506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ffectLst/>
                <a:latin typeface="Calibri"/>
                <a:ea typeface="Calibri"/>
                <a:cs typeface="Times New Roman"/>
              </a:rPr>
              <a:t>Вводные слова могут выражать различные модальные оттенки.</a:t>
            </a:r>
            <a:endParaRPr lang="cs-CZ" dirty="0" smtClean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а) </a:t>
            </a:r>
            <a:r>
              <a:rPr lang="ru-RU" u="sng" dirty="0" smtClean="0">
                <a:effectLst/>
                <a:latin typeface="Calibri"/>
                <a:ea typeface="Calibri"/>
                <a:cs typeface="Times New Roman"/>
              </a:rPr>
              <a:t>Оценку достоверности сообщаемого</a:t>
            </a: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 (</a:t>
            </a:r>
            <a:r>
              <a:rPr lang="cs-CZ" dirty="0" smtClean="0">
                <a:effectLst/>
                <a:latin typeface="Calibri"/>
                <a:ea typeface="Calibri"/>
                <a:cs typeface="Times New Roman"/>
              </a:rPr>
              <a:t>jistotní modalita</a:t>
            </a: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): </a:t>
            </a:r>
            <a:endParaRPr lang="cs-CZ" dirty="0" smtClean="0">
              <a:effectLst/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i="1" dirty="0" smtClean="0">
                <a:effectLst/>
                <a:latin typeface="Calibri"/>
                <a:ea typeface="Calibri"/>
                <a:cs typeface="Times New Roman"/>
              </a:rPr>
              <a:t>Он, пожалуй, и не придет. </a:t>
            </a:r>
            <a:endParaRPr lang="cs-CZ" i="1" dirty="0" smtClean="0">
              <a:effectLst/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i="1" dirty="0" smtClean="0">
                <a:effectLst/>
                <a:latin typeface="Calibri"/>
                <a:ea typeface="Calibri"/>
                <a:cs typeface="Times New Roman"/>
              </a:rPr>
              <a:t>Наверное, все понимали, что Вадик хитрит, но сказать ему об этом никто не смел.</a:t>
            </a:r>
            <a:endParaRPr lang="cs-CZ" i="1" dirty="0" smtClean="0">
              <a:effectLst/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i="1" dirty="0" smtClean="0">
                <a:effectLst/>
                <a:latin typeface="Calibri"/>
                <a:ea typeface="Calibri"/>
                <a:cs typeface="Times New Roman"/>
              </a:rPr>
              <a:t>Стишки, конечно, дрянь, но с формальной точки зрения и они тоже поэзия</a:t>
            </a:r>
            <a:r>
              <a:rPr lang="cs-CZ" i="1" dirty="0" smtClean="0">
                <a:latin typeface="Calibri"/>
                <a:ea typeface="Calibri"/>
                <a:cs typeface="Times New Roman"/>
              </a:rPr>
              <a:t>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endParaRPr lang="cs-CZ" dirty="0" smtClean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б) </a:t>
            </a:r>
            <a:r>
              <a:rPr lang="ru-RU" u="sng" dirty="0" smtClean="0">
                <a:effectLst/>
                <a:latin typeface="Calibri"/>
                <a:ea typeface="Calibri"/>
                <a:cs typeface="Times New Roman"/>
              </a:rPr>
              <a:t>Эмоциональная и интеллектуальная оценка</a:t>
            </a: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: </a:t>
            </a:r>
            <a:endParaRPr lang="cs-CZ" dirty="0" smtClean="0">
              <a:effectLst/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i="1" dirty="0" smtClean="0">
                <a:effectLst/>
                <a:latin typeface="Calibri"/>
                <a:ea typeface="Calibri"/>
                <a:cs typeface="Times New Roman"/>
              </a:rPr>
              <a:t>Она чуть-чуть не заквакала, но, к счастью, вспомнила, что была уже осень и что осенью лягушки не квакают … </a:t>
            </a:r>
            <a:endParaRPr lang="cs-CZ" i="1" dirty="0" smtClean="0">
              <a:effectLst/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i="1" dirty="0" smtClean="0">
                <a:effectLst/>
                <a:latin typeface="Calibri"/>
                <a:ea typeface="Calibri"/>
                <a:cs typeface="Times New Roman"/>
              </a:rPr>
              <a:t>Сеня стал в темноте пьяно приплясывать и, естественно, упал. </a:t>
            </a:r>
            <a:endParaRPr lang="cs-CZ" i="1" dirty="0" smtClean="0">
              <a:effectLst/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i="1" dirty="0" smtClean="0">
                <a:effectLst/>
                <a:latin typeface="Calibri"/>
                <a:ea typeface="Calibri"/>
                <a:cs typeface="Times New Roman"/>
              </a:rPr>
              <a:t>На несчастье, когда муж постучался, у жены в гостях был любовник.</a:t>
            </a:r>
            <a:endParaRPr lang="cs-CZ" dirty="0" smtClean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7251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7544" y="1412776"/>
            <a:ext cx="7992888" cy="4175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в) </a:t>
            </a:r>
            <a:r>
              <a:rPr lang="ru-RU" u="sng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Источник сообщения</a:t>
            </a:r>
            <a:r>
              <a:rPr lang="ru-RU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: </a:t>
            </a:r>
            <a:endParaRPr lang="cs-CZ" dirty="0" smtClean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i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По </a:t>
            </a:r>
            <a:r>
              <a:rPr lang="ru-RU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словам </a:t>
            </a:r>
            <a:r>
              <a:rPr lang="ru-RU" i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завхоза</a:t>
            </a:r>
            <a:r>
              <a:rPr lang="cs-CZ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,</a:t>
            </a:r>
            <a:r>
              <a:rPr lang="ru-RU" i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 складе был достаток метел. </a:t>
            </a:r>
            <a:endParaRPr lang="cs-CZ" i="1" dirty="0" smtClean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i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Я-то </a:t>
            </a:r>
            <a:r>
              <a:rPr lang="ru-RU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есть много не ем, а пьющий человек, известно, ничего не ест: ему бы только </a:t>
            </a:r>
            <a:r>
              <a:rPr lang="ru-RU" i="1" dirty="0" err="1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настоечки</a:t>
            </a:r>
            <a:r>
              <a:rPr lang="ru-RU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да зелена винца</a:t>
            </a:r>
            <a:r>
              <a:rPr lang="ru-RU" i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.</a:t>
            </a:r>
            <a:endParaRPr lang="cs-CZ" i="1" dirty="0" smtClean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i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Помнится</a:t>
            </a:r>
            <a:r>
              <a:rPr lang="ru-RU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, Витька хвастался, что у него батька писатель</a:t>
            </a:r>
            <a:r>
              <a:rPr lang="ru-RU" i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.</a:t>
            </a:r>
            <a:endParaRPr lang="cs-CZ" i="1" dirty="0" smtClean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endParaRPr lang="cs-CZ" i="1" dirty="0" smtClean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г) </a:t>
            </a:r>
            <a:r>
              <a:rPr lang="ru-RU" u="sng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Последовательность изложения, связь частей высказывания</a:t>
            </a:r>
            <a:r>
              <a:rPr lang="ru-RU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: </a:t>
            </a:r>
            <a:endParaRPr lang="cs-CZ" dirty="0" smtClean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i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Во-вторых</a:t>
            </a:r>
            <a:r>
              <a:rPr lang="ru-RU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, не забудь заказать пиццу. </a:t>
            </a:r>
            <a:endParaRPr lang="cs-CZ" i="1" dirty="0" smtClean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i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Чтобы </a:t>
            </a:r>
            <a:r>
              <a:rPr lang="ru-RU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решить эту задачу, вычтем </a:t>
            </a:r>
            <a:r>
              <a:rPr lang="ru-RU" i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три и </a:t>
            </a:r>
            <a:r>
              <a:rPr lang="ru-RU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получим, следовательно, что третий заплатил больше всех</a:t>
            </a:r>
            <a:r>
              <a:rPr lang="ru-RU" i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.</a:t>
            </a:r>
            <a:endParaRPr lang="cs-CZ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10021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72715" y="908720"/>
            <a:ext cx="7704856" cy="506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д) Характеристика ожидаемой реакции</a:t>
            </a:r>
            <a:r>
              <a:rPr lang="ru-RU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: </a:t>
            </a:r>
            <a:endParaRPr lang="cs-CZ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Представь, никакой догадки, ни малейшего подозрения! </a:t>
            </a:r>
            <a:endParaRPr lang="cs-CZ" i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Поверите ли, каждый день до пяти часов обедать не садилась, все думала: вот подъедет. </a:t>
            </a:r>
            <a:endParaRPr lang="cs-CZ" i="1" dirty="0" smtClean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endParaRPr lang="cs-CZ" i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Calibri"/>
                <a:ea typeface="Calibri"/>
                <a:cs typeface="Times New Roman"/>
              </a:rPr>
              <a:t>е</a:t>
            </a: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) </a:t>
            </a:r>
            <a:r>
              <a:rPr lang="ru-RU" u="sng" dirty="0" smtClean="0">
                <a:effectLst/>
                <a:latin typeface="Calibri"/>
                <a:ea typeface="Calibri"/>
                <a:cs typeface="Times New Roman"/>
              </a:rPr>
              <a:t>Характеристика способа выражения</a:t>
            </a: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: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i="1" dirty="0">
                <a:latin typeface="Calibri"/>
                <a:ea typeface="Calibri"/>
                <a:cs typeface="Times New Roman"/>
              </a:rPr>
              <a:t>Инквизиция подвергала своих жертв «допросу» – иначе говоря, пыткам. </a:t>
            </a:r>
            <a:endParaRPr lang="ru-RU" i="1" dirty="0" smtClean="0">
              <a:effectLst/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i="1" dirty="0">
                <a:latin typeface="Calibri"/>
                <a:ea typeface="Calibri"/>
                <a:cs typeface="Times New Roman"/>
              </a:rPr>
              <a:t>Тоска, одним словом, заела. </a:t>
            </a:r>
            <a:endParaRPr lang="cs-CZ" i="1" dirty="0" smtClean="0"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endParaRPr lang="ru-RU" i="1" dirty="0" smtClean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 smtClean="0">
                <a:effectLst/>
                <a:latin typeface="Calibri"/>
                <a:ea typeface="Calibri"/>
                <a:cs typeface="Times New Roman"/>
              </a:rPr>
              <a:t>Многие вводные слова употребляются и для акцентирования</a:t>
            </a:r>
            <a:r>
              <a:rPr lang="ru-RU" dirty="0" smtClean="0">
                <a:effectLst/>
                <a:latin typeface="Calibri"/>
                <a:ea typeface="Calibri"/>
                <a:cs typeface="Times New Roman"/>
              </a:rPr>
              <a:t>: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i="1" dirty="0" smtClean="0">
                <a:effectLst/>
                <a:latin typeface="Calibri"/>
                <a:ea typeface="Calibri"/>
                <a:cs typeface="Times New Roman"/>
              </a:rPr>
              <a:t>Итак, стояло чудное осеннее утро. </a:t>
            </a:r>
            <a:endParaRPr lang="cs-CZ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29903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620688"/>
            <a:ext cx="9144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Расставьте недостающие знаки препинания. Найдите вводные конструкции и объясните употребление знаков препинания.</a:t>
            </a:r>
          </a:p>
          <a:p>
            <a:endParaRPr lang="ru-RU" b="1" dirty="0" smtClean="0"/>
          </a:p>
          <a:p>
            <a:r>
              <a:rPr lang="ru-RU" dirty="0" smtClean="0"/>
              <a:t>1. Мы приглашали учителей на дом, в гимназии же или в институте согласитесь могли быть дурные влияния (Ч.). 1. Он... все время говорил на своем необыкновенном языке выработанном долгими упражнениями в остроумии и очевидно давно уже вошедшем в привычку (Ч.). </a:t>
            </a:r>
            <a:r>
              <a:rPr lang="ru-RU" dirty="0" err="1" smtClean="0"/>
              <a:t>З.Для</a:t>
            </a:r>
            <a:r>
              <a:rPr lang="ru-RU" dirty="0" smtClean="0"/>
              <a:t> нее уже ясно было, что она разлюбила Андрея </a:t>
            </a:r>
            <a:r>
              <a:rPr lang="ru-RU" dirty="0" err="1" smtClean="0"/>
              <a:t>Андреича</a:t>
            </a:r>
            <a:r>
              <a:rPr lang="ru-RU" dirty="0" smtClean="0"/>
              <a:t> или быть может не любила его никогда (Ч.). 4. Она пошла к себе наверх укладываться, а на другой день утром простилась со своими и живая веселая покинула город как полагала навсегда (Ч.). 5. Пока </a:t>
            </a:r>
            <a:r>
              <a:rPr lang="ru-RU" dirty="0" err="1" smtClean="0"/>
              <a:t>Шамохин</a:t>
            </a:r>
            <a:r>
              <a:rPr lang="ru-RU" dirty="0" smtClean="0"/>
              <a:t> говорил, я заметил, что русский язык .и русская обстановка доставляли ему большое удовольствие. Это оттого вероятно что за границей он сильно соскучился по родине (Ч.). 6. Человек он впрочем был деликатный мягкий и неглупый (Ч.). 7. - Значит у вас теперь три Анны, - сказал он, осматривая свои белые руки с розовыми ногтями, - одна в петлице, две на шее (Ч.). 8. К счастью я больше полугода жил в Москве (Бун.). 9. Разве не бывает так, что некоторые мечты вдруг сбываются? Редко разумеется весьма редко а сбываются (Бун.). 10. Левинсон как видно нисколько не стеснялся (Ф.). 12. Душевным покоем ласковым материнством веяло от этой женщины, - счастливой казалась ее жизнь из окна вагона! Но возможно это был и обман может быть у этой женщины умирали дети (Ф.). 13. Кажется этот простой лесной человек лучше всех понимал мои тогдашние настроенья (Леон.). 14. Кроме того по ее мнению спрос на живопись должен значительно </a:t>
            </a:r>
            <a:r>
              <a:rPr lang="ru-RU" dirty="0" err="1" smtClean="0"/>
              <a:t>подсократиться</a:t>
            </a:r>
            <a:r>
              <a:rPr lang="ru-RU" dirty="0" smtClean="0"/>
              <a:t> в будущем (Леон.).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4772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980728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15. Видишь ли после раненья нога у меня плохо гнется в колене (Леон.). 16. Дело пожалуй не в умилении перед твоим объектом (Леон.). 17. Видимо они уже предвидели скорые перемены в судьбе </a:t>
            </a:r>
            <a:r>
              <a:rPr lang="ru-RU" dirty="0" err="1">
                <a:solidFill>
                  <a:prstClr val="black"/>
                </a:solidFill>
              </a:rPr>
              <a:t>пашутинского</a:t>
            </a:r>
            <a:r>
              <a:rPr lang="ru-RU" dirty="0">
                <a:solidFill>
                  <a:prstClr val="black"/>
                </a:solidFill>
              </a:rPr>
              <a:t> лесничего (Леон.). 18. Он попытался изъяснить товарищу подвиг тех незаметных ученых чьим коллективным трудом в сущности и создаются коралловые острова знания (Леон.). 19. Ты прямо Прометей у меня, Гриша... по крайней мере постарайся связно изложить, что за птица терзает тебе печенку (Леон.). 20. К слову такие рубки на отбор велись до самого 1930 года (Леон.). 21. Оставалось предположить того выдающегося знатока тихоокеанских лесов, что так усердно и по неизвестным побуждениям добивался знакомства с Иваном </a:t>
            </a:r>
            <a:r>
              <a:rPr lang="ru-RU" dirty="0" err="1">
                <a:solidFill>
                  <a:prstClr val="black"/>
                </a:solidFill>
              </a:rPr>
              <a:t>Матвеичем</a:t>
            </a:r>
            <a:r>
              <a:rPr lang="ru-RU" dirty="0">
                <a:solidFill>
                  <a:prstClr val="black"/>
                </a:solidFill>
              </a:rPr>
              <a:t>, а теперь напротив нуждался в конфиденциальном, с глазу на глаз, разговоре с Грацианским (Леон.). 22. По его словам там каждый четверг собиралась самая разнообразная компания (Леон.). 23. Постный возлюбил простецкую кухню. Действительно при роскошных хрусталях и различных деликатесах основной харч носил несколько даже странный колорит (Леон.). 24. - Может быть попадете когда-нибудь в Италию, - сказал он. - Там вы всюду увидите такую пышную герань, что от нее не оторвешь взгляда. А у нас лучшую герань выращивают по-моему в Новгороде Великом (Шуст.). 25. Ильинична к удивлению </a:t>
            </a:r>
            <a:r>
              <a:rPr lang="ru-RU" dirty="0" err="1">
                <a:solidFill>
                  <a:prstClr val="black"/>
                </a:solidFill>
              </a:rPr>
              <a:t>Дуняшки</a:t>
            </a:r>
            <a:r>
              <a:rPr lang="ru-RU" dirty="0">
                <a:solidFill>
                  <a:prstClr val="black"/>
                </a:solidFill>
              </a:rPr>
              <a:t> беспомощно заплакала (Ш.). 26. Она мысленно подыскивала по ее мнению наиболее убедительные доводы (Ш.). 27. Должно быть к матери в гости направилась (Ш.). 28. Ее оставили кажется все чувства кроме удивления (Зал.).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9691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77686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-4935" y="2996952"/>
            <a:ext cx="9144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</a:rPr>
              <a:t>1. Эта безлунная ночь казалось была всё так же великолепна как и прежде. (И. Тургенев.) – У Татьяны Андреевны замёрзли ресницы и поэтому ей казалось что от звезды падают на дорогу ломкие полосы света. (К. Паустовский.) </a:t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2. Когда наблюдаешь как ведёт себя человек наедине сам с собою – он кажется безумным. (М. Горький.) – Впрочем судьба наша кажется одинакова и родились мы видно под единым созвездием. (А. Пушкин.)</a:t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3. Из предыдущей главы видно в чём состоял главный предмет его вкуса и склонностей. (Н. Гоголь.) – Предположения, сметы, соображения блуждавшие по лицу его видно были очень приятны. (Н. Гоголь.)</a:t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4. Почти напротив его подвала простирался огромный пустырь городской земли…(А. Куприн.) – Зато…Архип сохранял спокойствие невозмутимое и не горевал нисколько; напротив он даже не без удовольствия через них перескакивал и кнутиком по ним постёгивал. (И. Тургенев.)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45117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Administrativní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276</TotalTime>
  <Words>2052</Words>
  <Application>Microsoft Office PowerPoint</Application>
  <PresentationFormat>Předvádění na obrazovce (4:3)</PresentationFormat>
  <Paragraphs>126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3" baseType="lpstr">
      <vt:lpstr>Calibri</vt:lpstr>
      <vt:lpstr>Constantia</vt:lpstr>
      <vt:lpstr>Courier New</vt:lpstr>
      <vt:lpstr>Symbol</vt:lpstr>
      <vt:lpstr>Times New Roman</vt:lpstr>
      <vt:lpstr>Wingdings</vt:lpstr>
      <vt:lpstr>Wingdings 2</vt:lpstr>
      <vt:lpstr>Tok</vt:lpstr>
      <vt:lpstr>КОМПОНЕНТЫ, НЕ ИМЕЮЩИЕ ХАРАКТЕР ЧЛЕНОВ ПРЕДЛОЖЕНИЯ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Übersetzer René Stranz-Nikitin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КОМПОНЕНТЫ, НЕ ИМЕЮЩИЕ ХАРАКТЕР ЧЛЕНОВ ПРЕДЛОЖЕНИЯ</dc:title>
  <dc:creator>Veronika Stranz-Nikitina</dc:creator>
  <cp:lastModifiedBy>Stranz-Nikitina, Veronika</cp:lastModifiedBy>
  <cp:revision>22</cp:revision>
  <cp:lastPrinted>2016-12-07T06:56:39Z</cp:lastPrinted>
  <dcterms:created xsi:type="dcterms:W3CDTF">2016-10-02T12:14:38Z</dcterms:created>
  <dcterms:modified xsi:type="dcterms:W3CDTF">2018-04-05T06:39:31Z</dcterms:modified>
</cp:coreProperties>
</file>