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2"/>
  </p:notesMasterIdLst>
  <p:sldIdLst>
    <p:sldId id="370" r:id="rId2"/>
    <p:sldId id="369" r:id="rId3"/>
    <p:sldId id="371" r:id="rId4"/>
    <p:sldId id="377" r:id="rId5"/>
    <p:sldId id="372" r:id="rId6"/>
    <p:sldId id="379" r:id="rId7"/>
    <p:sldId id="373" r:id="rId8"/>
    <p:sldId id="375" r:id="rId9"/>
    <p:sldId id="376" r:id="rId10"/>
    <p:sldId id="367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4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2EEEF9-2F36-4D22-9489-7DF738A7268D}" type="datetimeFigureOut">
              <a:rPr lang="en-GB" smtClean="0"/>
              <a:t>04/12/2019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77534E-DAC6-4776-AC2F-68EB80BF60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095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33BD82-6338-4D6C-86D5-54E3FD4609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31E2B00-5B4E-436D-AA08-75EB80924A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981E151-3C33-4F4E-B3E0-E0F35343D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F327-D9A6-40CB-AD46-8B20DA423C03}" type="datetimeFigureOut">
              <a:rPr lang="en-GB" smtClean="0"/>
              <a:t>04/12/2019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7349FB6-E96D-405E-81DC-C29B322A4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77A2046-472E-4312-B17B-45A3CC38F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E8106-008C-4859-8901-0DD2015AE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5185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C9ADA5-9193-41F9-A2EA-51FB192BD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1F20F8E-6247-48F7-A09B-87114C30FD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F05CF3D-4013-4597-B11D-5EA9A5726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F327-D9A6-40CB-AD46-8B20DA423C03}" type="datetimeFigureOut">
              <a:rPr lang="en-GB" smtClean="0"/>
              <a:t>04/12/2019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F341DBB-7A6E-4B2E-BB62-FA50D54E2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457A2CE-367A-4D76-83EC-1F07E3D60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E8106-008C-4859-8901-0DD2015AE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2366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1AB1D469-3DBA-4D3F-91CA-35487AC5D2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8E31D68-059E-4D03-B4DB-34CC5023A4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6A11482-5120-40E9-A17F-D628BEAE55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F327-D9A6-40CB-AD46-8B20DA423C03}" type="datetimeFigureOut">
              <a:rPr lang="en-GB" smtClean="0"/>
              <a:t>04/12/2019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9B91A82-AC99-44E0-821B-74C76AE15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0D090B1-3E83-4D90-8F49-F54EA9F72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E8106-008C-4859-8901-0DD2015AE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171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229D38-5452-4F90-AEB9-620EF377A4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B91131-F59C-434B-A22D-7FCE175F68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EFE1031-C953-4A9E-AFFD-EB8C35732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F327-D9A6-40CB-AD46-8B20DA423C03}" type="datetimeFigureOut">
              <a:rPr lang="en-GB" smtClean="0"/>
              <a:t>04/12/2019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63DC62B-CC0C-4F36-9663-604939663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2F8CFF0-A637-4000-BF6F-0B2374F67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E8106-008C-4859-8901-0DD2015AE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7869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1F7883-A33A-4372-B8FD-29243AA801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3CD69A8-8C37-4D8F-BAB7-5258C9772A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3A546AF-11FD-41A0-A162-9ED03A7DE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F327-D9A6-40CB-AD46-8B20DA423C03}" type="datetimeFigureOut">
              <a:rPr lang="en-GB" smtClean="0"/>
              <a:t>04/12/2019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AB9DAE2-F534-4AEF-9615-95A1DE050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FA6B009-11E3-4507-9F43-0AA47D40A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E8106-008C-4859-8901-0DD2015AE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2946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B43DCA-8C54-4BDF-897F-90BB85118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303351F-A07F-41B2-AC0E-53C54F7C88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23F0C4C-70C5-4CBF-AA3E-33CE801A18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095B728-99FB-4E96-873B-0B29E41C0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F327-D9A6-40CB-AD46-8B20DA423C03}" type="datetimeFigureOut">
              <a:rPr lang="en-GB" smtClean="0"/>
              <a:t>04/12/2019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8FCE239-3947-4F10-876F-40D0FE0D4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DE6ACF8-9FDE-4CEC-94C4-8E3B108BB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E8106-008C-4859-8901-0DD2015AE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2817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E72CDB-50AB-4993-BB0A-678D4D558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E239084-C18E-4092-A262-7D3AC193C7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9EDF71E-FC96-4FB2-B5C1-EFB0D102FF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46E7A9B6-F40E-4A82-8789-CA608C39D9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B73C2593-EBC6-4919-A877-7DE2F6AC5A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28AD345-0F11-48DF-9C13-81D9AFC0F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F327-D9A6-40CB-AD46-8B20DA423C03}" type="datetimeFigureOut">
              <a:rPr lang="en-GB" smtClean="0"/>
              <a:t>04/12/2019</a:t>
            </a:fld>
            <a:endParaRPr lang="en-GB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16235B8-6CA2-4D6E-89DC-3D7898417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ED4C981-D077-46E5-90C7-A4A6E8CE6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E8106-008C-4859-8901-0DD2015AE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6626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F35F57-C30F-4EF7-9924-7EFEEB75B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9331A95-6B5A-48F7-A86A-0FCC2056A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F327-D9A6-40CB-AD46-8B20DA423C03}" type="datetimeFigureOut">
              <a:rPr lang="en-GB" smtClean="0"/>
              <a:t>04/12/2019</a:t>
            </a:fld>
            <a:endParaRPr lang="en-GB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CE40801-CE02-4843-BE2C-D1E959F74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33C57D3-F625-4ADE-B1D2-80F7B9478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E8106-008C-4859-8901-0DD2015AE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771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0E234D5-0844-414F-B7FE-9EC6060F4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F327-D9A6-40CB-AD46-8B20DA423C03}" type="datetimeFigureOut">
              <a:rPr lang="en-GB" smtClean="0"/>
              <a:t>04/12/2019</a:t>
            </a:fld>
            <a:endParaRPr lang="en-GB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CF1E9CB-792A-4231-B8A9-037F5D7A4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6E95B22-6942-4A9F-8B97-9D4A41B11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E8106-008C-4859-8901-0DD2015AE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740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E61AD9-DD5A-40D7-BA6C-C891648D6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ED5E48-50EC-4D32-8FB1-73A4BBF52A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4A5BB736-F32D-40C4-9B4A-BB49930E04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648E853-623B-430A-B1E3-F50441729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F327-D9A6-40CB-AD46-8B20DA423C03}" type="datetimeFigureOut">
              <a:rPr lang="en-GB" smtClean="0"/>
              <a:t>04/12/2019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7961260-4EC2-466D-B785-D2ED6ACC4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0DC17CA-6CDC-4B1B-9D6C-0B1EF6B98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E8106-008C-4859-8901-0DD2015AE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6102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238369-0009-41B9-9795-7E6C635AE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A7D2DFA-B0B5-4CDA-8865-555F7ECC9A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26D7FAAB-4EC5-4574-BB04-90D60FACF3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C2A7A3F-E842-46BD-86ED-E51F686D9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F327-D9A6-40CB-AD46-8B20DA423C03}" type="datetimeFigureOut">
              <a:rPr lang="en-GB" smtClean="0"/>
              <a:t>04/12/2019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0E082C7-E212-45F3-9C25-9CC0A466F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8C1A21A-FC24-40B4-821E-818CCB885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E8106-008C-4859-8901-0DD2015AE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2228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B6A491F-5020-4C96-9768-1BEC1C3F6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DB53998-7FA3-4729-8FB8-2B975A3B7E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C0DDD59-5230-487C-8B64-037E2CC70B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C9F327-D9A6-40CB-AD46-8B20DA423C03}" type="datetimeFigureOut">
              <a:rPr lang="en-GB" smtClean="0"/>
              <a:t>04/12/2019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25631CE-FD68-44A7-9F1C-D0E9A61127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2D5DBA3-4B2A-4B0F-BB7D-60D24614FB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6E8106-008C-4859-8901-0DD2015AE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8228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8810C6-8385-4295-8E19-F597901B4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Současné problémy sociologie vzdělávání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C82FF40-F5B2-43D5-A8D0-7F9096A74D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dirty="0"/>
              <a:t>Blok II. Identita a vzdělávání 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4400" dirty="0"/>
              <a:t>8. </a:t>
            </a:r>
            <a:r>
              <a:rPr lang="cs-CZ" sz="4400" dirty="0" err="1"/>
              <a:t>Responsibilizace</a:t>
            </a:r>
            <a:r>
              <a:rPr lang="cs-CZ" sz="4400" dirty="0"/>
              <a:t> a zproblematizování budování identity v procesu vzdělávání</a:t>
            </a:r>
            <a:endParaRPr lang="cs-CZ" sz="6000" dirty="0"/>
          </a:p>
        </p:txBody>
      </p:sp>
    </p:spTree>
    <p:extLst>
      <p:ext uri="{BB962C8B-B14F-4D97-AF65-F5344CB8AC3E}">
        <p14:creationId xmlns:p14="http://schemas.microsoft.com/office/powerpoint/2010/main" val="32160701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5BC080-2162-4020-A8D9-1BE1C97FE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Závěr…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2A4EA04-91EA-4E97-BFE1-F90B1E6E5A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r>
              <a:rPr lang="cs-CZ" dirty="0" err="1"/>
              <a:t>hyperindividualizovaná</a:t>
            </a:r>
            <a:r>
              <a:rPr lang="cs-CZ" dirty="0"/>
              <a:t> zodpovědnost produkuje nové úzkosti, obavy a nejistoty</a:t>
            </a:r>
          </a:p>
          <a:p>
            <a:r>
              <a:rPr lang="cs-CZ" dirty="0"/>
              <a:t>Tlak na to být „nejlepší“ ve vzdělávání se propisuje do budování identity mladých lidí</a:t>
            </a:r>
          </a:p>
          <a:p>
            <a:r>
              <a:rPr lang="cs-CZ" dirty="0"/>
              <a:t>Tento nový druh </a:t>
            </a:r>
            <a:r>
              <a:rPr lang="cs-CZ" dirty="0" err="1"/>
              <a:t>responsibilizace</a:t>
            </a:r>
            <a:r>
              <a:rPr lang="cs-CZ" dirty="0"/>
              <a:t> ve vzdělávání se nyní prosazuje globálně</a:t>
            </a:r>
          </a:p>
          <a:p>
            <a:pPr lvl="1"/>
            <a:r>
              <a:rPr lang="cs-CZ" dirty="0"/>
              <a:t>Jak to?</a:t>
            </a:r>
          </a:p>
          <a:p>
            <a:pPr lvl="1"/>
            <a:r>
              <a:rPr lang="cs-CZ" dirty="0"/>
              <a:t>Příště o </a:t>
            </a:r>
            <a:r>
              <a:rPr lang="cs-CZ" b="1" dirty="0" err="1"/>
              <a:t>Governance</a:t>
            </a:r>
            <a:r>
              <a:rPr lang="cs-CZ" b="1" dirty="0"/>
              <a:t>, </a:t>
            </a:r>
            <a:r>
              <a:rPr lang="cs-CZ" b="1" dirty="0" err="1"/>
              <a:t>govenmentality</a:t>
            </a:r>
            <a:r>
              <a:rPr lang="cs-CZ" b="1" dirty="0"/>
              <a:t>, </a:t>
            </a:r>
            <a:r>
              <a:rPr lang="cs-CZ" b="1" dirty="0" err="1"/>
              <a:t>government</a:t>
            </a:r>
            <a:r>
              <a:rPr lang="cs-CZ" b="1" dirty="0"/>
              <a:t> – moci ve vzdělávání</a:t>
            </a:r>
          </a:p>
          <a:p>
            <a:pPr lvl="1"/>
            <a:r>
              <a:rPr lang="cs-CZ" b="1" dirty="0"/>
              <a:t>Transnacionalizace vzdělávacích politik</a:t>
            </a:r>
            <a:endParaRPr lang="cs-CZ" dirty="0"/>
          </a:p>
          <a:p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8758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E2C876-6C54-404E-B9D5-2338D7E80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 z minula…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4F37226-3E9A-4D49-95E9-1319AAA912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4487"/>
            <a:ext cx="10515600" cy="4732476"/>
          </a:xfrm>
        </p:spPr>
        <p:txBody>
          <a:bodyPr>
            <a:normAutofit fontScale="92500"/>
          </a:bodyPr>
          <a:lstStyle/>
          <a:p>
            <a:r>
              <a:rPr lang="cs-CZ" dirty="0"/>
              <a:t>Inkluzivní vzdělávání je odpovědí na </a:t>
            </a:r>
            <a:r>
              <a:rPr lang="cs-CZ" dirty="0" err="1"/>
              <a:t>interpretativní</a:t>
            </a:r>
            <a:r>
              <a:rPr lang="cs-CZ" dirty="0"/>
              <a:t> a konstruktivistický přístup v sociologii vzdělávání, v pedagogice a psychologii</a:t>
            </a:r>
          </a:p>
          <a:p>
            <a:pPr lvl="1"/>
            <a:r>
              <a:rPr lang="cs-CZ" dirty="0"/>
              <a:t>Identita je </a:t>
            </a:r>
            <a:r>
              <a:rPr lang="cs-CZ" dirty="0" err="1"/>
              <a:t>intersekcionální</a:t>
            </a:r>
            <a:r>
              <a:rPr lang="cs-CZ" dirty="0"/>
              <a:t>, konstruovaná, nestálá, s potenciálem se vyvíjet</a:t>
            </a:r>
          </a:p>
          <a:p>
            <a:pPr lvl="1"/>
            <a:r>
              <a:rPr lang="cs-CZ" dirty="0"/>
              <a:t>Inteligence a kognitivní schopnosti jsou kulturně podmíněné, není to přírodní „čistý“ jev , který lze neutrálně na kontextu měřit</a:t>
            </a:r>
          </a:p>
          <a:p>
            <a:r>
              <a:rPr lang="cs-CZ" dirty="0"/>
              <a:t>Vzniká otázka, kdo je zodpovědný za (ne)úspěšné vzdělávání?</a:t>
            </a:r>
          </a:p>
          <a:p>
            <a:pPr lvl="1"/>
            <a:r>
              <a:rPr lang="cs-CZ" dirty="0"/>
              <a:t>Stát?</a:t>
            </a:r>
          </a:p>
          <a:p>
            <a:pPr lvl="1"/>
            <a:r>
              <a:rPr lang="cs-CZ" dirty="0"/>
              <a:t>Politici?</a:t>
            </a:r>
          </a:p>
          <a:p>
            <a:pPr lvl="1"/>
            <a:r>
              <a:rPr lang="cs-CZ" dirty="0"/>
              <a:t>Žák?</a:t>
            </a:r>
          </a:p>
          <a:p>
            <a:pPr lvl="1"/>
            <a:r>
              <a:rPr lang="cs-CZ" dirty="0"/>
              <a:t>Rodiče?</a:t>
            </a:r>
          </a:p>
          <a:p>
            <a:pPr lvl="1"/>
            <a:r>
              <a:rPr lang="cs-CZ" dirty="0"/>
              <a:t>Učitelé?</a:t>
            </a:r>
          </a:p>
          <a:p>
            <a:r>
              <a:rPr lang="cs-CZ" dirty="0"/>
              <a:t>Takže o </a:t>
            </a:r>
            <a:r>
              <a:rPr lang="cs-CZ" b="1" dirty="0" err="1"/>
              <a:t>responsibilizaci</a:t>
            </a:r>
            <a:r>
              <a:rPr lang="cs-CZ" dirty="0"/>
              <a:t>…..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2763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FDDE07-9805-4966-9FDC-00E0621B7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Kontext: zodpovědnost ve vzdělávání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9B12B4F-8B88-4E2C-9E7C-E5B2FE0BBA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Welfare</a:t>
            </a:r>
            <a:r>
              <a:rPr lang="cs-CZ" dirty="0"/>
              <a:t> </a:t>
            </a:r>
            <a:r>
              <a:rPr lang="cs-CZ" dirty="0" err="1"/>
              <a:t>state</a:t>
            </a:r>
            <a:r>
              <a:rPr lang="cs-CZ" dirty="0"/>
              <a:t> – zodpovědnost sociálního státu</a:t>
            </a:r>
          </a:p>
          <a:p>
            <a:pPr lvl="1"/>
            <a:r>
              <a:rPr lang="cs-CZ" dirty="0"/>
              <a:t>klíčoví aktéři – politici, odbory, podniky</a:t>
            </a:r>
          </a:p>
          <a:p>
            <a:r>
              <a:rPr lang="cs-CZ" dirty="0"/>
              <a:t>Krize sociálního státu – 70. léta</a:t>
            </a:r>
          </a:p>
          <a:p>
            <a:pPr lvl="1"/>
            <a:r>
              <a:rPr lang="cs-CZ" dirty="0"/>
              <a:t>„demontování“ (</a:t>
            </a:r>
            <a:r>
              <a:rPr lang="en-US" dirty="0"/>
              <a:t>dismantling</a:t>
            </a:r>
            <a:r>
              <a:rPr lang="cs-CZ" dirty="0"/>
              <a:t>)</a:t>
            </a:r>
            <a:r>
              <a:rPr lang="en-US" dirty="0"/>
              <a:t> </a:t>
            </a:r>
            <a:r>
              <a:rPr lang="cs-CZ" dirty="0"/>
              <a:t>veřejných služeb a </a:t>
            </a:r>
            <a:r>
              <a:rPr lang="cs-CZ" b="1" dirty="0"/>
              <a:t>rostoucí sociální nejistota </a:t>
            </a:r>
          </a:p>
          <a:p>
            <a:pPr lvl="1"/>
            <a:r>
              <a:rPr lang="cs-CZ" dirty="0"/>
              <a:t>Rostoucí důležitost školních úspěchů</a:t>
            </a:r>
          </a:p>
          <a:p>
            <a:pPr lvl="1"/>
            <a:r>
              <a:rPr lang="cs-CZ" dirty="0"/>
              <a:t>Větší demokratizace školství vedla k </a:t>
            </a:r>
            <a:r>
              <a:rPr lang="cs-CZ" b="1" dirty="0"/>
              <a:t>novým formám „prestižnějších“ větví</a:t>
            </a:r>
            <a:r>
              <a:rPr lang="cs-CZ" dirty="0"/>
              <a:t> vzdělávání</a:t>
            </a:r>
          </a:p>
          <a:p>
            <a:pPr lvl="1"/>
            <a:r>
              <a:rPr lang="cs-CZ" dirty="0"/>
              <a:t>vliv na </a:t>
            </a:r>
            <a:r>
              <a:rPr lang="cs-CZ" b="1" dirty="0" err="1"/>
              <a:t>seberozumění</a:t>
            </a:r>
            <a:r>
              <a:rPr lang="cs-CZ" dirty="0"/>
              <a:t> dětí a studentů a jejich </a:t>
            </a:r>
            <a:r>
              <a:rPr lang="cs-CZ" b="1" dirty="0"/>
              <a:t>budování identity</a:t>
            </a:r>
            <a:r>
              <a:rPr lang="en-US" dirty="0"/>
              <a:t>.</a:t>
            </a:r>
            <a:endParaRPr lang="cs-CZ" dirty="0"/>
          </a:p>
          <a:p>
            <a:pPr lvl="1"/>
            <a:r>
              <a:rPr lang="cs-CZ" b="1" dirty="0" err="1"/>
              <a:t>indivudualizace</a:t>
            </a:r>
            <a:endParaRPr lang="cs-CZ" b="1" dirty="0"/>
          </a:p>
          <a:p>
            <a:pPr lvl="2"/>
            <a:endParaRPr lang="cs-CZ" dirty="0"/>
          </a:p>
          <a:p>
            <a:pPr lvl="2"/>
            <a:endParaRPr lang="cs-CZ" dirty="0"/>
          </a:p>
          <a:p>
            <a:pPr lvl="2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1007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BB0B1F-82BE-4CAC-A674-D4236CD7FA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000" dirty="0"/>
              <a:t>Sociologické uchopení posunů zodpovědnosti ve vzdělávání - </a:t>
            </a:r>
            <a:r>
              <a:rPr lang="cs-CZ" sz="4000" b="1" dirty="0"/>
              <a:t>Proces individualizované zodpovědnosti:</a:t>
            </a:r>
            <a:endParaRPr lang="en-GB" sz="40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22F78AD-AD0D-4AB3-A035-A23C265F73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021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Michel </a:t>
            </a:r>
            <a:r>
              <a:rPr lang="cs-CZ" dirty="0" err="1"/>
              <a:t>Foucault</a:t>
            </a:r>
            <a:r>
              <a:rPr lang="cs-CZ" dirty="0"/>
              <a:t> (1979 – </a:t>
            </a:r>
            <a:r>
              <a:rPr lang="cs-CZ" i="1" dirty="0"/>
              <a:t>Zrození biopolitiky</a:t>
            </a:r>
            <a:r>
              <a:rPr lang="cs-CZ" dirty="0"/>
              <a:t>) </a:t>
            </a:r>
          </a:p>
          <a:p>
            <a:pPr lvl="1"/>
            <a:r>
              <a:rPr lang="cs-CZ" dirty="0"/>
              <a:t>teorie </a:t>
            </a:r>
            <a:r>
              <a:rPr lang="cs-CZ" b="1" dirty="0"/>
              <a:t>lidského kapitálu </a:t>
            </a:r>
            <a:r>
              <a:rPr lang="cs-CZ" dirty="0"/>
              <a:t>(ekonomové od konce 50. let)</a:t>
            </a:r>
          </a:p>
          <a:p>
            <a:pPr lvl="2"/>
            <a:r>
              <a:rPr lang="cs-CZ" dirty="0"/>
              <a:t>Práce ne jako čas strávený prací, ale jako užívání kompetencí pro generování odměny</a:t>
            </a:r>
          </a:p>
          <a:p>
            <a:pPr lvl="2"/>
            <a:r>
              <a:rPr lang="cs-CZ" dirty="0"/>
              <a:t>Pro ekonomický blahobyt je nutná </a:t>
            </a:r>
            <a:r>
              <a:rPr lang="cs-CZ" b="1" dirty="0"/>
              <a:t>investice</a:t>
            </a:r>
            <a:r>
              <a:rPr lang="cs-CZ" dirty="0"/>
              <a:t> do lidského kapitálu</a:t>
            </a:r>
          </a:p>
          <a:p>
            <a:pPr lvl="2"/>
            <a:r>
              <a:rPr lang="cs-CZ" dirty="0"/>
              <a:t>Ekonomická interpretace v </a:t>
            </a:r>
            <a:r>
              <a:rPr lang="cs-CZ" b="1" dirty="0"/>
              <a:t>neekonomických oblastech</a:t>
            </a:r>
          </a:p>
          <a:p>
            <a:pPr lvl="1"/>
            <a:r>
              <a:rPr lang="cs-CZ" b="1" dirty="0"/>
              <a:t>homo </a:t>
            </a:r>
            <a:r>
              <a:rPr lang="cs-CZ" b="1" dirty="0" err="1"/>
              <a:t>oeconomicus</a:t>
            </a:r>
            <a:r>
              <a:rPr lang="cs-CZ" b="1" dirty="0"/>
              <a:t> </a:t>
            </a:r>
            <a:r>
              <a:rPr lang="cs-CZ" dirty="0"/>
              <a:t>– podnikatelem sebe samého</a:t>
            </a:r>
          </a:p>
          <a:p>
            <a:pPr lvl="2"/>
            <a:r>
              <a:rPr lang="cs-CZ" dirty="0"/>
              <a:t>Tradiční chápání: partner směny – konzument</a:t>
            </a:r>
          </a:p>
          <a:p>
            <a:pPr lvl="2"/>
            <a:r>
              <a:rPr lang="cs-CZ" dirty="0"/>
              <a:t>Nové chápání – ne tržní, ale podnikové</a:t>
            </a:r>
          </a:p>
          <a:p>
            <a:pPr lvl="2"/>
            <a:r>
              <a:rPr lang="cs-CZ" dirty="0"/>
              <a:t>Sociální etika podniku – </a:t>
            </a:r>
            <a:r>
              <a:rPr lang="cs-CZ" b="1" dirty="0"/>
              <a:t>zevšeobecnění podnikové formy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Ulrich Beck (1986 – </a:t>
            </a:r>
            <a:r>
              <a:rPr lang="cs-CZ" i="1" dirty="0"/>
              <a:t>Riziková společnost</a:t>
            </a:r>
            <a:r>
              <a:rPr lang="cs-CZ" dirty="0"/>
              <a:t>)</a:t>
            </a:r>
          </a:p>
          <a:p>
            <a:pPr lvl="1"/>
            <a:r>
              <a:rPr lang="cs-CZ" b="1" dirty="0"/>
              <a:t>Institucionalizace biografických vzorců </a:t>
            </a:r>
            <a:r>
              <a:rPr lang="cs-CZ" dirty="0"/>
              <a:t>vede k biografickým řešením systémových rozporů</a:t>
            </a:r>
          </a:p>
          <a:p>
            <a:pPr lvl="1"/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72329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F51852-4913-4C3B-9EAE-A469BFF1C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Když je zodpovědnost individualizovaná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2EE2DB2-0D24-450D-AFF4-947F7374C4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diskurzu </a:t>
            </a:r>
            <a:r>
              <a:rPr lang="cs-CZ" b="1" dirty="0"/>
              <a:t>podnikatel sebe sama</a:t>
            </a:r>
            <a:r>
              <a:rPr lang="cs-CZ" dirty="0"/>
              <a:t> je to jednotlivec, který je zodpovědný za výsledky</a:t>
            </a:r>
          </a:p>
          <a:p>
            <a:pPr lvl="1"/>
            <a:r>
              <a:rPr lang="cs-CZ" dirty="0"/>
              <a:t>Rodič – producent kvalitního lidského kapitálu – dítěte - </a:t>
            </a:r>
            <a:r>
              <a:rPr lang="en-US" dirty="0"/>
              <a:t>‘quality of early child care’</a:t>
            </a:r>
            <a:endParaRPr lang="cs-CZ" dirty="0"/>
          </a:p>
          <a:p>
            <a:pPr lvl="1"/>
            <a:r>
              <a:rPr lang="cs-CZ" dirty="0"/>
              <a:t>Učitel – producent kvalitně vzdělaného dítěte</a:t>
            </a:r>
          </a:p>
          <a:p>
            <a:pPr lvl="1"/>
            <a:r>
              <a:rPr lang="cs-CZ" dirty="0"/>
              <a:t>Žák – producent vlastního kvalitního života</a:t>
            </a:r>
          </a:p>
          <a:p>
            <a:pPr lvl="1"/>
            <a:endParaRPr lang="cs-CZ" dirty="0"/>
          </a:p>
          <a:p>
            <a:r>
              <a:rPr lang="cs-CZ" dirty="0"/>
              <a:t>V diskurzu „</a:t>
            </a:r>
            <a:r>
              <a:rPr lang="cs-CZ" b="1" dirty="0"/>
              <a:t>poskytovatel – klient</a:t>
            </a:r>
            <a:r>
              <a:rPr lang="cs-CZ" dirty="0"/>
              <a:t>“, je to klient, který je zodpovědný za výběr = žák, student</a:t>
            </a:r>
          </a:p>
          <a:p>
            <a:endParaRPr lang="cs-CZ" dirty="0"/>
          </a:p>
          <a:p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55339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9A5633-27CE-4401-B5FC-2449426BE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Český diskurz vzdělávací politiky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8B6AF54-C446-41D1-8384-CB6F76B7C6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7009"/>
            <a:ext cx="10515600" cy="4599954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„</a:t>
            </a:r>
            <a:r>
              <a:rPr lang="en-GB" dirty="0"/>
              <a:t>I</a:t>
            </a:r>
            <a:r>
              <a:rPr lang="cs-CZ" dirty="0"/>
              <a:t> </a:t>
            </a:r>
            <a:r>
              <a:rPr lang="en-GB" dirty="0"/>
              <a:t>my</a:t>
            </a:r>
            <a:r>
              <a:rPr lang="cs-CZ" dirty="0"/>
              <a:t> </a:t>
            </a:r>
            <a:r>
              <a:rPr lang="en-GB" dirty="0" err="1"/>
              <a:t>si</a:t>
            </a:r>
            <a:r>
              <a:rPr lang="cs-CZ" dirty="0"/>
              <a:t> </a:t>
            </a:r>
            <a:r>
              <a:rPr lang="en-GB" dirty="0" err="1"/>
              <a:t>uvědomujeme</a:t>
            </a:r>
            <a:r>
              <a:rPr lang="en-GB" dirty="0"/>
              <a:t>,</a:t>
            </a:r>
            <a:r>
              <a:rPr lang="cs-CZ" dirty="0"/>
              <a:t> </a:t>
            </a:r>
            <a:r>
              <a:rPr lang="en-GB" dirty="0" err="1"/>
              <a:t>že</a:t>
            </a:r>
            <a:r>
              <a:rPr lang="cs-CZ" dirty="0"/>
              <a:t> </a:t>
            </a:r>
            <a:r>
              <a:rPr lang="en-GB" dirty="0"/>
              <a:t>je</a:t>
            </a:r>
            <a:r>
              <a:rPr lang="cs-CZ" dirty="0"/>
              <a:t> </a:t>
            </a:r>
            <a:r>
              <a:rPr lang="en-GB" dirty="0" err="1"/>
              <a:t>potřeba</a:t>
            </a:r>
            <a:r>
              <a:rPr lang="cs-CZ" dirty="0"/>
              <a:t> </a:t>
            </a:r>
            <a:r>
              <a:rPr lang="en-GB" dirty="0" err="1"/>
              <a:t>kurikulum</a:t>
            </a:r>
            <a:r>
              <a:rPr lang="cs-CZ" dirty="0"/>
              <a:t> </a:t>
            </a:r>
            <a:r>
              <a:rPr lang="en-GB" dirty="0"/>
              <a:t>stale</a:t>
            </a:r>
            <a:r>
              <a:rPr lang="cs-CZ" dirty="0"/>
              <a:t> </a:t>
            </a:r>
            <a:r>
              <a:rPr lang="en-GB" dirty="0" err="1"/>
              <a:t>přizpůsobovat</a:t>
            </a:r>
            <a:r>
              <a:rPr lang="cs-CZ" dirty="0"/>
              <a:t> </a:t>
            </a:r>
            <a:r>
              <a:rPr lang="en-GB" dirty="0" err="1"/>
              <a:t>současnému</a:t>
            </a:r>
            <a:r>
              <a:rPr lang="cs-CZ" dirty="0"/>
              <a:t> </a:t>
            </a:r>
            <a:r>
              <a:rPr lang="en-GB" dirty="0" err="1"/>
              <a:t>světu</a:t>
            </a:r>
            <a:r>
              <a:rPr lang="en-GB" dirty="0"/>
              <a:t>,</a:t>
            </a:r>
            <a:r>
              <a:rPr lang="cs-CZ" dirty="0"/>
              <a:t> j</a:t>
            </a:r>
            <a:r>
              <a:rPr lang="en-GB" dirty="0" err="1"/>
              <a:t>ehož</a:t>
            </a:r>
            <a:r>
              <a:rPr lang="cs-CZ" dirty="0"/>
              <a:t> </a:t>
            </a:r>
            <a:r>
              <a:rPr lang="en-GB" dirty="0" err="1"/>
              <a:t>stálou</a:t>
            </a:r>
            <a:r>
              <a:rPr lang="cs-CZ" dirty="0"/>
              <a:t> </a:t>
            </a:r>
            <a:r>
              <a:rPr lang="en-GB" dirty="0" err="1"/>
              <a:t>charakteristikou</a:t>
            </a:r>
            <a:r>
              <a:rPr lang="en-GB" dirty="0"/>
              <a:t>	je</a:t>
            </a:r>
            <a:r>
              <a:rPr lang="cs-CZ" dirty="0"/>
              <a:t> </a:t>
            </a:r>
            <a:r>
              <a:rPr lang="en-GB" dirty="0" err="1"/>
              <a:t>změna</a:t>
            </a:r>
            <a:r>
              <a:rPr lang="cs-CZ" dirty="0"/>
              <a:t> </a:t>
            </a:r>
            <a:r>
              <a:rPr lang="en-GB" dirty="0"/>
              <a:t>a</a:t>
            </a:r>
            <a:r>
              <a:rPr lang="cs-CZ" dirty="0"/>
              <a:t> </a:t>
            </a:r>
            <a:r>
              <a:rPr lang="en-GB" dirty="0" err="1"/>
              <a:t>kde</a:t>
            </a:r>
            <a:r>
              <a:rPr lang="cs-CZ" dirty="0"/>
              <a:t> </a:t>
            </a:r>
            <a:r>
              <a:rPr lang="en-GB" dirty="0" err="1"/>
              <a:t>učení</a:t>
            </a:r>
            <a:r>
              <a:rPr lang="cs-CZ" dirty="0"/>
              <a:t> </a:t>
            </a:r>
            <a:r>
              <a:rPr lang="en-GB" dirty="0" err="1"/>
              <a:t>nikdy</a:t>
            </a:r>
            <a:r>
              <a:rPr lang="cs-CZ" dirty="0"/>
              <a:t> </a:t>
            </a:r>
            <a:r>
              <a:rPr lang="en-GB" dirty="0" err="1"/>
              <a:t>nekončí</a:t>
            </a:r>
            <a:r>
              <a:rPr lang="en-GB" dirty="0"/>
              <a:t>.</a:t>
            </a:r>
            <a:r>
              <a:rPr lang="cs-CZ" dirty="0"/>
              <a:t>“</a:t>
            </a:r>
          </a:p>
          <a:p>
            <a:pPr algn="just"/>
            <a:r>
              <a:rPr lang="cs-CZ" dirty="0"/>
              <a:t>„</a:t>
            </a:r>
            <a:r>
              <a:rPr lang="en-GB" dirty="0"/>
              <a:t>V</a:t>
            </a:r>
            <a:r>
              <a:rPr lang="cs-CZ" dirty="0"/>
              <a:t> </a:t>
            </a:r>
            <a:r>
              <a:rPr lang="en-GB" dirty="0"/>
              <a:t>21.</a:t>
            </a:r>
            <a:r>
              <a:rPr lang="cs-CZ" dirty="0"/>
              <a:t> </a:t>
            </a:r>
            <a:r>
              <a:rPr lang="en-GB" dirty="0" err="1"/>
              <a:t>století</a:t>
            </a:r>
            <a:r>
              <a:rPr lang="cs-CZ" dirty="0"/>
              <a:t> </a:t>
            </a:r>
            <a:r>
              <a:rPr lang="en-GB" dirty="0" err="1"/>
              <a:t>však</a:t>
            </a:r>
            <a:r>
              <a:rPr lang="cs-CZ" dirty="0"/>
              <a:t> </a:t>
            </a:r>
            <a:r>
              <a:rPr lang="en-GB" dirty="0" err="1"/>
              <a:t>žáci</a:t>
            </a:r>
            <a:r>
              <a:rPr lang="cs-CZ" dirty="0"/>
              <a:t> </a:t>
            </a:r>
            <a:r>
              <a:rPr lang="en-GB" dirty="0" err="1"/>
              <a:t>budou</a:t>
            </a:r>
            <a:r>
              <a:rPr lang="cs-CZ" dirty="0"/>
              <a:t> </a:t>
            </a:r>
            <a:r>
              <a:rPr lang="en-GB" dirty="0" err="1"/>
              <a:t>muset</a:t>
            </a:r>
            <a:r>
              <a:rPr lang="cs-CZ" dirty="0"/>
              <a:t> </a:t>
            </a:r>
            <a:r>
              <a:rPr lang="en-GB" dirty="0" err="1"/>
              <a:t>odpovídat</a:t>
            </a:r>
            <a:r>
              <a:rPr lang="cs-CZ" dirty="0"/>
              <a:t> </a:t>
            </a:r>
            <a:r>
              <a:rPr lang="en-GB" dirty="0"/>
              <a:t>za</a:t>
            </a:r>
            <a:r>
              <a:rPr lang="cs-CZ" dirty="0"/>
              <a:t> </a:t>
            </a:r>
            <a:r>
              <a:rPr lang="en-GB" dirty="0" err="1"/>
              <a:t>své</a:t>
            </a:r>
            <a:r>
              <a:rPr lang="cs-CZ" dirty="0"/>
              <a:t> </a:t>
            </a:r>
            <a:r>
              <a:rPr lang="en-GB" dirty="0" err="1"/>
              <a:t>vlastní</a:t>
            </a:r>
            <a:r>
              <a:rPr lang="cs-CZ" dirty="0"/>
              <a:t> </a:t>
            </a:r>
            <a:r>
              <a:rPr lang="en-GB" dirty="0" err="1"/>
              <a:t>vzdělávání</a:t>
            </a:r>
            <a:r>
              <a:rPr lang="en-GB" dirty="0"/>
              <a:t>.</a:t>
            </a:r>
            <a:r>
              <a:rPr lang="cs-CZ" dirty="0"/>
              <a:t> </a:t>
            </a:r>
            <a:r>
              <a:rPr lang="en-GB" dirty="0"/>
              <a:t>Je</a:t>
            </a:r>
            <a:r>
              <a:rPr lang="cs-CZ" dirty="0"/>
              <a:t> </a:t>
            </a:r>
            <a:r>
              <a:rPr lang="en-GB" dirty="0" err="1"/>
              <a:t>třeba</a:t>
            </a:r>
            <a:r>
              <a:rPr lang="cs-CZ" dirty="0"/>
              <a:t> </a:t>
            </a:r>
            <a:r>
              <a:rPr lang="en-GB" dirty="0" err="1"/>
              <a:t>jim</a:t>
            </a:r>
            <a:r>
              <a:rPr lang="cs-CZ" dirty="0"/>
              <a:t> </a:t>
            </a:r>
            <a:r>
              <a:rPr lang="en-GB" dirty="0" err="1"/>
              <a:t>poskytnout</a:t>
            </a:r>
            <a:r>
              <a:rPr lang="cs-CZ" dirty="0"/>
              <a:t> </a:t>
            </a:r>
            <a:r>
              <a:rPr lang="en-GB" dirty="0" err="1"/>
              <a:t>jednoznačné</a:t>
            </a:r>
            <a:r>
              <a:rPr lang="cs-CZ" dirty="0"/>
              <a:t> </a:t>
            </a:r>
            <a:r>
              <a:rPr lang="en-GB" dirty="0" err="1"/>
              <a:t>vzdělávací</a:t>
            </a:r>
            <a:r>
              <a:rPr lang="cs-CZ" dirty="0"/>
              <a:t> </a:t>
            </a:r>
            <a:r>
              <a:rPr lang="en-GB" dirty="0" err="1"/>
              <a:t>cíle</a:t>
            </a:r>
            <a:r>
              <a:rPr lang="en-GB" dirty="0"/>
              <a:t>,</a:t>
            </a:r>
            <a:r>
              <a:rPr lang="cs-CZ" dirty="0"/>
              <a:t> </a:t>
            </a:r>
            <a:r>
              <a:rPr lang="en-GB" dirty="0" err="1"/>
              <a:t>tak</a:t>
            </a:r>
            <a:r>
              <a:rPr lang="cs-CZ" dirty="0"/>
              <a:t> </a:t>
            </a:r>
            <a:r>
              <a:rPr lang="en-GB" dirty="0"/>
              <a:t>aby</a:t>
            </a:r>
            <a:r>
              <a:rPr lang="cs-CZ" dirty="0"/>
              <a:t> </a:t>
            </a:r>
            <a:r>
              <a:rPr lang="en-GB" dirty="0" err="1"/>
              <a:t>velmi</a:t>
            </a:r>
            <a:r>
              <a:rPr lang="cs-CZ" dirty="0"/>
              <a:t> </a:t>
            </a:r>
            <a:r>
              <a:rPr lang="en-GB" dirty="0" err="1"/>
              <a:t>jasně</a:t>
            </a:r>
            <a:r>
              <a:rPr lang="cs-CZ" dirty="0"/>
              <a:t> </a:t>
            </a:r>
            <a:r>
              <a:rPr lang="en-GB" dirty="0" err="1"/>
              <a:t>pochopili</a:t>
            </a:r>
            <a:r>
              <a:rPr lang="en-GB" dirty="0"/>
              <a:t>,</a:t>
            </a:r>
            <a:r>
              <a:rPr lang="cs-CZ" dirty="0"/>
              <a:t> </a:t>
            </a:r>
            <a:r>
              <a:rPr lang="en-GB" dirty="0"/>
              <a:t>co</a:t>
            </a:r>
            <a:r>
              <a:rPr lang="cs-CZ" dirty="0"/>
              <a:t> </a:t>
            </a:r>
            <a:r>
              <a:rPr lang="en-GB" dirty="0"/>
              <a:t>se</a:t>
            </a:r>
            <a:r>
              <a:rPr lang="cs-CZ" dirty="0"/>
              <a:t> </a:t>
            </a:r>
            <a:r>
              <a:rPr lang="en-GB" dirty="0"/>
              <a:t>od</a:t>
            </a:r>
            <a:r>
              <a:rPr lang="cs-CZ" dirty="0"/>
              <a:t> </a:t>
            </a:r>
            <a:r>
              <a:rPr lang="en-GB" dirty="0" err="1"/>
              <a:t>nich</a:t>
            </a:r>
            <a:r>
              <a:rPr lang="cs-CZ" dirty="0"/>
              <a:t> </a:t>
            </a:r>
            <a:r>
              <a:rPr lang="en-GB" dirty="0" err="1"/>
              <a:t>očekává</a:t>
            </a:r>
            <a:r>
              <a:rPr lang="cs-CZ" dirty="0"/>
              <a:t> </a:t>
            </a:r>
            <a:r>
              <a:rPr lang="en-GB" dirty="0"/>
              <a:t>a</a:t>
            </a:r>
            <a:r>
              <a:rPr lang="cs-CZ" dirty="0"/>
              <a:t> </a:t>
            </a:r>
            <a:r>
              <a:rPr lang="en-GB" dirty="0" err="1"/>
              <a:t>jak</a:t>
            </a:r>
            <a:r>
              <a:rPr lang="cs-CZ" dirty="0"/>
              <a:t> </a:t>
            </a:r>
            <a:r>
              <a:rPr lang="en-GB" dirty="0" err="1"/>
              <a:t>bude</a:t>
            </a:r>
            <a:r>
              <a:rPr lang="cs-CZ" dirty="0"/>
              <a:t> </a:t>
            </a:r>
            <a:r>
              <a:rPr lang="en-GB" dirty="0" err="1"/>
              <a:t>demonstrování</a:t>
            </a:r>
            <a:r>
              <a:rPr lang="cs-CZ" dirty="0"/>
              <a:t> </a:t>
            </a:r>
            <a:r>
              <a:rPr lang="en-GB" dirty="0" err="1"/>
              <a:t>kompetentnosti</a:t>
            </a:r>
            <a:r>
              <a:rPr lang="cs-CZ" dirty="0"/>
              <a:t> </a:t>
            </a:r>
            <a:r>
              <a:rPr lang="en-GB" dirty="0" err="1"/>
              <a:t>vypadat</a:t>
            </a:r>
            <a:r>
              <a:rPr lang="en-GB" dirty="0"/>
              <a:t>.</a:t>
            </a:r>
            <a:r>
              <a:rPr lang="cs-CZ" dirty="0"/>
              <a:t> </a:t>
            </a:r>
            <a:r>
              <a:rPr lang="en-GB" dirty="0" err="1"/>
              <a:t>Budou</a:t>
            </a:r>
            <a:r>
              <a:rPr lang="cs-CZ" dirty="0"/>
              <a:t> </a:t>
            </a:r>
            <a:r>
              <a:rPr lang="en-GB" dirty="0" err="1"/>
              <a:t>muset</a:t>
            </a:r>
            <a:r>
              <a:rPr lang="cs-CZ" dirty="0"/>
              <a:t> </a:t>
            </a:r>
            <a:r>
              <a:rPr lang="en-GB" dirty="0" err="1"/>
              <a:t>být</a:t>
            </a:r>
            <a:r>
              <a:rPr lang="cs-CZ" dirty="0"/>
              <a:t> </a:t>
            </a:r>
            <a:r>
              <a:rPr lang="en-GB" dirty="0" err="1"/>
              <a:t>schopni</a:t>
            </a:r>
            <a:r>
              <a:rPr lang="cs-CZ" dirty="0"/>
              <a:t> </a:t>
            </a:r>
            <a:r>
              <a:rPr lang="en-GB" dirty="0" err="1"/>
              <a:t>měřit</a:t>
            </a:r>
            <a:r>
              <a:rPr lang="cs-CZ" dirty="0"/>
              <a:t> </a:t>
            </a:r>
            <a:r>
              <a:rPr lang="en-GB" dirty="0"/>
              <a:t>a</a:t>
            </a:r>
            <a:r>
              <a:rPr lang="cs-CZ" dirty="0"/>
              <a:t> </a:t>
            </a:r>
            <a:r>
              <a:rPr lang="en-GB" dirty="0" err="1"/>
              <a:t>zaznamenávat</a:t>
            </a:r>
            <a:r>
              <a:rPr lang="cs-CZ" dirty="0"/>
              <a:t> </a:t>
            </a:r>
            <a:r>
              <a:rPr lang="en-GB" dirty="0" err="1"/>
              <a:t>své</a:t>
            </a:r>
            <a:r>
              <a:rPr lang="cs-CZ" dirty="0"/>
              <a:t> </a:t>
            </a:r>
            <a:r>
              <a:rPr lang="en-GB" dirty="0" err="1"/>
              <a:t>vlastní</a:t>
            </a:r>
            <a:r>
              <a:rPr lang="cs-CZ" dirty="0"/>
              <a:t> </a:t>
            </a:r>
            <a:r>
              <a:rPr lang="en-GB" dirty="0" err="1"/>
              <a:t>výsledky</a:t>
            </a:r>
            <a:r>
              <a:rPr lang="cs-CZ" dirty="0"/>
              <a:t> </a:t>
            </a:r>
            <a:r>
              <a:rPr lang="en-GB" dirty="0"/>
              <a:t>v</a:t>
            </a:r>
            <a:r>
              <a:rPr lang="cs-CZ" dirty="0"/>
              <a:t> </a:t>
            </a:r>
            <a:r>
              <a:rPr lang="en-GB" dirty="0" err="1"/>
              <a:t>hodnocení</a:t>
            </a:r>
            <a:r>
              <a:rPr lang="en-GB" dirty="0"/>
              <a:t>	a</a:t>
            </a:r>
            <a:r>
              <a:rPr lang="cs-CZ" dirty="0"/>
              <a:t> </a:t>
            </a:r>
            <a:r>
              <a:rPr lang="en-GB" dirty="0" err="1"/>
              <a:t>evaluovat</a:t>
            </a:r>
            <a:r>
              <a:rPr lang="cs-CZ" dirty="0"/>
              <a:t> </a:t>
            </a:r>
            <a:r>
              <a:rPr lang="en-GB" dirty="0" err="1"/>
              <a:t>svůj</a:t>
            </a:r>
            <a:r>
              <a:rPr lang="cs-CZ" dirty="0"/>
              <a:t> </a:t>
            </a:r>
            <a:r>
              <a:rPr lang="en-GB" dirty="0" err="1"/>
              <a:t>pokrok</a:t>
            </a:r>
            <a:r>
              <a:rPr lang="en-GB" dirty="0"/>
              <a:t>.</a:t>
            </a:r>
            <a:r>
              <a:rPr lang="cs-CZ" dirty="0"/>
              <a:t> </a:t>
            </a:r>
            <a:r>
              <a:rPr lang="en-GB" dirty="0" err="1"/>
              <a:t>Tím</a:t>
            </a:r>
            <a:r>
              <a:rPr lang="en-GB" dirty="0"/>
              <a:t>,</a:t>
            </a:r>
            <a:r>
              <a:rPr lang="cs-CZ" dirty="0"/>
              <a:t> </a:t>
            </a:r>
            <a:r>
              <a:rPr lang="en-GB" dirty="0" err="1"/>
              <a:t>že</a:t>
            </a:r>
            <a:r>
              <a:rPr lang="cs-CZ" dirty="0"/>
              <a:t> </a:t>
            </a:r>
            <a:r>
              <a:rPr lang="en-GB" dirty="0" err="1"/>
              <a:t>školy</a:t>
            </a:r>
            <a:r>
              <a:rPr lang="cs-CZ" dirty="0"/>
              <a:t> </a:t>
            </a:r>
            <a:r>
              <a:rPr lang="en-GB" dirty="0" err="1"/>
              <a:t>vyzvou</a:t>
            </a:r>
            <a:r>
              <a:rPr lang="cs-CZ" dirty="0"/>
              <a:t> </a:t>
            </a:r>
            <a:r>
              <a:rPr lang="en-GB" dirty="0"/>
              <a:t>a</a:t>
            </a:r>
            <a:r>
              <a:rPr lang="cs-CZ" dirty="0"/>
              <a:t> </a:t>
            </a:r>
            <a:r>
              <a:rPr lang="en-GB" dirty="0" err="1"/>
              <a:t>naučí</a:t>
            </a:r>
            <a:r>
              <a:rPr lang="cs-CZ" dirty="0"/>
              <a:t> </a:t>
            </a:r>
            <a:r>
              <a:rPr lang="en-GB" dirty="0" err="1"/>
              <a:t>žáky</a:t>
            </a:r>
            <a:r>
              <a:rPr lang="cs-CZ" dirty="0"/>
              <a:t> </a:t>
            </a:r>
            <a:r>
              <a:rPr lang="en-GB" dirty="0" err="1"/>
              <a:t>monitorovat</a:t>
            </a:r>
            <a:r>
              <a:rPr lang="cs-CZ" dirty="0"/>
              <a:t> </a:t>
            </a:r>
            <a:r>
              <a:rPr lang="en-GB" dirty="0"/>
              <a:t>a</a:t>
            </a:r>
            <a:r>
              <a:rPr lang="cs-CZ" dirty="0"/>
              <a:t> </a:t>
            </a:r>
            <a:r>
              <a:rPr lang="en-GB" dirty="0" err="1"/>
              <a:t>řídit</a:t>
            </a:r>
            <a:r>
              <a:rPr lang="cs-CZ" dirty="0"/>
              <a:t> </a:t>
            </a:r>
            <a:r>
              <a:rPr lang="en-GB" dirty="0" err="1"/>
              <a:t>vlastní</a:t>
            </a:r>
            <a:r>
              <a:rPr lang="cs-CZ" dirty="0"/>
              <a:t> </a:t>
            </a:r>
            <a:r>
              <a:rPr lang="en-GB" dirty="0" err="1"/>
              <a:t>vzdělávání</a:t>
            </a:r>
            <a:r>
              <a:rPr lang="en-GB" dirty="0"/>
              <a:t>,</a:t>
            </a:r>
            <a:r>
              <a:rPr lang="cs-CZ" dirty="0"/>
              <a:t> </a:t>
            </a:r>
            <a:r>
              <a:rPr lang="en-GB" dirty="0" err="1"/>
              <a:t>jim</a:t>
            </a:r>
            <a:r>
              <a:rPr lang="cs-CZ" dirty="0"/>
              <a:t> </a:t>
            </a:r>
            <a:r>
              <a:rPr lang="en-GB" dirty="0" err="1"/>
              <a:t>mohou</a:t>
            </a:r>
            <a:r>
              <a:rPr lang="cs-CZ" dirty="0"/>
              <a:t> </a:t>
            </a:r>
            <a:r>
              <a:rPr lang="en-GB" dirty="0" err="1"/>
              <a:t>pomoci</a:t>
            </a:r>
            <a:r>
              <a:rPr lang="cs-CZ" dirty="0"/>
              <a:t> </a:t>
            </a:r>
            <a:r>
              <a:rPr lang="en-GB" dirty="0"/>
              <a:t>k</a:t>
            </a:r>
            <a:r>
              <a:rPr lang="cs-CZ" dirty="0"/>
              <a:t> </a:t>
            </a:r>
            <a:r>
              <a:rPr lang="en-GB" dirty="0" err="1"/>
              <a:t>tomu</a:t>
            </a:r>
            <a:r>
              <a:rPr lang="en-GB" dirty="0"/>
              <a:t>,</a:t>
            </a:r>
            <a:r>
              <a:rPr lang="cs-CZ" dirty="0"/>
              <a:t> </a:t>
            </a:r>
            <a:r>
              <a:rPr lang="en-GB" dirty="0"/>
              <a:t>aby</a:t>
            </a:r>
            <a:r>
              <a:rPr lang="cs-CZ" dirty="0"/>
              <a:t> </a:t>
            </a:r>
            <a:r>
              <a:rPr lang="en-GB" dirty="0"/>
              <a:t>se</a:t>
            </a:r>
            <a:r>
              <a:rPr lang="cs-CZ" dirty="0"/>
              <a:t> </a:t>
            </a:r>
            <a:r>
              <a:rPr lang="en-GB" dirty="0" err="1"/>
              <a:t>stali</a:t>
            </a:r>
            <a:r>
              <a:rPr lang="cs-CZ" dirty="0"/>
              <a:t> </a:t>
            </a:r>
            <a:r>
              <a:rPr lang="en-GB" dirty="0" err="1"/>
              <a:t>zodpovědnějšími</a:t>
            </a:r>
            <a:r>
              <a:rPr lang="cs-CZ" dirty="0"/>
              <a:t> </a:t>
            </a:r>
            <a:r>
              <a:rPr lang="en-GB" dirty="0"/>
              <a:t>za</a:t>
            </a:r>
            <a:r>
              <a:rPr lang="cs-CZ" dirty="0"/>
              <a:t> </a:t>
            </a:r>
            <a:r>
              <a:rPr lang="en-GB" dirty="0" err="1"/>
              <a:t>své</a:t>
            </a:r>
            <a:r>
              <a:rPr lang="cs-CZ" dirty="0"/>
              <a:t> </a:t>
            </a:r>
            <a:r>
              <a:rPr lang="en-GB" dirty="0" err="1"/>
              <a:t>učení</a:t>
            </a:r>
            <a:r>
              <a:rPr lang="en-GB" dirty="0"/>
              <a:t>.</a:t>
            </a:r>
            <a:r>
              <a:rPr lang="cs-CZ" dirty="0"/>
              <a:t>“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3223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804FAA-0426-41CC-AD55-0AA9553AB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Důsledky pro jednotlivce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00B2FBB-2F1E-4E80-936E-64538ADC67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7252"/>
            <a:ext cx="10515600" cy="4955623"/>
          </a:xfrm>
        </p:spPr>
        <p:txBody>
          <a:bodyPr>
            <a:normAutofit/>
          </a:bodyPr>
          <a:lstStyle/>
          <a:p>
            <a:r>
              <a:rPr lang="cs-CZ" dirty="0"/>
              <a:t>„</a:t>
            </a:r>
            <a:r>
              <a:rPr lang="en-US" dirty="0"/>
              <a:t>Owing to the growing interest in grammar schools and the larger population of compulsory school pupils in the 1990s and 2000s (the children of baby boomers), </a:t>
            </a:r>
            <a:r>
              <a:rPr lang="en-US" b="1" dirty="0"/>
              <a:t>criteria for admission have been raised</a:t>
            </a:r>
            <a:r>
              <a:rPr lang="en-US" dirty="0"/>
              <a:t>. Under such circumstances it is </a:t>
            </a:r>
            <a:r>
              <a:rPr lang="en-US" b="1" dirty="0"/>
              <a:t>extremely difficult to be successful</a:t>
            </a:r>
            <a:r>
              <a:rPr lang="cs-CZ" b="1" dirty="0"/>
              <a:t>.</a:t>
            </a:r>
            <a:r>
              <a:rPr lang="cs-CZ" dirty="0"/>
              <a:t>“</a:t>
            </a:r>
          </a:p>
          <a:p>
            <a:r>
              <a:rPr lang="cs-CZ" dirty="0"/>
              <a:t>Diferenciace v připsaných </a:t>
            </a:r>
            <a:r>
              <a:rPr lang="cs-CZ" b="1" dirty="0"/>
              <a:t>symbolických statusech různých druhů škol</a:t>
            </a:r>
          </a:p>
          <a:p>
            <a:r>
              <a:rPr lang="cs-CZ" b="1" dirty="0"/>
              <a:t>Úzkost z neúspěchu</a:t>
            </a:r>
            <a:r>
              <a:rPr lang="cs-CZ" dirty="0"/>
              <a:t>, ze známkování….</a:t>
            </a:r>
          </a:p>
          <a:p>
            <a:r>
              <a:rPr lang="cs-CZ" dirty="0"/>
              <a:t>Škola silně ovlivňuje </a:t>
            </a:r>
            <a:r>
              <a:rPr lang="cs-CZ" b="1" dirty="0"/>
              <a:t>všechny sféry života </a:t>
            </a:r>
            <a:r>
              <a:rPr lang="cs-CZ" dirty="0"/>
              <a:t>(</a:t>
            </a:r>
            <a:r>
              <a:rPr lang="cs-CZ" i="1" dirty="0" err="1"/>
              <a:t>Schooled</a:t>
            </a:r>
            <a:r>
              <a:rPr lang="cs-CZ" i="1" dirty="0"/>
              <a:t> society </a:t>
            </a:r>
            <a:r>
              <a:rPr lang="cs-CZ" dirty="0" err="1"/>
              <a:t>Baker</a:t>
            </a:r>
            <a:r>
              <a:rPr lang="cs-CZ" dirty="0"/>
              <a:t> 2014) </a:t>
            </a:r>
          </a:p>
          <a:p>
            <a:r>
              <a:rPr lang="cs-CZ" dirty="0"/>
              <a:t>Vzdělání je </a:t>
            </a:r>
            <a:r>
              <a:rPr lang="cs-CZ" b="1" dirty="0"/>
              <a:t>břemeno</a:t>
            </a:r>
            <a:r>
              <a:rPr lang="cs-CZ" dirty="0"/>
              <a:t> (</a:t>
            </a:r>
            <a:r>
              <a:rPr lang="cs-CZ" dirty="0" err="1"/>
              <a:t>burden</a:t>
            </a:r>
            <a:r>
              <a:rPr lang="cs-CZ" dirty="0"/>
              <a:t>) – pro rodiče, učitele, žáky</a:t>
            </a:r>
          </a:p>
          <a:p>
            <a:r>
              <a:rPr lang="cs-CZ" dirty="0"/>
              <a:t>Začarovaný </a:t>
            </a:r>
            <a:r>
              <a:rPr lang="cs-CZ" b="1" dirty="0"/>
              <a:t>kruh zodpovědnosti a sebeobviňování </a:t>
            </a:r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8336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6B3A06-3BC8-44C1-9151-DD297AD9B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best</a:t>
            </a:r>
            <a:r>
              <a:rPr lang="cs-CZ" dirty="0"/>
              <a:t>! – </a:t>
            </a:r>
            <a:r>
              <a:rPr lang="cs-CZ" sz="4000" dirty="0"/>
              <a:t>nová norma „dobrého studenta“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AAF8A2C-4B00-46C3-B3A3-40C45EA175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„</a:t>
            </a:r>
            <a:r>
              <a:rPr lang="en-US" dirty="0"/>
              <a:t>The ultimate fulfilment of the norm of the ‘good’ student is to become ‘the</a:t>
            </a:r>
            <a:r>
              <a:rPr lang="cs-CZ" dirty="0"/>
              <a:t> </a:t>
            </a:r>
            <a:r>
              <a:rPr lang="en-US" dirty="0"/>
              <a:t>best’.</a:t>
            </a:r>
            <a:r>
              <a:rPr lang="cs-CZ" dirty="0"/>
              <a:t>“</a:t>
            </a:r>
            <a:r>
              <a:rPr lang="en-US" dirty="0"/>
              <a:t> </a:t>
            </a:r>
            <a:endParaRPr lang="cs-CZ" dirty="0"/>
          </a:p>
          <a:p>
            <a:r>
              <a:rPr lang="cs-CZ" dirty="0"/>
              <a:t>„</a:t>
            </a:r>
            <a:r>
              <a:rPr lang="en-US" dirty="0"/>
              <a:t>‘</a:t>
            </a:r>
            <a:r>
              <a:rPr lang="en-US" dirty="0" err="1"/>
              <a:t>BeTheBest</a:t>
            </a:r>
            <a:r>
              <a:rPr lang="en-US" dirty="0"/>
              <a:t>’, the name one of our young interviewees took for himself, </a:t>
            </a:r>
            <a:r>
              <a:rPr lang="en-US" dirty="0" err="1"/>
              <a:t>summarises</a:t>
            </a:r>
            <a:r>
              <a:rPr lang="en-US" dirty="0"/>
              <a:t> this principle of late capitalist societies. This principle demands </a:t>
            </a:r>
            <a:r>
              <a:rPr lang="en-US" b="1" dirty="0"/>
              <a:t>endless work</a:t>
            </a:r>
            <a:r>
              <a:rPr lang="en-US" dirty="0"/>
              <a:t>—at school and at the workplace, to improve oneself, to improve one’s image, to improve one’s personal relationships. ‘Be the best’ could be a hidden parental desire, which children understand as a demand, one which can never be met [e.g. </a:t>
            </a:r>
            <a:r>
              <a:rPr lang="en-US" dirty="0" err="1"/>
              <a:t>Lasch</a:t>
            </a:r>
            <a:r>
              <a:rPr lang="en-US" dirty="0"/>
              <a:t> 1991]. The child is subjected to the imperative of getting ahead of others, which implies a deep fear of being labelled a ‘loser’ or even a fear of being just ‘average’.</a:t>
            </a:r>
            <a:r>
              <a:rPr lang="cs-CZ" dirty="0"/>
              <a:t>“</a:t>
            </a:r>
          </a:p>
          <a:p>
            <a:pPr marL="0" indent="0">
              <a:buNone/>
            </a:pPr>
            <a:r>
              <a:rPr lang="cs-CZ" dirty="0"/>
              <a:t>(</a:t>
            </a:r>
            <a:r>
              <a:rPr lang="cs-CZ" dirty="0" err="1"/>
              <a:t>Čeplak</a:t>
            </a:r>
            <a:r>
              <a:rPr lang="cs-CZ" dirty="0"/>
              <a:t> 2012)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38244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26D46D-D84B-4B80-BDB4-0B1328BE4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Zvládání tlaku nové normy: podřízení a odpor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A617D66-A4C9-478C-BEF1-CB3ED1F76C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0991"/>
            <a:ext cx="10515600" cy="4705972"/>
          </a:xfrm>
        </p:spPr>
        <p:txBody>
          <a:bodyPr/>
          <a:lstStyle/>
          <a:p>
            <a:r>
              <a:rPr lang="cs-CZ" dirty="0" err="1"/>
              <a:t>Submission</a:t>
            </a:r>
            <a:r>
              <a:rPr lang="cs-CZ" dirty="0"/>
              <a:t> vs. resistence</a:t>
            </a:r>
          </a:p>
          <a:p>
            <a:r>
              <a:rPr lang="cs-CZ" dirty="0"/>
              <a:t>nová </a:t>
            </a:r>
            <a:r>
              <a:rPr lang="cs-CZ" dirty="0" err="1"/>
              <a:t>governmentalita</a:t>
            </a:r>
            <a:r>
              <a:rPr lang="cs-CZ" dirty="0"/>
              <a:t> – horizontální ovládání</a:t>
            </a:r>
          </a:p>
          <a:p>
            <a:pPr lvl="1"/>
            <a:r>
              <a:rPr lang="cs-CZ" dirty="0"/>
              <a:t>sebekontrola (</a:t>
            </a:r>
            <a:r>
              <a:rPr lang="cs-CZ" dirty="0" err="1"/>
              <a:t>Foucault</a:t>
            </a:r>
            <a:r>
              <a:rPr lang="cs-CZ" dirty="0"/>
              <a:t>) – dobrovolné podřízení</a:t>
            </a:r>
          </a:p>
          <a:p>
            <a:pPr lvl="1"/>
            <a:r>
              <a:rPr lang="cs-CZ" dirty="0"/>
              <a:t>strach z marginalizace</a:t>
            </a:r>
          </a:p>
          <a:p>
            <a:r>
              <a:rPr lang="cs-CZ" dirty="0"/>
              <a:t>„</a:t>
            </a:r>
            <a:r>
              <a:rPr lang="en-US" dirty="0"/>
              <a:t>school underachievement is also in fact a success of the system, since it must produce success and failure</a:t>
            </a:r>
            <a:r>
              <a:rPr lang="cs-CZ" dirty="0"/>
              <a:t>“</a:t>
            </a:r>
          </a:p>
          <a:p>
            <a:pPr lvl="1"/>
            <a:r>
              <a:rPr lang="cs-CZ" dirty="0" err="1"/>
              <a:t>rebelujicí</a:t>
            </a:r>
            <a:r>
              <a:rPr lang="cs-CZ" dirty="0"/>
              <a:t> mládí vs. strach ze sociálního selhání</a:t>
            </a:r>
          </a:p>
          <a:p>
            <a:pPr lvl="1"/>
            <a:r>
              <a:rPr lang="cs-CZ" dirty="0"/>
              <a:t>rezistence jako jediná logická volba těch, kteří neuspěli</a:t>
            </a:r>
          </a:p>
          <a:p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444853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20059</TotalTime>
  <Words>828</Words>
  <Application>Microsoft Office PowerPoint</Application>
  <PresentationFormat>Širokoúhlá obrazovka</PresentationFormat>
  <Paragraphs>76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Motiv Office</vt:lpstr>
      <vt:lpstr>Současné problémy sociologie vzdělávání</vt:lpstr>
      <vt:lpstr>Závěr z minula…</vt:lpstr>
      <vt:lpstr>Kontext: zodpovědnost ve vzdělávání</vt:lpstr>
      <vt:lpstr>Sociologické uchopení posunů zodpovědnosti ve vzdělávání - Proces individualizované zodpovědnosti:</vt:lpstr>
      <vt:lpstr>Když je zodpovědnost individualizovaná</vt:lpstr>
      <vt:lpstr>Český diskurz vzdělávací politiky</vt:lpstr>
      <vt:lpstr>Důsledky pro jednotlivce</vt:lpstr>
      <vt:lpstr>Be the best! – nová norma „dobrého studenta“</vt:lpstr>
      <vt:lpstr>Zvládání tlaku nové normy: podřízení a odpor</vt:lpstr>
      <vt:lpstr>Závěr…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Současné problémy sociologie vzdělávání</dc:title>
  <dc:creator>Wirth</dc:creator>
  <cp:lastModifiedBy>Autor</cp:lastModifiedBy>
  <cp:revision>302</cp:revision>
  <dcterms:created xsi:type="dcterms:W3CDTF">2018-09-15T08:21:15Z</dcterms:created>
  <dcterms:modified xsi:type="dcterms:W3CDTF">2019-12-04T15:10:28Z</dcterms:modified>
</cp:coreProperties>
</file>