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58" r:id="rId6"/>
    <p:sldId id="261" r:id="rId7"/>
    <p:sldId id="266" r:id="rId8"/>
    <p:sldId id="262" r:id="rId9"/>
    <p:sldId id="267" r:id="rId10"/>
    <p:sldId id="263" r:id="rId11"/>
    <p:sldId id="264" r:id="rId12"/>
    <p:sldId id="265" r:id="rId13"/>
    <p:sldId id="268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644B43-47E5-4D44-BE68-441F8E8E9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27F2EDB-8BB0-45B5-B6D8-970D035CB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BD559F-9D9A-4959-916F-5A33BC61E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4A71-AC48-4365-89D5-AFF0D7320551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311DA2-B2FB-4D24-BCF3-419A0AD1A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FBB63C-2D9D-4804-BAA8-76D2CD933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7262-2B95-4232-A922-4549733C77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321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950BAB-791A-43A0-A0A6-24F0EB51B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2E7304D-824B-4C98-AEE9-F521041437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C87F3D-D0DA-405A-B18F-3ED486F6F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4A71-AC48-4365-89D5-AFF0D7320551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EF622C-1405-4A7D-872C-7D62AC5DE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5EE601-6B04-46BF-B952-CA9FB9CD4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7262-2B95-4232-A922-4549733C77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837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032754E-9D19-4592-8D1B-1BA6B2C4C9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98EDA6D-ED39-4933-9895-FB86BDC2E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9D1F40-C575-4ADA-8F08-22DCB5233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4A71-AC48-4365-89D5-AFF0D7320551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C742FE-69F8-4806-8A07-5DCB6FC3F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AC69E30-1984-4706-98A5-B8113AD73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7262-2B95-4232-A922-4549733C77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27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F1B54D-F8B9-4F76-80D2-EA5F8E309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52DBEF-5E02-419A-9DE9-E50C8397E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793786C-C911-4D7E-BA95-680A0F74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4A71-AC48-4365-89D5-AFF0D7320551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5B0EC8-F40D-4A83-BD3F-2DCEC2AA2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26DF04-091B-41F7-B69B-7E7BCCFD3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7262-2B95-4232-A922-4549733C77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5486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0F7C03-D73A-4EE4-A771-E6FA1C011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DEB28B2-4671-4CC0-B15D-FDE4B5B0F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9F484D-122B-4396-93DE-C672218B4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4A71-AC48-4365-89D5-AFF0D7320551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6C56D33-7CF8-41DC-8800-2A92D81D5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DB8A4B-1971-4C10-BD89-96885C900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7262-2B95-4232-A922-4549733C77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952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A6393D-3ECC-44E5-90C1-E5563A615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98FE36-ECC7-4C63-A59B-6BE7B66616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76F4458-F02C-4EA6-AEA0-8A82588B2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44AF972-C354-45E9-9645-FAC7EB90B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4A71-AC48-4365-89D5-AFF0D7320551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B97AE68-C5FA-4774-A760-F4D7CAAD6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2838CFA-6E5C-47C9-A9C6-04AA2E12F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7262-2B95-4232-A922-4549733C77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992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C47FA1-9736-4B23-A727-5E68897E7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8BE0E53-8520-4550-99AE-47B83277B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D0AD3E7-8AD5-4349-84C6-7E9798B61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F8D7C2C-EB8B-4B6E-B7EB-42815887A1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8E3B44C-767B-425C-8882-0645030714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F685568-D0FC-4D99-A02E-9B4AE9CB8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4A71-AC48-4365-89D5-AFF0D7320551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D3857E0-6C3D-4A0D-87E9-04504D35C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B8E747E-A22E-42C6-A158-2203A0045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7262-2B95-4232-A922-4549733C77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364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920C4C-F284-46D7-8D67-64124F9A3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1F077C4-708D-45CF-BF4E-8107F66E8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4A71-AC48-4365-89D5-AFF0D7320551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1C0503-7A93-442E-8048-E88FA649D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CD5AF16-D291-4F56-A855-1CED75398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7262-2B95-4232-A922-4549733C77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94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2DB7314-68E6-4147-8652-84CC6ECC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4A71-AC48-4365-89D5-AFF0D7320551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861A0BF-4B54-48C5-8CF6-FDEB3B55C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859119-5EBD-4E1D-83F9-5F06A7542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7262-2B95-4232-A922-4549733C77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0558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D226F0-EC9A-4D53-95C9-F6F542C76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D9B133-A1DD-4680-AA74-0A8F44C9E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8049B74-96BE-491B-9724-E3DC7285D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DC7A628-73B6-4F1F-B25D-0B23C2EF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4A71-AC48-4365-89D5-AFF0D7320551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874CDD7-1647-4545-A565-28D7D51A3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34330E6-118C-4C14-818E-40B9EDF96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7262-2B95-4232-A922-4549733C77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442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717995-6558-4A85-946E-C34086214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449A07E-BC89-4546-B3FE-5D0CCF5BE7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E1F88BB-0E2F-4DBC-B8F7-D6ADA44C6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BF79B9B-F9B7-424A-B8CA-4E53137BF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4A71-AC48-4365-89D5-AFF0D7320551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3557FD5-4F9E-4153-B543-B797DF89F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9DEF0C9-6988-4865-AB30-1FF41B503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97262-2B95-4232-A922-4549733C77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89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EFB804B-B84E-4562-AEEB-AA98A0858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91D5EBD-2CB8-45B1-B4FC-BE52130D5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EA9509-B8AD-41E1-B308-B284ABC7CA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B4A71-AC48-4365-89D5-AFF0D7320551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F8A6D8A-4084-4720-9F0A-FD2D4C3578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334F72-BF22-4237-8329-C6A2C8A81F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97262-2B95-4232-A922-4549733C77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455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exteriér, tráva, příroda, hora&#10;&#10;Popis byl vytvořen automaticky">
            <a:extLst>
              <a:ext uri="{FF2B5EF4-FFF2-40B4-BE49-F238E27FC236}">
                <a16:creationId xmlns:a16="http://schemas.microsoft.com/office/drawing/2014/main" id="{BC587392-C83C-452C-869C-986DCEF3F6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33352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A439B6-47CA-432E-A606-3D551505C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cs-CZ" sz="4800"/>
              <a:t>Local government in Austria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090F816-9A35-4DF8-A25C-6913E2590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cs-CZ" sz="2000" dirty="0" err="1"/>
              <a:t>April</a:t>
            </a:r>
            <a:r>
              <a:rPr lang="cs-CZ" sz="2000" dirty="0"/>
              <a:t> 17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796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76EDEC5-F4A7-4A66-AF57-4ACB789131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5" r="18989" b="733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3369E0A-8C18-4627-82AC-2434A2963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cs-CZ" sz="2800"/>
              <a:t>Institutions of local self-government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2B801A-B0E7-44B0-AF48-6CC83C41B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cs-CZ" sz="1300"/>
              <a:t>municipal council – Gemeinderat</a:t>
            </a:r>
            <a:br>
              <a:rPr lang="cs-CZ" sz="1300"/>
            </a:br>
            <a:r>
              <a:rPr lang="cs-CZ" sz="1300"/>
              <a:t>- highest authority</a:t>
            </a:r>
            <a:br>
              <a:rPr lang="cs-CZ" sz="1300"/>
            </a:br>
            <a:r>
              <a:rPr lang="cs-CZ" sz="1300"/>
              <a:t>- directly elected</a:t>
            </a:r>
            <a:br>
              <a:rPr lang="cs-CZ" sz="1300"/>
            </a:br>
            <a:r>
              <a:rPr lang="cs-CZ" sz="1300"/>
              <a:t>- representative and decision-makeing body</a:t>
            </a:r>
            <a:br>
              <a:rPr lang="cs-CZ" sz="1300"/>
            </a:br>
            <a:endParaRPr lang="cs-CZ" sz="1300"/>
          </a:p>
          <a:p>
            <a:r>
              <a:rPr lang="cs-CZ" sz="1300"/>
              <a:t>municipal board – Gemeindevorstand / Stadtsenat</a:t>
            </a:r>
            <a:br>
              <a:rPr lang="cs-CZ" sz="1300"/>
            </a:br>
            <a:r>
              <a:rPr lang="cs-CZ" sz="1300"/>
              <a:t>- elected by the council</a:t>
            </a:r>
            <a:br>
              <a:rPr lang="cs-CZ" sz="1300"/>
            </a:br>
            <a:r>
              <a:rPr lang="cs-CZ" sz="1300"/>
              <a:t>- proportional representation</a:t>
            </a:r>
            <a:br>
              <a:rPr lang="cs-CZ" sz="1300"/>
            </a:br>
            <a:endParaRPr lang="cs-CZ" sz="1300"/>
          </a:p>
          <a:p>
            <a:r>
              <a:rPr lang="cs-CZ" sz="1300"/>
              <a:t>mayor – Bürgermeister</a:t>
            </a:r>
            <a:br>
              <a:rPr lang="cs-CZ" sz="1300"/>
            </a:br>
            <a:r>
              <a:rPr lang="cs-CZ" sz="1300"/>
              <a:t>- direct x indirect elections (6/9)</a:t>
            </a:r>
            <a:br>
              <a:rPr lang="cs-CZ" sz="1300"/>
            </a:br>
            <a:r>
              <a:rPr lang="cs-CZ" sz="1300"/>
              <a:t>- political heads representing the municipalities</a:t>
            </a:r>
            <a:br>
              <a:rPr lang="cs-CZ" sz="1300"/>
            </a:br>
            <a:r>
              <a:rPr lang="cs-CZ" sz="1300"/>
              <a:t>- members of the council and board</a:t>
            </a:r>
          </a:p>
        </p:txBody>
      </p:sp>
    </p:spTree>
    <p:extLst>
      <p:ext uri="{BB962C8B-B14F-4D97-AF65-F5344CB8AC3E}">
        <p14:creationId xmlns:p14="http://schemas.microsoft.com/office/powerpoint/2010/main" val="234005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D657B353-B415-4834-B34F-E3C32B37FD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172" b="16056"/>
          <a:stretch/>
        </p:blipFill>
        <p:spPr>
          <a:xfrm>
            <a:off x="20" y="1282"/>
            <a:ext cx="12188952" cy="685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68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414FA8E-668B-45FC-AB2E-952DEF5309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329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CFBF83A-6833-4482-B3F7-CCE7D9DD8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cs-CZ" sz="2800"/>
              <a:t>Local elections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388D6A-57F0-4074-8576-05432E587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cs-CZ" sz="1600"/>
              <a:t>different election periods (5-6 years)</a:t>
            </a:r>
            <a:br>
              <a:rPr lang="cs-CZ" sz="1600"/>
            </a:br>
            <a:endParaRPr lang="cs-CZ" sz="1600"/>
          </a:p>
          <a:p>
            <a:r>
              <a:rPr lang="cs-CZ" sz="1600"/>
              <a:t>different voting age (16 years in some cases)</a:t>
            </a:r>
            <a:br>
              <a:rPr lang="cs-CZ" sz="1600"/>
            </a:br>
            <a:endParaRPr lang="cs-CZ" sz="1600"/>
          </a:p>
          <a:p>
            <a:r>
              <a:rPr lang="cs-CZ" sz="1600"/>
              <a:t>mostly party-list proportional representation system + preference votes</a:t>
            </a:r>
            <a:br>
              <a:rPr lang="cs-CZ" sz="1600"/>
            </a:br>
            <a:endParaRPr lang="cs-CZ" sz="1600"/>
          </a:p>
          <a:p>
            <a:r>
              <a:rPr lang="cs-CZ" sz="1600"/>
              <a:t>direct election of mayors – two-round system</a:t>
            </a:r>
          </a:p>
        </p:txBody>
      </p:sp>
    </p:spTree>
    <p:extLst>
      <p:ext uri="{BB962C8B-B14F-4D97-AF65-F5344CB8AC3E}">
        <p14:creationId xmlns:p14="http://schemas.microsoft.com/office/powerpoint/2010/main" val="2823686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1A52486-FAC2-4A1B-80F1-738D906F09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04" r="23288" b="608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63E6DFC-37CA-4C78-8994-7CC86D180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cs-CZ" sz="2800"/>
              <a:t>Party system at local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952101-3A66-4D1F-802F-299BF7EC1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cs-CZ" sz="1700"/>
              <a:t>„consociational democracy“ in the past</a:t>
            </a:r>
          </a:p>
          <a:p>
            <a:r>
              <a:rPr lang="cs-CZ" sz="1700"/>
              <a:t>ÖVP, SPÖ, FPÖ</a:t>
            </a:r>
          </a:p>
        </p:txBody>
      </p:sp>
    </p:spTree>
    <p:extLst>
      <p:ext uri="{BB962C8B-B14F-4D97-AF65-F5344CB8AC3E}">
        <p14:creationId xmlns:p14="http://schemas.microsoft.com/office/powerpoint/2010/main" val="767793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D10A54E-58FA-4B08-9B70-6F0E351BF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38" r="18700" b="725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DB730D-0D90-49F4-8962-1BB918C7B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cs-CZ" sz="2800"/>
              <a:t>History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96E82B-DA2D-4A27-B4DA-27401924A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cs-CZ" sz="1700" dirty="0" err="1"/>
              <a:t>simmilar</a:t>
            </a:r>
            <a:r>
              <a:rPr lang="cs-CZ" sz="1700" dirty="0"/>
              <a:t> </a:t>
            </a:r>
            <a:r>
              <a:rPr lang="cs-CZ" sz="1700" dirty="0" err="1"/>
              <a:t>historical</a:t>
            </a:r>
            <a:r>
              <a:rPr lang="cs-CZ" sz="1700" dirty="0"/>
              <a:t> development as in </a:t>
            </a:r>
            <a:r>
              <a:rPr lang="cs-CZ" sz="1700" dirty="0" err="1"/>
              <a:t>the</a:t>
            </a:r>
            <a:r>
              <a:rPr lang="cs-CZ" sz="1700" dirty="0"/>
              <a:t> Czech Republic</a:t>
            </a:r>
            <a:br>
              <a:rPr lang="cs-CZ" sz="1700" dirty="0"/>
            </a:br>
            <a:endParaRPr lang="cs-CZ" sz="1700" dirty="0"/>
          </a:p>
          <a:p>
            <a:r>
              <a:rPr lang="cs-CZ" sz="1700" dirty="0"/>
              <a:t>„</a:t>
            </a:r>
            <a:r>
              <a:rPr lang="cs-CZ" sz="1700" dirty="0" err="1"/>
              <a:t>Kaiserliches</a:t>
            </a:r>
            <a:r>
              <a:rPr lang="cs-CZ" sz="1700" dirty="0"/>
              <a:t> Patent“ </a:t>
            </a:r>
            <a:r>
              <a:rPr lang="cs-CZ" sz="1700" dirty="0" err="1"/>
              <a:t>from</a:t>
            </a:r>
            <a:r>
              <a:rPr lang="cs-CZ" sz="1700" dirty="0"/>
              <a:t> 1849</a:t>
            </a:r>
            <a:br>
              <a:rPr lang="cs-CZ" sz="1700" dirty="0"/>
            </a:br>
            <a:endParaRPr lang="cs-CZ" sz="1700" dirty="0"/>
          </a:p>
          <a:p>
            <a:r>
              <a:rPr lang="cs-CZ" sz="1700" dirty="0" err="1"/>
              <a:t>Gemeinderat</a:t>
            </a:r>
            <a:r>
              <a:rPr lang="cs-CZ" sz="1700" dirty="0"/>
              <a:t> (</a:t>
            </a:r>
            <a:r>
              <a:rPr lang="cs-CZ" sz="1700" dirty="0" err="1"/>
              <a:t>council</a:t>
            </a:r>
            <a:r>
              <a:rPr lang="cs-CZ" sz="1700" dirty="0"/>
              <a:t>) + </a:t>
            </a:r>
            <a:r>
              <a:rPr lang="cs-CZ" sz="1700" dirty="0" err="1"/>
              <a:t>Bürgermeister</a:t>
            </a:r>
            <a:r>
              <a:rPr lang="cs-CZ" sz="1700" dirty="0"/>
              <a:t> (</a:t>
            </a:r>
            <a:r>
              <a:rPr lang="cs-CZ" sz="1700" dirty="0" err="1"/>
              <a:t>mayor</a:t>
            </a:r>
            <a:r>
              <a:rPr lang="cs-CZ" sz="1700" dirty="0"/>
              <a:t>)</a:t>
            </a:r>
            <a:br>
              <a:rPr lang="cs-CZ" sz="1700" dirty="0"/>
            </a:br>
            <a:endParaRPr lang="cs-CZ" sz="1700" dirty="0"/>
          </a:p>
          <a:p>
            <a:r>
              <a:rPr lang="cs-CZ" sz="1700" dirty="0" err="1"/>
              <a:t>collective</a:t>
            </a:r>
            <a:r>
              <a:rPr lang="cs-CZ" sz="1700" dirty="0"/>
              <a:t> </a:t>
            </a:r>
            <a:r>
              <a:rPr lang="cs-CZ" sz="1700" dirty="0" err="1"/>
              <a:t>form</a:t>
            </a:r>
            <a:br>
              <a:rPr lang="cs-CZ" sz="1700" dirty="0"/>
            </a:br>
            <a:endParaRPr lang="cs-CZ" sz="1700" dirty="0"/>
          </a:p>
          <a:p>
            <a:r>
              <a:rPr lang="cs-CZ" sz="1700" dirty="0" err="1"/>
              <a:t>assigned</a:t>
            </a:r>
            <a:r>
              <a:rPr lang="cs-CZ" sz="1700" dirty="0"/>
              <a:t> + </a:t>
            </a:r>
            <a:r>
              <a:rPr lang="cs-CZ" sz="1700" dirty="0" err="1"/>
              <a:t>delegated</a:t>
            </a:r>
            <a:r>
              <a:rPr lang="cs-CZ" sz="1700" dirty="0"/>
              <a:t> </a:t>
            </a:r>
            <a:r>
              <a:rPr lang="cs-CZ" sz="1700" dirty="0" err="1"/>
              <a:t>powers</a:t>
            </a: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327791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DB69B28-14ED-4143-B190-E865EC92C8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41396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2672826-B88A-4D23-8731-0BB505D2F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cs-CZ" sz="2800"/>
              <a:t>Austria as federation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A76FBC-8FBE-455E-9AF3-9F1B6BB8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 fontScale="92500" lnSpcReduction="10000"/>
          </a:bodyPr>
          <a:lstStyle/>
          <a:p>
            <a:r>
              <a:rPr lang="cs-CZ" sz="1700" dirty="0"/>
              <a:t>9 </a:t>
            </a:r>
            <a:r>
              <a:rPr lang="cs-CZ" sz="1700" dirty="0" err="1"/>
              <a:t>federal</a:t>
            </a:r>
            <a:r>
              <a:rPr lang="cs-CZ" sz="1700" dirty="0"/>
              <a:t> </a:t>
            </a:r>
            <a:r>
              <a:rPr lang="cs-CZ" sz="1700" dirty="0" err="1"/>
              <a:t>states</a:t>
            </a:r>
            <a:r>
              <a:rPr lang="cs-CZ" sz="1700" dirty="0"/>
              <a:t> </a:t>
            </a:r>
            <a:br>
              <a:rPr lang="cs-CZ" sz="1700" dirty="0"/>
            </a:br>
            <a:endParaRPr lang="cs-CZ" sz="1700" dirty="0"/>
          </a:p>
          <a:p>
            <a:r>
              <a:rPr lang="cs-CZ" sz="1700" dirty="0"/>
              <a:t>„</a:t>
            </a:r>
            <a:r>
              <a:rPr lang="cs-CZ" sz="1700" dirty="0" err="1"/>
              <a:t>cooperative</a:t>
            </a:r>
            <a:r>
              <a:rPr lang="cs-CZ" sz="1700" dirty="0"/>
              <a:t> </a:t>
            </a:r>
            <a:r>
              <a:rPr lang="cs-CZ" sz="1700" dirty="0" err="1"/>
              <a:t>federalism</a:t>
            </a:r>
            <a:r>
              <a:rPr lang="cs-CZ" sz="1700" dirty="0"/>
              <a:t>“</a:t>
            </a:r>
            <a:br>
              <a:rPr lang="cs-CZ" sz="1700" dirty="0"/>
            </a:br>
            <a:endParaRPr lang="cs-CZ" sz="1700" dirty="0"/>
          </a:p>
          <a:p>
            <a:r>
              <a:rPr lang="cs-CZ" sz="1700" dirty="0" err="1"/>
              <a:t>federal</a:t>
            </a:r>
            <a:r>
              <a:rPr lang="cs-CZ" sz="1700" dirty="0"/>
              <a:t> </a:t>
            </a:r>
            <a:r>
              <a:rPr lang="cs-CZ" sz="1700" dirty="0" err="1"/>
              <a:t>states</a:t>
            </a:r>
            <a:r>
              <a:rPr lang="cs-CZ" sz="1700" dirty="0"/>
              <a:t> are </a:t>
            </a:r>
            <a:r>
              <a:rPr lang="cs-CZ" sz="1700" dirty="0" err="1"/>
              <a:t>responsible</a:t>
            </a:r>
            <a:r>
              <a:rPr lang="cs-CZ" sz="1700" dirty="0"/>
              <a:t> </a:t>
            </a:r>
            <a:r>
              <a:rPr lang="cs-CZ" sz="1700" dirty="0" err="1"/>
              <a:t>for</a:t>
            </a:r>
            <a:r>
              <a:rPr lang="cs-CZ" sz="1700" dirty="0"/>
              <a:t> </a:t>
            </a:r>
            <a:r>
              <a:rPr lang="cs-CZ" sz="1700" dirty="0" err="1"/>
              <a:t>legislative</a:t>
            </a:r>
            <a:r>
              <a:rPr lang="cs-CZ" sz="1700" dirty="0"/>
              <a:t> framework </a:t>
            </a:r>
            <a:r>
              <a:rPr lang="cs-CZ" sz="1700" dirty="0" err="1"/>
              <a:t>for</a:t>
            </a:r>
            <a:r>
              <a:rPr lang="cs-CZ" sz="1700" dirty="0"/>
              <a:t> </a:t>
            </a:r>
            <a:r>
              <a:rPr lang="cs-CZ" sz="1700" dirty="0" err="1"/>
              <a:t>local</a:t>
            </a:r>
            <a:r>
              <a:rPr lang="cs-CZ" sz="1700" dirty="0"/>
              <a:t> </a:t>
            </a:r>
            <a:r>
              <a:rPr lang="cs-CZ" sz="1700" dirty="0" err="1"/>
              <a:t>government</a:t>
            </a:r>
            <a:br>
              <a:rPr lang="cs-CZ" sz="1700" dirty="0"/>
            </a:br>
            <a:endParaRPr lang="cs-CZ" sz="1700" dirty="0"/>
          </a:p>
          <a:p>
            <a:r>
              <a:rPr lang="cs-CZ" sz="1700" dirty="0" err="1"/>
              <a:t>possibility</a:t>
            </a:r>
            <a:r>
              <a:rPr lang="cs-CZ" sz="1700" dirty="0"/>
              <a:t> </a:t>
            </a:r>
            <a:r>
              <a:rPr lang="cs-CZ" sz="1700" dirty="0" err="1"/>
              <a:t>of</a:t>
            </a:r>
            <a:r>
              <a:rPr lang="cs-CZ" sz="1700" dirty="0"/>
              <a:t> </a:t>
            </a:r>
            <a:r>
              <a:rPr lang="cs-CZ" sz="1700" dirty="0" err="1"/>
              <a:t>different</a:t>
            </a:r>
            <a:r>
              <a:rPr lang="cs-CZ" sz="1700" dirty="0"/>
              <a:t> </a:t>
            </a:r>
            <a:r>
              <a:rPr lang="cs-CZ" sz="1700" dirty="0" err="1"/>
              <a:t>executive</a:t>
            </a:r>
            <a:r>
              <a:rPr lang="cs-CZ" sz="1700" dirty="0"/>
              <a:t> </a:t>
            </a:r>
            <a:r>
              <a:rPr lang="cs-CZ" sz="1700" dirty="0" err="1"/>
              <a:t>models</a:t>
            </a:r>
            <a:r>
              <a:rPr lang="cs-CZ" sz="1700" dirty="0"/>
              <a:t> and </a:t>
            </a:r>
            <a:r>
              <a:rPr lang="cs-CZ" sz="1700" dirty="0" err="1"/>
              <a:t>election</a:t>
            </a:r>
            <a:r>
              <a:rPr lang="cs-CZ" sz="1700" dirty="0"/>
              <a:t> </a:t>
            </a:r>
            <a:r>
              <a:rPr lang="cs-CZ" sz="1700" dirty="0" err="1"/>
              <a:t>systems</a:t>
            </a:r>
            <a:br>
              <a:rPr lang="cs-CZ" sz="1700" dirty="0"/>
            </a:br>
            <a:endParaRPr lang="cs-CZ" sz="1700" dirty="0"/>
          </a:p>
          <a:p>
            <a:r>
              <a:rPr lang="cs-CZ" sz="1700" dirty="0" err="1"/>
              <a:t>Vienna</a:t>
            </a:r>
            <a:r>
              <a:rPr lang="cs-CZ" sz="1700" dirty="0"/>
              <a:t> – </a:t>
            </a:r>
            <a:r>
              <a:rPr lang="cs-CZ" sz="1700" dirty="0" err="1"/>
              <a:t>federal</a:t>
            </a:r>
            <a:r>
              <a:rPr lang="cs-CZ" sz="1700" dirty="0"/>
              <a:t> </a:t>
            </a:r>
            <a:r>
              <a:rPr lang="cs-CZ" sz="1700" dirty="0" err="1"/>
              <a:t>state</a:t>
            </a:r>
            <a:r>
              <a:rPr lang="cs-CZ" sz="1700" dirty="0"/>
              <a:t> so as municipality</a:t>
            </a:r>
          </a:p>
        </p:txBody>
      </p:sp>
    </p:spTree>
    <p:extLst>
      <p:ext uri="{BB962C8B-B14F-4D97-AF65-F5344CB8AC3E}">
        <p14:creationId xmlns:p14="http://schemas.microsoft.com/office/powerpoint/2010/main" val="2540678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 descr="Obsah obrázku mapa&#10;&#10;Popis byl vytvořen automaticky">
            <a:extLst>
              <a:ext uri="{FF2B5EF4-FFF2-40B4-BE49-F238E27FC236}">
                <a16:creationId xmlns:a16="http://schemas.microsoft.com/office/drawing/2014/main" id="{0931ADAF-D925-41A5-9F0C-F8EBAB7516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5014" y="643466"/>
            <a:ext cx="902197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8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 descr="Obsah obrázku mapa&#10;&#10;Popis byl vytvořen automaticky">
            <a:extLst>
              <a:ext uri="{FF2B5EF4-FFF2-40B4-BE49-F238E27FC236}">
                <a16:creationId xmlns:a16="http://schemas.microsoft.com/office/drawing/2014/main" id="{9C86B295-812A-4A16-88C7-BFC15DDD85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5369" y="643466"/>
            <a:ext cx="1056126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19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B3B382-F139-432C-983E-6387E04CF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Municipal</a:t>
            </a:r>
            <a:r>
              <a:rPr lang="cs-CZ" dirty="0"/>
              <a:t> </a:t>
            </a:r>
            <a:r>
              <a:rPr lang="cs-CZ" dirty="0" err="1"/>
              <a:t>structure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35537B-2A04-4A91-8AF7-55EFB1574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00445AC-5E94-41D2-BD2A-A507F19F4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10706100" cy="501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88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6CB2685-1CBB-40BF-A1C1-7E3E81F2D2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259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9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78CFC90-85AB-4EC4-A371-59E54D864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smallest</a:t>
            </a:r>
            <a:r>
              <a:rPr lang="cs-CZ" sz="2800" dirty="0"/>
              <a:t> municipality</a:t>
            </a:r>
          </a:p>
        </p:txBody>
      </p:sp>
      <p:sp>
        <p:nvSpPr>
          <p:cNvPr id="30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11A082-35F9-4E73-ADAB-CA08972BB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cs-CZ" sz="1700" dirty="0" err="1"/>
              <a:t>Gramais</a:t>
            </a:r>
            <a:br>
              <a:rPr lang="cs-CZ" sz="1700" dirty="0"/>
            </a:br>
            <a:endParaRPr lang="cs-CZ" sz="1700" dirty="0"/>
          </a:p>
          <a:p>
            <a:r>
              <a:rPr lang="cs-CZ" sz="1700" dirty="0"/>
              <a:t>47 </a:t>
            </a:r>
            <a:r>
              <a:rPr lang="cs-CZ" sz="1700" dirty="0" err="1"/>
              <a:t>inhabitans</a:t>
            </a:r>
            <a:br>
              <a:rPr lang="cs-CZ" sz="1700" dirty="0"/>
            </a:br>
            <a:endParaRPr lang="cs-CZ" sz="1700" dirty="0"/>
          </a:p>
          <a:p>
            <a:r>
              <a:rPr lang="cs-CZ" sz="1700" dirty="0" err="1"/>
              <a:t>debts</a:t>
            </a:r>
            <a:r>
              <a:rPr lang="cs-CZ" sz="1700" dirty="0"/>
              <a:t> </a:t>
            </a:r>
            <a:r>
              <a:rPr lang="cs-CZ" sz="1700" dirty="0" err="1"/>
              <a:t>of</a:t>
            </a:r>
            <a:r>
              <a:rPr lang="cs-CZ" sz="1700" dirty="0"/>
              <a:t> </a:t>
            </a:r>
            <a:r>
              <a:rPr lang="cs-CZ" sz="1700" b="0" i="0" dirty="0">
                <a:effectLst/>
              </a:rPr>
              <a:t>37.327 EUR per </a:t>
            </a:r>
            <a:r>
              <a:rPr lang="cs-CZ" sz="1700" b="0" i="0" dirty="0" err="1">
                <a:effectLst/>
              </a:rPr>
              <a:t>citizen</a:t>
            </a: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2796416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!!text rectangle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537A735-508E-4516-BC69-1D84CDE5E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cs-CZ" sz="2800"/>
              <a:t>Amalgamations in Styria</a:t>
            </a:r>
          </a:p>
        </p:txBody>
      </p:sp>
      <p:sp>
        <p:nvSpPr>
          <p:cNvPr id="13" name="!!accent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DE090D-8AD3-444B-B401-BBD9298AC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359152"/>
            <a:ext cx="3410712" cy="3425043"/>
          </a:xfrm>
        </p:spPr>
        <p:txBody>
          <a:bodyPr>
            <a:normAutofit/>
          </a:bodyPr>
          <a:lstStyle/>
          <a:p>
            <a:r>
              <a:rPr lang="cs-CZ" sz="1700"/>
              <a:t>reform called „Stärkere Gemeinden – Grössere Chancen“</a:t>
            </a:r>
            <a:br>
              <a:rPr lang="cs-CZ" sz="1700"/>
            </a:br>
            <a:endParaRPr lang="cs-CZ" sz="1700"/>
          </a:p>
          <a:p>
            <a:r>
              <a:rPr lang="cs-CZ" sz="1700"/>
              <a:t>2011-2015</a:t>
            </a:r>
            <a:br>
              <a:rPr lang="cs-CZ" sz="1700"/>
            </a:br>
            <a:endParaRPr lang="cs-CZ" sz="1700"/>
          </a:p>
          <a:p>
            <a:r>
              <a:rPr lang="cs-CZ" sz="1700"/>
              <a:t>4 stages: proposal, negotiation, decision, implementation</a:t>
            </a:r>
            <a:br>
              <a:rPr lang="cs-CZ" sz="1700"/>
            </a:br>
            <a:endParaRPr lang="cs-CZ" sz="1700"/>
          </a:p>
          <a:p>
            <a:r>
              <a:rPr lang="cs-CZ" sz="1700"/>
              <a:t>voluntary x obligatory amalgamations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A3E0A90-B2A5-4EED-B1ED-AC1788C58A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57"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344560F4-AA77-49F1-B98F-B6E5B158F91D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Austrian Association of Cities and Towns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0075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2FB8E90-CA2F-4533-B499-7BC323605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cs-CZ" sz="5200"/>
              <a:t>Municipal associations</a:t>
            </a:r>
          </a:p>
        </p:txBody>
      </p:sp>
      <p:sp>
        <p:nvSpPr>
          <p:cNvPr id="11" name="!!accent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5E70A3-282C-4AB0-B3D4-245B2EBC0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58" y="3355848"/>
            <a:ext cx="6268770" cy="2825496"/>
          </a:xfrm>
        </p:spPr>
        <p:txBody>
          <a:bodyPr>
            <a:normAutofit/>
          </a:bodyPr>
          <a:lstStyle/>
          <a:p>
            <a:r>
              <a:rPr lang="cs-CZ" sz="2200"/>
              <a:t>associations at national so as regional level</a:t>
            </a:r>
            <a:br>
              <a:rPr lang="cs-CZ" sz="2200"/>
            </a:br>
            <a:endParaRPr lang="cs-CZ" sz="2200"/>
          </a:p>
          <a:p>
            <a:r>
              <a:rPr lang="cs-CZ" sz="2200"/>
              <a:t>multiple associations</a:t>
            </a:r>
            <a:br>
              <a:rPr lang="cs-CZ" sz="2200"/>
            </a:br>
            <a:endParaRPr lang="cs-CZ" sz="2200"/>
          </a:p>
          <a:p>
            <a:r>
              <a:rPr lang="cs-CZ" sz="2200"/>
              <a:t>Österreichischer Gemeindebund, Österreichischer Stätdtebund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BF6FAF7-1457-49A8-9AC3-82CDEA582C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69" r="16698"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163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271</Words>
  <Application>Microsoft Office PowerPoint</Application>
  <PresentationFormat>Širokoúhlá obrazovka</PresentationFormat>
  <Paragraphs>41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Local government in Austria</vt:lpstr>
      <vt:lpstr>History</vt:lpstr>
      <vt:lpstr>Austria as federation</vt:lpstr>
      <vt:lpstr>Prezentace aplikace PowerPoint</vt:lpstr>
      <vt:lpstr>Prezentace aplikace PowerPoint</vt:lpstr>
      <vt:lpstr>Municipal structure</vt:lpstr>
      <vt:lpstr>The smallest municipality</vt:lpstr>
      <vt:lpstr>Amalgamations in Styria</vt:lpstr>
      <vt:lpstr>Municipal associations</vt:lpstr>
      <vt:lpstr>Institutions of local self-government</vt:lpstr>
      <vt:lpstr>Prezentace aplikace PowerPoint</vt:lpstr>
      <vt:lpstr>Local elections</vt:lpstr>
      <vt:lpstr>Party system at local level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government in Austria</dc:title>
  <dc:creator>Petr Jüptner</dc:creator>
  <cp:lastModifiedBy>Petr Jüptner</cp:lastModifiedBy>
  <cp:revision>4</cp:revision>
  <dcterms:created xsi:type="dcterms:W3CDTF">2022-03-16T14:49:11Z</dcterms:created>
  <dcterms:modified xsi:type="dcterms:W3CDTF">2025-04-23T14:57:09Z</dcterms:modified>
</cp:coreProperties>
</file>