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8" r:id="rId1"/>
  </p:sldMasterIdLst>
  <p:handoutMasterIdLst>
    <p:handoutMasterId r:id="rId19"/>
  </p:handoutMasterIdLst>
  <p:sldIdLst>
    <p:sldId id="256" r:id="rId2"/>
    <p:sldId id="284" r:id="rId3"/>
    <p:sldId id="285" r:id="rId4"/>
    <p:sldId id="286" r:id="rId5"/>
    <p:sldId id="287" r:id="rId6"/>
    <p:sldId id="291" r:id="rId7"/>
    <p:sldId id="290" r:id="rId8"/>
    <p:sldId id="259" r:id="rId9"/>
    <p:sldId id="275" r:id="rId10"/>
    <p:sldId id="266" r:id="rId11"/>
    <p:sldId id="276" r:id="rId12"/>
    <p:sldId id="268" r:id="rId13"/>
    <p:sldId id="277" r:id="rId14"/>
    <p:sldId id="278" r:id="rId15"/>
    <p:sldId id="279" r:id="rId16"/>
    <p:sldId id="280" r:id="rId17"/>
    <p:sldId id="281" r:id="rId1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33" autoAdjust="0"/>
    <p:restoredTop sz="94660"/>
  </p:normalViewPr>
  <p:slideViewPr>
    <p:cSldViewPr snapToGrid="0">
      <p:cViewPr varScale="1">
        <p:scale>
          <a:sx n="69" d="100"/>
          <a:sy n="69" d="100"/>
        </p:scale>
        <p:origin x="50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2945659" cy="498056"/>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sz="quarter" idx="1"/>
          </p:nvPr>
        </p:nvSpPr>
        <p:spPr>
          <a:xfrm>
            <a:off x="3850443" y="1"/>
            <a:ext cx="2945659" cy="498056"/>
          </a:xfrm>
          <a:prstGeom prst="rect">
            <a:avLst/>
          </a:prstGeom>
        </p:spPr>
        <p:txBody>
          <a:bodyPr vert="horz" lIns="91440" tIns="45720" rIns="91440" bIns="45720" rtlCol="0"/>
          <a:lstStyle>
            <a:lvl1pPr algn="r">
              <a:defRPr sz="1200"/>
            </a:lvl1pPr>
          </a:lstStyle>
          <a:p>
            <a:fld id="{80823E0A-3AC6-42CE-9A18-EF49732D152F}" type="datetimeFigureOut">
              <a:rPr lang="en-US" smtClean="0"/>
              <a:t>2/8/2018</a:t>
            </a:fld>
            <a:endParaRPr lang="en-US"/>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895C7E0-2F83-47CA-91FF-FCC1026A9A17}" type="slidenum">
              <a:rPr lang="en-US" smtClean="0"/>
              <a:t>‹#›</a:t>
            </a:fld>
            <a:endParaRPr lang="en-US"/>
          </a:p>
        </p:txBody>
      </p:sp>
    </p:spTree>
    <p:extLst>
      <p:ext uri="{BB962C8B-B14F-4D97-AF65-F5344CB8AC3E}">
        <p14:creationId xmlns:p14="http://schemas.microsoft.com/office/powerpoint/2010/main" val="25227720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0476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3333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86014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1327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4897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12616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6192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69471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76169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2/8/2018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17711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13247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2/8/2018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5057284"/>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l1.cuni.cz/enrol/index.php?id=541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sz="6700" b="1" dirty="0" smtClean="0"/>
              <a:t>Problém osobní identity </a:t>
            </a:r>
            <a:br>
              <a:rPr lang="cs-CZ" sz="6700" b="1" dirty="0" smtClean="0"/>
            </a:br>
            <a:r>
              <a:rPr lang="cs-CZ" sz="6700" b="1" dirty="0" smtClean="0"/>
              <a:t>u Johna Locka</a:t>
            </a:r>
            <a:br>
              <a:rPr lang="cs-CZ" sz="6700" b="1" dirty="0" smtClean="0"/>
            </a:br>
            <a:r>
              <a:rPr lang="cs-CZ" sz="6700" b="1" dirty="0" smtClean="0"/>
              <a:t>- </a:t>
            </a:r>
            <a:r>
              <a:rPr lang="cs-CZ" sz="6700" b="1" i="1" dirty="0" smtClean="0"/>
              <a:t>Esej </a:t>
            </a:r>
            <a:r>
              <a:rPr lang="cs-CZ" sz="6700" b="1" i="1" dirty="0"/>
              <a:t>o lidském chápání </a:t>
            </a:r>
            <a:r>
              <a:rPr lang="cs-CZ" sz="6700" dirty="0"/>
              <a:t>(1. vyd. 1690, </a:t>
            </a:r>
            <a:r>
              <a:rPr lang="cs-CZ" sz="6700" dirty="0" smtClean="0"/>
              <a:t>2. vyd. 1694, č. př. 2012</a:t>
            </a:r>
            <a:r>
              <a:rPr lang="cs-CZ" sz="6700" dirty="0" smtClean="0">
                <a:effectLst/>
              </a:rPr>
              <a:t>)</a:t>
            </a:r>
            <a:endParaRPr lang="en-US" dirty="0"/>
          </a:p>
        </p:txBody>
      </p:sp>
      <p:sp>
        <p:nvSpPr>
          <p:cNvPr id="3" name="Podnadpis 2"/>
          <p:cNvSpPr>
            <a:spLocks noGrp="1"/>
          </p:cNvSpPr>
          <p:nvPr>
            <p:ph type="subTitle" idx="1"/>
          </p:nvPr>
        </p:nvSpPr>
        <p:spPr/>
        <p:txBody>
          <a:bodyPr>
            <a:normAutofit/>
          </a:bodyPr>
          <a:lstStyle/>
          <a:p>
            <a:r>
              <a:rPr lang="cs-CZ" dirty="0"/>
              <a:t>Jakub </a:t>
            </a:r>
            <a:r>
              <a:rPr lang="cs-CZ" dirty="0" smtClean="0"/>
              <a:t>Čapek </a:t>
            </a:r>
            <a:r>
              <a:rPr lang="en-US" dirty="0"/>
              <a:t/>
            </a:r>
            <a:br>
              <a:rPr lang="en-US" dirty="0"/>
            </a:br>
            <a:r>
              <a:rPr lang="cs-CZ" dirty="0" smtClean="0"/>
              <a:t>16. 10. 2017</a:t>
            </a:r>
            <a:r>
              <a:rPr lang="en-US" dirty="0"/>
              <a:t/>
            </a:r>
            <a:br>
              <a:rPr lang="en-US" dirty="0"/>
            </a:br>
            <a:endParaRPr lang="en-US"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7273" y="4743933"/>
            <a:ext cx="6638752" cy="1481375"/>
          </a:xfrm>
          <a:prstGeom prst="rect">
            <a:avLst/>
          </a:prstGeom>
        </p:spPr>
      </p:pic>
    </p:spTree>
    <p:extLst>
      <p:ext uri="{BB962C8B-B14F-4D97-AF65-F5344CB8AC3E}">
        <p14:creationId xmlns:p14="http://schemas.microsoft.com/office/powerpoint/2010/main" val="2017235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200" dirty="0" smtClean="0"/>
              <a:t>O původu idejí: základní teze empirismu</a:t>
            </a:r>
            <a:endParaRPr lang="en-US" sz="3200" dirty="0"/>
          </a:p>
        </p:txBody>
      </p:sp>
      <p:sp>
        <p:nvSpPr>
          <p:cNvPr id="2" name="Zástupný symbol pro obsah 1"/>
          <p:cNvSpPr>
            <a:spLocks noGrp="1"/>
          </p:cNvSpPr>
          <p:nvPr>
            <p:ph idx="1"/>
          </p:nvPr>
        </p:nvSpPr>
        <p:spPr/>
        <p:txBody>
          <a:bodyPr>
            <a:normAutofit lnSpcReduction="10000"/>
          </a:bodyPr>
          <a:lstStyle/>
          <a:p>
            <a:pPr marL="109728" indent="0">
              <a:buNone/>
            </a:pPr>
            <a:r>
              <a:rPr lang="cs-CZ" sz="2400" dirty="0"/>
              <a:t>„Poněvadž si je každý člověk sám pro sebe vědom toho, že přemýšlí a že to, čím se jeho mysl při přemýšlení zabývá, jsou právě ideje, které se tam nacházejí, je pak mimo jakoukoli pochybnost, že lidé mají ve svým myslích celou řadu idejí, jako třeba ty, které jsou označeny slovy </a:t>
            </a:r>
            <a:r>
              <a:rPr lang="cs-CZ" sz="2400" i="1" dirty="0"/>
              <a:t>bělost, tvrdost, </a:t>
            </a:r>
            <a:r>
              <a:rPr lang="cs-CZ" sz="2400" i="1" dirty="0" smtClean="0"/>
              <a:t>sladkost, </a:t>
            </a:r>
            <a:r>
              <a:rPr lang="cs-CZ" sz="2400" i="1" dirty="0"/>
              <a:t>přemýšlení, pohyb, člověk, slon, armáda, opilost </a:t>
            </a:r>
            <a:r>
              <a:rPr lang="cs-CZ" sz="2400" dirty="0"/>
              <a:t>aj. V prvé řadě by se tedy mělo zkoumat, </a:t>
            </a:r>
            <a:r>
              <a:rPr lang="cs-CZ" sz="2400" i="1" dirty="0"/>
              <a:t>jak je člověk získává</a:t>
            </a:r>
            <a:r>
              <a:rPr lang="cs-CZ" sz="2400" dirty="0"/>
              <a:t>.“ (</a:t>
            </a:r>
            <a:r>
              <a:rPr lang="cs-CZ" sz="2400" dirty="0" smtClean="0"/>
              <a:t>95, II/I,§1).</a:t>
            </a:r>
            <a:endParaRPr lang="en-US" sz="2400" dirty="0"/>
          </a:p>
          <a:p>
            <a:pPr marL="109728" lvl="0" indent="0">
              <a:buNone/>
            </a:pPr>
            <a:endParaRPr lang="cs-CZ" sz="2800" dirty="0" smtClean="0"/>
          </a:p>
          <a:p>
            <a:pPr marL="109728" lvl="0" indent="0">
              <a:buNone/>
            </a:pPr>
            <a:r>
              <a:rPr lang="cs-CZ" sz="2800" dirty="0" smtClean="0"/>
              <a:t>Existují </a:t>
            </a:r>
            <a:r>
              <a:rPr lang="cs-CZ" sz="2800" dirty="0"/>
              <a:t>„dva prameny poznání“</a:t>
            </a:r>
            <a:endParaRPr lang="en-US" sz="2800" dirty="0"/>
          </a:p>
          <a:p>
            <a:pPr marL="850392" lvl="1" indent="-457200">
              <a:buFont typeface="+mj-lt"/>
              <a:buAutoNum type="arabicPeriod"/>
            </a:pPr>
            <a:r>
              <a:rPr lang="cs-CZ" sz="2400" dirty="0" smtClean="0"/>
              <a:t>smyslové poznání (</a:t>
            </a:r>
            <a:r>
              <a:rPr lang="cs-CZ" sz="2400" dirty="0" err="1" smtClean="0"/>
              <a:t>sensation</a:t>
            </a:r>
            <a:r>
              <a:rPr lang="cs-CZ" sz="2400" dirty="0" smtClean="0"/>
              <a:t>): od objektů smyslového vnímání (§3)</a:t>
            </a:r>
            <a:endParaRPr lang="en-US" sz="2400" dirty="0" smtClean="0"/>
          </a:p>
          <a:p>
            <a:pPr marL="850392" lvl="1" indent="-457200">
              <a:buFont typeface="+mj-lt"/>
              <a:buAutoNum type="arabicPeriod"/>
            </a:pPr>
            <a:r>
              <a:rPr lang="cs-CZ" sz="2400" dirty="0" smtClean="0"/>
              <a:t>reflexe (</a:t>
            </a:r>
            <a:r>
              <a:rPr lang="cs-CZ" sz="2400" dirty="0" err="1" smtClean="0"/>
              <a:t>reflection</a:t>
            </a:r>
            <a:r>
              <a:rPr lang="cs-CZ" sz="2400" dirty="0" smtClean="0"/>
              <a:t>): vnitřní činnosti naší mysli (§4), „</a:t>
            </a:r>
            <a:r>
              <a:rPr lang="cs-CZ" sz="2400" dirty="0"/>
              <a:t>vnímání činností naší vlastní mysli v </a:t>
            </a:r>
            <a:r>
              <a:rPr lang="cs-CZ" sz="2400" dirty="0" smtClean="0"/>
              <a:t>nás </a:t>
            </a:r>
            <a:r>
              <a:rPr lang="cs-CZ" sz="2400" dirty="0"/>
              <a:t>samých“ (§4, </a:t>
            </a:r>
            <a:r>
              <a:rPr lang="cs-CZ" sz="2400"/>
              <a:t>96</a:t>
            </a:r>
            <a:r>
              <a:rPr lang="cs-CZ" sz="2400" smtClean="0"/>
              <a:t>)</a:t>
            </a:r>
            <a:endParaRPr lang="cs-CZ" sz="2400" dirty="0"/>
          </a:p>
        </p:txBody>
      </p:sp>
    </p:spTree>
    <p:extLst>
      <p:ext uri="{BB962C8B-B14F-4D97-AF65-F5344CB8AC3E}">
        <p14:creationId xmlns:p14="http://schemas.microsoft.com/office/powerpoint/2010/main" val="40475283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200" dirty="0" smtClean="0"/>
              <a:t>O povaze idejí: základní teze filosofie mysli</a:t>
            </a:r>
            <a:endParaRPr lang="en-US" sz="3200" dirty="0"/>
          </a:p>
        </p:txBody>
      </p:sp>
      <p:sp>
        <p:nvSpPr>
          <p:cNvPr id="2" name="Zástupný symbol pro obsah 1"/>
          <p:cNvSpPr>
            <a:spLocks noGrp="1"/>
          </p:cNvSpPr>
          <p:nvPr>
            <p:ph idx="1"/>
          </p:nvPr>
        </p:nvSpPr>
        <p:spPr/>
        <p:txBody>
          <a:bodyPr>
            <a:normAutofit lnSpcReduction="10000"/>
          </a:bodyPr>
          <a:lstStyle/>
          <a:p>
            <a:pPr marL="109728" indent="0">
              <a:buNone/>
            </a:pPr>
            <a:r>
              <a:rPr lang="cs-CZ" sz="2400" dirty="0" smtClean="0"/>
              <a:t>„Jakmile </a:t>
            </a:r>
            <a:r>
              <a:rPr lang="cs-CZ" sz="2400" dirty="0"/>
              <a:t>vidíme, slyšíme, čicháme, chutnáme, cítíme, hloubáme nebo něco chceme, víme, že tak činíme.“ (J. Locke, </a:t>
            </a:r>
            <a:r>
              <a:rPr lang="cs-CZ" sz="2400" i="1" dirty="0"/>
              <a:t>Esej, </a:t>
            </a:r>
            <a:r>
              <a:rPr lang="cs-CZ" sz="2400" dirty="0"/>
              <a:t>II/XXVII, §9</a:t>
            </a:r>
            <a:r>
              <a:rPr lang="cs-CZ" sz="2400" dirty="0" smtClean="0"/>
              <a:t>).</a:t>
            </a:r>
          </a:p>
          <a:p>
            <a:pPr marL="109728" indent="0">
              <a:buNone/>
            </a:pPr>
            <a:r>
              <a:rPr lang="cs-CZ" sz="2400" smtClean="0"/>
              <a:t>Podobně: „</a:t>
            </a:r>
            <a:r>
              <a:rPr lang="cs-CZ" sz="2400" i="1" dirty="0"/>
              <a:t>mít ideje</a:t>
            </a:r>
            <a:r>
              <a:rPr lang="cs-CZ" sz="2400" dirty="0"/>
              <a:t> a vnímání je totiž totéž</a:t>
            </a:r>
            <a:r>
              <a:rPr lang="cs-CZ" sz="2400" dirty="0" smtClean="0"/>
              <a:t>“ (II/I/§</a:t>
            </a:r>
            <a:r>
              <a:rPr lang="cs-CZ" sz="2400" smtClean="0"/>
              <a:t>9), „</a:t>
            </a:r>
            <a:r>
              <a:rPr lang="cs-CZ" sz="2400" dirty="0" smtClean="0"/>
              <a:t>pokud nedojde k jejich uvědomění [počitků], vnímání nenastane“ (</a:t>
            </a:r>
            <a:r>
              <a:rPr lang="cs-CZ" sz="2400" smtClean="0"/>
              <a:t>II/IX).</a:t>
            </a:r>
          </a:p>
          <a:p>
            <a:pPr marL="109728" indent="0">
              <a:buNone/>
            </a:pPr>
            <a:r>
              <a:rPr lang="cs-CZ" sz="2400" smtClean="0"/>
              <a:t>„</a:t>
            </a:r>
            <a:r>
              <a:rPr lang="cs-CZ" sz="2400"/>
              <a:t>„Vždyť být šťasten a nešťasten, aniž by si toho byl člověk vědom, zdá se mi být naprosto neslučitelným a nemožným. … Neboť pokud odstraníme veškeré vědomí z našich skutků a počitků, zvláště o slasti a strasti a o doprovázejícím je starostlivém zájmu, bude pak obtížné rozpoznat, v čem asi tkví osobní totožnost.“ (§ 11, str. 101).</a:t>
            </a:r>
            <a:endParaRPr lang="cs-CZ" sz="2400" dirty="0" smtClean="0"/>
          </a:p>
          <a:p>
            <a:pPr marL="109728" indent="0">
              <a:buNone/>
            </a:pPr>
            <a:r>
              <a:rPr lang="cs-CZ" sz="2800" smtClean="0"/>
              <a:t>Základní </a:t>
            </a:r>
            <a:r>
              <a:rPr lang="cs-CZ" sz="2800" dirty="0" smtClean="0"/>
              <a:t>teze </a:t>
            </a:r>
            <a:r>
              <a:rPr lang="cs-CZ" sz="2800" dirty="0" err="1" smtClean="0"/>
              <a:t>Lockovy</a:t>
            </a:r>
            <a:r>
              <a:rPr lang="cs-CZ" sz="2800" dirty="0" smtClean="0"/>
              <a:t> filosofie mysli: máme-li ideje, nemůžeme si toho nebýt </a:t>
            </a:r>
            <a:r>
              <a:rPr lang="cs-CZ" sz="2800" smtClean="0"/>
              <a:t>vědomi.</a:t>
            </a:r>
            <a:endParaRPr lang="cs-CZ" sz="2400" dirty="0"/>
          </a:p>
        </p:txBody>
      </p:sp>
    </p:spTree>
    <p:extLst>
      <p:ext uri="{BB962C8B-B14F-4D97-AF65-F5344CB8AC3E}">
        <p14:creationId xmlns:p14="http://schemas.microsoft.com/office/powerpoint/2010/main" val="1371536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200" dirty="0" smtClean="0"/>
              <a:t>Ideje – základní klasifikace</a:t>
            </a:r>
            <a:endParaRPr lang="en-US" sz="3200" dirty="0"/>
          </a:p>
        </p:txBody>
      </p:sp>
      <p:sp>
        <p:nvSpPr>
          <p:cNvPr id="2" name="Zástupný symbol pro obsah 1"/>
          <p:cNvSpPr>
            <a:spLocks noGrp="1"/>
          </p:cNvSpPr>
          <p:nvPr>
            <p:ph idx="1"/>
          </p:nvPr>
        </p:nvSpPr>
        <p:spPr/>
        <p:txBody>
          <a:bodyPr>
            <a:normAutofit fontScale="92500" lnSpcReduction="20000"/>
          </a:bodyPr>
          <a:lstStyle/>
          <a:p>
            <a:pPr marL="624078" indent="-514350">
              <a:buFont typeface="+mj-lt"/>
              <a:buAutoNum type="romanUcPeriod"/>
            </a:pPr>
            <a:r>
              <a:rPr lang="cs-CZ" sz="2800" dirty="0" smtClean="0"/>
              <a:t>Jednoduché</a:t>
            </a:r>
          </a:p>
          <a:p>
            <a:pPr marL="880110" lvl="1" indent="-514350">
              <a:buFont typeface="+mj-lt"/>
              <a:buAutoNum type="arabicParenR"/>
            </a:pPr>
            <a:r>
              <a:rPr lang="cs-CZ" sz="2600" dirty="0" smtClean="0"/>
              <a:t>jednoho smyslu (např. hmat – teplo, chlad a tuhost)</a:t>
            </a:r>
          </a:p>
          <a:p>
            <a:pPr marL="880110" lvl="1" indent="-514350">
              <a:buFont typeface="+mj-lt"/>
              <a:buAutoNum type="arabicParenR"/>
            </a:pPr>
            <a:r>
              <a:rPr lang="cs-CZ" sz="2600" dirty="0" smtClean="0"/>
              <a:t>z více smyslů (idea prostoru a rozlehlosti, tvaru, klidu a pohybu – oči a hmat)</a:t>
            </a:r>
          </a:p>
          <a:p>
            <a:pPr marL="880110" lvl="1" indent="-514350">
              <a:buFont typeface="+mj-lt"/>
              <a:buAutoNum type="arabicParenR"/>
            </a:pPr>
            <a:r>
              <a:rPr lang="cs-CZ" sz="2600" dirty="0" smtClean="0"/>
              <a:t>z reflexe: (1.) Vnímání (</a:t>
            </a:r>
            <a:r>
              <a:rPr lang="cs-CZ" sz="2600" dirty="0" err="1" smtClean="0"/>
              <a:t>Perception</a:t>
            </a:r>
            <a:r>
              <a:rPr lang="cs-CZ" sz="2600" dirty="0" smtClean="0"/>
              <a:t> </a:t>
            </a:r>
            <a:r>
              <a:rPr lang="cs-CZ" sz="2600" dirty="0" err="1" smtClean="0"/>
              <a:t>or</a:t>
            </a:r>
            <a:r>
              <a:rPr lang="cs-CZ" sz="2600" dirty="0" smtClean="0"/>
              <a:t> </a:t>
            </a:r>
            <a:r>
              <a:rPr lang="cs-CZ" sz="2600" dirty="0" err="1" smtClean="0"/>
              <a:t>Thinking</a:t>
            </a:r>
            <a:r>
              <a:rPr lang="cs-CZ" sz="2600" dirty="0" smtClean="0"/>
              <a:t>), (2.) Chtění (</a:t>
            </a:r>
            <a:r>
              <a:rPr lang="cs-CZ" sz="2600" dirty="0" err="1" smtClean="0"/>
              <a:t>Volition</a:t>
            </a:r>
            <a:r>
              <a:rPr lang="cs-CZ" sz="2600" dirty="0" smtClean="0"/>
              <a:t> </a:t>
            </a:r>
            <a:r>
              <a:rPr lang="cs-CZ" sz="2600" dirty="0" err="1" smtClean="0"/>
              <a:t>or</a:t>
            </a:r>
            <a:r>
              <a:rPr lang="cs-CZ" sz="2600" dirty="0" smtClean="0"/>
              <a:t> </a:t>
            </a:r>
            <a:r>
              <a:rPr lang="cs-CZ" sz="2600" dirty="0" err="1" smtClean="0"/>
              <a:t>Willing</a:t>
            </a:r>
            <a:r>
              <a:rPr lang="cs-CZ" sz="2600" dirty="0" smtClean="0"/>
              <a:t>)</a:t>
            </a:r>
          </a:p>
          <a:p>
            <a:pPr marL="880110" lvl="1" indent="-514350">
              <a:buFont typeface="+mj-lt"/>
              <a:buAutoNum type="arabicParenR"/>
            </a:pPr>
            <a:r>
              <a:rPr lang="cs-CZ" sz="2600" dirty="0" smtClean="0"/>
              <a:t>z </a:t>
            </a:r>
            <a:r>
              <a:rPr lang="cs-CZ" sz="2600" smtClean="0"/>
              <a:t>reflexe a smyslů - slast/strast, následnost</a:t>
            </a:r>
            <a:endParaRPr lang="cs-CZ" sz="2600" dirty="0" smtClean="0"/>
          </a:p>
          <a:p>
            <a:pPr marL="880110" lvl="1" indent="-514350">
              <a:buFont typeface="+mj-lt"/>
              <a:buAutoNum type="arabicParenR"/>
            </a:pPr>
            <a:endParaRPr lang="cs-CZ" sz="2600" dirty="0" smtClean="0"/>
          </a:p>
          <a:p>
            <a:pPr marL="624078" indent="-514350">
              <a:buFont typeface="+mj-lt"/>
              <a:buAutoNum type="romanUcPeriod"/>
            </a:pPr>
            <a:r>
              <a:rPr lang="cs-CZ" sz="2800" dirty="0" smtClean="0"/>
              <a:t>Složené</a:t>
            </a:r>
            <a:endParaRPr lang="cs-CZ" sz="3200" dirty="0" smtClean="0"/>
          </a:p>
          <a:p>
            <a:pPr marL="822960" lvl="1" indent="-457200">
              <a:buFont typeface="+mj-lt"/>
              <a:buAutoNum type="arabicParenR"/>
            </a:pPr>
            <a:r>
              <a:rPr lang="cs-CZ" sz="2600" smtClean="0"/>
              <a:t>Mody (závislé na substancích, jejich stavy; např. pohyb)</a:t>
            </a:r>
            <a:endParaRPr lang="cs-CZ" sz="2600" dirty="0" smtClean="0"/>
          </a:p>
          <a:p>
            <a:pPr marL="822960" lvl="1" indent="-457200">
              <a:buFont typeface="+mj-lt"/>
              <a:buAutoNum type="arabicParenR"/>
            </a:pPr>
            <a:r>
              <a:rPr lang="cs-CZ" sz="2600" smtClean="0"/>
              <a:t>Substance (shluk jednoduchých idejí, jimž přisuzujeme samostatnou ex.)</a:t>
            </a:r>
            <a:endParaRPr lang="cs-CZ" sz="2600" dirty="0" smtClean="0"/>
          </a:p>
          <a:p>
            <a:pPr marL="822960" lvl="1" indent="-457200">
              <a:buFont typeface="+mj-lt"/>
              <a:buAutoNum type="arabicParenR"/>
            </a:pPr>
            <a:r>
              <a:rPr lang="cs-CZ" sz="2600" smtClean="0"/>
              <a:t>Vztahy (jedna idea vzhledem k jiné, srovnání) – identita, kauzalita…</a:t>
            </a:r>
            <a:endParaRPr lang="en-US" sz="2400" dirty="0"/>
          </a:p>
        </p:txBody>
      </p:sp>
    </p:spTree>
    <p:extLst>
      <p:ext uri="{BB962C8B-B14F-4D97-AF65-F5344CB8AC3E}">
        <p14:creationId xmlns:p14="http://schemas.microsoft.com/office/powerpoint/2010/main" val="1028977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200" dirty="0" smtClean="0"/>
              <a:t>Identita a různost (II/XXVII, §</a:t>
            </a:r>
            <a:r>
              <a:rPr lang="cs-CZ" sz="3200" smtClean="0"/>
              <a:t>1) – </a:t>
            </a:r>
            <a:r>
              <a:rPr lang="cs-CZ" sz="3200" b="1" smtClean="0"/>
              <a:t>text k četbě</a:t>
            </a:r>
            <a:endParaRPr lang="en-US" sz="3200" dirty="0"/>
          </a:p>
        </p:txBody>
      </p:sp>
      <p:sp>
        <p:nvSpPr>
          <p:cNvPr id="2" name="Zástupný symbol pro obsah 1"/>
          <p:cNvSpPr>
            <a:spLocks noGrp="1"/>
          </p:cNvSpPr>
          <p:nvPr>
            <p:ph idx="1"/>
          </p:nvPr>
        </p:nvSpPr>
        <p:spPr/>
        <p:txBody>
          <a:bodyPr>
            <a:normAutofit lnSpcReduction="10000"/>
          </a:bodyPr>
          <a:lstStyle/>
          <a:p>
            <a:pPr>
              <a:buFont typeface="Wingdings" panose="05000000000000000000" pitchFamily="2" charset="2"/>
              <a:buChar char="q"/>
            </a:pPr>
            <a:r>
              <a:rPr lang="cs-CZ" sz="2400" dirty="0" smtClean="0"/>
              <a:t>jsou </a:t>
            </a:r>
            <a:r>
              <a:rPr lang="cs-CZ" sz="2400" dirty="0"/>
              <a:t>ideje složené („vztahové“), </a:t>
            </a:r>
            <a:r>
              <a:rPr lang="cs-CZ" sz="2400" dirty="0" smtClean="0"/>
              <a:t>ze </a:t>
            </a:r>
            <a:r>
              <a:rPr lang="cs-CZ" sz="2400" dirty="0"/>
              <a:t>srovnání („</a:t>
            </a:r>
            <a:r>
              <a:rPr lang="cs-CZ" sz="2400" dirty="0" err="1"/>
              <a:t>comparison</a:t>
            </a:r>
            <a:r>
              <a:rPr lang="cs-CZ" sz="2400" dirty="0" smtClean="0"/>
              <a:t>“)</a:t>
            </a:r>
            <a:endParaRPr lang="cs-CZ" sz="2400" dirty="0"/>
          </a:p>
          <a:p>
            <a:pPr>
              <a:buFont typeface="Wingdings" panose="05000000000000000000" pitchFamily="2" charset="2"/>
              <a:buChar char="q"/>
            </a:pPr>
            <a:r>
              <a:rPr lang="cs-CZ" sz="2400" dirty="0" smtClean="0"/>
              <a:t>tím</a:t>
            </a:r>
            <a:r>
              <a:rPr lang="cs-CZ" sz="2400" dirty="0"/>
              <a:t>, co zde srovnáváme, je existence nějaké věci s ní samou v jiném </a:t>
            </a:r>
            <a:r>
              <a:rPr lang="cs-CZ" sz="2400" dirty="0" smtClean="0"/>
              <a:t>čase</a:t>
            </a:r>
          </a:p>
          <a:p>
            <a:pPr marL="109728" indent="0">
              <a:buNone/>
            </a:pPr>
            <a:endParaRPr lang="cs-CZ" sz="2400" dirty="0" smtClean="0"/>
          </a:p>
          <a:p>
            <a:pPr marL="109728" indent="0">
              <a:buNone/>
            </a:pPr>
            <a:r>
              <a:rPr lang="cs-CZ" sz="2400" dirty="0" smtClean="0"/>
              <a:t>První definice pojmu „identita“: </a:t>
            </a:r>
            <a:r>
              <a:rPr lang="cs-CZ" sz="2400" dirty="0"/>
              <a:t>„v tom právě spočívá </a:t>
            </a:r>
            <a:r>
              <a:rPr lang="cs-CZ" sz="2400" i="1" dirty="0"/>
              <a:t>identita</a:t>
            </a:r>
            <a:r>
              <a:rPr lang="cs-CZ" sz="2400" dirty="0"/>
              <a:t>, když se ideje, jimž je připisována, vůbec nemění vůči tomu, čím byly v onom okamžiku, v němž uvažujeme jejich předchozí existenci, s níž srovnáváme přítomnost</a:t>
            </a:r>
            <a:r>
              <a:rPr lang="cs-CZ" sz="2400" dirty="0" smtClean="0"/>
              <a:t>“</a:t>
            </a:r>
          </a:p>
          <a:p>
            <a:pPr>
              <a:buFont typeface="Wingdings" panose="05000000000000000000" pitchFamily="2" charset="2"/>
              <a:buChar char="q"/>
            </a:pPr>
            <a:r>
              <a:rPr lang="cs-CZ" sz="2400" dirty="0" smtClean="0"/>
              <a:t>synchronní identita/různost: dvě věci nemohou být ve stejném čase na stejném místě</a:t>
            </a:r>
          </a:p>
          <a:p>
            <a:pPr>
              <a:buFont typeface="Wingdings" panose="05000000000000000000" pitchFamily="2" charset="2"/>
              <a:buChar char="q"/>
            </a:pPr>
            <a:r>
              <a:rPr lang="cs-CZ" sz="2400" dirty="0" smtClean="0"/>
              <a:t>diachronní identita/různost: jedna </a:t>
            </a:r>
            <a:r>
              <a:rPr lang="cs-CZ" sz="2400" dirty="0"/>
              <a:t>věc nemůže mít dva počátky v čase, ani dvě věci </a:t>
            </a:r>
            <a:r>
              <a:rPr lang="cs-CZ" sz="2400" dirty="0" smtClean="0"/>
              <a:t>jeden počátek. – druhá definice </a:t>
            </a:r>
            <a:r>
              <a:rPr lang="cs-CZ" sz="2400" smtClean="0"/>
              <a:t>identity!</a:t>
            </a:r>
            <a:endParaRPr lang="en-US" sz="2400" dirty="0"/>
          </a:p>
        </p:txBody>
      </p:sp>
    </p:spTree>
    <p:extLst>
      <p:ext uri="{BB962C8B-B14F-4D97-AF65-F5344CB8AC3E}">
        <p14:creationId xmlns:p14="http://schemas.microsoft.com/office/powerpoint/2010/main" val="268912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200" dirty="0" smtClean="0"/>
              <a:t>Čemu a jak lze připisovat identitu?</a:t>
            </a:r>
            <a:endParaRPr lang="en-US" sz="3200" dirty="0"/>
          </a:p>
        </p:txBody>
      </p:sp>
      <p:sp>
        <p:nvSpPr>
          <p:cNvPr id="2" name="Zástupný symbol pro obsah 1"/>
          <p:cNvSpPr>
            <a:spLocks noGrp="1"/>
          </p:cNvSpPr>
          <p:nvPr>
            <p:ph idx="1"/>
          </p:nvPr>
        </p:nvSpPr>
        <p:spPr/>
        <p:txBody>
          <a:bodyPr>
            <a:normAutofit fontScale="92500" lnSpcReduction="10000"/>
          </a:bodyPr>
          <a:lstStyle/>
          <a:p>
            <a:pPr marL="109728" indent="0">
              <a:spcBef>
                <a:spcPts val="600"/>
              </a:spcBef>
              <a:buNone/>
            </a:pPr>
            <a:r>
              <a:rPr lang="cs-CZ" sz="2800" dirty="0" smtClean="0"/>
              <a:t>Tělesa</a:t>
            </a:r>
          </a:p>
          <a:p>
            <a:pPr>
              <a:spcBef>
                <a:spcPts val="600"/>
              </a:spcBef>
              <a:buFont typeface="Wingdings" panose="05000000000000000000" pitchFamily="2" charset="2"/>
              <a:buChar char="q"/>
            </a:pPr>
            <a:r>
              <a:rPr lang="cs-CZ" sz="2400" dirty="0" smtClean="0"/>
              <a:t>jednoduchá (atomy) </a:t>
            </a:r>
            <a:r>
              <a:rPr lang="cs-CZ" sz="2400" smtClean="0"/>
              <a:t>– neměnná, </a:t>
            </a:r>
            <a:r>
              <a:rPr lang="cs-CZ" sz="2400" dirty="0" smtClean="0"/>
              <a:t>nakolik </a:t>
            </a:r>
            <a:r>
              <a:rPr lang="cs-CZ" sz="2400" smtClean="0"/>
              <a:t>trvá jejich existence</a:t>
            </a:r>
            <a:endParaRPr lang="cs-CZ" sz="2400" dirty="0" smtClean="0"/>
          </a:p>
          <a:p>
            <a:pPr>
              <a:spcBef>
                <a:spcPts val="600"/>
              </a:spcBef>
              <a:buFont typeface="Wingdings" panose="05000000000000000000" pitchFamily="2" charset="2"/>
              <a:buChar char="q"/>
            </a:pPr>
            <a:r>
              <a:rPr lang="cs-CZ" sz="2400" dirty="0" smtClean="0"/>
              <a:t>složená (shluky atomů) – nakolik trvá seskupení týchž částic (bez ohledu na uspořádání), je těleso identické (§3)</a:t>
            </a:r>
          </a:p>
          <a:p>
            <a:pPr marL="109728" indent="0">
              <a:spcBef>
                <a:spcPts val="600"/>
              </a:spcBef>
              <a:buNone/>
            </a:pPr>
            <a:r>
              <a:rPr lang="cs-CZ" sz="2800" dirty="0" smtClean="0"/>
              <a:t>Živé bytosti</a:t>
            </a:r>
          </a:p>
          <a:p>
            <a:pPr>
              <a:spcBef>
                <a:spcPts val="600"/>
              </a:spcBef>
              <a:buFont typeface="Wingdings" panose="05000000000000000000" pitchFamily="2" charset="2"/>
              <a:buChar char="q"/>
            </a:pPr>
            <a:r>
              <a:rPr lang="cs-CZ" sz="2400" dirty="0" smtClean="0"/>
              <a:t>rostliny a zvířata: obměna látky při zachování identity</a:t>
            </a:r>
          </a:p>
          <a:p>
            <a:pPr>
              <a:spcBef>
                <a:spcPts val="600"/>
              </a:spcBef>
              <a:buFont typeface="Wingdings" panose="05000000000000000000" pitchFamily="2" charset="2"/>
              <a:buChar char="q"/>
            </a:pPr>
            <a:r>
              <a:rPr lang="cs-CZ" sz="2400" dirty="0" smtClean="0"/>
              <a:t>organické uspořádání částí (identita formy)</a:t>
            </a:r>
          </a:p>
          <a:p>
            <a:pPr>
              <a:spcBef>
                <a:spcPts val="600"/>
              </a:spcBef>
              <a:buFont typeface="Wingdings" panose="05000000000000000000" pitchFamily="2" charset="2"/>
              <a:buChar char="q"/>
            </a:pPr>
            <a:r>
              <a:rPr lang="cs-CZ" sz="2400" dirty="0" smtClean="0"/>
              <a:t>účast „na jednom </a:t>
            </a:r>
            <a:r>
              <a:rPr lang="cs-CZ" sz="2400" dirty="0"/>
              <a:t>společném </a:t>
            </a:r>
            <a:r>
              <a:rPr lang="cs-CZ" sz="2400" dirty="0" smtClean="0"/>
              <a:t>životě</a:t>
            </a:r>
            <a:r>
              <a:rPr lang="cs-CZ" sz="2400" smtClean="0"/>
              <a:t>“; totožnost v </a:t>
            </a:r>
            <a:r>
              <a:rPr lang="cs-CZ" sz="2400" dirty="0" smtClean="0"/>
              <a:t>„kontinuitě částí“ §4</a:t>
            </a:r>
            <a:endParaRPr lang="en-US" sz="2400" dirty="0"/>
          </a:p>
          <a:p>
            <a:pPr marL="109728" indent="0">
              <a:spcBef>
                <a:spcPts val="600"/>
              </a:spcBef>
              <a:buNone/>
            </a:pPr>
            <a:r>
              <a:rPr lang="cs-CZ" sz="2800" dirty="0" smtClean="0"/>
              <a:t>Stroje</a:t>
            </a:r>
          </a:p>
          <a:p>
            <a:pPr>
              <a:spcBef>
                <a:spcPts val="600"/>
              </a:spcBef>
              <a:buFont typeface="Wingdings" panose="05000000000000000000" pitchFamily="2" charset="2"/>
              <a:buChar char="q"/>
            </a:pPr>
            <a:r>
              <a:rPr lang="cs-CZ" sz="2400" dirty="0" smtClean="0"/>
              <a:t>hodinky: uspořádání za určitým účelem, ovšem pohyb přichází zvnějšku (u živých bytostí uspořádání a pohyb „začínají pospolu“, §</a:t>
            </a:r>
            <a:r>
              <a:rPr lang="cs-CZ" sz="2400" smtClean="0"/>
              <a:t>5)</a:t>
            </a:r>
            <a:endParaRPr lang="en-US" sz="2800" dirty="0"/>
          </a:p>
        </p:txBody>
      </p:sp>
    </p:spTree>
    <p:extLst>
      <p:ext uri="{BB962C8B-B14F-4D97-AF65-F5344CB8AC3E}">
        <p14:creationId xmlns:p14="http://schemas.microsoft.com/office/powerpoint/2010/main" val="38692359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200" dirty="0" smtClean="0"/>
              <a:t>Čemu a jak lze připisovat identitu?</a:t>
            </a:r>
            <a:endParaRPr lang="en-US" sz="3200" dirty="0"/>
          </a:p>
        </p:txBody>
      </p:sp>
      <p:sp>
        <p:nvSpPr>
          <p:cNvPr id="2" name="Zástupný symbol pro obsah 1"/>
          <p:cNvSpPr>
            <a:spLocks noGrp="1"/>
          </p:cNvSpPr>
          <p:nvPr>
            <p:ph idx="1"/>
          </p:nvPr>
        </p:nvSpPr>
        <p:spPr/>
        <p:txBody>
          <a:bodyPr>
            <a:normAutofit/>
          </a:bodyPr>
          <a:lstStyle/>
          <a:p>
            <a:pPr marL="109728" indent="0">
              <a:buNone/>
            </a:pPr>
            <a:r>
              <a:rPr lang="cs-CZ" sz="2800" dirty="0" smtClean="0"/>
              <a:t>Člověk</a:t>
            </a:r>
          </a:p>
          <a:p>
            <a:pPr>
              <a:buFont typeface="Wingdings" panose="05000000000000000000" pitchFamily="2" charset="2"/>
              <a:buChar char="q"/>
            </a:pPr>
            <a:r>
              <a:rPr lang="cs-CZ" sz="2400" smtClean="0"/>
              <a:t>identita člověka </a:t>
            </a:r>
            <a:r>
              <a:rPr lang="cs-CZ" sz="2400" dirty="0" smtClean="0"/>
              <a:t>nespočívá „v ničem jiném než v účasti na témže pokračujícím životě, na základě nepřetržitě uplývajících hmotných částeček, v posloupnosti životně sjednocených týmž organizovaným tělem.“ (§6)</a:t>
            </a:r>
          </a:p>
          <a:p>
            <a:pPr>
              <a:buFont typeface="Wingdings" panose="05000000000000000000" pitchFamily="2" charset="2"/>
              <a:buChar char="q"/>
            </a:pPr>
            <a:r>
              <a:rPr lang="cs-CZ" sz="2400" smtClean="0"/>
              <a:t>výhody</a:t>
            </a:r>
            <a:r>
              <a:rPr lang="cs-CZ" sz="2400" dirty="0" smtClean="0"/>
              <a:t>: tato identita (organického těla) vysvětlí, jak lze přisuzovat totožnost (člověka) embryu, dospělému člověku i člověku, který přišel o smysly (blázen); identita člověka je tedy založena „v povaze hmoty“.</a:t>
            </a:r>
          </a:p>
          <a:p>
            <a:pPr>
              <a:buFont typeface="Wingdings" panose="05000000000000000000" pitchFamily="2" charset="2"/>
              <a:buChar char="q"/>
            </a:pPr>
            <a:r>
              <a:rPr lang="cs-CZ" sz="2400" smtClean="0"/>
              <a:t>Alternativní </a:t>
            </a:r>
            <a:r>
              <a:rPr lang="cs-CZ" sz="2400" dirty="0" smtClean="0"/>
              <a:t>návrh – identita duše – nevysvětlí ani kontinuální změny, ani vázanost </a:t>
            </a:r>
            <a:r>
              <a:rPr lang="cs-CZ" sz="2400" smtClean="0"/>
              <a:t>identity člověka na tělo (mluvící papoušek není člověkem).</a:t>
            </a:r>
            <a:endParaRPr lang="en-US" sz="2800" dirty="0"/>
          </a:p>
        </p:txBody>
      </p:sp>
    </p:spTree>
    <p:extLst>
      <p:ext uri="{BB962C8B-B14F-4D97-AF65-F5344CB8AC3E}">
        <p14:creationId xmlns:p14="http://schemas.microsoft.com/office/powerpoint/2010/main" val="37619784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200" dirty="0" smtClean="0"/>
              <a:t>Čemu a jak lze připisovat identitu</a:t>
            </a:r>
            <a:r>
              <a:rPr lang="cs-CZ" sz="3200" smtClean="0"/>
              <a:t>? Osoba </a:t>
            </a:r>
            <a:r>
              <a:rPr lang="cs-CZ" sz="3200" b="1" smtClean="0"/>
              <a:t>(text k četbě)</a:t>
            </a:r>
            <a:endParaRPr lang="en-US" sz="3200" b="1" dirty="0"/>
          </a:p>
        </p:txBody>
      </p:sp>
      <p:sp>
        <p:nvSpPr>
          <p:cNvPr id="2" name="Zástupný symbol pro obsah 1"/>
          <p:cNvSpPr>
            <a:spLocks noGrp="1"/>
          </p:cNvSpPr>
          <p:nvPr>
            <p:ph idx="1"/>
          </p:nvPr>
        </p:nvSpPr>
        <p:spPr/>
        <p:txBody>
          <a:bodyPr>
            <a:normAutofit fontScale="70000" lnSpcReduction="20000"/>
          </a:bodyPr>
          <a:lstStyle/>
          <a:p>
            <a:pPr marL="109728" lvl="0" indent="0">
              <a:buNone/>
            </a:pPr>
            <a:r>
              <a:rPr lang="cs-CZ" sz="2800" dirty="0" smtClean="0"/>
              <a:t>a</a:t>
            </a:r>
            <a:r>
              <a:rPr lang="cs-CZ" sz="2800" dirty="0"/>
              <a:t>) „myslící inteligentní bytost, disponující rozumem a reflexí“</a:t>
            </a:r>
            <a:endParaRPr lang="en-US" sz="2800" dirty="0"/>
          </a:p>
          <a:p>
            <a:pPr marL="109728" lvl="0" indent="0">
              <a:buNone/>
            </a:pPr>
            <a:r>
              <a:rPr lang="cs-CZ" sz="2800" dirty="0"/>
              <a:t>b) „schopná o sobě uvažovat jako o sobě </a:t>
            </a:r>
            <a:r>
              <a:rPr lang="cs-CZ" sz="2800" dirty="0" smtClean="0"/>
              <a:t>samé … v</a:t>
            </a:r>
            <a:r>
              <a:rPr lang="cs-CZ" sz="2800" dirty="0"/>
              <a:t> různých dobách“</a:t>
            </a:r>
            <a:endParaRPr lang="en-US" sz="2800" dirty="0"/>
          </a:p>
          <a:p>
            <a:pPr marL="109728" lvl="0" indent="0">
              <a:buNone/>
            </a:pPr>
            <a:endParaRPr lang="cs-CZ" sz="2800" u="sng" dirty="0" smtClean="0"/>
          </a:p>
          <a:p>
            <a:pPr marL="109728" lvl="0" indent="0">
              <a:buNone/>
            </a:pPr>
            <a:r>
              <a:rPr lang="cs-CZ" sz="2800" u="sng" dirty="0" smtClean="0"/>
              <a:t>Vědomí (předpoklad b)</a:t>
            </a:r>
            <a:endParaRPr lang="cs-CZ" sz="2800" u="sng" dirty="0"/>
          </a:p>
          <a:p>
            <a:pPr>
              <a:buFont typeface="Wingdings" panose="05000000000000000000" pitchFamily="2" charset="2"/>
              <a:buChar char="q"/>
            </a:pPr>
            <a:r>
              <a:rPr lang="cs-CZ" sz="2800" dirty="0" smtClean="0"/>
              <a:t>„je nemožné, aby kdokoli vnímal, aniž by přitom </a:t>
            </a:r>
            <a:r>
              <a:rPr lang="cs-CZ" sz="2800" i="1" dirty="0" smtClean="0"/>
              <a:t>vnímal</a:t>
            </a:r>
            <a:r>
              <a:rPr lang="cs-CZ" sz="2800" dirty="0" smtClean="0"/>
              <a:t>, že vskutku vnímá“</a:t>
            </a:r>
          </a:p>
          <a:p>
            <a:pPr>
              <a:buFont typeface="Wingdings" panose="05000000000000000000" pitchFamily="2" charset="2"/>
              <a:buChar char="q"/>
            </a:pPr>
            <a:r>
              <a:rPr lang="cs-CZ" sz="2800" dirty="0" smtClean="0"/>
              <a:t>jsme </a:t>
            </a:r>
            <a:r>
              <a:rPr lang="cs-CZ" sz="2800" dirty="0"/>
              <a:t>každý pro sebe „vlastním já“ (</a:t>
            </a:r>
            <a:r>
              <a:rPr lang="cs-CZ" sz="2800" err="1"/>
              <a:t>self</a:t>
            </a:r>
            <a:r>
              <a:rPr lang="cs-CZ" sz="2800" smtClean="0"/>
              <a:t>), (M. Twain – Princ a Chuďas)</a:t>
            </a:r>
            <a:endParaRPr lang="cs-CZ" sz="2800" dirty="0" smtClean="0"/>
          </a:p>
          <a:p>
            <a:pPr lvl="1"/>
            <a:endParaRPr lang="en-US" sz="2400" dirty="0"/>
          </a:p>
          <a:p>
            <a:pPr marL="109728" lvl="0" indent="0">
              <a:buNone/>
            </a:pPr>
            <a:r>
              <a:rPr lang="cs-CZ" sz="2800" u="sng" dirty="0" smtClean="0"/>
              <a:t>Osobní identita</a:t>
            </a:r>
            <a:endParaRPr lang="cs-CZ" sz="2800" u="sng" dirty="0"/>
          </a:p>
          <a:p>
            <a:pPr>
              <a:buFont typeface="Wingdings" panose="05000000000000000000" pitchFamily="2" charset="2"/>
              <a:buChar char="q"/>
            </a:pPr>
            <a:r>
              <a:rPr lang="cs-CZ" sz="2800" dirty="0" smtClean="0"/>
              <a:t>„totožnost </a:t>
            </a:r>
            <a:r>
              <a:rPr lang="cs-CZ" sz="2800" dirty="0"/>
              <a:t>rozumové bytosti“ je umožněná vědomím (a sahá „jen tak daleko, kam až může toto vědomí sahat zpět k nějaké minulé činnosti či myšlence</a:t>
            </a:r>
            <a:r>
              <a:rPr lang="cs-CZ" sz="2800" dirty="0" smtClean="0"/>
              <a:t>“)</a:t>
            </a:r>
            <a:endParaRPr lang="cs-CZ" sz="2800" dirty="0"/>
          </a:p>
          <a:p>
            <a:pPr>
              <a:buFont typeface="Wingdings" panose="05000000000000000000" pitchFamily="2" charset="2"/>
              <a:buChar char="q"/>
            </a:pPr>
            <a:r>
              <a:rPr lang="cs-CZ" sz="2800" dirty="0" smtClean="0"/>
              <a:t>totiž</a:t>
            </a:r>
            <a:r>
              <a:rPr lang="cs-CZ" sz="2800" dirty="0"/>
              <a:t>: nyní má stejné „vlastní já“ (</a:t>
            </a:r>
            <a:r>
              <a:rPr lang="cs-CZ" sz="2800" dirty="0" err="1"/>
              <a:t>self</a:t>
            </a:r>
            <a:r>
              <a:rPr lang="cs-CZ" sz="2800" dirty="0"/>
              <a:t>) jako v</a:t>
            </a:r>
            <a:r>
              <a:rPr lang="cs-CZ" sz="2800"/>
              <a:t> </a:t>
            </a:r>
            <a:r>
              <a:rPr lang="cs-CZ" sz="2800" smtClean="0"/>
              <a:t>minulosti</a:t>
            </a:r>
            <a:endParaRPr lang="en-US" sz="2800" dirty="0"/>
          </a:p>
        </p:txBody>
      </p:sp>
    </p:spTree>
    <p:extLst>
      <p:ext uri="{BB962C8B-B14F-4D97-AF65-F5344CB8AC3E}">
        <p14:creationId xmlns:p14="http://schemas.microsoft.com/office/powerpoint/2010/main" val="31867063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200" dirty="0" smtClean="0"/>
              <a:t>První (předběžné) námitky proti </a:t>
            </a:r>
            <a:r>
              <a:rPr lang="cs-CZ" sz="3200" dirty="0" err="1" smtClean="0"/>
              <a:t>Lockovu</a:t>
            </a:r>
            <a:r>
              <a:rPr lang="cs-CZ" sz="3200" dirty="0" smtClean="0"/>
              <a:t> pojetí osobní identity</a:t>
            </a:r>
            <a:endParaRPr lang="en-US" sz="3200" dirty="0"/>
          </a:p>
        </p:txBody>
      </p:sp>
      <p:sp>
        <p:nvSpPr>
          <p:cNvPr id="2" name="Zástupný symbol pro obsah 1"/>
          <p:cNvSpPr>
            <a:spLocks noGrp="1"/>
          </p:cNvSpPr>
          <p:nvPr>
            <p:ph idx="1"/>
          </p:nvPr>
        </p:nvSpPr>
        <p:spPr/>
        <p:txBody>
          <a:bodyPr>
            <a:normAutofit/>
          </a:bodyPr>
          <a:lstStyle/>
          <a:p>
            <a:pPr marL="624078" indent="-514350">
              <a:buAutoNum type="arabicPeriod"/>
            </a:pPr>
            <a:r>
              <a:rPr lang="cs-CZ" sz="2800" u="sng" dirty="0" smtClean="0"/>
              <a:t>Stavy vědomí</a:t>
            </a:r>
            <a:r>
              <a:rPr lang="cs-CZ" sz="2800" dirty="0" smtClean="0"/>
              <a:t>: vědomí je přerušované (spánek, blouznění, opilost). Je spící či opilý jedinec, embryo či člověk ve vegetativním stádiu jinou osobou? </a:t>
            </a:r>
            <a:endParaRPr lang="cs-CZ" sz="2800" dirty="0"/>
          </a:p>
          <a:p>
            <a:pPr marL="624078" indent="-514350">
              <a:buAutoNum type="arabicPeriod"/>
            </a:pPr>
            <a:r>
              <a:rPr lang="cs-CZ" sz="2800" u="sng" dirty="0" smtClean="0"/>
              <a:t>Paměť</a:t>
            </a:r>
            <a:r>
              <a:rPr lang="cs-CZ" sz="2800" dirty="0" smtClean="0"/>
              <a:t>: naše vědomí o minulých stavech nás samých nás může klamat. Pak ovšem naše </a:t>
            </a:r>
            <a:r>
              <a:rPr lang="cs-CZ" sz="2800" smtClean="0"/>
              <a:t>vědomí </a:t>
            </a:r>
            <a:r>
              <a:rPr lang="cs-CZ" sz="2800" i="1" smtClean="0"/>
              <a:t>vytváří </a:t>
            </a:r>
            <a:r>
              <a:rPr lang="cs-CZ" sz="2800" smtClean="0"/>
              <a:t>(s </a:t>
            </a:r>
            <a:r>
              <a:rPr lang="cs-CZ" sz="2800" dirty="0" smtClean="0"/>
              <a:t>námi identickou) osobu, jíž </a:t>
            </a:r>
            <a:r>
              <a:rPr lang="cs-CZ" sz="2800" smtClean="0"/>
              <a:t>jsme však nikdy </a:t>
            </a:r>
            <a:r>
              <a:rPr lang="cs-CZ" sz="2800" dirty="0" smtClean="0"/>
              <a:t>nebyli.</a:t>
            </a:r>
          </a:p>
          <a:p>
            <a:pPr marL="624078" indent="-514350">
              <a:buAutoNum type="arabicPeriod"/>
            </a:pPr>
            <a:r>
              <a:rPr lang="cs-CZ" sz="2800" u="sng" dirty="0" smtClean="0"/>
              <a:t>Etické důsledky</a:t>
            </a:r>
            <a:r>
              <a:rPr lang="cs-CZ" sz="2800" dirty="0" smtClean="0"/>
              <a:t>: Je-li osoba tím, kdo je zodpovědný za činy, a je-li tato zodpovědnost definována vědomím, pak lze osobě vytýkat pouze ty činy, které se sebou dokáže </a:t>
            </a:r>
            <a:r>
              <a:rPr lang="cs-CZ" sz="2800" smtClean="0"/>
              <a:t>spojit.</a:t>
            </a:r>
            <a:endParaRPr lang="cs-CZ" sz="2800" dirty="0" smtClean="0"/>
          </a:p>
        </p:txBody>
      </p:sp>
    </p:spTree>
    <p:extLst>
      <p:ext uri="{BB962C8B-B14F-4D97-AF65-F5344CB8AC3E}">
        <p14:creationId xmlns:p14="http://schemas.microsoft.com/office/powerpoint/2010/main" val="2671982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dirty="0" smtClean="0">
                <a:effectLst/>
              </a:rPr>
              <a:t>Podmínky </a:t>
            </a:r>
            <a:r>
              <a:rPr lang="cs-CZ" dirty="0">
                <a:effectLst/>
              </a:rPr>
              <a:t>k udělení atestu</a:t>
            </a:r>
            <a:r>
              <a:rPr lang="cs-CZ" dirty="0" smtClean="0">
                <a:effectLst/>
              </a:rPr>
              <a:t>:</a:t>
            </a:r>
            <a:endParaRPr lang="en-US" dirty="0"/>
          </a:p>
        </p:txBody>
      </p:sp>
      <p:sp>
        <p:nvSpPr>
          <p:cNvPr id="2" name="Zástupný symbol pro obsah 1"/>
          <p:cNvSpPr>
            <a:spLocks noGrp="1"/>
          </p:cNvSpPr>
          <p:nvPr>
            <p:ph idx="1"/>
          </p:nvPr>
        </p:nvSpPr>
        <p:spPr/>
        <p:txBody>
          <a:bodyPr>
            <a:noAutofit/>
          </a:bodyPr>
          <a:lstStyle/>
          <a:p>
            <a:pPr marL="109728" indent="0">
              <a:buNone/>
            </a:pPr>
            <a:r>
              <a:rPr lang="cs-CZ" sz="2400"/>
              <a:t>a) pravidelná účast na přednáškách</a:t>
            </a:r>
          </a:p>
          <a:p>
            <a:r>
              <a:rPr lang="cs-CZ" sz="2400"/>
              <a:t>b) krátký „domácí“ test zadaný 6. 11. a odevzdaný nejpozději 20. 11. Studenti odpoví v rozsahu 2ns na 1 otázku, která bude vycházet z výkladů a textů probraných v rámci přednášky.</a:t>
            </a:r>
            <a:endParaRPr lang="en-US" sz="2400"/>
          </a:p>
          <a:p>
            <a:r>
              <a:rPr lang="cs-CZ" sz="2400"/>
              <a:t>c) krátký „domácí“ test zadaný 4. 12. a odevzdaný nejpozději k datu poslední přednášky, tj. 18. 12. 2017. Studenti odpoví v rozsahu 4ns na 2 otázky, které bude vycházet z výkladů a textů probraných v rámci přednášky.</a:t>
            </a:r>
            <a:endParaRPr lang="en-US" sz="2400"/>
          </a:p>
          <a:p>
            <a:r>
              <a:rPr lang="cs-CZ" sz="2400"/>
              <a:t>Pokud student neodevzdá oba testy (tj. pokud nesplní body b a c) k předepsaným datům (20. 11. a 18. 12. 2017), nebude mu udělen zápočet. Na testy zaslané v pozdějším termínu nebude brán zřetel.</a:t>
            </a:r>
            <a:endParaRPr lang="en-US" sz="2400"/>
          </a:p>
          <a:p>
            <a:pPr marL="109728" indent="0">
              <a:buNone/>
            </a:pPr>
            <a:r>
              <a:rPr lang="cs-CZ" sz="2400" smtClean="0"/>
              <a:t>Materiály </a:t>
            </a:r>
            <a:r>
              <a:rPr lang="cs-CZ" sz="2400" dirty="0" smtClean="0"/>
              <a:t>ke kurzu</a:t>
            </a:r>
            <a:r>
              <a:rPr lang="cs-CZ" sz="2400" smtClean="0"/>
              <a:t>: </a:t>
            </a:r>
            <a:r>
              <a:rPr lang="cs-CZ" sz="2400">
                <a:hlinkClick r:id="rId2"/>
              </a:rPr>
              <a:t>https://</a:t>
            </a:r>
            <a:r>
              <a:rPr lang="cs-CZ" sz="2400" smtClean="0">
                <a:hlinkClick r:id="rId2"/>
              </a:rPr>
              <a:t>dl1.cuni.cz/enrol/index.php?id=5419</a:t>
            </a:r>
            <a:endParaRPr lang="cs-CZ" sz="2400" smtClean="0"/>
          </a:p>
        </p:txBody>
      </p:sp>
    </p:spTree>
    <p:extLst>
      <p:ext uri="{BB962C8B-B14F-4D97-AF65-F5344CB8AC3E}">
        <p14:creationId xmlns:p14="http://schemas.microsoft.com/office/powerpoint/2010/main" val="2545199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200" dirty="0" smtClean="0"/>
              <a:t>Pojmy (shrnutí z minula)</a:t>
            </a:r>
            <a:endParaRPr lang="en-US" sz="3200" dirty="0"/>
          </a:p>
        </p:txBody>
      </p:sp>
      <p:sp>
        <p:nvSpPr>
          <p:cNvPr id="2" name="Zástupný symbol pro obsah 1"/>
          <p:cNvSpPr>
            <a:spLocks noGrp="1"/>
          </p:cNvSpPr>
          <p:nvPr>
            <p:ph idx="1"/>
          </p:nvPr>
        </p:nvSpPr>
        <p:spPr/>
        <p:txBody>
          <a:bodyPr>
            <a:normAutofit lnSpcReduction="10000"/>
          </a:bodyPr>
          <a:lstStyle/>
          <a:p>
            <a:pPr marL="109728" indent="0">
              <a:buNone/>
            </a:pPr>
            <a:r>
              <a:rPr lang="cs-CZ" sz="2400" u="sng" dirty="0" smtClean="0"/>
              <a:t>Identita</a:t>
            </a:r>
          </a:p>
          <a:p>
            <a:pPr marL="0" indent="0">
              <a:buNone/>
            </a:pPr>
            <a:r>
              <a:rPr lang="cs-CZ" sz="2400" smtClean="0"/>
              <a:t>- numerická </a:t>
            </a:r>
            <a:r>
              <a:rPr lang="cs-CZ" sz="2400" dirty="0" smtClean="0"/>
              <a:t>a kvalitativní</a:t>
            </a:r>
          </a:p>
          <a:p>
            <a:pPr marL="0" indent="0">
              <a:buNone/>
            </a:pPr>
            <a:r>
              <a:rPr lang="cs-CZ" sz="2400" smtClean="0"/>
              <a:t>- synchronní a diachronní (numerická </a:t>
            </a:r>
            <a:r>
              <a:rPr lang="cs-CZ" sz="2400" dirty="0" smtClean="0"/>
              <a:t>identita </a:t>
            </a:r>
            <a:r>
              <a:rPr lang="cs-CZ" sz="2400" smtClean="0"/>
              <a:t>napříč časem)</a:t>
            </a:r>
            <a:endParaRPr lang="cs-CZ" sz="2400" dirty="0" smtClean="0"/>
          </a:p>
          <a:p>
            <a:pPr marL="109728" indent="0">
              <a:buNone/>
            </a:pPr>
            <a:r>
              <a:rPr lang="cs-CZ" sz="2400" u="sng" dirty="0" smtClean="0"/>
              <a:t>Kritéria identity</a:t>
            </a:r>
          </a:p>
          <a:p>
            <a:pPr marL="0" indent="0">
              <a:buNone/>
            </a:pPr>
            <a:r>
              <a:rPr lang="cs-CZ" sz="2400" smtClean="0"/>
              <a:t>- kvalitativní </a:t>
            </a:r>
            <a:r>
              <a:rPr lang="cs-CZ" sz="2400" dirty="0"/>
              <a:t>identita (podobnost) jako pomocné </a:t>
            </a:r>
            <a:r>
              <a:rPr lang="cs-CZ" sz="2400" dirty="0" smtClean="0"/>
              <a:t>kritérium</a:t>
            </a:r>
          </a:p>
          <a:p>
            <a:pPr marL="0" indent="0">
              <a:buNone/>
            </a:pPr>
            <a:r>
              <a:rPr lang="cs-CZ" sz="2400" smtClean="0"/>
              <a:t>- nepřerušená </a:t>
            </a:r>
            <a:r>
              <a:rPr lang="cs-CZ" sz="2400" dirty="0"/>
              <a:t>existence v čase</a:t>
            </a:r>
          </a:p>
          <a:p>
            <a:pPr lvl="2"/>
            <a:r>
              <a:rPr lang="cs-CZ" sz="2400" dirty="0"/>
              <a:t>„tělesné kritérium“ (somatické, fyzické) – vztah fyzické kontinuity</a:t>
            </a:r>
          </a:p>
          <a:p>
            <a:pPr lvl="2"/>
            <a:r>
              <a:rPr lang="cs-CZ" sz="2400" dirty="0"/>
              <a:t>„psychické kritérium“ (kontinuita mentálních stavů)</a:t>
            </a:r>
            <a:endParaRPr lang="en-US" sz="2400" dirty="0"/>
          </a:p>
          <a:p>
            <a:pPr marL="109728" indent="0">
              <a:buNone/>
            </a:pPr>
            <a:r>
              <a:rPr lang="cs-CZ" sz="2400" u="sng" dirty="0" smtClean="0"/>
              <a:t>Osoba</a:t>
            </a:r>
            <a:r>
              <a:rPr lang="cs-CZ" sz="2400" dirty="0" smtClean="0"/>
              <a:t>: (1.) vědomí sebe, (2.) praktický zájem </a:t>
            </a:r>
            <a:r>
              <a:rPr lang="cs-CZ" sz="2400" smtClean="0"/>
              <a:t>o sebe</a:t>
            </a:r>
            <a:endParaRPr lang="en-US" dirty="0"/>
          </a:p>
        </p:txBody>
      </p:sp>
    </p:spTree>
    <p:extLst>
      <p:ext uri="{BB962C8B-B14F-4D97-AF65-F5344CB8AC3E}">
        <p14:creationId xmlns:p14="http://schemas.microsoft.com/office/powerpoint/2010/main" val="3706793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200" dirty="0"/>
              <a:t>Otázky (shrnutí z minula)</a:t>
            </a:r>
            <a:endParaRPr lang="en-US" sz="3200" dirty="0"/>
          </a:p>
        </p:txBody>
      </p:sp>
      <p:sp>
        <p:nvSpPr>
          <p:cNvPr id="2" name="Zástupný symbol pro obsah 1"/>
          <p:cNvSpPr>
            <a:spLocks noGrp="1"/>
          </p:cNvSpPr>
          <p:nvPr>
            <p:ph idx="1"/>
          </p:nvPr>
        </p:nvSpPr>
        <p:spPr/>
        <p:txBody>
          <a:bodyPr>
            <a:normAutofit fontScale="92500" lnSpcReduction="10000"/>
          </a:bodyPr>
          <a:lstStyle/>
          <a:p>
            <a:pPr marL="109728" indent="0">
              <a:buNone/>
            </a:pPr>
            <a:r>
              <a:rPr lang="cs-CZ" sz="2400" u="sng" dirty="0" smtClean="0"/>
              <a:t>Re-identifikace a charakterizace</a:t>
            </a:r>
          </a:p>
          <a:p>
            <a:r>
              <a:rPr lang="cs-CZ" sz="2400" smtClean="0"/>
              <a:t>- reidentifikace </a:t>
            </a:r>
            <a:r>
              <a:rPr lang="cs-CZ" sz="2400" dirty="0" smtClean="0"/>
              <a:t>nepřipouští stupně, charakterizace ano</a:t>
            </a:r>
          </a:p>
          <a:p>
            <a:r>
              <a:rPr lang="cs-CZ" sz="2400" smtClean="0"/>
              <a:t>- je </a:t>
            </a:r>
            <a:r>
              <a:rPr lang="cs-CZ" sz="2400" dirty="0" smtClean="0"/>
              <a:t>jedna z otázek základní?</a:t>
            </a:r>
          </a:p>
          <a:p>
            <a:pPr marL="109728" indent="0">
              <a:buNone/>
            </a:pPr>
            <a:endParaRPr lang="cs-CZ" sz="2400" dirty="0" smtClean="0"/>
          </a:p>
          <a:p>
            <a:pPr marL="109728" indent="0">
              <a:buNone/>
            </a:pPr>
            <a:r>
              <a:rPr lang="cs-CZ" sz="2400" u="sng" dirty="0" smtClean="0"/>
              <a:t>K čemu identita? Odmítnutí otázky</a:t>
            </a:r>
          </a:p>
          <a:p>
            <a:r>
              <a:rPr lang="cs-CZ" sz="2400" dirty="0" smtClean="0"/>
              <a:t>věci mohou být identické, ale nikoli osoby (Sartre)</a:t>
            </a:r>
          </a:p>
          <a:p>
            <a:r>
              <a:rPr lang="cs-CZ" sz="2400" dirty="0" smtClean="0"/>
              <a:t>pojem, který pokrývá „identitu“ v oblasti osob je „bytí sebou“ (</a:t>
            </a:r>
            <a:r>
              <a:rPr lang="cs-CZ" sz="2400" dirty="0" err="1" smtClean="0"/>
              <a:t>ipseita</a:t>
            </a:r>
            <a:r>
              <a:rPr lang="cs-CZ" sz="2400" dirty="0" smtClean="0"/>
              <a:t>), </a:t>
            </a:r>
            <a:r>
              <a:rPr lang="cs-CZ" sz="2400" dirty="0" err="1" smtClean="0"/>
              <a:t>Heidegger</a:t>
            </a:r>
            <a:r>
              <a:rPr lang="cs-CZ" sz="2400" dirty="0" smtClean="0"/>
              <a:t>, </a:t>
            </a:r>
            <a:r>
              <a:rPr lang="cs-CZ" sz="2400" dirty="0" err="1" smtClean="0"/>
              <a:t>Ricoeur</a:t>
            </a:r>
            <a:endParaRPr lang="cs-CZ" sz="2400" dirty="0" smtClean="0"/>
          </a:p>
          <a:p>
            <a:r>
              <a:rPr lang="cs-CZ" sz="2400" dirty="0" smtClean="0"/>
              <a:t>identita je preskriptivní požadavek (</a:t>
            </a:r>
            <a:r>
              <a:rPr lang="cs-CZ" sz="2400" dirty="0" err="1" smtClean="0"/>
              <a:t>Strawson</a:t>
            </a:r>
            <a:r>
              <a:rPr lang="cs-CZ" sz="2400" dirty="0" smtClean="0"/>
              <a:t>: který není dostatečně zdůvodněn; </a:t>
            </a:r>
            <a:r>
              <a:rPr lang="cs-CZ" sz="2400" dirty="0" err="1" smtClean="0"/>
              <a:t>Foucault</a:t>
            </a:r>
            <a:r>
              <a:rPr lang="cs-CZ" sz="2400" dirty="0" smtClean="0"/>
              <a:t>: který je </a:t>
            </a:r>
            <a:r>
              <a:rPr lang="cs-CZ" sz="2400" smtClean="0"/>
              <a:t>výrazem vnějšího tlaku na jedince, „moci diskursu“).</a:t>
            </a:r>
            <a:endParaRPr lang="en-US" dirty="0"/>
          </a:p>
        </p:txBody>
      </p:sp>
    </p:spTree>
    <p:extLst>
      <p:ext uri="{BB962C8B-B14F-4D97-AF65-F5344CB8AC3E}">
        <p14:creationId xmlns:p14="http://schemas.microsoft.com/office/powerpoint/2010/main" val="4035382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600" dirty="0" smtClean="0"/>
              <a:t>V</a:t>
            </a:r>
            <a:r>
              <a:rPr lang="en-US" sz="3600" dirty="0" err="1" smtClean="0"/>
              <a:t>ýznam</a:t>
            </a:r>
            <a:r>
              <a:rPr lang="cs-CZ" sz="3600" dirty="0" smtClean="0"/>
              <a:t>y</a:t>
            </a:r>
            <a:r>
              <a:rPr lang="en-US" sz="3600" dirty="0" smtClean="0"/>
              <a:t> </a:t>
            </a:r>
            <a:r>
              <a:rPr lang="en-US" sz="3600" dirty="0"/>
              <a:t>„identity“ </a:t>
            </a:r>
            <a:r>
              <a:rPr lang="en-US" sz="3600" dirty="0" err="1"/>
              <a:t>ve</a:t>
            </a:r>
            <a:r>
              <a:rPr lang="en-US" sz="3600" dirty="0"/>
              <a:t> </a:t>
            </a:r>
            <a:r>
              <a:rPr lang="en-US" sz="3600" dirty="0" err="1"/>
              <a:t>vztahu</a:t>
            </a:r>
            <a:r>
              <a:rPr lang="en-US" sz="3600" dirty="0"/>
              <a:t> k </a:t>
            </a:r>
            <a:r>
              <a:rPr lang="en-US" sz="3600" dirty="0" err="1" smtClean="0"/>
              <a:t>osobám</a:t>
            </a:r>
            <a:r>
              <a:rPr lang="cs-CZ" sz="3600" dirty="0"/>
              <a:t> (shrnutí z minula)</a:t>
            </a:r>
            <a:endParaRPr lang="en-US" sz="3600" dirty="0"/>
          </a:p>
        </p:txBody>
      </p:sp>
      <p:sp>
        <p:nvSpPr>
          <p:cNvPr id="2" name="Zástupný symbol pro obsah 1"/>
          <p:cNvSpPr>
            <a:spLocks noGrp="1"/>
          </p:cNvSpPr>
          <p:nvPr>
            <p:ph idx="1"/>
          </p:nvPr>
        </p:nvSpPr>
        <p:spPr/>
        <p:txBody>
          <a:bodyPr>
            <a:normAutofit lnSpcReduction="10000"/>
          </a:bodyPr>
          <a:lstStyle/>
          <a:p>
            <a:pPr marL="109728" lvl="0" indent="0">
              <a:buNone/>
            </a:pPr>
            <a:r>
              <a:rPr lang="cs-CZ" sz="2400" dirty="0" smtClean="0"/>
              <a:t>1. nepřerušená existence v čase</a:t>
            </a:r>
          </a:p>
          <a:p>
            <a:pPr lvl="1"/>
            <a:r>
              <a:rPr lang="cs-CZ" sz="2200" dirty="0" smtClean="0"/>
              <a:t>zaručovaná tělesnou složkou osoby (typicky mozek)</a:t>
            </a:r>
          </a:p>
          <a:p>
            <a:pPr lvl="1"/>
            <a:r>
              <a:rPr lang="cs-CZ" sz="2200" dirty="0" smtClean="0"/>
              <a:t>zaručovaná duševním životem osoby (</a:t>
            </a:r>
            <a:r>
              <a:rPr lang="cs-CZ" sz="2200" dirty="0" err="1" smtClean="0"/>
              <a:t>typicka</a:t>
            </a:r>
            <a:r>
              <a:rPr lang="cs-CZ" sz="2200" dirty="0" smtClean="0"/>
              <a:t> paměť)</a:t>
            </a:r>
          </a:p>
          <a:p>
            <a:pPr marL="109728" indent="0">
              <a:buNone/>
            </a:pPr>
            <a:r>
              <a:rPr lang="cs-CZ" sz="2400" smtClean="0"/>
              <a:t>2</a:t>
            </a:r>
            <a:r>
              <a:rPr lang="cs-CZ" sz="2400" dirty="0" smtClean="0"/>
              <a:t>. jednota jako výraz sebe-utváření osoby</a:t>
            </a:r>
          </a:p>
          <a:p>
            <a:pPr marL="109728" indent="0">
              <a:buNone/>
            </a:pPr>
            <a:endParaRPr lang="cs-CZ" dirty="0" smtClean="0"/>
          </a:p>
          <a:p>
            <a:pPr marL="109728" indent="0">
              <a:buNone/>
            </a:pPr>
            <a:r>
              <a:rPr lang="cs-CZ" sz="2400" u="sng" smtClean="0"/>
              <a:t>Přednášky</a:t>
            </a:r>
            <a:endParaRPr lang="cs-CZ" sz="2400" u="sng" dirty="0" smtClean="0"/>
          </a:p>
          <a:p>
            <a:pPr>
              <a:buFontTx/>
              <a:buChar char="-"/>
            </a:pPr>
            <a:r>
              <a:rPr lang="cs-CZ" sz="2400" dirty="0" smtClean="0"/>
              <a:t>kontinuální existence (1): Locke, </a:t>
            </a:r>
            <a:r>
              <a:rPr lang="cs-CZ" sz="2400" dirty="0" err="1" smtClean="0"/>
              <a:t>Parfit</a:t>
            </a:r>
            <a:r>
              <a:rPr lang="cs-CZ" sz="2400" dirty="0" smtClean="0"/>
              <a:t> (psychické kritérium)</a:t>
            </a:r>
          </a:p>
          <a:p>
            <a:pPr>
              <a:buFontTx/>
              <a:buChar char="-"/>
            </a:pPr>
            <a:r>
              <a:rPr lang="cs-CZ" sz="2400" dirty="0" smtClean="0"/>
              <a:t>osobní jednota (2): Locke, </a:t>
            </a:r>
            <a:r>
              <a:rPr lang="cs-CZ" sz="2400" dirty="0" err="1" smtClean="0"/>
              <a:t>Korsgaard</a:t>
            </a:r>
            <a:r>
              <a:rPr lang="cs-CZ" sz="2400" dirty="0" smtClean="0"/>
              <a:t>, </a:t>
            </a:r>
            <a:r>
              <a:rPr lang="cs-CZ" sz="2400" dirty="0" err="1" smtClean="0"/>
              <a:t>Taylor</a:t>
            </a:r>
            <a:r>
              <a:rPr lang="cs-CZ" sz="2400" dirty="0" smtClean="0"/>
              <a:t>, </a:t>
            </a:r>
            <a:r>
              <a:rPr lang="cs-CZ" sz="2400" dirty="0" err="1" smtClean="0"/>
              <a:t>MacIntyre</a:t>
            </a:r>
            <a:r>
              <a:rPr lang="cs-CZ" sz="2400" dirty="0" smtClean="0"/>
              <a:t>, narativní pojetí identity</a:t>
            </a:r>
          </a:p>
          <a:p>
            <a:pPr>
              <a:buFontTx/>
              <a:buChar char="-"/>
            </a:pPr>
            <a:r>
              <a:rPr lang="cs-CZ" sz="2400" dirty="0" smtClean="0"/>
              <a:t>zpochybnění osobní identity</a:t>
            </a:r>
            <a:r>
              <a:rPr lang="cs-CZ" sz="2400" smtClean="0"/>
              <a:t>: Hume, Sartre</a:t>
            </a:r>
            <a:endParaRPr lang="en-US" dirty="0"/>
          </a:p>
        </p:txBody>
      </p:sp>
    </p:spTree>
    <p:extLst>
      <p:ext uri="{BB962C8B-B14F-4D97-AF65-F5344CB8AC3E}">
        <p14:creationId xmlns:p14="http://schemas.microsoft.com/office/powerpoint/2010/main" val="1968217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b="0"/>
              <a:t>Plán </a:t>
            </a:r>
            <a:r>
              <a:rPr lang="cs-CZ" b="0" smtClean="0"/>
              <a:t>semestru</a:t>
            </a:r>
            <a:endParaRPr lang="en-US" b="0" dirty="0"/>
          </a:p>
        </p:txBody>
      </p:sp>
      <p:sp>
        <p:nvSpPr>
          <p:cNvPr id="2" name="Zástupný symbol pro obsah 1"/>
          <p:cNvSpPr>
            <a:spLocks noGrp="1"/>
          </p:cNvSpPr>
          <p:nvPr>
            <p:ph idx="1"/>
          </p:nvPr>
        </p:nvSpPr>
        <p:spPr/>
        <p:txBody>
          <a:bodyPr>
            <a:noAutofit/>
          </a:bodyPr>
          <a:lstStyle/>
          <a:p>
            <a:pPr marL="624078" lvl="0" indent="-514350">
              <a:lnSpc>
                <a:spcPct val="100000"/>
              </a:lnSpc>
              <a:spcBef>
                <a:spcPts val="0"/>
              </a:spcBef>
              <a:spcAft>
                <a:spcPts val="0"/>
              </a:spcAft>
              <a:buFont typeface="+mj-lt"/>
              <a:buAutoNum type="arabicPeriod"/>
            </a:pPr>
            <a:r>
              <a:rPr lang="cs-CZ" sz="2400" dirty="0" smtClean="0"/>
              <a:t>Úvodní </a:t>
            </a:r>
            <a:r>
              <a:rPr lang="cs-CZ" sz="2400" dirty="0"/>
              <a:t>přednáška. Základní pojmy a </a:t>
            </a:r>
            <a:r>
              <a:rPr lang="cs-CZ" sz="2400"/>
              <a:t>otázky </a:t>
            </a:r>
            <a:r>
              <a:rPr lang="cs-CZ" sz="2400" smtClean="0"/>
              <a:t>(9. </a:t>
            </a:r>
            <a:r>
              <a:rPr lang="cs-CZ" sz="2400"/>
              <a:t>10</a:t>
            </a:r>
            <a:r>
              <a:rPr lang="cs-CZ" sz="2400" smtClean="0"/>
              <a:t>.)</a:t>
            </a:r>
            <a:endParaRPr lang="cs-CZ" sz="2400" dirty="0"/>
          </a:p>
          <a:p>
            <a:pPr marL="624078" lvl="0" indent="-514350">
              <a:lnSpc>
                <a:spcPct val="100000"/>
              </a:lnSpc>
              <a:spcBef>
                <a:spcPts val="0"/>
              </a:spcBef>
              <a:spcAft>
                <a:spcPts val="0"/>
              </a:spcAft>
              <a:buFont typeface="+mj-lt"/>
              <a:buAutoNum type="arabicPeriod"/>
            </a:pPr>
            <a:r>
              <a:rPr lang="cs-CZ" sz="2400" smtClean="0"/>
              <a:t>John </a:t>
            </a:r>
            <a:r>
              <a:rPr lang="cs-CZ" sz="2400"/>
              <a:t>Locke: identita osoby sahá tak daleko, kam sahá její vědomí (16. 10</a:t>
            </a:r>
            <a:r>
              <a:rPr lang="cs-CZ" sz="2400" smtClean="0"/>
              <a:t>.)</a:t>
            </a:r>
            <a:endParaRPr lang="cs-CZ" sz="2400"/>
          </a:p>
          <a:p>
            <a:pPr marL="624078" lvl="0" indent="-514350">
              <a:lnSpc>
                <a:spcPct val="100000"/>
              </a:lnSpc>
              <a:spcBef>
                <a:spcPts val="0"/>
              </a:spcBef>
              <a:spcAft>
                <a:spcPts val="0"/>
              </a:spcAft>
              <a:buFont typeface="+mj-lt"/>
              <a:buAutoNum type="arabicPeriod"/>
            </a:pPr>
            <a:r>
              <a:rPr lang="cs-CZ" sz="2400" smtClean="0"/>
              <a:t>Námitky </a:t>
            </a:r>
            <a:r>
              <a:rPr lang="cs-CZ" sz="2400"/>
              <a:t>proti Lockovi (23. 10</a:t>
            </a:r>
            <a:r>
              <a:rPr lang="cs-CZ" sz="2400" smtClean="0"/>
              <a:t>.)</a:t>
            </a:r>
            <a:endParaRPr lang="cs-CZ" sz="2400"/>
          </a:p>
          <a:p>
            <a:pPr marL="624078" lvl="0" indent="-514350">
              <a:lnSpc>
                <a:spcPct val="100000"/>
              </a:lnSpc>
              <a:spcBef>
                <a:spcPts val="0"/>
              </a:spcBef>
              <a:spcAft>
                <a:spcPts val="0"/>
              </a:spcAft>
              <a:buFont typeface="+mj-lt"/>
              <a:buAutoNum type="arabicPeriod"/>
            </a:pPr>
            <a:r>
              <a:rPr lang="cs-CZ" sz="2400" smtClean="0"/>
              <a:t>David </a:t>
            </a:r>
            <a:r>
              <a:rPr lang="cs-CZ" sz="2400"/>
              <a:t>Hume: mysl jako svazek po sobě jdoucích percepcí (30. 10</a:t>
            </a:r>
            <a:r>
              <a:rPr lang="cs-CZ" sz="2400" smtClean="0"/>
              <a:t>.)</a:t>
            </a:r>
            <a:endParaRPr lang="cs-CZ" sz="2400"/>
          </a:p>
          <a:p>
            <a:pPr marL="624078" lvl="0" indent="-514350">
              <a:lnSpc>
                <a:spcPct val="100000"/>
              </a:lnSpc>
              <a:spcBef>
                <a:spcPts val="0"/>
              </a:spcBef>
              <a:spcAft>
                <a:spcPts val="0"/>
              </a:spcAft>
              <a:buFont typeface="+mj-lt"/>
              <a:buAutoNum type="arabicPeriod"/>
            </a:pPr>
            <a:r>
              <a:rPr lang="cs-CZ" sz="2400" smtClean="0"/>
              <a:t>Lockovské </a:t>
            </a:r>
            <a:r>
              <a:rPr lang="cs-CZ" sz="2400"/>
              <a:t>myšlenkové experimenty ve 20. století - D. Parfit aj. (6. 11</a:t>
            </a:r>
            <a:r>
              <a:rPr lang="cs-CZ" sz="2400" smtClean="0"/>
              <a:t>.)</a:t>
            </a:r>
          </a:p>
          <a:p>
            <a:pPr marL="624078" lvl="0" indent="-514350">
              <a:lnSpc>
                <a:spcPct val="100000"/>
              </a:lnSpc>
              <a:spcBef>
                <a:spcPts val="0"/>
              </a:spcBef>
              <a:spcAft>
                <a:spcPts val="0"/>
              </a:spcAft>
              <a:buFont typeface="+mj-lt"/>
              <a:buAutoNum type="arabicPeriod"/>
            </a:pPr>
            <a:r>
              <a:rPr lang="cs-CZ" sz="2400" smtClean="0"/>
              <a:t>Praktická </a:t>
            </a:r>
            <a:r>
              <a:rPr lang="cs-CZ" sz="2400"/>
              <a:t>identita - Christine Korsgaard (13. 11</a:t>
            </a:r>
            <a:r>
              <a:rPr lang="cs-CZ" sz="2400" smtClean="0"/>
              <a:t>.)</a:t>
            </a:r>
            <a:endParaRPr lang="cs-CZ" sz="2400"/>
          </a:p>
          <a:p>
            <a:pPr marL="624078" lvl="0" indent="-514350">
              <a:lnSpc>
                <a:spcPct val="100000"/>
              </a:lnSpc>
              <a:spcBef>
                <a:spcPts val="0"/>
              </a:spcBef>
              <a:spcAft>
                <a:spcPts val="0"/>
              </a:spcAft>
              <a:buFont typeface="+mj-lt"/>
              <a:buAutoNum type="arabicPeriod"/>
            </a:pPr>
            <a:r>
              <a:rPr lang="cs-CZ" sz="2400" smtClean="0"/>
              <a:t>Identita </a:t>
            </a:r>
            <a:r>
              <a:rPr lang="cs-CZ" sz="2400"/>
              <a:t>a morální dilema - Jean-Paul Sartre a Charles Taylor (20. 11</a:t>
            </a:r>
            <a:r>
              <a:rPr lang="cs-CZ" sz="2400" smtClean="0"/>
              <a:t>.)</a:t>
            </a:r>
            <a:endParaRPr lang="cs-CZ" sz="2400"/>
          </a:p>
          <a:p>
            <a:pPr marL="624078" lvl="0" indent="-514350">
              <a:lnSpc>
                <a:spcPct val="100000"/>
              </a:lnSpc>
              <a:spcBef>
                <a:spcPts val="0"/>
              </a:spcBef>
              <a:spcAft>
                <a:spcPts val="0"/>
              </a:spcAft>
              <a:buFont typeface="+mj-lt"/>
              <a:buAutoNum type="arabicPeriod"/>
            </a:pPr>
            <a:r>
              <a:rPr lang="cs-CZ" sz="2400" smtClean="0"/>
              <a:t>Identita </a:t>
            </a:r>
            <a:r>
              <a:rPr lang="cs-CZ" sz="2400"/>
              <a:t>jako etické téma - Aladsair MacIntyre (27. 11</a:t>
            </a:r>
            <a:r>
              <a:rPr lang="cs-CZ" sz="2400" smtClean="0"/>
              <a:t>.)</a:t>
            </a:r>
            <a:endParaRPr lang="cs-CZ" sz="2400"/>
          </a:p>
          <a:p>
            <a:pPr marL="624078" lvl="0" indent="-514350">
              <a:lnSpc>
                <a:spcPct val="100000"/>
              </a:lnSpc>
              <a:spcBef>
                <a:spcPts val="0"/>
              </a:spcBef>
              <a:spcAft>
                <a:spcPts val="0"/>
              </a:spcAft>
              <a:buFont typeface="+mj-lt"/>
              <a:buAutoNum type="arabicPeriod"/>
            </a:pPr>
            <a:r>
              <a:rPr lang="cs-CZ" sz="2400" smtClean="0"/>
              <a:t>Narativní </a:t>
            </a:r>
            <a:r>
              <a:rPr lang="cs-CZ" sz="2400"/>
              <a:t>pojetí osobní identity - A. MacIntyre a Paul Ricoeur (4. 12</a:t>
            </a:r>
            <a:r>
              <a:rPr lang="cs-CZ" sz="2400" smtClean="0"/>
              <a:t>.)</a:t>
            </a:r>
            <a:endParaRPr lang="cs-CZ" sz="2400"/>
          </a:p>
          <a:p>
            <a:pPr marL="624078" lvl="0" indent="-514350">
              <a:lnSpc>
                <a:spcPct val="100000"/>
              </a:lnSpc>
              <a:spcBef>
                <a:spcPts val="0"/>
              </a:spcBef>
              <a:spcAft>
                <a:spcPts val="0"/>
              </a:spcAft>
              <a:buFont typeface="+mj-lt"/>
              <a:buAutoNum type="arabicPeriod"/>
            </a:pPr>
            <a:r>
              <a:rPr lang="cs-CZ" sz="2400" smtClean="0"/>
              <a:t>Téma </a:t>
            </a:r>
            <a:r>
              <a:rPr lang="cs-CZ" sz="2400"/>
              <a:t>osobní identity ve filmu (11. 12</a:t>
            </a:r>
            <a:r>
              <a:rPr lang="cs-CZ" sz="2400" smtClean="0"/>
              <a:t>.)</a:t>
            </a:r>
            <a:endParaRPr lang="cs-CZ" sz="2400"/>
          </a:p>
          <a:p>
            <a:pPr marL="624078" lvl="0" indent="-514350">
              <a:lnSpc>
                <a:spcPct val="100000"/>
              </a:lnSpc>
              <a:spcBef>
                <a:spcPts val="0"/>
              </a:spcBef>
              <a:spcAft>
                <a:spcPts val="0"/>
              </a:spcAft>
              <a:buFont typeface="+mj-lt"/>
              <a:buAutoNum type="arabicPeriod"/>
            </a:pPr>
            <a:r>
              <a:rPr lang="cs-CZ" sz="2400" smtClean="0"/>
              <a:t>Závěrečná </a:t>
            </a:r>
            <a:r>
              <a:rPr lang="cs-CZ" sz="2400"/>
              <a:t>přednáška (18. 12</a:t>
            </a:r>
            <a:r>
              <a:rPr lang="cs-CZ" sz="2400" smtClean="0"/>
              <a:t>.)</a:t>
            </a:r>
            <a:endParaRPr lang="en-US" sz="2400"/>
          </a:p>
        </p:txBody>
      </p:sp>
    </p:spTree>
    <p:extLst>
      <p:ext uri="{BB962C8B-B14F-4D97-AF65-F5344CB8AC3E}">
        <p14:creationId xmlns:p14="http://schemas.microsoft.com/office/powerpoint/2010/main" val="3632305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pPr algn="ctr"/>
            <a:r>
              <a:rPr lang="en-US" sz="4800" dirty="0"/>
              <a:t/>
            </a:r>
            <a:br>
              <a:rPr lang="en-US" sz="4800" dirty="0"/>
            </a:br>
            <a:r>
              <a:rPr lang="cs-CZ" sz="4800" b="1" dirty="0" smtClean="0"/>
              <a:t>Problém osobní identity </a:t>
            </a:r>
            <a:br>
              <a:rPr lang="cs-CZ" sz="4800" b="1" dirty="0" smtClean="0"/>
            </a:br>
            <a:r>
              <a:rPr lang="cs-CZ" sz="4800" b="1" dirty="0" smtClean="0"/>
              <a:t>u Johna Locka</a:t>
            </a:r>
            <a:br>
              <a:rPr lang="cs-CZ" sz="4800" b="1" dirty="0" smtClean="0"/>
            </a:br>
            <a:r>
              <a:rPr lang="cs-CZ" sz="4800" b="1" i="1" dirty="0" smtClean="0"/>
              <a:t>Esej </a:t>
            </a:r>
            <a:r>
              <a:rPr lang="cs-CZ" sz="4800" b="1" i="1" dirty="0"/>
              <a:t>o </a:t>
            </a:r>
            <a:r>
              <a:rPr lang="cs-CZ" sz="4800" b="1" i="1"/>
              <a:t>lidském </a:t>
            </a:r>
            <a:r>
              <a:rPr lang="cs-CZ" sz="4800" b="1" i="1" smtClean="0"/>
              <a:t>chápání</a:t>
            </a:r>
            <a:br>
              <a:rPr lang="cs-CZ" sz="4800" b="1" i="1" smtClean="0"/>
            </a:br>
            <a:r>
              <a:rPr lang="cs-CZ" sz="4800" b="1" smtClean="0"/>
              <a:t>(1</a:t>
            </a:r>
            <a:r>
              <a:rPr lang="cs-CZ" sz="4800" b="1" dirty="0"/>
              <a:t>. vyd. 1690, </a:t>
            </a:r>
            <a:r>
              <a:rPr lang="cs-CZ" sz="4800" b="1" dirty="0" smtClean="0"/>
              <a:t>2. vyd. 1694, č. př. 2012</a:t>
            </a:r>
            <a:r>
              <a:rPr lang="cs-CZ" sz="4800" b="1" dirty="0" smtClean="0">
                <a:effectLst/>
              </a:rPr>
              <a:t>)</a:t>
            </a:r>
            <a:endParaRPr lang="en-US" sz="4800" b="1" dirty="0"/>
          </a:p>
        </p:txBody>
      </p:sp>
      <p:sp>
        <p:nvSpPr>
          <p:cNvPr id="3" name="Podnadpis 2"/>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35712664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200" dirty="0" err="1"/>
              <a:t>Lockův</a:t>
            </a:r>
            <a:r>
              <a:rPr lang="cs-CZ" sz="3200" dirty="0"/>
              <a:t> záměr v </a:t>
            </a:r>
            <a:r>
              <a:rPr lang="cs-CZ" sz="3200" i="1" dirty="0"/>
              <a:t>Eseji </a:t>
            </a:r>
            <a:r>
              <a:rPr lang="cs-CZ" sz="3200" dirty="0"/>
              <a:t>(a obrat k subjektu</a:t>
            </a:r>
            <a:r>
              <a:rPr lang="cs-CZ" sz="3200" dirty="0" smtClean="0"/>
              <a:t>)</a:t>
            </a:r>
            <a:endParaRPr lang="en-US" sz="3200" dirty="0"/>
          </a:p>
        </p:txBody>
      </p:sp>
      <p:sp>
        <p:nvSpPr>
          <p:cNvPr id="2" name="Zástupný symbol pro obsah 1"/>
          <p:cNvSpPr>
            <a:spLocks noGrp="1"/>
          </p:cNvSpPr>
          <p:nvPr>
            <p:ph idx="1"/>
          </p:nvPr>
        </p:nvSpPr>
        <p:spPr/>
        <p:txBody>
          <a:bodyPr>
            <a:normAutofit/>
          </a:bodyPr>
          <a:lstStyle/>
          <a:p>
            <a:pPr marL="109728" indent="0">
              <a:buNone/>
            </a:pPr>
            <a:endParaRPr lang="cs-CZ" sz="2800" i="1" dirty="0" smtClean="0"/>
          </a:p>
          <a:p>
            <a:pPr>
              <a:buFont typeface="Wingdings" panose="05000000000000000000" pitchFamily="2" charset="2"/>
              <a:buChar char="q"/>
            </a:pPr>
            <a:r>
              <a:rPr lang="cs-CZ" sz="2400" dirty="0"/>
              <a:t>„je třeba prozkoumat naše vlastní schopnosti a vidět, s jakými </a:t>
            </a:r>
            <a:r>
              <a:rPr lang="cs-CZ" sz="2400" i="1" dirty="0"/>
              <a:t>předměty</a:t>
            </a:r>
            <a:r>
              <a:rPr lang="cs-CZ" sz="2400" dirty="0"/>
              <a:t> je nebo není naše chápavost způsobilá se potýkat.“ (</a:t>
            </a:r>
            <a:r>
              <a:rPr lang="cs-CZ" sz="2400" dirty="0" smtClean="0"/>
              <a:t>16)</a:t>
            </a:r>
          </a:p>
          <a:p>
            <a:pPr>
              <a:buFont typeface="Wingdings" panose="05000000000000000000" pitchFamily="2" charset="2"/>
              <a:buChar char="q"/>
            </a:pPr>
            <a:r>
              <a:rPr lang="cs-CZ" sz="2400" dirty="0" smtClean="0"/>
              <a:t>můžeme </a:t>
            </a:r>
            <a:r>
              <a:rPr lang="cs-CZ" sz="2400" dirty="0"/>
              <a:t>„proniknout do našich vlastních myslí“, a sice tak, že budeme „zkoumat původ, jistotu a rozsah </a:t>
            </a:r>
            <a:r>
              <a:rPr lang="cs-CZ" sz="2400" i="1" dirty="0"/>
              <a:t>lidského vědění</a:t>
            </a:r>
            <a:r>
              <a:rPr lang="cs-CZ" sz="2400" dirty="0"/>
              <a:t>“ (</a:t>
            </a:r>
            <a:r>
              <a:rPr lang="cs-CZ" sz="2400"/>
              <a:t>27</a:t>
            </a:r>
            <a:r>
              <a:rPr lang="cs-CZ" sz="2400" smtClean="0"/>
              <a:t>)</a:t>
            </a:r>
            <a:endParaRPr lang="en-US" dirty="0"/>
          </a:p>
        </p:txBody>
      </p:sp>
    </p:spTree>
    <p:extLst>
      <p:ext uri="{BB962C8B-B14F-4D97-AF65-F5344CB8AC3E}">
        <p14:creationId xmlns:p14="http://schemas.microsoft.com/office/powerpoint/2010/main" val="565102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sz="3200" dirty="0" err="1" smtClean="0"/>
              <a:t>Lockův</a:t>
            </a:r>
            <a:r>
              <a:rPr lang="cs-CZ" sz="3200" dirty="0" smtClean="0"/>
              <a:t> empirismus a filosofie mysli</a:t>
            </a:r>
            <a:endParaRPr lang="en-US" sz="3200" dirty="0"/>
          </a:p>
        </p:txBody>
      </p:sp>
      <p:sp>
        <p:nvSpPr>
          <p:cNvPr id="2" name="Zástupný symbol pro obsah 1"/>
          <p:cNvSpPr>
            <a:spLocks noGrp="1"/>
          </p:cNvSpPr>
          <p:nvPr>
            <p:ph idx="1"/>
          </p:nvPr>
        </p:nvSpPr>
        <p:spPr/>
        <p:txBody>
          <a:bodyPr>
            <a:normAutofit fontScale="92500" lnSpcReduction="10000"/>
          </a:bodyPr>
          <a:lstStyle/>
          <a:p>
            <a:pPr marL="109728" indent="0">
              <a:buNone/>
            </a:pPr>
            <a:r>
              <a:rPr lang="cs-CZ" sz="2400" dirty="0" smtClean="0"/>
              <a:t>Teze:</a:t>
            </a:r>
          </a:p>
          <a:p>
            <a:pPr marL="624078" indent="-514350">
              <a:buFont typeface="+mj-lt"/>
              <a:buAutoNum type="arabicPeriod"/>
            </a:pPr>
            <a:r>
              <a:rPr lang="cs-CZ" sz="2400" dirty="0" smtClean="0"/>
              <a:t>neexistují žádné vrozené ideje v mysli (I. </a:t>
            </a:r>
            <a:r>
              <a:rPr lang="cs-CZ" sz="2400" smtClean="0"/>
              <a:t>kniha </a:t>
            </a:r>
            <a:r>
              <a:rPr lang="cs-CZ" sz="2400" i="1" smtClean="0"/>
              <a:t>Eseje; </a:t>
            </a:r>
            <a:r>
              <a:rPr lang="cs-CZ" sz="2400" smtClean="0"/>
              <a:t>tedy i idea identity je získaná, kn. I, IV/§§3-5, str. 75).</a:t>
            </a:r>
            <a:endParaRPr lang="cs-CZ" sz="2400" dirty="0" smtClean="0"/>
          </a:p>
          <a:p>
            <a:pPr marL="624078" indent="-514350">
              <a:buFont typeface="+mj-lt"/>
              <a:buAutoNum type="arabicPeriod"/>
            </a:pPr>
            <a:r>
              <a:rPr lang="cs-CZ" sz="2400" dirty="0" smtClean="0"/>
              <a:t>veškeré poznání je získané a </a:t>
            </a:r>
            <a:r>
              <a:rPr lang="cs-CZ" sz="2400" smtClean="0"/>
              <a:t>pramení nakonec ze </a:t>
            </a:r>
            <a:r>
              <a:rPr lang="cs-CZ" sz="2400" dirty="0" smtClean="0"/>
              <a:t>smyslů</a:t>
            </a:r>
          </a:p>
          <a:p>
            <a:pPr marL="624078" indent="-514350">
              <a:buFont typeface="+mj-lt"/>
              <a:buAutoNum type="arabicPeriod"/>
            </a:pPr>
            <a:r>
              <a:rPr lang="cs-CZ" sz="2400" dirty="0"/>
              <a:t>f</a:t>
            </a:r>
            <a:r>
              <a:rPr lang="cs-CZ" sz="2400" dirty="0" smtClean="0"/>
              <a:t>ilosofie zkoumá, co je v mysli </a:t>
            </a:r>
            <a:r>
              <a:rPr lang="cs-CZ" sz="2400" dirty="0"/>
              <a:t>(„ideje“), jak se to </a:t>
            </a:r>
            <a:r>
              <a:rPr lang="cs-CZ" sz="2400" dirty="0" smtClean="0"/>
              <a:t>tam </a:t>
            </a:r>
            <a:r>
              <a:rPr lang="cs-CZ" sz="2400" dirty="0"/>
              <a:t>dostává a jak </a:t>
            </a:r>
            <a:r>
              <a:rPr lang="cs-CZ" sz="2400" dirty="0" smtClean="0"/>
              <a:t>se utváří </a:t>
            </a:r>
            <a:r>
              <a:rPr lang="cs-CZ" sz="2400" dirty="0"/>
              <a:t>celek poznání</a:t>
            </a:r>
            <a:endParaRPr lang="cs-CZ" sz="2400" dirty="0" smtClean="0"/>
          </a:p>
          <a:p>
            <a:pPr marL="109728" indent="0">
              <a:buNone/>
            </a:pPr>
            <a:endParaRPr lang="cs-CZ" sz="2400" dirty="0" smtClean="0"/>
          </a:p>
          <a:p>
            <a:pPr>
              <a:buFont typeface="Wingdings" panose="05000000000000000000" pitchFamily="2" charset="2"/>
              <a:buChar char="q"/>
            </a:pPr>
            <a:r>
              <a:rPr lang="cs-CZ" sz="2400" dirty="0" smtClean="0"/>
              <a:t>„</a:t>
            </a:r>
            <a:r>
              <a:rPr lang="cs-CZ" sz="2400" dirty="0"/>
              <a:t>Smysly zprvu </a:t>
            </a:r>
            <a:r>
              <a:rPr lang="cs-CZ" sz="2400" dirty="0" smtClean="0"/>
              <a:t>propouštějí </a:t>
            </a:r>
            <a:r>
              <a:rPr lang="cs-CZ" sz="2400" dirty="0"/>
              <a:t>dovnitř </a:t>
            </a:r>
            <a:r>
              <a:rPr lang="cs-CZ" sz="2400" i="1" dirty="0"/>
              <a:t>jednotlivé ideje</a:t>
            </a:r>
            <a:r>
              <a:rPr lang="cs-CZ" sz="2400" dirty="0"/>
              <a:t> a vybavují ten zatím prázdný sekretář; a mysl se postupně seznamuje s některými z nich, ideje jsou pak uloženy v paměti a dostávají jména. Nato mysl, postupujíc dále, abstrahuje od jednotlivin a postupně se učí užívat obecných jmen.“ (</a:t>
            </a:r>
            <a:r>
              <a:rPr lang="cs-CZ" sz="2400"/>
              <a:t>40</a:t>
            </a:r>
            <a:r>
              <a:rPr lang="cs-CZ" sz="2400" smtClean="0"/>
              <a:t>)</a:t>
            </a:r>
            <a:endParaRPr lang="en-US" dirty="0"/>
          </a:p>
        </p:txBody>
      </p:sp>
    </p:spTree>
    <p:extLst>
      <p:ext uri="{BB962C8B-B14F-4D97-AF65-F5344CB8AC3E}">
        <p14:creationId xmlns:p14="http://schemas.microsoft.com/office/powerpoint/2010/main" val="18412949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641</TotalTime>
  <Words>1210</Words>
  <Application>Microsoft Office PowerPoint</Application>
  <PresentationFormat>Širokoúhlá obrazovka</PresentationFormat>
  <Paragraphs>120</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Calibri</vt:lpstr>
      <vt:lpstr>Calibri Light</vt:lpstr>
      <vt:lpstr>Wingdings</vt:lpstr>
      <vt:lpstr>Retrospektiva</vt:lpstr>
      <vt:lpstr>Problém osobní identity  u Johna Locka - Esej o lidském chápání (1. vyd. 1690, 2. vyd. 1694, č. př. 2012)</vt:lpstr>
      <vt:lpstr>Podmínky k udělení atestu:</vt:lpstr>
      <vt:lpstr>Pojmy (shrnutí z minula)</vt:lpstr>
      <vt:lpstr>Otázky (shrnutí z minula)</vt:lpstr>
      <vt:lpstr>Významy „identity“ ve vztahu k osobám (shrnutí z minula)</vt:lpstr>
      <vt:lpstr>Plán semestru</vt:lpstr>
      <vt:lpstr> Problém osobní identity  u Johna Locka Esej o lidském chápání (1. vyd. 1690, 2. vyd. 1694, č. př. 2012)</vt:lpstr>
      <vt:lpstr>Lockův záměr v Eseji (a obrat k subjektu)</vt:lpstr>
      <vt:lpstr>Lockův empirismus a filosofie mysli</vt:lpstr>
      <vt:lpstr>O původu idejí: základní teze empirismu</vt:lpstr>
      <vt:lpstr>O povaze idejí: základní teze filosofie mysli</vt:lpstr>
      <vt:lpstr>Ideje – základní klasifikace</vt:lpstr>
      <vt:lpstr>Identita a různost (II/XXVII, §1) – text k četbě</vt:lpstr>
      <vt:lpstr>Čemu a jak lze připisovat identitu?</vt:lpstr>
      <vt:lpstr>Čemu a jak lze připisovat identitu?</vt:lpstr>
      <vt:lpstr>Čemu a jak lze připisovat identitu? Osoba (text k četbě)</vt:lpstr>
      <vt:lpstr>První (předběžné) námitky proti Lockovu pojetí osobní identity</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Filosofický problém osobní identity Kurz spol. základu 2016/2017</dc:title>
  <dc:creator>pc</dc:creator>
  <cp:lastModifiedBy>Jakub Čapek</cp:lastModifiedBy>
  <cp:revision>48</cp:revision>
  <cp:lastPrinted>2017-10-16T09:44:28Z</cp:lastPrinted>
  <dcterms:created xsi:type="dcterms:W3CDTF">2016-10-03T08:26:47Z</dcterms:created>
  <dcterms:modified xsi:type="dcterms:W3CDTF">2018-02-08T10:19:02Z</dcterms:modified>
</cp:coreProperties>
</file>