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75" r:id="rId2"/>
    <p:sldMasterId id="2147483662" r:id="rId3"/>
  </p:sldMasterIdLst>
  <p:notesMasterIdLst>
    <p:notesMasterId r:id="rId17"/>
  </p:notesMasterIdLst>
  <p:handoutMasterIdLst>
    <p:handoutMasterId r:id="rId18"/>
  </p:handoutMasterIdLst>
  <p:sldIdLst>
    <p:sldId id="282" r:id="rId4"/>
    <p:sldId id="283" r:id="rId5"/>
    <p:sldId id="284" r:id="rId6"/>
    <p:sldId id="285" r:id="rId7"/>
    <p:sldId id="286" r:id="rId8"/>
    <p:sldId id="288" r:id="rId9"/>
    <p:sldId id="287" r:id="rId10"/>
    <p:sldId id="289" r:id="rId11"/>
    <p:sldId id="290" r:id="rId12"/>
    <p:sldId id="291" r:id="rId13"/>
    <p:sldId id="292" r:id="rId14"/>
    <p:sldId id="293" r:id="rId15"/>
    <p:sldId id="294" r:id="rId16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Bez stylu, bez mřížky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78" autoAdjust="0"/>
    <p:restoredTop sz="94660"/>
  </p:normalViewPr>
  <p:slideViewPr>
    <p:cSldViewPr>
      <p:cViewPr varScale="1">
        <p:scale>
          <a:sx n="78" d="100"/>
          <a:sy n="78" d="100"/>
        </p:scale>
        <p:origin x="1531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78" d="100"/>
          <a:sy n="78" d="100"/>
        </p:scale>
        <p:origin x="-3252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handoutMaster" Target="handoutMasters/handoutMaster1.xml"/><Relationship Id="rId3" Type="http://schemas.openxmlformats.org/officeDocument/2006/relationships/slideMaster" Target="slideMasters/slideMaster3.xml"/><Relationship Id="rId21" Type="http://schemas.openxmlformats.org/officeDocument/2006/relationships/theme" Target="theme/theme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F33E76-F9C6-477F-A9D3-FC8B9E3F2C55}" type="datetimeFigureOut">
              <a:rPr lang="cs-CZ" smtClean="0"/>
              <a:pPr/>
              <a:t>28.04.2020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B24C22-336C-47F4-A32D-13792C8F37D1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5850675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17D34D-B518-482E-8C37-199EAE699A5B}" type="datetimeFigureOut">
              <a:rPr lang="cs-CZ" smtClean="0"/>
              <a:pPr/>
              <a:t>28.04.2020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3EA84D-6064-4E4E-AC58-DC288C8CF764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022950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/>
              <a:t> xyplot(1.3^c(1:20)~1:20,t=c("p","l"))</a:t>
            </a:r>
          </a:p>
          <a:p>
            <a:r>
              <a:rPr lang="fr-FR"/>
              <a:t>xyplot(1.3^c(1:20)~1:20,t=c("p","l"),scales=list(y=list(log=T)))</a:t>
            </a:r>
            <a:endParaRPr lang="cs-CZ"/>
          </a:p>
          <a:p>
            <a:r>
              <a:rPr lang="cs-CZ"/>
              <a:t>xyplot(1.3^c(1:20)~1:20,t=c("p","l"),scales=list(y=list(log=T equispaced.log = FALSE)))</a:t>
            </a:r>
          </a:p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3EA84D-6064-4E4E-AC58-DC288C8CF764}" type="slidenum">
              <a:rPr lang="cs-CZ" smtClean="0"/>
              <a:pPr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55475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9A6E9-8350-42C0-BC2B-4E18AB12E8D4}" type="datetimeFigureOut">
              <a:rPr lang="cs-CZ" smtClean="0"/>
              <a:pPr/>
              <a:t>28.04.2020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84BED-71FF-4863-99E9-2200AA0FAE2D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451494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9A6E9-8350-42C0-BC2B-4E18AB12E8D4}" type="datetimeFigureOut">
              <a:rPr lang="cs-CZ" smtClean="0"/>
              <a:pPr/>
              <a:t>28.04.2020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84BED-71FF-4863-99E9-2200AA0FAE2D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0958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9A6E9-8350-42C0-BC2B-4E18AB12E8D4}" type="datetimeFigureOut">
              <a:rPr lang="cs-CZ" smtClean="0"/>
              <a:pPr/>
              <a:t>28.04.2020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84BED-71FF-4863-99E9-2200AA0FAE2D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9971939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9A6E9-8350-42C0-BC2B-4E18AB12E8D4}" type="datetimeFigureOut">
              <a:rPr lang="cs-CZ" smtClean="0"/>
              <a:pPr/>
              <a:t>28.04.2020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84BED-71FF-4863-99E9-2200AA0FAE2D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85183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9A6E9-8350-42C0-BC2B-4E18AB12E8D4}" type="datetimeFigureOut">
              <a:rPr lang="cs-CZ" smtClean="0"/>
              <a:pPr/>
              <a:t>28.04.2020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84BED-71FF-4863-99E9-2200AA0FAE2D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4368781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9A6E9-8350-42C0-BC2B-4E18AB12E8D4}" type="datetimeFigureOut">
              <a:rPr lang="cs-CZ" smtClean="0"/>
              <a:pPr/>
              <a:t>28.04.2020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84BED-71FF-4863-99E9-2200AA0FAE2D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727938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C3AE1-4D97-4C0F-9DE0-495819A1D573}" type="datetimeFigureOut">
              <a:rPr lang="cs-CZ" smtClean="0"/>
              <a:pPr/>
              <a:t>28.04.2020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D8A33-3226-401D-8A1C-BCC05A398A30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315605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C3AE1-4D97-4C0F-9DE0-495819A1D573}" type="datetimeFigureOut">
              <a:rPr lang="cs-CZ" smtClean="0"/>
              <a:pPr/>
              <a:t>28.04.2020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D8A33-3226-401D-8A1C-BCC05A398A30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0804988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C3AE1-4D97-4C0F-9DE0-495819A1D573}" type="datetimeFigureOut">
              <a:rPr lang="cs-CZ" smtClean="0"/>
              <a:pPr/>
              <a:t>28.04.2020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D8A33-3226-401D-8A1C-BCC05A398A30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2556268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C3AE1-4D97-4C0F-9DE0-495819A1D573}" type="datetimeFigureOut">
              <a:rPr lang="cs-CZ" smtClean="0"/>
              <a:pPr/>
              <a:t>28.04.2020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D8A33-3226-401D-8A1C-BCC05A398A30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4492644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C3AE1-4D97-4C0F-9DE0-495819A1D573}" type="datetimeFigureOut">
              <a:rPr lang="cs-CZ" smtClean="0"/>
              <a:pPr/>
              <a:t>28.04.2020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D8A33-3226-401D-8A1C-BCC05A398A30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19448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400" b="1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 marL="342900" indent="-342900">
              <a:lnSpc>
                <a:spcPts val="3000"/>
              </a:lnSpc>
              <a:buSzPct val="45000"/>
              <a:buFontTx/>
              <a:buBlip>
                <a:blip r:embed="rId2"/>
              </a:buBlip>
              <a:defRPr/>
            </a:lvl1pPr>
            <a:lvl2pPr marL="742950" indent="-285750">
              <a:lnSpc>
                <a:spcPts val="2600"/>
              </a:lnSpc>
              <a:buSzPct val="45000"/>
              <a:buFontTx/>
              <a:buBlip>
                <a:blip r:embed="rId3"/>
              </a:buBlip>
              <a:defRPr/>
            </a:lvl2pPr>
            <a:lvl3pPr marL="1143000" indent="-228600">
              <a:lnSpc>
                <a:spcPts val="2300"/>
              </a:lnSpc>
              <a:buSzPct val="45000"/>
              <a:buFontTx/>
              <a:buBlip>
                <a:blip r:embed="rId4"/>
              </a:buBlip>
              <a:defRPr/>
            </a:lvl3pPr>
            <a:lvl4pPr>
              <a:lnSpc>
                <a:spcPts val="2300"/>
              </a:lnSpc>
              <a:defRPr/>
            </a:lvl4pPr>
          </a:lstStyle>
          <a:p>
            <a:pPr lvl="0"/>
            <a:r>
              <a:rPr lang="cs-CZ" dirty="0" err="1"/>
              <a:t>Kllllliknutím</a:t>
            </a:r>
            <a:r>
              <a:rPr lang="cs-CZ" dirty="0"/>
              <a:t>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9A6E9-8350-42C0-BC2B-4E18AB12E8D4}" type="datetimeFigureOut">
              <a:rPr lang="cs-CZ" smtClean="0"/>
              <a:pPr/>
              <a:t>28.04.2020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84BED-71FF-4863-99E9-2200AA0FAE2D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7592762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C3AE1-4D97-4C0F-9DE0-495819A1D573}" type="datetimeFigureOut">
              <a:rPr lang="cs-CZ" smtClean="0"/>
              <a:pPr/>
              <a:t>28.04.2020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D8A33-3226-401D-8A1C-BCC05A398A30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983940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C3AE1-4D97-4C0F-9DE0-495819A1D573}" type="datetimeFigureOut">
              <a:rPr lang="cs-CZ" smtClean="0"/>
              <a:pPr/>
              <a:t>28.04.2020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D8A33-3226-401D-8A1C-BCC05A398A30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9921379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C3AE1-4D97-4C0F-9DE0-495819A1D573}" type="datetimeFigureOut">
              <a:rPr lang="cs-CZ" smtClean="0"/>
              <a:pPr/>
              <a:t>28.04.2020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D8A33-3226-401D-8A1C-BCC05A398A30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1193491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C3AE1-4D97-4C0F-9DE0-495819A1D573}" type="datetimeFigureOut">
              <a:rPr lang="cs-CZ" smtClean="0"/>
              <a:pPr/>
              <a:t>28.04.2020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D8A33-3226-401D-8A1C-BCC05A398A30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4477498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C3AE1-4D97-4C0F-9DE0-495819A1D573}" type="datetimeFigureOut">
              <a:rPr lang="cs-CZ" smtClean="0"/>
              <a:pPr/>
              <a:t>28.04.2020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D8A33-3226-401D-8A1C-BCC05A398A30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2962960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C3AE1-4D97-4C0F-9DE0-495819A1D573}" type="datetimeFigureOut">
              <a:rPr lang="cs-CZ" smtClean="0"/>
              <a:pPr/>
              <a:t>28.04.2020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D8A33-3226-401D-8A1C-BCC05A398A30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5312482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lastní rozlože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C3AE1-4D97-4C0F-9DE0-495819A1D573}" type="datetimeFigureOut">
              <a:rPr lang="cs-CZ" smtClean="0"/>
              <a:pPr/>
              <a:t>28.04.2020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D8A33-3226-401D-8A1C-BCC05A398A30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2858757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BBB2F3-4420-459F-89BD-0C436E425196}" type="datetimeFigureOut">
              <a:rPr lang="cs-CZ" smtClean="0"/>
              <a:pPr/>
              <a:t>28.04.2020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E54DA-67B2-4F63-9C12-84BEB58318F5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2151728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BBB2F3-4420-459F-89BD-0C436E425196}" type="datetimeFigureOut">
              <a:rPr lang="cs-CZ" smtClean="0"/>
              <a:pPr/>
              <a:t>28.04.2020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E54DA-67B2-4F63-9C12-84BEB58318F5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2457674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BBB2F3-4420-459F-89BD-0C436E425196}" type="datetimeFigureOut">
              <a:rPr lang="cs-CZ" smtClean="0"/>
              <a:pPr/>
              <a:t>28.04.2020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E54DA-67B2-4F63-9C12-84BEB58318F5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383952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4400" b="1"/>
            </a:lvl1pPr>
          </a:lstStyle>
          <a:p>
            <a:r>
              <a:rPr lang="cs-CZ" sz="3200" b="0" i="0" u="none" strike="noStrike" baseline="0" dirty="0" err="1">
                <a:solidFill>
                  <a:srgbClr val="000081"/>
                </a:solidFill>
                <a:latin typeface="SegoeUIBlack"/>
              </a:rPr>
              <a:t>Imageability</a:t>
            </a:r>
            <a:r>
              <a:rPr lang="cs-CZ" sz="3200" b="0" i="0" u="none" strike="noStrike" baseline="0" dirty="0">
                <a:solidFill>
                  <a:srgbClr val="000081"/>
                </a:solidFill>
                <a:latin typeface="SegoeUIBlack"/>
              </a:rPr>
              <a:t> in </a:t>
            </a:r>
            <a:r>
              <a:rPr lang="cs-CZ" sz="3200" b="0" i="0" u="none" strike="noStrike" baseline="0" dirty="0" err="1">
                <a:solidFill>
                  <a:srgbClr val="000081"/>
                </a:solidFill>
                <a:latin typeface="SegoeUIBlack"/>
              </a:rPr>
              <a:t>psycholinguistics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 marL="342900" indent="-342900">
              <a:buSzPct val="45000"/>
              <a:buFontTx/>
              <a:buBlip>
                <a:blip r:embed="rId2"/>
              </a:buBlip>
              <a:defRPr/>
            </a:lvl1pPr>
            <a:lvl2pPr marL="742950" indent="-285750">
              <a:buSzPct val="45000"/>
              <a:buFontTx/>
              <a:buBlip>
                <a:blip r:embed="rId3"/>
              </a:buBlip>
              <a:defRPr/>
            </a:lvl2pPr>
            <a:lvl3pPr marL="1143000" indent="-228600">
              <a:buSzPct val="45000"/>
              <a:buFontTx/>
              <a:buBlip>
                <a:blip r:embed="rId4"/>
              </a:buBlip>
              <a:defRPr/>
            </a:lvl3pPr>
          </a:lstStyle>
          <a:p>
            <a:pPr lvl="0"/>
            <a:r>
              <a:rPr lang="cs-CZ" dirty="0" err="1"/>
              <a:t>Kllllliknuf§f</a:t>
            </a:r>
            <a:r>
              <a:rPr lang="cs-CZ" dirty="0"/>
              <a:t>§</a:t>
            </a:r>
          </a:p>
          <a:p>
            <a:pPr lvl="0"/>
            <a:r>
              <a:rPr lang="cs-CZ" dirty="0"/>
              <a:t>tím lze upravit styly předlohy textu.)</a:t>
            </a:r>
          </a:p>
          <a:p>
            <a:pPr lvl="1"/>
            <a:r>
              <a:rPr lang="cs-CZ" dirty="0" err="1"/>
              <a:t>Dd</a:t>
            </a:r>
            <a:endParaRPr lang="cs-CZ" dirty="0"/>
          </a:p>
          <a:p>
            <a:pPr lvl="2"/>
            <a:endParaRPr lang="cs-CZ" dirty="0"/>
          </a:p>
          <a:p>
            <a:pPr lvl="2"/>
            <a:r>
              <a:rPr lang="cs-CZ" dirty="0"/>
              <a:t>D</a:t>
            </a:r>
          </a:p>
          <a:p>
            <a:pPr lvl="2"/>
            <a:endParaRPr lang="cs-CZ" dirty="0"/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9A6E9-8350-42C0-BC2B-4E18AB12E8D4}" type="datetimeFigureOut">
              <a:rPr lang="cs-CZ" smtClean="0"/>
              <a:pPr/>
              <a:t>28.04.2020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84BED-71FF-4863-99E9-2200AA0FAE2D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2382703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BBB2F3-4420-459F-89BD-0C436E425196}" type="datetimeFigureOut">
              <a:rPr lang="cs-CZ" smtClean="0"/>
              <a:pPr/>
              <a:t>28.04.2020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E54DA-67B2-4F63-9C12-84BEB58318F5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844387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BBB2F3-4420-459F-89BD-0C436E425196}" type="datetimeFigureOut">
              <a:rPr lang="cs-CZ" smtClean="0"/>
              <a:pPr/>
              <a:t>28.04.2020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E54DA-67B2-4F63-9C12-84BEB58318F5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8953106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BBB2F3-4420-459F-89BD-0C436E425196}" type="datetimeFigureOut">
              <a:rPr lang="cs-CZ" smtClean="0"/>
              <a:pPr/>
              <a:t>28.04.2020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E54DA-67B2-4F63-9C12-84BEB58318F5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7051271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BBB2F3-4420-459F-89BD-0C436E425196}" type="datetimeFigureOut">
              <a:rPr lang="cs-CZ" smtClean="0"/>
              <a:pPr/>
              <a:t>28.04.2020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E54DA-67B2-4F63-9C12-84BEB58318F5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23522059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BBB2F3-4420-459F-89BD-0C436E425196}" type="datetimeFigureOut">
              <a:rPr lang="cs-CZ" smtClean="0"/>
              <a:pPr/>
              <a:t>28.04.2020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E54DA-67B2-4F63-9C12-84BEB58318F5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0706992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BBB2F3-4420-459F-89BD-0C436E425196}" type="datetimeFigureOut">
              <a:rPr lang="cs-CZ" smtClean="0"/>
              <a:pPr/>
              <a:t>28.04.2020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E54DA-67B2-4F63-9C12-84BEB58318F5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6789312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BBB2F3-4420-459F-89BD-0C436E425196}" type="datetimeFigureOut">
              <a:rPr lang="cs-CZ" smtClean="0"/>
              <a:pPr/>
              <a:t>28.04.2020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E54DA-67B2-4F63-9C12-84BEB58318F5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03302934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BBB2F3-4420-459F-89BD-0C436E425196}" type="datetimeFigureOut">
              <a:rPr lang="cs-CZ" smtClean="0"/>
              <a:pPr/>
              <a:t>28.04.2020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E54DA-67B2-4F63-9C12-84BEB58318F5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927339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lastní rozlože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9A6E9-8350-42C0-BC2B-4E18AB12E8D4}" type="datetimeFigureOut">
              <a:rPr lang="cs-CZ" smtClean="0"/>
              <a:pPr/>
              <a:t>28.04.2020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84BED-71FF-4863-99E9-2200AA0FAE2D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12172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Vlastní rozlože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9A6E9-8350-42C0-BC2B-4E18AB12E8D4}" type="datetimeFigureOut">
              <a:rPr lang="cs-CZ" smtClean="0"/>
              <a:pPr/>
              <a:t>28.04.2020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84BED-71FF-4863-99E9-2200AA0FAE2D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709742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9A6E9-8350-42C0-BC2B-4E18AB12E8D4}" type="datetimeFigureOut">
              <a:rPr lang="cs-CZ" smtClean="0"/>
              <a:pPr/>
              <a:t>28.04.2020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84BED-71FF-4863-99E9-2200AA0FAE2D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111671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9A6E9-8350-42C0-BC2B-4E18AB12E8D4}" type="datetimeFigureOut">
              <a:rPr lang="cs-CZ" smtClean="0"/>
              <a:pPr/>
              <a:t>28.04.2020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84BED-71FF-4863-99E9-2200AA0FAE2D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0368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9A6E9-8350-42C0-BC2B-4E18AB12E8D4}" type="datetimeFigureOut">
              <a:rPr lang="cs-CZ" smtClean="0"/>
              <a:pPr/>
              <a:t>28.04.2020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84BED-71FF-4863-99E9-2200AA0FAE2D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319911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9A6E9-8350-42C0-BC2B-4E18AB12E8D4}" type="datetimeFigureOut">
              <a:rPr lang="cs-CZ" smtClean="0"/>
              <a:pPr/>
              <a:t>28.04.2020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84BED-71FF-4863-99E9-2200AA0FAE2D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874902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6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5" Type="http://schemas.openxmlformats.org/officeDocument/2006/relationships/slideLayout" Target="../slideLayouts/slideLayout19.xml"/><Relationship Id="rId10" Type="http://schemas.openxmlformats.org/officeDocument/2006/relationships/slideLayout" Target="../slideLayouts/slideLayout24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4.xml"/><Relationship Id="rId3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3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8.xml"/><Relationship Id="rId1" Type="http://schemas.openxmlformats.org/officeDocument/2006/relationships/slideLayout" Target="../slideLayouts/slideLayout27.xml"/><Relationship Id="rId6" Type="http://schemas.openxmlformats.org/officeDocument/2006/relationships/slideLayout" Target="../slideLayouts/slideLayout32.xml"/><Relationship Id="rId11" Type="http://schemas.openxmlformats.org/officeDocument/2006/relationships/slideLayout" Target="../slideLayouts/slideLayout37.xml"/><Relationship Id="rId5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6.xml"/><Relationship Id="rId4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C9A6E9-8350-42C0-BC2B-4E18AB12E8D4}" type="datetimeFigureOut">
              <a:rPr lang="cs-CZ" smtClean="0"/>
              <a:pPr/>
              <a:t>28.04.2020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D84BED-71FF-4863-99E9-2200AA0FAE2D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802062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74" r:id="rId3"/>
    <p:sldLayoutId id="2147483660" r:id="rId4"/>
    <p:sldLayoutId id="2147483661" r:id="rId5"/>
    <p:sldLayoutId id="2147483651" r:id="rId6"/>
    <p:sldLayoutId id="2147483652" r:id="rId7"/>
    <p:sldLayoutId id="2147483653" r:id="rId8"/>
    <p:sldLayoutId id="2147483654" r:id="rId9"/>
    <p:sldLayoutId id="2147483655" r:id="rId10"/>
    <p:sldLayoutId id="2147483656" r:id="rId11"/>
    <p:sldLayoutId id="2147483657" r:id="rId12"/>
    <p:sldLayoutId id="2147483658" r:id="rId13"/>
    <p:sldLayoutId id="2147483659" r:id="rId14"/>
  </p:sldLayoutIdLst>
  <p:txStyles>
    <p:titleStyle>
      <a:lvl1pPr algn="ctr" defTabSz="914400" rtl="0" eaLnBrk="1" latinLnBrk="0" hangingPunct="1">
        <a:spcBef>
          <a:spcPct val="0"/>
        </a:spcBef>
        <a:buNone/>
        <a:defRPr sz="4400" b="1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chemeClr val="accent1">
            <a:lumMod val="75000"/>
          </a:schemeClr>
        </a:buClr>
        <a:buSzPct val="114000"/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Clr>
          <a:srgbClr val="C00000"/>
        </a:buClr>
        <a:buSzPct val="106000"/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rgbClr val="FFC000"/>
        </a:buClr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AC3AE1-4D97-4C0F-9DE0-495819A1D573}" type="datetimeFigureOut">
              <a:rPr lang="cs-CZ" smtClean="0"/>
              <a:pPr/>
              <a:t>28.04.2020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AD8A33-3226-401D-8A1C-BCC05A398A30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447564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BBB2F3-4420-459F-89BD-0C436E425196}" type="datetimeFigureOut">
              <a:rPr lang="cs-CZ" smtClean="0"/>
              <a:pPr/>
              <a:t>28.04.2020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FE54DA-67B2-4F63-9C12-84BEB58318F5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056768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smolik@praha.psu.cas.cz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youtu.be/6YDHBFVIvIs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ctrTitle"/>
          </p:nvPr>
        </p:nvSpPr>
        <p:spPr>
          <a:xfrm>
            <a:off x="539552" y="332656"/>
            <a:ext cx="8208912" cy="2619722"/>
          </a:xfrm>
        </p:spPr>
        <p:txBody>
          <a:bodyPr>
            <a:normAutofit/>
          </a:bodyPr>
          <a:lstStyle/>
          <a:p>
            <a:r>
              <a:rPr lang="cs-CZ" sz="4000">
                <a:solidFill>
                  <a:schemeClr val="tx2"/>
                </a:solidFill>
              </a:rPr>
              <a:t>Porozumění slovům a větám</a:t>
            </a:r>
            <a:br>
              <a:rPr lang="cs-CZ" sz="4000">
                <a:solidFill>
                  <a:schemeClr val="tx2"/>
                </a:solidFill>
              </a:rPr>
            </a:br>
            <a:r>
              <a:rPr lang="cs-CZ" sz="4000">
                <a:solidFill>
                  <a:schemeClr val="tx2"/>
                </a:solidFill>
              </a:rPr>
              <a:t>Produkce slov a vět</a:t>
            </a:r>
            <a:endParaRPr lang="cs-CZ" sz="4000" b="1" dirty="0">
              <a:solidFill>
                <a:schemeClr val="tx2"/>
              </a:solidFill>
            </a:endParaRPr>
          </a:p>
        </p:txBody>
      </p:sp>
      <p:sp>
        <p:nvSpPr>
          <p:cNvPr id="5" name="Podnadpis 4"/>
          <p:cNvSpPr>
            <a:spLocks noGrp="1"/>
          </p:cNvSpPr>
          <p:nvPr>
            <p:ph type="subTitle" idx="1"/>
          </p:nvPr>
        </p:nvSpPr>
        <p:spPr>
          <a:xfrm>
            <a:off x="685800" y="2952378"/>
            <a:ext cx="8206680" cy="3068910"/>
          </a:xfrm>
        </p:spPr>
        <p:txBody>
          <a:bodyPr>
            <a:normAutofit/>
          </a:bodyPr>
          <a:lstStyle/>
          <a:p>
            <a:r>
              <a:rPr lang="cs-CZ" sz="2800" dirty="0"/>
              <a:t>Filip Smolík</a:t>
            </a:r>
          </a:p>
          <a:p>
            <a:r>
              <a:rPr lang="en-US" sz="2400" dirty="0" err="1">
                <a:hlinkClick r:id="rId2"/>
              </a:rPr>
              <a:t>smolik@praha.psu.cas.cz</a:t>
            </a:r>
            <a:endParaRPr lang="en-US" sz="2400" dirty="0"/>
          </a:p>
          <a:p>
            <a:pPr algn="l"/>
            <a:r>
              <a:rPr lang="cs-CZ" sz="2600" dirty="0"/>
              <a:t>	</a:t>
            </a:r>
            <a:r>
              <a:rPr lang="cs-CZ" sz="2600"/>
              <a:t>	</a:t>
            </a: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11962072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FE91EBC-C53C-4E55-9B57-275854AF5E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Typy standardizovaných úloh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41F7C89-9014-4F9D-B654-E0D1AC35D9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/>
              <a:t>Samostatné úlohy</a:t>
            </a:r>
          </a:p>
          <a:p>
            <a:pPr lvl="1"/>
            <a:r>
              <a:rPr lang="cs-CZ"/>
              <a:t>PPVT, TRS – porozumění slovníku.</a:t>
            </a:r>
          </a:p>
          <a:p>
            <a:r>
              <a:rPr lang="cs-CZ"/>
              <a:t>Soubory a baterie</a:t>
            </a:r>
          </a:p>
          <a:p>
            <a:pPr lvl="1"/>
            <a:r>
              <a:rPr lang="cs-CZ"/>
              <a:t>Různě veliké</a:t>
            </a:r>
          </a:p>
          <a:p>
            <a:pPr lvl="1"/>
            <a:r>
              <a:rPr lang="cs-CZ"/>
              <a:t>Jazykové, paměťové nebo IQ baterie často přes 10 subtestů</a:t>
            </a:r>
          </a:p>
          <a:p>
            <a:pPr lvl="2"/>
            <a:r>
              <a:rPr lang="cs-CZ"/>
              <a:t>Někdy různých pro různý věk</a:t>
            </a:r>
          </a:p>
        </p:txBody>
      </p:sp>
    </p:spTree>
    <p:extLst>
      <p:ext uri="{BB962C8B-B14F-4D97-AF65-F5344CB8AC3E}">
        <p14:creationId xmlns:p14="http://schemas.microsoft.com/office/powerpoint/2010/main" val="32195864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8841EA5-D9E3-46E2-A526-97261AAE09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Korelace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2FD01D3-41CD-4036-9055-EDB85E11A9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/>
              <a:t>Souvislost dvou číselných měřítek</a:t>
            </a:r>
          </a:p>
          <a:p>
            <a:pPr lvl="1"/>
            <a:r>
              <a:rPr lang="cs-CZ"/>
              <a:t>Měřítka korelují, pokut v případě, že hodnoty jednoho rostou, hodnoty druhého</a:t>
            </a:r>
          </a:p>
          <a:p>
            <a:pPr lvl="2"/>
            <a:r>
              <a:rPr lang="cs-CZ"/>
              <a:t>také rostou (pozitivní korelace)</a:t>
            </a:r>
          </a:p>
          <a:p>
            <a:pPr lvl="2"/>
            <a:r>
              <a:rPr lang="cs-CZ"/>
              <a:t>klesají (negativní korelace)</a:t>
            </a:r>
          </a:p>
          <a:p>
            <a:r>
              <a:rPr lang="cs-CZ"/>
              <a:t>Korelační koeficient</a:t>
            </a:r>
          </a:p>
          <a:p>
            <a:pPr lvl="1"/>
            <a:r>
              <a:rPr lang="cs-CZ"/>
              <a:t>Číslo od -1 do 1</a:t>
            </a:r>
          </a:p>
          <a:p>
            <a:pPr lvl="2"/>
            <a:r>
              <a:rPr lang="cs-CZ"/>
              <a:t>0 – žádná korelace, úplná nezávislost, z hodnoty jednoho nemůžeme hádat nic o druhém</a:t>
            </a:r>
          </a:p>
          <a:p>
            <a:pPr lvl="2"/>
            <a:r>
              <a:rPr lang="cs-CZ"/>
              <a:t>1 – perfektní korelace, lineární vztah, přímá úměra</a:t>
            </a:r>
          </a:p>
          <a:p>
            <a:pPr lvl="2"/>
            <a:r>
              <a:rPr lang="cs-CZ"/>
              <a:t>-1 – také perfektní korelace, nepřímá úměra</a:t>
            </a:r>
          </a:p>
          <a:p>
            <a:pPr lvl="1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23456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A6B9D9A-2BB3-4722-90FA-99626AE010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Korelační koeficient</a:t>
            </a:r>
          </a:p>
        </p:txBody>
      </p:sp>
      <p:pic>
        <p:nvPicPr>
          <p:cNvPr id="7" name="Zástupný obsah 6">
            <a:extLst>
              <a:ext uri="{FF2B5EF4-FFF2-40B4-BE49-F238E27FC236}">
                <a16:creationId xmlns:a16="http://schemas.microsoft.com/office/drawing/2014/main" id="{462890B7-11B3-4B84-BC34-92227E8735F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124744"/>
            <a:ext cx="4547874" cy="3672408"/>
          </a:xfrm>
        </p:spPr>
      </p:pic>
      <p:pic>
        <p:nvPicPr>
          <p:cNvPr id="9" name="Obrázek 8">
            <a:extLst>
              <a:ext uri="{FF2B5EF4-FFF2-40B4-BE49-F238E27FC236}">
                <a16:creationId xmlns:a16="http://schemas.microsoft.com/office/drawing/2014/main" id="{3B1A4D62-5CE1-449B-8292-0944C661686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8025" y="3895312"/>
            <a:ext cx="4248472" cy="28339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199161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6B1BEF0-EC8E-4AD7-BFCA-E80E5FEDBA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Regresní analýza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08E0157-101F-4954-A542-71D5A140AF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/>
              <a:t>Sleduje vztah mezi jednou závisle proměnnou a jedním nebo několika </a:t>
            </a:r>
            <a:r>
              <a:rPr lang="cs-CZ" i="1"/>
              <a:t>prediktory</a:t>
            </a:r>
            <a:endParaRPr lang="cs-CZ"/>
          </a:p>
          <a:p>
            <a:pPr lvl="1"/>
            <a:r>
              <a:rPr lang="cs-CZ"/>
              <a:t>Umožňuje zjistit, nakolik jeden prediktor souvisí se závisle proměnnou, když vezmeme v úvahu její souvislosti s ostatními predikotry</a:t>
            </a:r>
          </a:p>
          <a:p>
            <a:pPr lvl="1"/>
            <a:r>
              <a:rPr lang="cs-CZ"/>
              <a:t>Vysvětlení „unikátní variability“ předvídané konkrétním prediktorem</a:t>
            </a:r>
          </a:p>
          <a:p>
            <a:pPr lvl="1"/>
            <a:r>
              <a:rPr lang="cs-CZ"/>
              <a:t>Nakolik jeden prediktor vysvětluje závisle proměnnou, navíc („above and beyond“) k ostatním prediktorům</a:t>
            </a:r>
          </a:p>
        </p:txBody>
      </p:sp>
    </p:spTree>
    <p:extLst>
      <p:ext uri="{BB962C8B-B14F-4D97-AF65-F5344CB8AC3E}">
        <p14:creationId xmlns:p14="http://schemas.microsoft.com/office/powerpoint/2010/main" val="7723250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62848CF-14AA-45FA-A827-6000DE1A05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/>
              <a:t>Logaritmická škála</a:t>
            </a:r>
            <a:br>
              <a:rPr lang="cs-CZ"/>
            </a:br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58C99A4-F605-407D-9FA2-367B51AF74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0728" y="1700807"/>
            <a:ext cx="8135939" cy="4608513"/>
          </a:xfrm>
        </p:spPr>
        <p:txBody>
          <a:bodyPr/>
          <a:lstStyle/>
          <a:p>
            <a:r>
              <a:rPr lang="cs-CZ"/>
              <a:t>Grafy ukazují stejná data, sledujte osu Y</a:t>
            </a:r>
          </a:p>
        </p:txBody>
      </p:sp>
      <p:pic>
        <p:nvPicPr>
          <p:cNvPr id="10" name="Obrázek 9">
            <a:extLst>
              <a:ext uri="{FF2B5EF4-FFF2-40B4-BE49-F238E27FC236}">
                <a16:creationId xmlns:a16="http://schemas.microsoft.com/office/drawing/2014/main" id="{BF8F9B53-BFC5-4A6B-BC1E-556394FA280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43099" y="2276872"/>
            <a:ext cx="2878746" cy="3028508"/>
          </a:xfrm>
          <a:prstGeom prst="rect">
            <a:avLst/>
          </a:prstGeom>
        </p:spPr>
      </p:pic>
      <p:pic>
        <p:nvPicPr>
          <p:cNvPr id="11" name="Obrázek 10">
            <a:extLst>
              <a:ext uri="{FF2B5EF4-FFF2-40B4-BE49-F238E27FC236}">
                <a16:creationId xmlns:a16="http://schemas.microsoft.com/office/drawing/2014/main" id="{49A5B0A3-7325-4283-9EC7-407B2AF104C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21845" y="2276872"/>
            <a:ext cx="2935460" cy="3088172"/>
          </a:xfrm>
          <a:prstGeom prst="rect">
            <a:avLst/>
          </a:prstGeom>
        </p:spPr>
      </p:pic>
      <p:pic>
        <p:nvPicPr>
          <p:cNvPr id="12" name="Obrázek 11">
            <a:extLst>
              <a:ext uri="{FF2B5EF4-FFF2-40B4-BE49-F238E27FC236}">
                <a16:creationId xmlns:a16="http://schemas.microsoft.com/office/drawing/2014/main" id="{7D0911E0-C94F-4582-BE4E-6E697D95EC4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27333" y="2283665"/>
            <a:ext cx="2865832" cy="3014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66982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DF049AB-161F-4BCD-A03D-009E1646EB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/>
              <a:t>Směrodatná odchylka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71872AD-B819-4CD7-BAED-5214BF8224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4834880" cy="4525963"/>
          </a:xfrm>
        </p:spPr>
        <p:txBody>
          <a:bodyPr/>
          <a:lstStyle/>
          <a:p>
            <a:r>
              <a:rPr lang="cs-CZ"/>
              <a:t>Míra variability v datech</a:t>
            </a:r>
          </a:p>
          <a:p>
            <a:r>
              <a:rPr lang="cs-CZ"/>
              <a:t>U normálního rozdělení:</a:t>
            </a:r>
          </a:p>
          <a:p>
            <a:pPr lvl="1"/>
            <a:r>
              <a:rPr lang="cs-CZ"/>
              <a:t>Dá se převést na procento případů, které mají vyšší/nižší skór</a:t>
            </a:r>
          </a:p>
        </p:txBody>
      </p:sp>
      <p:pic>
        <p:nvPicPr>
          <p:cNvPr id="7" name="Obrázek 6">
            <a:extLst>
              <a:ext uri="{FF2B5EF4-FFF2-40B4-BE49-F238E27FC236}">
                <a16:creationId xmlns:a16="http://schemas.microsoft.com/office/drawing/2014/main" id="{6B100B81-F051-42BB-B7F8-F75A9B270C0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3870881"/>
            <a:ext cx="5715000" cy="2857500"/>
          </a:xfrm>
          <a:prstGeom prst="rect">
            <a:avLst/>
          </a:prstGeom>
        </p:spPr>
      </p:pic>
      <p:pic>
        <p:nvPicPr>
          <p:cNvPr id="13" name="Obrázek 12">
            <a:extLst>
              <a:ext uri="{FF2B5EF4-FFF2-40B4-BE49-F238E27FC236}">
                <a16:creationId xmlns:a16="http://schemas.microsoft.com/office/drawing/2014/main" id="{7D8CFABC-B2B8-4895-8D2A-4C090B19560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95085" y="1600200"/>
            <a:ext cx="3746916" cy="1394619"/>
          </a:xfrm>
          <a:prstGeom prst="rect">
            <a:avLst/>
          </a:prstGeom>
        </p:spPr>
      </p:pic>
      <p:pic>
        <p:nvPicPr>
          <p:cNvPr id="14" name="Obrázek 13">
            <a:extLst>
              <a:ext uri="{FF2B5EF4-FFF2-40B4-BE49-F238E27FC236}">
                <a16:creationId xmlns:a16="http://schemas.microsoft.com/office/drawing/2014/main" id="{662A3B76-6CF0-463A-B809-9852336A928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88224" y="3304166"/>
            <a:ext cx="2229638" cy="11180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28741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6CB3416-7447-44CB-AAEC-546036FF32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/>
              <a:t>Normální rozdělení: kde se bere?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B10376D-2763-4B7F-9BCD-EDB60CCB38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/>
              <a:t>Směrodatná odchylka (s. d.) se používá zejména v souvislosti s normálním rozdělením</a:t>
            </a:r>
          </a:p>
          <a:p>
            <a:pPr lvl="1"/>
            <a:r>
              <a:rPr lang="cs-CZ"/>
              <a:t>I když ne výhradně</a:t>
            </a:r>
          </a:p>
          <a:p>
            <a:endParaRPr lang="cs-CZ"/>
          </a:p>
          <a:p>
            <a:pPr marL="0" indent="0">
              <a:buNone/>
            </a:pPr>
            <a:r>
              <a:rPr lang="cs-CZ">
                <a:hlinkClick r:id="rId2"/>
              </a:rPr>
              <a:t>https://youtu.be/6YDHBFVIvIs</a:t>
            </a:r>
            <a:endParaRPr lang="cs-CZ"/>
          </a:p>
          <a:p>
            <a:pPr marL="0" indent="0">
              <a:buNone/>
            </a:pPr>
            <a:endParaRPr lang="cs-CZ"/>
          </a:p>
          <a:p>
            <a:pPr marL="0" indent="0">
              <a:buNone/>
            </a:pP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105301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5F06A37-8B8D-451A-A21B-03294A2BBF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Standardizované úlohy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90235B7-F491-4816-BFD2-B25C30EA43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/>
              <a:t>Zatím jsme mluvili o úlohách, které si výzkumník připravuje sám</a:t>
            </a:r>
          </a:p>
          <a:p>
            <a:r>
              <a:rPr lang="cs-CZ"/>
              <a:t>Lze ale využít už existující podněty/soubory podnětů</a:t>
            </a:r>
          </a:p>
          <a:p>
            <a:pPr lvl="1"/>
            <a:r>
              <a:rPr lang="cs-CZ"/>
              <a:t>To ještě nejsou standardizované úlohy, i když mohou být „standardní“ – běžně užívané</a:t>
            </a:r>
          </a:p>
          <a:p>
            <a:r>
              <a:rPr lang="cs-CZ"/>
              <a:t>Standardizace</a:t>
            </a:r>
          </a:p>
          <a:p>
            <a:pPr lvl="1"/>
            <a:r>
              <a:rPr lang="cs-CZ"/>
              <a:t>Proces vytvoření norem, které dovoují individuální diagnostiku</a:t>
            </a:r>
          </a:p>
          <a:p>
            <a:pPr lvl="1"/>
            <a:r>
              <a:rPr lang="cs-CZ"/>
              <a:t>Tedy srovnání dítěte s populací, všemi dětmi</a:t>
            </a:r>
          </a:p>
        </p:txBody>
      </p:sp>
    </p:spTree>
    <p:extLst>
      <p:ext uri="{BB962C8B-B14F-4D97-AF65-F5344CB8AC3E}">
        <p14:creationId xmlns:p14="http://schemas.microsoft.com/office/powerpoint/2010/main" val="27715243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526E181-5D6A-4AF8-9CD7-34CD962133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Proč a k čemu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38A4CB5-0D01-4E5D-B4C7-38349B5C67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/>
              <a:t>Standardizované úlohy umožňují porovnat výkon jedince s populací</a:t>
            </a:r>
          </a:p>
          <a:p>
            <a:pPr lvl="1"/>
            <a:r>
              <a:rPr lang="cs-CZ"/>
              <a:t>Je stejný, lepší, horší než typický člověk</a:t>
            </a:r>
          </a:p>
          <a:p>
            <a:pPr lvl="2"/>
            <a:r>
              <a:rPr lang="cs-CZ"/>
              <a:t>U dětí: ... než většina dětí daného věku</a:t>
            </a:r>
          </a:p>
          <a:p>
            <a:pPr lvl="1"/>
            <a:r>
              <a:rPr lang="cs-CZ"/>
              <a:t>„Instatní kontrolní skupina“</a:t>
            </a:r>
          </a:p>
          <a:p>
            <a:r>
              <a:rPr lang="cs-CZ"/>
              <a:t>Ve výzkumu dva hlavní účely</a:t>
            </a:r>
          </a:p>
          <a:p>
            <a:pPr lvl="1"/>
            <a:r>
              <a:rPr lang="cs-CZ"/>
              <a:t>Posouzení úrovně participantů</a:t>
            </a:r>
          </a:p>
          <a:p>
            <a:pPr lvl="1"/>
            <a:r>
              <a:rPr lang="cs-CZ"/>
              <a:t>Sledování mezi různými schopnostmi</a:t>
            </a:r>
          </a:p>
          <a:p>
            <a:pPr lvl="2"/>
            <a:r>
              <a:rPr lang="cs-CZ"/>
              <a:t>Pokud nás zajímají vztahy, není většinou nutné tvořit si vlastní metody/experimenty/úkoly</a:t>
            </a:r>
          </a:p>
          <a:p>
            <a:pPr lvl="2"/>
            <a:r>
              <a:rPr lang="cs-CZ"/>
              <a:t>Použijeme už hotové a máme navíc informace o úrovni</a:t>
            </a:r>
          </a:p>
        </p:txBody>
      </p:sp>
    </p:spTree>
    <p:extLst>
      <p:ext uri="{BB962C8B-B14F-4D97-AF65-F5344CB8AC3E}">
        <p14:creationId xmlns:p14="http://schemas.microsoft.com/office/powerpoint/2010/main" val="39850527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B3A47F2-A7DA-485B-9617-B08828B81C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Účel standardizace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7BD1B04-C8F2-4242-87F8-0EE1804D85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/>
              <a:t>Jde vlastně o „kalibraci“ testu</a:t>
            </a:r>
          </a:p>
          <a:p>
            <a:pPr lvl="1"/>
            <a:r>
              <a:rPr lang="cs-CZ"/>
              <a:t>Zjistit, jak sndadný/obtížný je, jaké skóry (počty bodů apod.) odpovídají jakým výkonům</a:t>
            </a:r>
          </a:p>
          <a:p>
            <a:pPr lvl="1"/>
            <a:r>
              <a:rPr lang="cs-CZ"/>
              <a:t>Co to znamená, že někdo má v testu 50 bodů? Je to moc? Nebo málo?</a:t>
            </a:r>
          </a:p>
          <a:p>
            <a:pPr lvl="1"/>
            <a:r>
              <a:rPr lang="cs-CZ"/>
              <a:t>Zjišťujeme pomocí porovnání s populací</a:t>
            </a:r>
          </a:p>
          <a:p>
            <a:r>
              <a:rPr lang="cs-CZ"/>
              <a:t>Standardizace jako tvorba norem</a:t>
            </a:r>
          </a:p>
          <a:p>
            <a:pPr lvl="1"/>
            <a:r>
              <a:rPr lang="cs-CZ"/>
              <a:t>Nasbíráme velké množství dat od mnoha lidí</a:t>
            </a:r>
          </a:p>
          <a:p>
            <a:pPr lvl="1"/>
            <a:r>
              <a:rPr lang="cs-CZ"/>
              <a:t>Zjistíme typický výkon a variabilitu</a:t>
            </a:r>
          </a:p>
          <a:p>
            <a:pPr lvl="1"/>
            <a:r>
              <a:rPr lang="cs-CZ"/>
              <a:t>Zjistíme, jaké procento lidí má výkon stejný nebo nižší než je určitý počet bodů - percentil</a:t>
            </a:r>
          </a:p>
          <a:p>
            <a:pPr marL="457200" lvl="1" indent="0">
              <a:buNone/>
            </a:pP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532891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1ED2B59-CAB9-4326-AA9F-315BBA66CA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Hrubé a standardní skóry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7A4ACE5-AC3A-420D-89FA-C47F196B1D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/>
              <a:t>Hrubý skór</a:t>
            </a:r>
          </a:p>
          <a:p>
            <a:pPr lvl="1"/>
            <a:r>
              <a:rPr lang="cs-CZ"/>
              <a:t>Obvykle počet bodů, počet správných odpovědí</a:t>
            </a:r>
          </a:p>
          <a:p>
            <a:pPr lvl="1"/>
            <a:r>
              <a:rPr lang="cs-CZ"/>
              <a:t>Může se někdy jednat i o čas</a:t>
            </a:r>
          </a:p>
          <a:p>
            <a:pPr lvl="2"/>
            <a:r>
              <a:rPr lang="cs-CZ"/>
              <a:t>Pak je obvykle třeba ho nějak obrátit</a:t>
            </a:r>
          </a:p>
          <a:p>
            <a:pPr lvl="1"/>
            <a:r>
              <a:rPr lang="cs-CZ"/>
              <a:t>Nesrovnatelný mezi různými úlohami</a:t>
            </a:r>
          </a:p>
        </p:txBody>
      </p:sp>
    </p:spTree>
    <p:extLst>
      <p:ext uri="{BB962C8B-B14F-4D97-AF65-F5344CB8AC3E}">
        <p14:creationId xmlns:p14="http://schemas.microsoft.com/office/powerpoint/2010/main" val="1311229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42C6524-782A-4F6C-95DA-E9176D19F6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Různé používané standardní skóry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807FEE0-20B4-4C17-AC47-C5204A5E8C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/>
              <a:t>Percentil – není to standardní skór, ale porovnatelná informace</a:t>
            </a:r>
          </a:p>
          <a:p>
            <a:pPr lvl="1"/>
            <a:r>
              <a:rPr lang="cs-CZ"/>
              <a:t>Jaká část lidí (daného věku) skóruje stejně/níže</a:t>
            </a:r>
          </a:p>
          <a:p>
            <a:r>
              <a:rPr lang="cs-CZ"/>
              <a:t>Další skóry jsou lineární transformace normálního rozložení</a:t>
            </a:r>
          </a:p>
          <a:p>
            <a:pPr lvl="1"/>
            <a:r>
              <a:rPr lang="cs-CZ"/>
              <a:t>Umožňují převod na percentily, ale dají se sčítat</a:t>
            </a:r>
          </a:p>
          <a:p>
            <a:pPr lvl="1"/>
            <a:r>
              <a:rPr lang="cs-CZ"/>
              <a:t>IQ skór: průměr 100, sm. odch. 15</a:t>
            </a:r>
          </a:p>
          <a:p>
            <a:pPr lvl="1"/>
            <a:r>
              <a:rPr lang="cs-CZ"/>
              <a:t>Sten: průměr 5.5, sm. odch 0.5</a:t>
            </a:r>
          </a:p>
          <a:p>
            <a:pPr lvl="1"/>
            <a:r>
              <a:rPr lang="cs-CZ"/>
              <a:t>Stanine: průměr 5, sm. odch. 0.5</a:t>
            </a:r>
          </a:p>
          <a:p>
            <a:pPr lvl="1"/>
            <a:r>
              <a:rPr lang="cs-CZ"/>
              <a:t>t-skór: průměr 50, sm. odch. 10</a:t>
            </a:r>
          </a:p>
          <a:p>
            <a:pPr lvl="1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27880639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Vlastní návrh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Vlastní návrh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9408</TotalTime>
  <Words>661</Words>
  <Application>Microsoft Office PowerPoint</Application>
  <PresentationFormat>Předvádění na obrazovce (4:3)</PresentationFormat>
  <Paragraphs>83</Paragraphs>
  <Slides>13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3</vt:i4>
      </vt:variant>
      <vt:variant>
        <vt:lpstr>Nadpisy snímků</vt:lpstr>
      </vt:variant>
      <vt:variant>
        <vt:i4>13</vt:i4>
      </vt:variant>
    </vt:vector>
  </HeadingPairs>
  <TitlesOfParts>
    <vt:vector size="19" baseType="lpstr">
      <vt:lpstr>Arial</vt:lpstr>
      <vt:lpstr>Calibri</vt:lpstr>
      <vt:lpstr>SegoeUIBlack</vt:lpstr>
      <vt:lpstr>Motiv systému Office</vt:lpstr>
      <vt:lpstr>1_Vlastní návrh</vt:lpstr>
      <vt:lpstr>Vlastní návrh</vt:lpstr>
      <vt:lpstr>Porozumění slovům a větám Produkce slov a vět</vt:lpstr>
      <vt:lpstr>Logaritmická škála </vt:lpstr>
      <vt:lpstr>Směrodatná odchylka</vt:lpstr>
      <vt:lpstr>Normální rozdělení: kde se bere?</vt:lpstr>
      <vt:lpstr>Standardizované úlohy</vt:lpstr>
      <vt:lpstr>Proč a k čemu</vt:lpstr>
      <vt:lpstr>Účel standardizace</vt:lpstr>
      <vt:lpstr>Hrubé a standardní skóry</vt:lpstr>
      <vt:lpstr>Různé používané standardní skóry</vt:lpstr>
      <vt:lpstr>Typy standardizovaných úloh</vt:lpstr>
      <vt:lpstr>Korelace</vt:lpstr>
      <vt:lpstr>Korelační koeficient</vt:lpstr>
      <vt:lpstr>Regresní analýza</vt:lpstr>
    </vt:vector>
  </TitlesOfParts>
  <Company>Ústav pro jazyk český AV ČR, v. v. i.,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Adam Kříž</dc:creator>
  <cp:lastModifiedBy>Filip</cp:lastModifiedBy>
  <cp:revision>251</cp:revision>
  <dcterms:created xsi:type="dcterms:W3CDTF">2015-07-16T14:09:50Z</dcterms:created>
  <dcterms:modified xsi:type="dcterms:W3CDTF">2020-04-28T13:41:28Z</dcterms:modified>
</cp:coreProperties>
</file>