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67" r:id="rId9"/>
    <p:sldId id="270" r:id="rId10"/>
    <p:sldId id="274" r:id="rId11"/>
    <p:sldId id="275" r:id="rId12"/>
    <p:sldId id="268" r:id="rId13"/>
    <p:sldId id="276" r:id="rId14"/>
    <p:sldId id="272" r:id="rId15"/>
    <p:sldId id="269" r:id="rId16"/>
    <p:sldId id="277" r:id="rId17"/>
    <p:sldId id="278" r:id="rId18"/>
    <p:sldId id="263" r:id="rId19"/>
    <p:sldId id="265" r:id="rId20"/>
    <p:sldId id="273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/>
    <p:restoredTop sz="94648"/>
  </p:normalViewPr>
  <p:slideViewPr>
    <p:cSldViewPr>
      <p:cViewPr varScale="1">
        <p:scale>
          <a:sx n="78" d="100"/>
          <a:sy n="78" d="100"/>
        </p:scale>
        <p:origin x="14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79D884-894D-4504-AF7B-1DFD29C8129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D745589-C148-45CE-AF1D-1DAE55E2F62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D884-894D-4504-AF7B-1DFD29C8129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5589-C148-45CE-AF1D-1DAE55E2F6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D884-894D-4504-AF7B-1DFD29C8129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5589-C148-45CE-AF1D-1DAE55E2F6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D884-894D-4504-AF7B-1DFD29C8129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745589-C148-45CE-AF1D-1DAE55E2F62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79D884-894D-4504-AF7B-1DFD29C8129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D745589-C148-45CE-AF1D-1DAE55E2F62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D884-894D-4504-AF7B-1DFD29C8129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5589-C148-45CE-AF1D-1DAE55E2F62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D884-894D-4504-AF7B-1DFD29C8129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5589-C148-45CE-AF1D-1DAE55E2F62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79D884-894D-4504-AF7B-1DFD29C8129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745589-C148-45CE-AF1D-1DAE55E2F62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D884-894D-4504-AF7B-1DFD29C8129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5589-C148-45CE-AF1D-1DAE55E2F62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79D884-894D-4504-AF7B-1DFD29C8129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745589-C148-45CE-AF1D-1DAE55E2F624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79D884-894D-4504-AF7B-1DFD29C8129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745589-C148-45CE-AF1D-1DAE55E2F624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79D884-894D-4504-AF7B-1DFD29C81299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745589-C148-45CE-AF1D-1DAE55E2F62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2D6Iy7m7q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katelevize.cz/ivysilani/1095946610-diagnoza/210572241500001-svalova-dystrofie/titulk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ceskatelevize.cz/porady/1186000189-13-komnata/217562210800005-13-komnata-arnosta-petrack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VROZENÉ VÝVOJOVÉ VADY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5085184"/>
            <a:ext cx="5829200" cy="792088"/>
          </a:xfrm>
        </p:spPr>
        <p:txBody>
          <a:bodyPr>
            <a:normAutofit/>
          </a:bodyPr>
          <a:lstStyle/>
          <a:p>
            <a:r>
              <a:rPr lang="cs-CZ" dirty="0"/>
              <a:t>PhDr. David Půlpán</a:t>
            </a:r>
          </a:p>
          <a:p>
            <a:r>
              <a:rPr lang="cs-CZ" dirty="0"/>
              <a:t>pulpan@ftvs.cuni.cz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Vady</a:t>
            </a:r>
            <a:r>
              <a:rPr lang="en-US" dirty="0"/>
              <a:t> </a:t>
            </a:r>
            <a:r>
              <a:rPr lang="en-US" dirty="0" err="1"/>
              <a:t>dolních</a:t>
            </a:r>
            <a:r>
              <a:rPr lang="en-US" dirty="0"/>
              <a:t> </a:t>
            </a:r>
            <a:r>
              <a:rPr lang="en-US" dirty="0" err="1"/>
              <a:t>končetin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Vady</a:t>
            </a:r>
            <a:r>
              <a:rPr lang="en-US" dirty="0"/>
              <a:t> </a:t>
            </a:r>
            <a:r>
              <a:rPr lang="en-US" dirty="0" err="1"/>
              <a:t>kolen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genua</a:t>
            </a:r>
            <a:r>
              <a:rPr lang="en-US" dirty="0"/>
              <a:t> </a:t>
            </a:r>
            <a:r>
              <a:rPr lang="en-US" dirty="0" err="1"/>
              <a:t>valga</a:t>
            </a:r>
            <a:r>
              <a:rPr lang="en-US" dirty="0"/>
              <a:t> </a:t>
            </a:r>
            <a:r>
              <a:rPr lang="cs-CZ" dirty="0"/>
              <a:t>(= vbočená kolena – valgózní)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 err="1"/>
              <a:t>genua</a:t>
            </a:r>
            <a:r>
              <a:rPr lang="en-US" dirty="0"/>
              <a:t> </a:t>
            </a:r>
            <a:r>
              <a:rPr lang="en-US" dirty="0" err="1"/>
              <a:t>vara</a:t>
            </a:r>
            <a:r>
              <a:rPr lang="cs-CZ" dirty="0"/>
              <a:t> (= vybočená kolena – varózní)</a:t>
            </a:r>
            <a:endParaRPr lang="en-US" dirty="0"/>
          </a:p>
          <a:p>
            <a:r>
              <a:rPr lang="en-US" dirty="0" err="1"/>
              <a:t>Vady</a:t>
            </a:r>
            <a:r>
              <a:rPr lang="en-US" dirty="0"/>
              <a:t> </a:t>
            </a:r>
            <a:r>
              <a:rPr lang="en-US" dirty="0" err="1"/>
              <a:t>nohy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pes </a:t>
            </a:r>
            <a:r>
              <a:rPr lang="en-US" dirty="0" err="1"/>
              <a:t>equinovarus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2"/>
            <a:ext cx="3530600" cy="2298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34477"/>
            <a:ext cx="2878395" cy="215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9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Rozštěp páteře  (Spina </a:t>
            </a:r>
            <a:r>
              <a:rPr lang="cs-CZ" sz="4000" dirty="0" err="1"/>
              <a:t>bifida</a:t>
            </a:r>
            <a:r>
              <a:rPr lang="cs-CZ" sz="40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Vrozená vývojová vada – vzniká nesprávným uzavřením medulární (páteřní) trubice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→ neurologická operace brzy po narození.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cs-CZ" dirty="0"/>
              <a:t>Výskyt se snižuje s rozvojem screeningových metod.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cs-CZ" dirty="0"/>
              <a:t>Příčiny: alkoholismus matky, 3-10% dědičný přenos, nedostatek kyseliny listové u matky</a:t>
            </a:r>
            <a:br>
              <a:rPr lang="cs-CZ" dirty="0"/>
            </a:br>
            <a:r>
              <a:rPr lang="cs-CZ" dirty="0"/>
              <a:t>v těhotenství.						    …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B4AB83-B173-4C17-89CF-F6B6602F68A1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27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Rozštěp páteře  (Spina </a:t>
            </a:r>
            <a:r>
              <a:rPr lang="cs-CZ" sz="4000" dirty="0" err="1"/>
              <a:t>bifida</a:t>
            </a:r>
            <a:r>
              <a:rPr lang="cs-CZ" sz="40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363272" cy="54005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500" dirty="0"/>
              <a:t>…</a:t>
            </a:r>
          </a:p>
          <a:p>
            <a:r>
              <a:rPr lang="cs-CZ" sz="3500" dirty="0"/>
              <a:t>Různý rozsah poškození:</a:t>
            </a:r>
          </a:p>
          <a:p>
            <a:pPr marL="514350" indent="-514350">
              <a:buAutoNum type="arabicPeriod"/>
            </a:pPr>
            <a:r>
              <a:rPr lang="cs-CZ" sz="3500" dirty="0"/>
              <a:t>Spina </a:t>
            </a:r>
            <a:r>
              <a:rPr lang="cs-CZ" sz="3500" dirty="0" err="1"/>
              <a:t>bifida</a:t>
            </a:r>
            <a:r>
              <a:rPr lang="cs-CZ" sz="3500" dirty="0"/>
              <a:t> </a:t>
            </a:r>
            <a:r>
              <a:rPr lang="cs-CZ" sz="3500" dirty="0" err="1"/>
              <a:t>occulta</a:t>
            </a:r>
            <a:endParaRPr lang="cs-CZ" sz="3500" dirty="0"/>
          </a:p>
          <a:p>
            <a:pPr marL="514350" indent="-514350">
              <a:buAutoNum type="arabicPeriod"/>
            </a:pPr>
            <a:r>
              <a:rPr lang="cs-CZ" sz="3500" dirty="0"/>
              <a:t>Meningokéle</a:t>
            </a:r>
          </a:p>
          <a:p>
            <a:pPr marL="514350" indent="-514350">
              <a:buAutoNum type="arabicPeriod"/>
            </a:pPr>
            <a:r>
              <a:rPr lang="cs-CZ" sz="3500" dirty="0" err="1"/>
              <a:t>Myelomeningokéle</a:t>
            </a:r>
            <a:endParaRPr lang="cs-CZ" sz="3500" dirty="0"/>
          </a:p>
          <a:p>
            <a:pPr marL="0" indent="0">
              <a:spcBef>
                <a:spcPts val="1800"/>
              </a:spcBef>
              <a:buNone/>
            </a:pPr>
            <a:r>
              <a:rPr lang="cs-CZ" sz="3500" dirty="0"/>
              <a:t>→ různé neurologické nálezy.</a:t>
            </a:r>
          </a:p>
          <a:p>
            <a:pPr marL="0" indent="0">
              <a:spcBef>
                <a:spcPts val="1800"/>
              </a:spcBef>
              <a:buNone/>
            </a:pPr>
            <a:endParaRPr lang="cs-CZ" sz="3500" dirty="0"/>
          </a:p>
          <a:p>
            <a:pPr>
              <a:spcBef>
                <a:spcPts val="2400"/>
              </a:spcBef>
            </a:pPr>
            <a:r>
              <a:rPr lang="cs-CZ" sz="3500" dirty="0"/>
              <a:t>Často další přidružené potíže.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3500" dirty="0"/>
              <a:t>                                                                              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3500" dirty="0"/>
              <a:t>                                                                                     …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B4AB83-B173-4C17-89CF-F6B6602F68A1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639793" cy="343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03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Rozštěp páteře  (Spina </a:t>
            </a:r>
            <a:r>
              <a:rPr lang="cs-CZ" sz="4000" dirty="0" err="1"/>
              <a:t>bifida</a:t>
            </a:r>
            <a:r>
              <a:rPr lang="cs-CZ" sz="40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768"/>
              </a:spcBef>
              <a:buNone/>
            </a:pPr>
            <a:r>
              <a:rPr lang="cs-CZ" dirty="0"/>
              <a:t>…</a:t>
            </a:r>
          </a:p>
          <a:p>
            <a:pPr marL="0" indent="0">
              <a:lnSpc>
                <a:spcPct val="90000"/>
              </a:lnSpc>
              <a:spcBef>
                <a:spcPts val="768"/>
              </a:spcBef>
              <a:buNone/>
            </a:pPr>
            <a:r>
              <a:rPr lang="cs-CZ" dirty="0"/>
              <a:t>Pohybové aktivity:</a:t>
            </a:r>
          </a:p>
          <a:p>
            <a:pPr marL="0" indent="0">
              <a:lnSpc>
                <a:spcPct val="90000"/>
              </a:lnSpc>
              <a:spcBef>
                <a:spcPts val="768"/>
              </a:spcBef>
              <a:buNone/>
            </a:pPr>
            <a:r>
              <a:rPr lang="cs-CZ" dirty="0"/>
              <a:t>→ rozvoj svalstva HK,</a:t>
            </a:r>
          </a:p>
          <a:p>
            <a:pPr marL="0" indent="0">
              <a:lnSpc>
                <a:spcPct val="90000"/>
              </a:lnSpc>
              <a:spcBef>
                <a:spcPts val="768"/>
              </a:spcBef>
              <a:buNone/>
            </a:pPr>
            <a:r>
              <a:rPr lang="cs-CZ" dirty="0"/>
              <a:t>→ plavání, sporty na vozíku (např. lyžování, </a:t>
            </a:r>
            <a:r>
              <a:rPr lang="cs-CZ" dirty="0" err="1"/>
              <a:t>sledge</a:t>
            </a:r>
            <a:r>
              <a:rPr lang="cs-CZ" dirty="0"/>
              <a:t> hokej,…).</a:t>
            </a:r>
          </a:p>
          <a:p>
            <a:pPr marL="0" indent="0">
              <a:lnSpc>
                <a:spcPct val="90000"/>
              </a:lnSpc>
              <a:spcBef>
                <a:spcPts val="768"/>
              </a:spcBef>
              <a:buNone/>
            </a:pPr>
            <a:endParaRPr lang="cs-CZ" dirty="0">
              <a:hlinkClick r:id="rId2"/>
            </a:endParaRPr>
          </a:p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cs-CZ" dirty="0">
                <a:hlinkClick r:id="rId2"/>
              </a:rPr>
              <a:t>Aaron </a:t>
            </a:r>
            <a:r>
              <a:rPr lang="cs-CZ" dirty="0" err="1">
                <a:hlinkClick r:id="rId2"/>
              </a:rPr>
              <a:t>Fotheringham</a:t>
            </a:r>
            <a:r>
              <a:rPr lang="cs-CZ" dirty="0">
                <a:hlinkClick r:id="rId2"/>
              </a:rPr>
              <a:t> - </a:t>
            </a:r>
            <a:r>
              <a:rPr lang="cs-CZ" dirty="0" err="1">
                <a:hlinkClick r:id="rId2"/>
              </a:rPr>
              <a:t>The</a:t>
            </a:r>
            <a:r>
              <a:rPr lang="cs-CZ" dirty="0">
                <a:hlinkClick r:id="rId2"/>
              </a:rPr>
              <a:t> Story</a:t>
            </a:r>
            <a:r>
              <a:rPr lang="cs-CZ" dirty="0"/>
              <a:t> (cca 6 min)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B4AB83-B173-4C17-89CF-F6B6602F68A1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564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Gigantismus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Celkové</a:t>
            </a:r>
            <a:r>
              <a:rPr lang="en-US" dirty="0"/>
              <a:t> </a:t>
            </a:r>
            <a:r>
              <a:rPr lang="en-US" dirty="0" err="1"/>
              <a:t>zvětšení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tělesných</a:t>
            </a:r>
            <a:r>
              <a:rPr lang="en-US" dirty="0"/>
              <a:t> </a:t>
            </a:r>
            <a:r>
              <a:rPr lang="en-US" dirty="0" err="1"/>
              <a:t>proporcí</a:t>
            </a:r>
            <a:endParaRPr lang="en-US" dirty="0"/>
          </a:p>
          <a:p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spojeno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 </a:t>
            </a:r>
            <a:r>
              <a:rPr lang="en-US" dirty="0" err="1"/>
              <a:t>hyperplazií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adenohypofýzy</a:t>
            </a:r>
            <a:r>
              <a:rPr lang="cs-CZ" dirty="0"/>
              <a:t> (= zmnožení</a:t>
            </a:r>
          </a:p>
          <a:p>
            <a:pPr marL="0" indent="0">
              <a:buNone/>
            </a:pPr>
            <a:r>
              <a:rPr lang="cs-CZ" dirty="0"/>
              <a:t>buněk a tkání)</a:t>
            </a:r>
            <a:endParaRPr lang="en-US" dirty="0"/>
          </a:p>
          <a:p>
            <a:r>
              <a:rPr lang="en-US" dirty="0" err="1"/>
              <a:t>Vzniká</a:t>
            </a:r>
            <a:r>
              <a:rPr lang="en-US" dirty="0"/>
              <a:t> v </a:t>
            </a:r>
            <a:r>
              <a:rPr lang="en-US" dirty="0" err="1"/>
              <a:t>dětství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x </a:t>
            </a:r>
            <a:r>
              <a:rPr lang="en-US" dirty="0" err="1"/>
              <a:t>akromegalie</a:t>
            </a:r>
            <a:r>
              <a:rPr lang="cs-CZ" dirty="0"/>
              <a:t> (nadměrná</a:t>
            </a:r>
          </a:p>
          <a:p>
            <a:pPr marL="0" indent="0">
              <a:buNone/>
            </a:pPr>
            <a:r>
              <a:rPr lang="cs-CZ" dirty="0"/>
              <a:t>produkce růstového hormonu)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3718095" cy="5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88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Progresivní svalová dystrofie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cs-CZ" dirty="0"/>
              <a:t>Primární nervosvalové onemocnění – ubývání (rozpad) svalových vláken, přeměna na vazivo a tuk.</a:t>
            </a:r>
          </a:p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cs-CZ" dirty="0"/>
              <a:t>Příčiny: vrozené metabolické a hormonální poruchy.</a:t>
            </a:r>
          </a:p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cs-CZ" dirty="0"/>
              <a:t>Častěji postihuje chlapce, dívky pouze přenašečkami.</a:t>
            </a:r>
          </a:p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cs-CZ" dirty="0"/>
              <a:t>Začíná se rozvíjet nejčastěji v dětství.</a:t>
            </a:r>
          </a:p>
          <a:p>
            <a:pPr marL="0" indent="0">
              <a:lnSpc>
                <a:spcPct val="90000"/>
              </a:lnSpc>
              <a:spcBef>
                <a:spcPts val="768"/>
              </a:spcBef>
              <a:buNone/>
            </a:pPr>
            <a:r>
              <a:rPr lang="cs-CZ" dirty="0"/>
              <a:t>                                                                                    …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B4AB83-B173-4C17-89CF-F6B6602F68A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080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Progresivní svalová dystrofie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…</a:t>
            </a:r>
          </a:p>
          <a:p>
            <a:pPr>
              <a:spcBef>
                <a:spcPts val="2400"/>
              </a:spcBef>
            </a:pPr>
            <a:r>
              <a:rPr lang="cs-CZ" dirty="0"/>
              <a:t>Léčba zatím pouze</a:t>
            </a:r>
            <a:br>
              <a:rPr lang="cs-CZ" dirty="0"/>
            </a:br>
            <a:r>
              <a:rPr lang="cs-CZ" dirty="0"/>
              <a:t>symptomatická.   </a:t>
            </a:r>
          </a:p>
          <a:p>
            <a:pPr>
              <a:spcBef>
                <a:spcPts val="2400"/>
              </a:spcBef>
            </a:pPr>
            <a:endParaRPr lang="cs-CZ" dirty="0"/>
          </a:p>
          <a:p>
            <a:pPr>
              <a:spcBef>
                <a:spcPts val="0"/>
              </a:spcBef>
            </a:pPr>
            <a:r>
              <a:rPr lang="cs-CZ" dirty="0" err="1"/>
              <a:t>Duchennova</a:t>
            </a:r>
            <a:r>
              <a:rPr lang="cs-CZ" dirty="0"/>
              <a:t> SD</a:t>
            </a:r>
          </a:p>
          <a:p>
            <a:pPr>
              <a:spcBef>
                <a:spcPts val="0"/>
              </a:spcBef>
            </a:pPr>
            <a:r>
              <a:rPr lang="cs-CZ" dirty="0" err="1"/>
              <a:t>Beckerova</a:t>
            </a:r>
            <a:r>
              <a:rPr lang="cs-CZ" dirty="0"/>
              <a:t> SD („mírnější“)                                                      …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B4AB83-B173-4C17-89CF-F6B6602F68A1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69068"/>
            <a:ext cx="4248472" cy="403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01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Progresivní svalová dystrofie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768"/>
              </a:spcBef>
              <a:buNone/>
            </a:pPr>
            <a:r>
              <a:rPr lang="cs-CZ" dirty="0"/>
              <a:t>…</a:t>
            </a:r>
          </a:p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cs-CZ" dirty="0"/>
              <a:t>Pohybové aktivity:</a:t>
            </a:r>
          </a:p>
          <a:p>
            <a:pPr marL="0" indent="0">
              <a:lnSpc>
                <a:spcPct val="90000"/>
              </a:lnSpc>
              <a:spcBef>
                <a:spcPts val="768"/>
              </a:spcBef>
              <a:buNone/>
            </a:pPr>
            <a:r>
              <a:rPr lang="cs-CZ" dirty="0"/>
              <a:t>→ dokud je to možné, účast v běžné TV,</a:t>
            </a:r>
          </a:p>
          <a:p>
            <a:pPr marL="0" indent="0">
              <a:lnSpc>
                <a:spcPct val="90000"/>
              </a:lnSpc>
              <a:spcBef>
                <a:spcPts val="768"/>
              </a:spcBef>
              <a:buNone/>
            </a:pPr>
            <a:r>
              <a:rPr lang="cs-CZ" dirty="0"/>
              <a:t>→ seznámení s aktivitami, které lze provádět</a:t>
            </a:r>
            <a:br>
              <a:rPr lang="cs-CZ" dirty="0"/>
            </a:br>
            <a:r>
              <a:rPr lang="cs-CZ" dirty="0"/>
              <a:t>i v pozdějších stadiích (na vozíku),</a:t>
            </a:r>
          </a:p>
          <a:p>
            <a:pPr marL="0" indent="0">
              <a:lnSpc>
                <a:spcPct val="90000"/>
              </a:lnSpc>
              <a:spcBef>
                <a:spcPts val="768"/>
              </a:spcBef>
              <a:buNone/>
            </a:pPr>
            <a:r>
              <a:rPr lang="cs-CZ" dirty="0"/>
              <a:t>→ příprava na roli rozhodčího,</a:t>
            </a:r>
          </a:p>
          <a:p>
            <a:pPr marL="0" indent="0">
              <a:lnSpc>
                <a:spcPct val="90000"/>
              </a:lnSpc>
              <a:spcBef>
                <a:spcPts val="768"/>
              </a:spcBef>
              <a:buNone/>
            </a:pPr>
            <a:r>
              <a:rPr lang="cs-CZ" dirty="0"/>
              <a:t>→ účast v hodinách ATV. </a:t>
            </a:r>
            <a:endParaRPr lang="cs-CZ" sz="2800" dirty="0"/>
          </a:p>
          <a:p>
            <a:pPr>
              <a:lnSpc>
                <a:spcPct val="90000"/>
              </a:lnSpc>
              <a:spcBef>
                <a:spcPts val="768"/>
              </a:spcBef>
            </a:pPr>
            <a:r>
              <a:rPr lang="cs-CZ" sz="2800" dirty="0">
                <a:hlinkClick r:id="rId2"/>
              </a:rPr>
              <a:t>http://www.ceskatelevize.cz/ivysilani/1095946610-diagnoza/210572241500001-svalova-dystrofie/titulky</a:t>
            </a:r>
            <a:endParaRPr lang="cs-CZ" sz="2800" dirty="0"/>
          </a:p>
          <a:p>
            <a:pPr marL="0" indent="0">
              <a:lnSpc>
                <a:spcPct val="90000"/>
              </a:lnSpc>
              <a:spcBef>
                <a:spcPts val="768"/>
              </a:spcBef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B4AB83-B173-4C17-89CF-F6B6602F68A1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7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Sportovní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Plavání, lukostřelba, atletika, stolní tenis, sjezdové lyžování, cyklistika, </a:t>
            </a:r>
            <a:r>
              <a:rPr lang="cs-CZ" dirty="0" err="1"/>
              <a:t>bowls</a:t>
            </a:r>
            <a:r>
              <a:rPr lang="cs-CZ" dirty="0"/>
              <a:t>, boccia, </a:t>
            </a:r>
            <a:r>
              <a:rPr lang="cs-CZ" dirty="0" err="1"/>
              <a:t>sledge</a:t>
            </a:r>
            <a:r>
              <a:rPr lang="cs-CZ" dirty="0"/>
              <a:t> hokej a mnoho dalších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15" y="3284984"/>
            <a:ext cx="3675570" cy="25154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Kompenzační pomůcky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 léčbě: dlahy a ortézy</a:t>
            </a:r>
          </a:p>
          <a:p>
            <a:r>
              <a:rPr lang="cs-CZ" dirty="0"/>
              <a:t>Ke kompenzaci: protézy, </a:t>
            </a:r>
            <a:r>
              <a:rPr lang="cs-CZ" dirty="0" err="1"/>
              <a:t>ortoprotézy</a:t>
            </a:r>
            <a:r>
              <a:rPr lang="cs-CZ" dirty="0"/>
              <a:t>, speciálně upravené vozíky, francouzské hole, berle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33" y="3356992"/>
            <a:ext cx="3823134" cy="25169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a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Odchylky od normálního prenatálního vývoje</a:t>
            </a:r>
          </a:p>
          <a:p>
            <a:r>
              <a:rPr lang="cs-CZ" dirty="0"/>
              <a:t>Překračují  míru variability běžnou v populaci, alespoň do určité míry pro nositele patologické</a:t>
            </a:r>
          </a:p>
          <a:p>
            <a:r>
              <a:rPr lang="cs-CZ" dirty="0"/>
              <a:t>Narušení struktury tkání a orgánů, i jejich funkčnost</a:t>
            </a:r>
          </a:p>
          <a:p>
            <a:r>
              <a:rPr lang="cs-CZ" dirty="0"/>
              <a:t>Vznik: abnormální ontogenetický vývoj</a:t>
            </a:r>
          </a:p>
          <a:p>
            <a:r>
              <a:rPr lang="cs-CZ" dirty="0"/>
              <a:t>Faktory: genetické, vnější prostředí či obě skupiny</a:t>
            </a:r>
          </a:p>
          <a:p>
            <a:r>
              <a:rPr lang="cs-CZ" dirty="0"/>
              <a:t>Klinická závažnost: různá (kosmetické až letální)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298378"/>
          </a:xfrm>
        </p:spPr>
        <p:txBody>
          <a:bodyPr/>
          <a:lstStyle/>
          <a:p>
            <a:pPr algn="ctr"/>
            <a:r>
              <a:rPr lang="en-US" dirty="0" err="1"/>
              <a:t>Děk</a:t>
            </a:r>
            <a:r>
              <a:rPr lang="cs-CZ" dirty="0" err="1"/>
              <a:t>uji</a:t>
            </a:r>
            <a:r>
              <a:rPr lang="en-US" dirty="0"/>
              <a:t> za </a:t>
            </a:r>
            <a:r>
              <a:rPr lang="en-US" dirty="0" err="1"/>
              <a:t>pozornost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</a:t>
            </a:r>
            <a:r>
              <a:rPr lang="cs-CZ" sz="2800" dirty="0"/>
              <a:t>(podle mechanismu vzniku)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Deformace</a:t>
            </a:r>
            <a:r>
              <a:rPr lang="cs-CZ" dirty="0"/>
              <a:t>: zásah abnormální síly (fyzického charakteru), která poškodí doposud zdravý orgán nebo tkáň</a:t>
            </a:r>
          </a:p>
          <a:p>
            <a:r>
              <a:rPr lang="cs-CZ" b="1" dirty="0"/>
              <a:t>Malformace</a:t>
            </a:r>
            <a:r>
              <a:rPr lang="cs-CZ" dirty="0"/>
              <a:t>: abnormální vývoj orgánu nebo tkáně, přičemž vývoj byl abnormální již od samého začátku</a:t>
            </a:r>
          </a:p>
          <a:p>
            <a:r>
              <a:rPr lang="cs-CZ" b="1" dirty="0" err="1"/>
              <a:t>Disrupce</a:t>
            </a:r>
            <a:r>
              <a:rPr lang="cs-CZ" dirty="0"/>
              <a:t>: patologický proces, který naruší vývoj orgánu nebo tkáně, přičemž tento vývoj byl původně normální</a:t>
            </a:r>
          </a:p>
          <a:p>
            <a:r>
              <a:rPr lang="cs-CZ" b="1" dirty="0" err="1"/>
              <a:t>Dysplasie</a:t>
            </a:r>
            <a:r>
              <a:rPr lang="cs-CZ" dirty="0"/>
              <a:t>: abnormální uspořádání buněk, formujících příslušný orgán  nebo tkáň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vrozených vývojových vad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Genetické </a:t>
            </a:r>
            <a:r>
              <a:rPr lang="cs-CZ" sz="1800" b="1" dirty="0"/>
              <a:t>(mutageny)</a:t>
            </a:r>
            <a:r>
              <a:rPr lang="cs-CZ" b="1" dirty="0"/>
              <a:t>:</a:t>
            </a:r>
          </a:p>
          <a:p>
            <a:pPr lvl="1"/>
            <a:r>
              <a:rPr lang="cs-CZ" b="1" dirty="0"/>
              <a:t>Chromozomální aberace: </a:t>
            </a:r>
            <a:r>
              <a:rPr lang="cs-CZ" dirty="0"/>
              <a:t>strukturální či numerické odchylky v karyotypu (např.: Downův syndrom, </a:t>
            </a:r>
            <a:r>
              <a:rPr lang="cs-CZ" dirty="0" err="1"/>
              <a:t>Edwardsův</a:t>
            </a:r>
            <a:r>
              <a:rPr lang="cs-CZ" dirty="0"/>
              <a:t> syndrom, atd.)</a:t>
            </a:r>
          </a:p>
          <a:p>
            <a:pPr marL="365760" lvl="1" indent="0">
              <a:buNone/>
            </a:pPr>
            <a:r>
              <a:rPr lang="cs-CZ" sz="1600" dirty="0"/>
              <a:t>(</a:t>
            </a:r>
            <a:r>
              <a:rPr lang="cs-CZ" sz="1600" b="1" dirty="0">
                <a:solidFill>
                  <a:srgbClr val="FF0000"/>
                </a:solidFill>
              </a:rPr>
              <a:t>Karyotyp</a:t>
            </a:r>
            <a:r>
              <a:rPr lang="cs-CZ" sz="1600" dirty="0"/>
              <a:t> = soubor všech chromozomů v buněčném jádře. Normální somatická buňka člověka má 46 chromozomů)</a:t>
            </a:r>
          </a:p>
          <a:p>
            <a:pPr lvl="1"/>
            <a:r>
              <a:rPr lang="cs-CZ" b="1" dirty="0" err="1"/>
              <a:t>Monogenně</a:t>
            </a:r>
            <a:r>
              <a:rPr lang="cs-CZ" b="1" dirty="0"/>
              <a:t> podmíněné vrozené vady: </a:t>
            </a:r>
            <a:r>
              <a:rPr lang="cs-CZ" dirty="0"/>
              <a:t>mutace v jednom genu (např.: </a:t>
            </a:r>
            <a:r>
              <a:rPr lang="cs-CZ" dirty="0" err="1"/>
              <a:t>achondroplasie</a:t>
            </a:r>
            <a:r>
              <a:rPr lang="cs-CZ" dirty="0"/>
              <a:t> či </a:t>
            </a:r>
            <a:r>
              <a:rPr lang="cs-CZ" dirty="0" err="1"/>
              <a:t>Marfanův</a:t>
            </a:r>
            <a:r>
              <a:rPr lang="cs-CZ" dirty="0"/>
              <a:t> syndrom)</a:t>
            </a:r>
          </a:p>
          <a:p>
            <a:pPr lvl="1"/>
            <a:r>
              <a:rPr lang="cs-CZ" b="1" dirty="0"/>
              <a:t>Multifaktoriálně podmíněné vrozené vady: </a:t>
            </a:r>
            <a:r>
              <a:rPr lang="cs-CZ" dirty="0"/>
              <a:t>rozhraní mezi geneticky podmíněnými a podmíněnými vnějšími faktory (např.: rozštěpové vady neurální trubice)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Příčiny vrozených vývojových vad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Vnější faktory </a:t>
            </a:r>
            <a:r>
              <a:rPr lang="cs-CZ" sz="2000" b="1" dirty="0"/>
              <a:t>(teratogeny)</a:t>
            </a:r>
            <a:r>
              <a:rPr lang="cs-CZ" b="1" dirty="0"/>
              <a:t>:</a:t>
            </a:r>
          </a:p>
          <a:p>
            <a:pPr lvl="1"/>
            <a:r>
              <a:rPr lang="cs-CZ" b="1" dirty="0"/>
              <a:t>Teratogeny biologické povahy: </a:t>
            </a:r>
            <a:r>
              <a:rPr lang="cs-CZ" dirty="0"/>
              <a:t>původci infekčních onemocnění – viry (HIV, virus chřipky), bakterie (Treponema </a:t>
            </a:r>
            <a:r>
              <a:rPr lang="cs-CZ" dirty="0" err="1"/>
              <a:t>pallidum</a:t>
            </a:r>
            <a:r>
              <a:rPr lang="cs-CZ" dirty="0"/>
              <a:t> = syfilis), prvoci (</a:t>
            </a:r>
            <a:r>
              <a:rPr lang="cs-CZ" dirty="0" err="1"/>
              <a:t>Toxoplasma</a:t>
            </a:r>
            <a:r>
              <a:rPr lang="cs-CZ" dirty="0"/>
              <a:t> </a:t>
            </a:r>
            <a:r>
              <a:rPr lang="cs-CZ" dirty="0" err="1"/>
              <a:t>gondii</a:t>
            </a:r>
            <a:r>
              <a:rPr lang="cs-CZ" dirty="0"/>
              <a:t> - kočky), jiné choroby matky (diabetes mellitus, fenylketonurie – porucha aminokyseliny)</a:t>
            </a:r>
            <a:endParaRPr lang="cs-CZ" b="1" dirty="0"/>
          </a:p>
          <a:p>
            <a:pPr lvl="1"/>
            <a:r>
              <a:rPr lang="cs-CZ" b="1" dirty="0"/>
              <a:t>Teratogeny chemické povahy: </a:t>
            </a:r>
            <a:r>
              <a:rPr lang="cs-CZ" dirty="0"/>
              <a:t>chemické látky užívané v průmyslu a zemědělství, léčiva, léčivé přípravky, cytostatika – látky k léčbě nádorových onemocnění, alkohol (fetální alkoholový syndrom) či drogy</a:t>
            </a:r>
            <a:endParaRPr lang="cs-CZ" b="1" dirty="0"/>
          </a:p>
          <a:p>
            <a:pPr lvl="1"/>
            <a:r>
              <a:rPr lang="cs-CZ" b="1" dirty="0"/>
              <a:t>Teratogeny fyzikální povahy: </a:t>
            </a:r>
            <a:r>
              <a:rPr lang="cs-CZ" dirty="0"/>
              <a:t>ionizující záření (RTG záření, gama-záření), vysoká teplota, mechanické teratogeny</a:t>
            </a:r>
            <a:endParaRPr lang="cs-CZ" b="1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Vrozené končetinové vady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Kritická perioda pro vznik: 4. – 7. týden (teratogeny)</a:t>
            </a:r>
          </a:p>
          <a:p>
            <a:r>
              <a:rPr lang="cs-CZ" dirty="0"/>
              <a:t>Dělení (</a:t>
            </a:r>
            <a:r>
              <a:rPr lang="cs-CZ" dirty="0" err="1"/>
              <a:t>Swanson</a:t>
            </a:r>
            <a:r>
              <a:rPr lang="cs-CZ" dirty="0"/>
              <a:t>, 1978):</a:t>
            </a:r>
          </a:p>
          <a:p>
            <a:pPr lvl="1"/>
            <a:r>
              <a:rPr lang="cs-CZ" dirty="0"/>
              <a:t>1. chybný vývoj (transverzální či longitudinální defekty)</a:t>
            </a:r>
          </a:p>
          <a:p>
            <a:pPr lvl="1"/>
            <a:r>
              <a:rPr lang="cs-CZ" dirty="0"/>
              <a:t>2. chybná diferenciace a separace</a:t>
            </a:r>
            <a:endParaRPr lang="cs-CZ" sz="1300" dirty="0"/>
          </a:p>
          <a:p>
            <a:pPr lvl="1"/>
            <a:r>
              <a:rPr lang="cs-CZ" dirty="0"/>
              <a:t>3. zdvojení</a:t>
            </a:r>
            <a:endParaRPr lang="cs-CZ" sz="1300" dirty="0"/>
          </a:p>
          <a:p>
            <a:pPr lvl="1"/>
            <a:r>
              <a:rPr lang="cs-CZ" dirty="0"/>
              <a:t>4. nadměrný růst (gigantismus)</a:t>
            </a:r>
            <a:endParaRPr lang="cs-CZ" sz="1300" dirty="0"/>
          </a:p>
          <a:p>
            <a:pPr lvl="1"/>
            <a:r>
              <a:rPr lang="cs-CZ" dirty="0"/>
              <a:t>5. nedostatečný růst (hypoplazie)</a:t>
            </a:r>
            <a:endParaRPr lang="cs-CZ" sz="1300" dirty="0"/>
          </a:p>
          <a:p>
            <a:pPr lvl="1"/>
            <a:r>
              <a:rPr lang="cs-CZ" dirty="0"/>
              <a:t>6. vrozená konstrikce (</a:t>
            </a:r>
            <a:r>
              <a:rPr lang="cs-CZ" dirty="0" err="1"/>
              <a:t>amniotické</a:t>
            </a:r>
            <a:r>
              <a:rPr lang="cs-CZ" dirty="0"/>
              <a:t> pruhy)</a:t>
            </a:r>
            <a:endParaRPr lang="cs-CZ" sz="1300" dirty="0"/>
          </a:p>
          <a:p>
            <a:pPr lvl="1"/>
            <a:r>
              <a:rPr lang="cs-CZ" dirty="0"/>
              <a:t>7. generalizované skeletální vady</a:t>
            </a:r>
            <a:endParaRPr lang="cs-CZ" sz="1300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Fokomelie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Kompletní</a:t>
            </a:r>
            <a:r>
              <a:rPr lang="en-US" dirty="0"/>
              <a:t> </a:t>
            </a:r>
            <a:r>
              <a:rPr lang="en-US" dirty="0" err="1"/>
              <a:t>longitudinální</a:t>
            </a:r>
            <a:r>
              <a:rPr lang="en-US" dirty="0"/>
              <a:t> </a:t>
            </a:r>
            <a:r>
              <a:rPr lang="en-US" dirty="0" err="1"/>
              <a:t>defekt</a:t>
            </a:r>
            <a:r>
              <a:rPr lang="en-US" dirty="0"/>
              <a:t> </a:t>
            </a:r>
            <a:r>
              <a:rPr lang="en-US" dirty="0" err="1"/>
              <a:t>nejčastěji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horní</a:t>
            </a:r>
            <a:r>
              <a:rPr lang="en-US" dirty="0"/>
              <a:t> </a:t>
            </a:r>
            <a:r>
              <a:rPr lang="en-US" dirty="0" err="1"/>
              <a:t>končetině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úplné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částečné</a:t>
            </a:r>
            <a:r>
              <a:rPr lang="en-US" dirty="0"/>
              <a:t> </a:t>
            </a:r>
            <a:r>
              <a:rPr lang="en-US" dirty="0" err="1"/>
              <a:t>nevyvinutí</a:t>
            </a:r>
            <a:endParaRPr lang="en-US" dirty="0"/>
          </a:p>
          <a:p>
            <a:r>
              <a:rPr lang="en-US" dirty="0" err="1"/>
              <a:t>Součást</a:t>
            </a:r>
            <a:r>
              <a:rPr lang="en-US" dirty="0"/>
              <a:t> </a:t>
            </a:r>
            <a:r>
              <a:rPr lang="en-US" dirty="0" err="1"/>
              <a:t>thalidomidového</a:t>
            </a:r>
            <a:r>
              <a:rPr lang="en-US" dirty="0"/>
              <a:t> </a:t>
            </a:r>
            <a:r>
              <a:rPr lang="en-US" dirty="0" err="1"/>
              <a:t>syndromu</a:t>
            </a:r>
            <a:r>
              <a:rPr lang="en-US" dirty="0"/>
              <a:t> (teratogen </a:t>
            </a:r>
            <a:r>
              <a:rPr lang="en-US" dirty="0" err="1"/>
              <a:t>thalidomid</a:t>
            </a:r>
            <a:r>
              <a:rPr lang="en-US" dirty="0"/>
              <a:t>-v 50. </a:t>
            </a:r>
            <a:r>
              <a:rPr lang="en-US" dirty="0" err="1"/>
              <a:t>letech</a:t>
            </a:r>
            <a:r>
              <a:rPr lang="en-US" dirty="0"/>
              <a:t> </a:t>
            </a:r>
            <a:r>
              <a:rPr lang="en-US" dirty="0" err="1"/>
              <a:t>používán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sedativum</a:t>
            </a:r>
            <a:r>
              <a:rPr lang="en-US" dirty="0"/>
              <a:t>)</a:t>
            </a:r>
            <a:endParaRPr lang="cs-CZ" dirty="0"/>
          </a:p>
          <a:p>
            <a:pPr marL="0" indent="0">
              <a:buNone/>
            </a:pPr>
            <a:r>
              <a:rPr lang="en-US" sz="1500" dirty="0">
                <a:hlinkClick r:id="rId2"/>
              </a:rPr>
              <a:t>https://www.ceskatelevize.cz/porady/1186000189-13-komnata/217562210800005-13-komnata-arnosta-petracka</a:t>
            </a:r>
            <a:r>
              <a:rPr lang="en-US" dirty="0">
                <a:hlinkClick r:id="rId2"/>
              </a:rPr>
              <a:t>/</a:t>
            </a:r>
            <a:endParaRPr lang="cs-CZ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593923"/>
            <a:ext cx="4602088" cy="290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6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Syndaktylie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Nejčastější</a:t>
            </a:r>
            <a:r>
              <a:rPr lang="en-US" dirty="0"/>
              <a:t> VVK</a:t>
            </a:r>
          </a:p>
          <a:p>
            <a:r>
              <a:rPr lang="en-US" dirty="0"/>
              <a:t>3. a 4. </a:t>
            </a:r>
            <a:r>
              <a:rPr lang="en-US" dirty="0" err="1"/>
              <a:t>prst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4. a 5. </a:t>
            </a:r>
            <a:r>
              <a:rPr lang="en-US" dirty="0" err="1"/>
              <a:t>prst</a:t>
            </a:r>
            <a:endParaRPr lang="en-US" dirty="0"/>
          </a:p>
          <a:p>
            <a:r>
              <a:rPr lang="en-US" dirty="0"/>
              <a:t>Na </a:t>
            </a:r>
            <a:r>
              <a:rPr lang="en-US" dirty="0" err="1"/>
              <a:t>nohou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bez </a:t>
            </a:r>
            <a:r>
              <a:rPr lang="en-US" dirty="0" err="1"/>
              <a:t>terapie</a:t>
            </a:r>
            <a:r>
              <a:rPr lang="en-US" dirty="0"/>
              <a:t> - </a:t>
            </a:r>
            <a:r>
              <a:rPr lang="en-US" dirty="0" err="1"/>
              <a:t>čistě</a:t>
            </a:r>
            <a:r>
              <a:rPr lang="en-US" dirty="0"/>
              <a:t> </a:t>
            </a:r>
            <a:r>
              <a:rPr lang="en-US" dirty="0" err="1"/>
              <a:t>kosmetická</a:t>
            </a:r>
            <a:r>
              <a:rPr lang="en-US" dirty="0"/>
              <a:t> </a:t>
            </a:r>
            <a:r>
              <a:rPr lang="en-US" dirty="0" err="1"/>
              <a:t>záležitost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290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6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Polydaktylie</a:t>
            </a:r>
            <a:r>
              <a:rPr lang="en-US" dirty="0"/>
              <a:t> </a:t>
            </a:r>
            <a:r>
              <a:rPr lang="en-US" dirty="0" err="1"/>
              <a:t>rukou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nohou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Nadměrný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prstů</a:t>
            </a:r>
            <a:endParaRPr lang="en-US" dirty="0"/>
          </a:p>
          <a:p>
            <a:r>
              <a:rPr lang="en-US" dirty="0" err="1"/>
              <a:t>Chirurgické</a:t>
            </a:r>
            <a:r>
              <a:rPr lang="en-US" dirty="0"/>
              <a:t> </a:t>
            </a:r>
            <a:r>
              <a:rPr lang="en-US" dirty="0" err="1"/>
              <a:t>odstranění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63" y="2996952"/>
            <a:ext cx="4925074" cy="328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6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1000</TotalTime>
  <Words>835</Words>
  <Application>Microsoft Office PowerPoint</Application>
  <PresentationFormat>Předvádění na obrazovce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Century Schoolbook</vt:lpstr>
      <vt:lpstr>Wingdings</vt:lpstr>
      <vt:lpstr>Wingdings 2</vt:lpstr>
      <vt:lpstr>Arkýř</vt:lpstr>
      <vt:lpstr>VROZENÉ VÝVOJOVÉ VADY</vt:lpstr>
      <vt:lpstr>Popis a definice</vt:lpstr>
      <vt:lpstr>Rozdělení (podle mechanismu vzniku)</vt:lpstr>
      <vt:lpstr>Příčiny vrozených vývojových vad</vt:lpstr>
      <vt:lpstr>Příčiny vrozených vývojových vad</vt:lpstr>
      <vt:lpstr>Vrozené končetinové vady</vt:lpstr>
      <vt:lpstr>Fokomelie</vt:lpstr>
      <vt:lpstr>Syndaktylie</vt:lpstr>
      <vt:lpstr>Polydaktylie rukou i nohou</vt:lpstr>
      <vt:lpstr>Vady dolních končetin</vt:lpstr>
      <vt:lpstr>Rozštěp páteře  (Spina bifida)</vt:lpstr>
      <vt:lpstr>Rozštěp páteře  (Spina bifida)</vt:lpstr>
      <vt:lpstr>Rozštěp páteře  (Spina bifida)</vt:lpstr>
      <vt:lpstr>Gigantismus</vt:lpstr>
      <vt:lpstr>Progresivní svalová dystrofie </vt:lpstr>
      <vt:lpstr>Progresivní svalová dystrofie </vt:lpstr>
      <vt:lpstr>Progresivní svalová dystrofie </vt:lpstr>
      <vt:lpstr>Sportovní aktivity</vt:lpstr>
      <vt:lpstr>Kompenzační pomůcky</vt:lpstr>
      <vt:lpstr>Děkuji za pozornost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VROZENÉ VÝVOJOVÉ VADY</dc:title>
  <dc:creator>Karolína Havlíková</dc:creator>
  <cp:lastModifiedBy>David Půlpán</cp:lastModifiedBy>
  <cp:revision>44</cp:revision>
  <dcterms:created xsi:type="dcterms:W3CDTF">2017-11-05T13:56:34Z</dcterms:created>
  <dcterms:modified xsi:type="dcterms:W3CDTF">2021-03-25T08:06:51Z</dcterms:modified>
</cp:coreProperties>
</file>