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7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9" r:id="rId4"/>
    <p:sldMasterId id="2147483706" r:id="rId5"/>
    <p:sldMasterId id="2147483723" r:id="rId6"/>
    <p:sldMasterId id="2147483740" r:id="rId7"/>
    <p:sldMasterId id="2147483757" r:id="rId8"/>
  </p:sldMasterIdLst>
  <p:sldIdLst>
    <p:sldId id="256" r:id="rId9"/>
    <p:sldId id="257" r:id="rId10"/>
    <p:sldId id="259" r:id="rId11"/>
    <p:sldId id="260" r:id="rId12"/>
    <p:sldId id="268" r:id="rId13"/>
    <p:sldId id="266" r:id="rId14"/>
    <p:sldId id="269" r:id="rId15"/>
    <p:sldId id="294" r:id="rId16"/>
    <p:sldId id="295" r:id="rId17"/>
    <p:sldId id="296" r:id="rId18"/>
    <p:sldId id="297" r:id="rId19"/>
    <p:sldId id="271" r:id="rId20"/>
    <p:sldId id="298" r:id="rId21"/>
    <p:sldId id="301" r:id="rId22"/>
    <p:sldId id="261" r:id="rId23"/>
    <p:sldId id="267" r:id="rId24"/>
    <p:sldId id="265" r:id="rId25"/>
    <p:sldId id="277" r:id="rId26"/>
    <p:sldId id="270" r:id="rId27"/>
    <p:sldId id="273" r:id="rId28"/>
    <p:sldId id="262" r:id="rId29"/>
    <p:sldId id="264" r:id="rId30"/>
    <p:sldId id="272" r:id="rId31"/>
    <p:sldId id="263" r:id="rId32"/>
    <p:sldId id="300" r:id="rId33"/>
    <p:sldId id="291" r:id="rId34"/>
    <p:sldId id="299" r:id="rId35"/>
    <p:sldId id="292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2" autoAdjust="0"/>
    <p:restoredTop sz="94660"/>
  </p:normalViewPr>
  <p:slideViewPr>
    <p:cSldViewPr>
      <p:cViewPr varScale="1">
        <p:scale>
          <a:sx n="72" d="100"/>
          <a:sy n="72" d="100"/>
        </p:scale>
        <p:origin x="90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35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7216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04B92B9-8FCA-A753-F760-C36D70A753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A56C666-6823-6867-29BE-6AFF6CA94D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C91B60F-A469-BED6-1471-4CE963EB2B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639F6-E9AB-42C3-98F3-FF2C58E0198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21230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CAABFFB-EF78-EEEA-2037-8232BC99A4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00B1C12-DCFA-4BA5-731F-D52A8B7E50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FB902A9-9424-D129-3630-67D36727D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2C84B2-2013-4099-8989-EED17EF8609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572274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74CAB0-E525-9C44-A7E6-BC23F8F0C9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717EADA-3BB7-4D6B-08C0-305D3B2F52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5773ED-7D38-5856-BE66-523012F67D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6DA3C-3618-4279-87FE-85A098B92C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59132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59F8D8-726F-6EF3-7761-7DAC195A0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610EDC-94AF-16E8-FD72-D347DADA1D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43B7-7C39-16AE-F4FA-577E7C789B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897B848-0250-4ABD-A916-A4ED225B52F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657851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22BF12-5C8F-2CF8-5908-9167919205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2AE7E1-8ED7-7305-6E2E-3DC2EAD535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E47393-47C9-0B28-496E-0D80F4556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E90336F-0B08-42E1-A790-283D48A45EA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54040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255247-22A0-5BA7-208F-0B57DB65A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8A1FF0-A0CC-E8C5-D185-6DFDA37D5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07E46F-F0BF-9214-B7C8-934BA53259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75881BC-10C8-40CD-AD40-BE804623DF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6021867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633A4F-DFFD-7223-4903-04AACDB93B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79C2BA-AB4D-00F8-AFA9-2E7400D7B4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3D9B92-B933-26F1-F6C2-EFDE8F99A2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041DFC3-B656-4FAB-BBB4-E48806042F5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55516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B381FFB-4A87-C980-6117-FEED7A7245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0A3723-9E02-EB18-2591-3B1952780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4C05DF-A461-26BB-6238-3D2EA1DEE1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841F794-778D-4FA0-93ED-0478FA5195F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72330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4D7176B-FC9B-951F-6579-50DA6A264F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12FDDFA-725D-9C80-985B-42E03EDBF6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5B1D375-7A8C-9149-A670-9B68E6B99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752531C-0AAB-45A4-A4DF-9E706F2D15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33929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77F9067-E6F8-2B8B-ADE6-9E45443CE2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68F4341-F8A1-F645-601C-61792E6F5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C1C5CEB-2154-4A86-73B6-68E5671865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BDE9900-EA82-49BA-91CE-AD4C572059F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28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15458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220347-E753-F1EC-4B83-47423C466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596F19-2174-23E2-2138-54BEBC02DC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9D3A4C-BE2E-9B55-FEA3-DB79AE225E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721F2AA-CE95-467C-95C9-59E19987BFE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885956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995231-3EE1-14AA-C018-24DA654253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A16B0B-1381-85E9-0638-5DD1C8DC25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015B68-788B-A912-53A9-8B119F3AD0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FCF5ECF-C50E-4920-BFAD-539A0841C76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500492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058C15-7AC1-0EA9-3792-AE386F1513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36902B-C89C-D8BF-92D7-FDDBC9441F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D30362-C977-174D-C700-C13D8C14FE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ACCBD84-E5A2-4BE2-AC9A-103B2F8D0FD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31412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51DB13-ECE9-014E-403D-21CC071843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D75915-1443-9A55-F6A7-66A06D8D9C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EFF471-267E-351A-52D6-CD8FB0398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AA9D37E-1544-4BD6-96CE-6DB6178C03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68427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1F7952-254B-6419-97BD-9459980FC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B216AA-4A4B-FB1C-287C-8ACA422EA1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9AE2B0-96A0-039D-18F6-D3761246DD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E813470-65BE-414E-A8D9-7DF5B620F0C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16861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9BA7C-9CF6-DD78-E0B0-CC76BA29B8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6DB17-8F62-CB43-4E5E-2D05D4E3B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2DD73C-B76E-2CBD-D8FE-23EEA1A26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5E1009A-FDFB-4E47-AE27-F27F2F6BF1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4198998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554B65A-C217-5555-1A4A-0A20CEA1B0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C0D27AA-9345-E95F-6F64-2A74E3438A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11F58E5-A18B-1B3B-71F8-61220FE0F4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A8C082B-5AA4-4270-9947-2B2309EDB88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662111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18E095E-8A81-FEDA-16EE-7AF2DBB7BC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E60B0E3-6F85-5996-C180-0742EAFB8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87BD4F-6B33-F452-4DC5-FDF0CA541D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7CF8CF5-3FE4-44BE-B626-FEB01B2BD3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483516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B6FFD6C-9E4F-61DD-EEA7-80179DD825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4750B71-F119-F053-7B1A-7BFA7F5A22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71227C8-3D96-2963-F655-8AE90C9054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4F41E29-5261-4FF1-924B-0AF887240C1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727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77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130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87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733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21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684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28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2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9936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83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0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88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CC351A-2D74-AABD-A412-AEDF215687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B9C521-D0FD-D448-1BCA-2B7D42EDF4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84955C-6190-BBE9-7178-EC626880B3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510154-F2EE-4B52-8626-7A28DC98B92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463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9CF408-EB12-7B86-307D-2E1BF69A21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46A89A-E462-A3EE-8705-24F402EF4D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8F4F06-B877-34CC-D7BC-4C59CBA05F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8CCE4-8B10-4941-9B96-63E95E02CD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8237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445F87-00EA-CFBA-B09C-8DA90A611C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A3B192-2E88-AD8E-5131-BDB64DEE6F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FFBB5B-A245-1079-21AD-75B5E9463B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B31E6-8277-470D-800D-7F63BCE303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4797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A05751-AFAD-A271-1F2B-B58D13AE6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6C3C05-2913-923A-4855-12146B3B62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A707B-358D-AAAB-E4CB-464BA2E159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F78BE9-9DED-4F5E-8BAA-6569496490A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2334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ACE1653-CC2B-3842-43AD-9EBB446DD2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1BE16BE-68C5-7000-AB7F-A7DCB6CD7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F010C8-09A2-3547-3067-B873760155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5FCDE-F9ED-4F40-B2B3-E377036B663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5161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0FBCE3-C77F-C85C-2EE1-AC73F7CDE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F8BA909-4C0A-72C2-9083-DD10EEC2D3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FCB0530-7C34-F49B-0861-A55328C656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6C7F2D-1680-4C3D-94B4-707E255BF6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3731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5F529F5-DD52-9E19-09AA-366B02A196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BB240C3-7AD1-CFDC-FCA3-6AD73668AD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5B06E66-23FA-E091-3AAA-7E977248F7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D46322-85E7-45FB-A859-C60242B5298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9775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6537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FBFB5E-C478-DC25-47E0-5BC063E5B9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E9F0A5-C647-B081-4CD7-4C57AE24C6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F8C863-27CD-42C3-4B72-2BD751358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011D6C-86A6-4C9E-93FD-103740F93B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99661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5FF307-7F11-16F1-F2E8-E15F017037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C78A39-DDBB-ABFE-8ADD-75D1DC93D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667751-FD18-8AF5-B32A-8D2C62EFD7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9C0FD-825E-426C-A870-3E36F6149E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39447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C880CA-069F-F0E3-2B36-20CCA55C93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C3E434-9724-3081-B1A4-A9D00EB0FA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4968F7-F7F1-1CBF-3851-5EAB959C8F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2E5301-051C-42EF-B060-E00D181FE25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30528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3A2A4DC-10AE-6F6E-2FAD-9E543B781A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F442FE-9CAB-84B0-3BC3-66A150E29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648BB6-2147-0DF8-48AB-29EB1F28E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9F87C5-AD28-4198-92F5-FA42CAC229F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87869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48F3E-3DC6-9FD5-6AE7-1CAB112631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14BC3C-583E-1EB8-CF23-FDDBECFD0C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1CCF2B-082E-52E9-B87A-8D2B5159E0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B16A1-63A8-45BB-B9D6-CB3DF1502F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3293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9F1B2-050A-50E0-87A9-37B607A05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050749-07F2-4588-E5CF-EF50806D07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0AB8C1-4C67-EB8D-5E4E-6EED1F66CD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E40D5-A111-426A-A757-F68F9A6AB89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28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00D58CD-DCFD-73DC-971C-73FDA6E4A5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DD0E0BA-7632-060F-8491-4DEFE74674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7AC2D95-7490-8295-25B9-25CB65EA13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5323F7-CC6A-4CBA-85E7-7B81539C021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434257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E6A39AB-3393-3E5F-27C5-BF9ED31FB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C5C3722-BB19-CD65-DB1A-2C0D51695F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ECD6526-5071-3769-F4B5-EAB4FFE8C7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E902F-ADFA-41D4-BC57-635A2B6D311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2245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D793B3-2F29-2E00-4ADD-FCBAE659F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0B2016E-B2FA-D790-73E4-577C8B9AD6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9C30C50-9234-6EC4-563F-7A5B5C197C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27885-3AB3-40BC-8D7D-26C8AF93B27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0700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CA8FCF-F537-59DB-A98E-E985E05F28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EBA763-06B9-3422-3E8B-8A1B2FD34B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2D7431-4445-588A-D610-97042959A3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FA82A7-9FB5-4913-856C-3B812E7062F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997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973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7E8507-F55B-DA1F-0EFD-C7A20A188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C42521-CB55-C3BE-1F76-2865B13BF0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F1BB83-1F6C-32F0-8E43-77C052C00F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56B59-BA72-4CEA-81FC-DAE8C85EA7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303537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A45A2E-9D6D-5ACE-3B37-82F6AD58B9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D406B3-711E-5571-1E4E-3195492FA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8B0AE6-3E7F-D6D3-FFBE-0D5930DBB8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34273-16B2-4453-A999-C12CB60C7E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18873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FCD6C5-E5D3-5A68-8B23-F5DCC660E9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FDEEF6-1769-240B-FCDF-CEC80ADFF0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ADEA31-1830-526D-67E1-E3C68A22AF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E1E88E-D588-47E6-8B01-7BC3C318EF5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09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29FB95A-BB22-A29F-895E-8AE411C65E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9C88C45-823B-D602-0FA8-C2B2B50200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2198F6A-935C-7117-239E-E01C6B80B4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70156D-BDCA-4E9D-8B62-23369A4118C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62462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1333FDA-E244-BEDE-F1BA-6C2B6AC1C4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420164-0423-80A2-702A-9871763AEB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CCEE794-BBAF-86BB-E30D-B9B608283B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B88A48-F7BA-4905-A037-A11CD0391F9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46946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DCB3510-F062-4652-7309-55CA70D1D0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140DA4-026C-C498-3F2C-29CA8E0AC6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6D2DF57-FE44-FEF6-D84D-FE29CB0A22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9B82E-0692-45A3-8124-68BCAB80CB0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64749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EA41FE-D4DF-D87C-F20A-9CFBAD7038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F6CC15-9B93-1238-62E7-C2D18C883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5E25BA-EA9A-8ABC-8096-A2745A76D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A0A30-3895-4622-A5FF-6C59D0E9FFB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690334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869B3-FD5D-EB92-F2C3-303EAAF421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C80A3B-31D0-6E20-B145-AC02028617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9F5816-64EF-1FA4-E820-185E2628EB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E2948D-D234-46CD-B501-11FD4B8B06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72003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659E9E-FCDF-4513-7B97-438F4DA597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64A7C0-EEA7-593D-01A0-7A20293CF4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3287CC-1515-6023-C51E-F08769323B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818D2-3970-4A89-AF3B-9442CCC02C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861043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3008B1-8067-148D-9769-6F56CBB8BB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0AEE64-4CF5-242C-84C7-3D75E3C384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99C552-5A2E-1B19-8686-36037B1B52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4436B4-E76A-4B8C-9098-A4D7C70BA7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0615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6925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7D68F4-F36F-026E-B7E9-CFFA14FD40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2DD625-A980-B052-8AD4-D90A6343A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8AE3F3-750A-93FF-3CAB-9FA5D0DD88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643F89-CF44-4485-9B10-E29BDB0CE2A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57064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E29392-D2FD-6A24-9A6E-A2D1292CD8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0C390E-EBE7-C9F1-4935-A70C00083C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ECD024-4DC3-3672-88D5-DEF24C0A73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45559-1455-42D6-84E0-FFB521C9248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60377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09CBF24-A226-05A8-88CC-B2ED0C1B99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826A957-5D6A-C32D-F548-67E07861C4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98D4BF4-4D2A-4767-822E-7B7FD2BC81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A8581-B475-46D5-BBF3-FF0F29FA7F2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17228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F9BE288-355C-B595-FA69-F097137F5C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61F61CB-1733-8C9E-8D7C-ACA64E5921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3FBC0A3-96EC-FCB3-9338-6CF80D3A4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988B8-E513-4EAA-970B-466FDA41A98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62051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CA5977A-D59F-5CF6-C57D-168EEE3DFA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53A8C71-C6A7-559A-3737-7EF0D874C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5A98845-3099-AAE7-7FC4-845F910E60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B744B3-A942-4710-8281-283F512DD97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38530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B46ACC-3D06-D6EF-0795-687132E3C1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38F3C6-6865-E3DF-4D92-109C93DEF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1BAF81-74E6-B7FD-2AB4-692203EF39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9F795A-02F2-443F-8A64-F74A7D1292F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865055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CC60D3-E33E-4BF6-0D72-7EDF81775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192D6A-09A6-6365-90F6-E2ED4B686D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8D3407-D747-6A39-5871-B44CFB73D4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9BE02-0894-4A0B-BF43-B79D57DF86F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85954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E38827-3C8F-ED5B-D066-5098005006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C75FE3-20DE-1A04-4469-8F55E179B1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90B60D-CBC1-E090-5298-A507CC6D07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6D1ACF-07C2-4C4C-8E4A-C96A9D75C6D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26690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8FC3E9-2784-3AD3-5596-F05CDB35B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4C52E5-1C32-9A1E-2C82-5F7D8E72DF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B28064-14BB-BF39-5BA0-76F75CD37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F4C2BC-5C74-49FD-AC6A-D3F546CD625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54683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D9272CB-A8F5-32FA-EE2B-177EB9ED0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57B3DC-E800-4526-54E7-8212DF4B9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B8A0D4E-2BEF-DC3E-797C-1372282AF9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4CB61-37F3-42C8-AAAE-01D65AE2F3C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598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9571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B24BB79-CBA0-95AC-034D-DE35C2911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35DE8C-8ADB-DE5C-E71C-92387B754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36904C-44CA-6F9C-95FC-D2B7D3B0D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8CBB3D-B4F6-4A02-B1FB-D47B2F0F42B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23199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846CF47-D73E-EDFD-DC4B-C646D28426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C446105-B052-29E0-0EEB-40FFCB59B8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F146EC-D6EF-D5CF-6B7F-C68451C44B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268EA1-23B0-4136-9B79-6EFE456680D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2906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2C2B8C-B3C3-8A71-23A3-AD3A25CA57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619134-064F-E48A-0E5A-729E7C5D8F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52BC6E-181E-8356-F954-C2E7106B6F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4830F-61C3-41E3-8233-C247E174C37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71719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905895-D287-E948-9BE8-DFD97DED99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5069B2-0B69-2F8E-F527-3A9D579BBE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46D9AC-81DF-88D2-85DA-516D6FA2D4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C83CD3-A111-4AFA-8458-3AF2ADBEB8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43150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99A7D6-6A43-9876-D113-78DD33659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5242BE-D31D-1114-513C-A4957E0B8D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F87E17-04F3-FA5A-E642-370C291349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0C88A-CDA3-44D4-B318-1881D8F8F6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95013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C6CC68-206F-3E75-10B8-AF10EE05A4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7233C1-06D1-E971-A596-053EC305E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D4A04D-980B-00EE-5D5E-EFCBE9ACCD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B43F8-FB31-42A6-BDFE-CD2663C8FBE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47875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EEBA2-5B91-816C-59F9-2FCC83728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1CA4E3-79F9-00E1-F13F-71DDBD5E9C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334B1A-422B-A1BB-D0A0-D612D8B17B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2D6852-74AE-4AEE-A76E-E0C997D7529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50314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A0F017-711A-10F5-0189-B979265B44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488B7E-8E17-EA87-DF41-4C25C1F163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C1EEC8-A8DC-E5C8-C254-4561EBB411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5CD57-A0CF-423A-B152-B0752ECC804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938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8DFD563-C11F-A46F-6E81-C70162686E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9CF6217-F6E4-F936-ED96-1F5BEC9A66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FB4C75C-BB91-CFF3-A0FC-C89C2E3B9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5F63D-0D69-4C2E-94E1-DDCB4EEE89D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12529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4742954-BC47-3B50-BE3D-B393D7B5EC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EB7CB9A-CEEA-4D51-CF1F-90A4262C6A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3EF0BA9-4802-46A5-F16F-253A5D5A84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A2D73-9B80-47A1-A508-37F0F5FCAB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514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6915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EC75126-28CC-AC91-3CA3-8BDB7E4052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1E5D990-7A34-10C8-3FFF-4160FEEA8C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1B623A-F7F5-F660-1751-FBE9D0DACB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30579-D352-435A-B512-ECCF4E3F0D2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06707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945277-7AC8-5AC9-38B7-D4A75FB43D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DB1A56-00C2-4225-5DEF-26123E6A7E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2FE4D2-380B-9216-D6C8-FDC03ED3C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BEA2E-9644-48F8-967B-36C8E70A76B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22217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216BA6-DB1D-8FF1-80FF-045434444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167878-7AA8-1F1F-D176-C08CF6470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8846F3-DD0D-C8FF-FF61-B8A7354D5B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8698D-2FFA-44AE-AE92-2A28A88A8B0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45080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1B821C-89A5-3B9F-2DAB-9E0EF2A29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A34176-75EF-8713-E98E-FF221EA1A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EC5D4E-81EE-FEFB-29A8-8FBA7405C7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8C9CA-A199-4DF8-9ECB-53A4F0115D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10405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3F3844-855A-ADB3-084B-183F8900CC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D5A51B-3E4A-6E29-D28F-2BA9E5206D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7C8E75-8045-D67A-E709-F797CD7AE8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DA82B-D7BE-4CBA-9140-7ED2F77899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21765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18B4FA2-D8DF-CC64-2951-87B95E53F6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00297BC-6A44-1F5C-1048-CC65BC557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46CFCB8-3F89-D26F-4D29-BF9A296F0E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7C1EAA-D87C-4E65-A3CC-D373F289856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2916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E5F850-7BAC-1E7F-E359-0D600B6984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DE5B86-FC28-1B03-7393-E8E74FDFC0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E3A315-49B7-9097-25F9-18802B9418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2D99E-305E-4F87-8187-979D453C4F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73714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742EC24-38C3-B214-1FFE-676F8F833D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DF9EB82-034E-EE7D-E11F-D85F86D77D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EB3A7E1-76AB-AD6D-407B-AF8382D7DF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3F3B3A-6FDB-4A84-8983-DA6D0DB6169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89069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7338D9-8B76-6D37-4017-304D34F219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5400D8-8F0D-9BC1-AE32-97193707DC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B3C376-98B7-E4B6-C35C-5C6C9245E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92F53E-86DA-4325-982B-BFB90E8780D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642920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49E9BC-EFF1-F84E-E03E-4CB97C1913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C87AC-DFAA-7A80-1B8B-8F3D305888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3D53B6-BDC4-C92D-A2B2-BE8C5CDD60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BE50E-1E86-48CA-865D-D2575BDF342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757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103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E454B8-42BD-C031-045E-F15A8A2548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75C03A-7651-FD74-C0B0-AB2BC92A8F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86885A-116D-A753-DA7C-A895E3D7A6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AE88B1-0097-4917-B0A1-F137365ED9D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19617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C474B1-683F-888D-89F4-641CAC9730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20A1CB-639B-40B7-05D3-CD72A4525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24CCB7-6AC8-18CE-5E06-FE09794B40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4353D3-41DB-43C3-9E0E-F526F1D77B7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87657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673BA-1B3D-4BAA-604D-9DFB6F56AB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2D5F6B-64AD-15A7-E97C-B6C13A7F2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3280FC-CBE4-DB1A-6EBB-D267BD85AB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8C1C1C-1E54-4CC4-9171-8444CBAA820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708723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3B56E-1708-A57D-039D-82A3CFE2A8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419BE-0EE0-BA1A-5DCA-E6713F0BB4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7F088E-818F-F6E8-F46D-94D403B373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0C40BC-9FE7-4BDD-ABB7-26139CCFC5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085869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0E8DAEE-E221-EBEF-1725-2C7DCFFDB0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F6196B9-8D96-15B4-1B2C-FB2C6DE8A8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9A52FC9-5624-16F5-DC62-E833B5025D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C1E4A-10A5-4D20-B30E-79DFB7DBC31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666248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C717133-3AF8-033F-F88C-13A0D6731F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D2FB757-4006-3170-4C7F-6E8CDEA354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09E75C7-0A1E-943E-6902-53686A2B2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C78761-A419-4524-BF51-38F7BF198C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73947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8CB8815-29D2-8F29-35AE-473EB9D277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44FBF39-CC11-9F62-BFAC-4218D07403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E0AD08-8C97-1C68-17A2-D258CA6AD4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2D2DE8-E46F-498A-A90D-F2F5F5705F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58340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338BC4-2E91-7072-07E9-FDA0663677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3FAA6F-E208-F5DC-9664-A1C72FA86B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FF3FB39-1A7C-20F6-F072-8A3AE038A1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C201C-9303-4560-8D18-C8ADAB2D5B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01677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A460B8-4758-1237-2039-56714ABBC4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E9FA0B-CCDF-F7B3-741E-2342545E85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32F486-93CD-9AA8-57E9-A969BBE1E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46BC1-109B-426D-9FC4-F589B431F75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60650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36B350-2148-3243-8A19-580BFDACDF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1BFA0A-9554-BC87-0CDA-AACDEF0D8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F67B47-08E4-7E33-212D-DB176BB50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1DCBA4-8181-4C25-9783-2A7DBBE254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875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694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9DDD73-A5D7-6C89-5F88-91BA81734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C1A3F5-4754-129D-C788-06D5A3933E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4E3FFB-BF42-EE3F-5C5B-540E4C3956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0E338C-E797-4C02-A0EB-A10E8CE84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19375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C317B4D-BC65-7A21-07E0-AA3DC38F6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6DF964C-25FE-11D3-4B81-D437B7BF63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E74B494-38BD-54A8-0018-4DFD0ECE3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C5C7C0-DE09-477A-B1E0-5FCA56F2E69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04151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D96A32B-6E5B-B8AB-82F7-4361418ED7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EBF9DD-44F5-BB26-C31F-3707307BA8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FEEFF5C-8D67-055D-E1BF-CDEE6CFABD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25B22-36A9-42AF-966E-5380F9FFB3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44410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EC910DA-1F82-03F4-1688-6794439460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ACD03C-9B34-4F48-FC0B-7D67E9AD71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310E5F-F1B0-EC7B-D228-AF7F9375A0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EB9172-9648-4723-8D12-66FE92BEFD3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16143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7D352-F5F5-F09B-2F56-C8298C3453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B076DA-20B8-FBCC-7B63-16F650E2D2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E3A1B-5F9F-3256-B83E-3C9231D19E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BBAFD3-5DF7-4200-85E0-2BA72E10BA3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40427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A1426B-EDE6-42E8-3F16-51ECE201EA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AC38A7-407B-29F6-F1AC-C56AE82BB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99B237-9C9C-7B2D-84FE-5A25113FBC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E7D89E-DDA0-4BEB-8FAB-4C6833D7930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656828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8B09E4-89E7-311A-C9DC-509B8E04C7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F2DAC3-19D6-0886-0B68-402D22DE9C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006EB0-C091-F54E-32A9-8994DEB48F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9F606-E725-4E37-8A1F-E6BF45E3591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7944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A13701-DF6D-2CE4-BD21-79B1F0B032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7DE0D3-91F7-E78E-BB3C-22DEB194F1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C81CBF-D9B2-EB32-786C-FC81ABB48B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4E939-DE0F-4024-8809-ACAFEE2D57C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783858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FF2C68-FA83-E65D-28BA-603685237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B60CC5-A226-4EC0-63AD-50C27B3259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51C16-91A2-C028-4F90-96EACFE59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8C5C0D-5F14-4075-B34C-4D3CF15E411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32089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67ACAC-F6CC-174B-8B23-18162F493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21A030-B9FA-39E9-6582-294F936190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87C8FE-B750-2ABB-10E8-ED7A6EA291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ABC5B-441F-4782-B379-6CCBD247030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034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DD787-F99D-470F-BFDA-924DF7052790}" type="datetimeFigureOut">
              <a:rPr lang="cs-CZ" smtClean="0"/>
              <a:t>25.11.2025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979FF-EE05-4034-A4D5-331C5C8B23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33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25.11.2025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4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766D603-A4D0-45F4-A5A0-333421E8E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6219A0-E432-3526-74EF-284A4AD848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23170E-C5D1-85A0-0037-992E52A8CF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0DCB69E-4FD7-B6A1-6FE1-38EDB5FAE8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C2C0E9E-3610-DF93-1C7E-9B8A76BBBD2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0865983A-8FDB-4269-9BDD-9C733443E73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6869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1B98F1F-5809-6D4C-DFB8-ACA12BA05B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A143FF0-0372-B806-C905-4642877BD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F8C1670-9665-D85E-DBF8-FB2C96A7E17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01DA0B1-7723-0165-2749-EB72787D0D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3195B2A-D5DC-8370-C165-8AEF773529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98EF0846-89F7-4EC1-A139-84157D05267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356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53094D1-6736-4644-42F7-A9D85211B1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005776-0231-FADE-985D-B8D1D61D7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9D3A93E-957D-FE8B-1156-D4C73565987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862A614-2185-0252-6100-7CE15ADAFF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A8DE0D-8C3E-8BBA-F429-5B411BE6CF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761CDEA3-8978-42AC-8016-A7ED5EE08B6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088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C0F5728-D82B-C344-97E0-61E4A7F271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3059BD4-C10E-8800-F469-529B7CB85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6AE8854-CDE1-7EE2-214B-4544255136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9782B9-78CA-6DEB-1937-C9BA197C9B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7F1B60-077D-CA2D-3211-7E02B19349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3AEE4F68-A678-4084-9078-A4788B040DE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2944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0FFE421-C466-ADF1-3228-DE60D3243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5F8BCF6-73DA-ED14-88E8-CC1DCC1E44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857DC72-2618-3DD7-1B17-F9A37D83B48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DF0FFEA-4EDC-452C-F890-0D4439E3DE8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1C4CBEB-6667-B78F-07A7-2B7613F6EB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90672E6C-19A0-4C6C-B172-092285B044A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904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0F5E17D-130A-5B27-A046-2F064158DF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2A7BF25-EB40-03A8-5577-ED912683A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1AB4733-FD27-E5C3-64FC-E2FB8A7728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401EB3B-0D4F-A12D-777B-AA6F8ED7A7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BDED1A0-1DA2-EA2F-38AD-B5462506B6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2129C73B-170D-4E97-BE4C-24C1A0188B5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5702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7.xml"/><Relationship Id="rId1" Type="http://schemas.openxmlformats.org/officeDocument/2006/relationships/themeOverride" Target="../theme/themeOverr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6.xml"/><Relationship Id="rId1" Type="http://schemas.openxmlformats.org/officeDocument/2006/relationships/themeOverride" Target="../theme/themeOverrid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85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60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66429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Univerzitní dějiny </a:t>
            </a:r>
            <a:b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b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dějiny vzdělanosti</a:t>
            </a:r>
          </a:p>
        </p:txBody>
      </p:sp>
    </p:spTree>
    <p:extLst>
      <p:ext uri="{BB962C8B-B14F-4D97-AF65-F5344CB8AC3E}">
        <p14:creationId xmlns:p14="http://schemas.microsoft.com/office/powerpoint/2010/main" val="1640649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C9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>
            <a:extLst>
              <a:ext uri="{FF2B5EF4-FFF2-40B4-BE49-F238E27FC236}">
                <a16:creationId xmlns:a16="http://schemas.microsoft.com/office/drawing/2014/main" id="{32A893EE-6D8A-D6A2-87F1-48E4FDF3C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561975"/>
          </a:xfrm>
        </p:spPr>
        <p:txBody>
          <a:bodyPr/>
          <a:lstStyle/>
          <a:p>
            <a:pPr eaLnBrk="1" hangingPunct="1"/>
            <a:r>
              <a:rPr lang="cs-CZ" altLang="cs-CZ" sz="4000" b="1"/>
              <a:t>Založení UK – listiny Karla IV.</a:t>
            </a:r>
          </a:p>
        </p:txBody>
      </p:sp>
      <p:sp>
        <p:nvSpPr>
          <p:cNvPr id="63491" name="Zástupný symbol pro text 2">
            <a:extLst>
              <a:ext uri="{FF2B5EF4-FFF2-40B4-BE49-F238E27FC236}">
                <a16:creationId xmlns:a16="http://schemas.microsoft.com/office/drawing/2014/main" id="{AD18319C-03A8-E1AA-2B2D-89F649D64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88" y="2276475"/>
            <a:ext cx="4040187" cy="639763"/>
          </a:xfrm>
        </p:spPr>
        <p:txBody>
          <a:bodyPr/>
          <a:lstStyle/>
          <a:p>
            <a:pPr eaLnBrk="1" hangingPunct="1"/>
            <a:r>
              <a:rPr lang="cs-CZ" altLang="cs-CZ" sz="2000"/>
              <a:t>Originál pro univerzitu (do dubna 1945 uložen v AUK; ztracen)</a:t>
            </a:r>
          </a:p>
        </p:txBody>
      </p:sp>
      <p:sp>
        <p:nvSpPr>
          <p:cNvPr id="63492" name="Zástupný symbol pro text 4">
            <a:extLst>
              <a:ext uri="{FF2B5EF4-FFF2-40B4-BE49-F238E27FC236}">
                <a16:creationId xmlns:a16="http://schemas.microsoft.com/office/drawing/2014/main" id="{4C9AAC65-CD4B-2493-50CA-9622BC46E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5288" y="908050"/>
            <a:ext cx="5976937" cy="1081088"/>
          </a:xfrm>
        </p:spPr>
        <p:txBody>
          <a:bodyPr/>
          <a:lstStyle/>
          <a:p>
            <a:pPr eaLnBrk="1" hangingPunct="1"/>
            <a:r>
              <a:rPr lang="cs-CZ" altLang="cs-CZ" sz="2000"/>
              <a:t>Originál pro kancléře (pražského arcibiskupa) – uložen v kapitulním archivu (vosková pečeť)</a:t>
            </a:r>
          </a:p>
          <a:p>
            <a:pPr eaLnBrk="1" hangingPunct="1"/>
            <a:r>
              <a:rPr lang="cs-CZ" altLang="cs-CZ" sz="2000">
                <a:solidFill>
                  <a:srgbClr val="FFFF00"/>
                </a:solidFill>
              </a:rPr>
              <a:t>7. 4. 1348</a:t>
            </a:r>
          </a:p>
        </p:txBody>
      </p:sp>
      <p:pic>
        <p:nvPicPr>
          <p:cNvPr id="63493" name="Zástupný symbol pro obsah 6">
            <a:extLst>
              <a:ext uri="{FF2B5EF4-FFF2-40B4-BE49-F238E27FC236}">
                <a16:creationId xmlns:a16="http://schemas.microsoft.com/office/drawing/2014/main" id="{2B5036EC-BB56-47E6-7148-BF1BB9FFDB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08475" y="1628775"/>
            <a:ext cx="4835525" cy="4608513"/>
          </a:xfrm>
        </p:spPr>
      </p:pic>
      <p:pic>
        <p:nvPicPr>
          <p:cNvPr id="63494" name="Zástupný symbol pro obsah 10">
            <a:extLst>
              <a:ext uri="{FF2B5EF4-FFF2-40B4-BE49-F238E27FC236}">
                <a16:creationId xmlns:a16="http://schemas.microsoft.com/office/drawing/2014/main" id="{E6C38A92-8D85-49D7-5129-798817567C3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3068638"/>
            <a:ext cx="4683125" cy="368458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ACA6621C-5768-6FBF-1970-8EF91F449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56100" y="115888"/>
            <a:ext cx="4608513" cy="720725"/>
          </a:xfrm>
        </p:spPr>
        <p:txBody>
          <a:bodyPr/>
          <a:lstStyle/>
          <a:p>
            <a:pPr algn="r" eaLnBrk="1" hangingPunct="1"/>
            <a:r>
              <a:rPr lang="cs-CZ" altLang="cs-CZ" sz="3200"/>
              <a:t>Zakladatel a jeho memoria</a:t>
            </a:r>
          </a:p>
        </p:txBody>
      </p:sp>
      <p:sp>
        <p:nvSpPr>
          <p:cNvPr id="64515" name="Rectangle 6">
            <a:extLst>
              <a:ext uri="{FF2B5EF4-FFF2-40B4-BE49-F238E27FC236}">
                <a16:creationId xmlns:a16="http://schemas.microsoft.com/office/drawing/2014/main" id="{446128F4-BFB4-F5B0-7B91-7C7080236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-40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4516" name="Rectangle 12">
            <a:extLst>
              <a:ext uri="{FF2B5EF4-FFF2-40B4-BE49-F238E27FC236}">
                <a16:creationId xmlns:a16="http://schemas.microsoft.com/office/drawing/2014/main" id="{7F2244CB-0843-8172-AE1E-99C63FF0760A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107950" y="5445125"/>
            <a:ext cx="8856663" cy="1296988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cs-CZ" altLang="cs-CZ" sz="2000"/>
              <a:t>Karel udělil univerzitě svobody;       </a:t>
            </a:r>
          </a:p>
          <a:p>
            <a:pPr algn="r" eaLnBrk="1" hangingPunct="1">
              <a:buFontTx/>
              <a:buNone/>
            </a:pPr>
            <a:r>
              <a:rPr lang="cs-CZ" altLang="cs-CZ" sz="2000"/>
              <a:t>				daroval jí soubor knih;</a:t>
            </a:r>
          </a:p>
          <a:p>
            <a:pPr algn="r" eaLnBrk="1" hangingPunct="1">
              <a:buFontTx/>
              <a:buNone/>
            </a:pPr>
            <a:r>
              <a:rPr lang="cs-CZ" altLang="cs-CZ" sz="2000"/>
              <a:t>memoria: slavnostní kázání významných mistrů v den úmrtí zakladatele 29. listopadu</a:t>
            </a:r>
          </a:p>
        </p:txBody>
      </p:sp>
      <p:pic>
        <p:nvPicPr>
          <p:cNvPr id="64517" name="Picture 15" descr="Karel_IV-aula">
            <a:extLst>
              <a:ext uri="{FF2B5EF4-FFF2-40B4-BE49-F238E27FC236}">
                <a16:creationId xmlns:a16="http://schemas.microsoft.com/office/drawing/2014/main" id="{FC5FF8A7-F135-833F-B9E7-818B917C61E6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4237038" cy="5761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18" name="Rectangle 9">
            <a:extLst>
              <a:ext uri="{FF2B5EF4-FFF2-40B4-BE49-F238E27FC236}">
                <a16:creationId xmlns:a16="http://schemas.microsoft.com/office/drawing/2014/main" id="{AED3C0B5-9919-5F27-44A6-181ACC141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-40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cs-CZ" altLang="cs-CZ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64519" name="Picture 16" descr="sejmout0002">
            <a:extLst>
              <a:ext uri="{FF2B5EF4-FFF2-40B4-BE49-F238E27FC236}">
                <a16:creationId xmlns:a16="http://schemas.microsoft.com/office/drawing/2014/main" id="{FC67D5B3-BC3D-D22D-9486-68866E8F99C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97288" y="836613"/>
            <a:ext cx="5421312" cy="450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20" name="TextovéPole 1">
            <a:extLst>
              <a:ext uri="{FF2B5EF4-FFF2-40B4-BE49-F238E27FC236}">
                <a16:creationId xmlns:a16="http://schemas.microsoft.com/office/drawing/2014/main" id="{A2C4AA64-A450-33FD-3713-889F3CE3B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4648200"/>
            <a:ext cx="230505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Eisenašský diplom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/>
              <a:t>STRUKTURÁLNÍ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76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(Samo)správa, autonomie</a:t>
            </a:r>
            <a:r>
              <a:rPr lang="cs-CZ" dirty="0"/>
              <a:t> </a:t>
            </a:r>
          </a:p>
          <a:p>
            <a:r>
              <a:rPr lang="cs-CZ" dirty="0"/>
              <a:t>1155 – </a:t>
            </a:r>
            <a:r>
              <a:rPr lang="cs-CZ" i="1" dirty="0" err="1"/>
              <a:t>Authentica</a:t>
            </a:r>
            <a:r>
              <a:rPr lang="cs-CZ" i="1" dirty="0"/>
              <a:t> </a:t>
            </a:r>
            <a:r>
              <a:rPr lang="cs-CZ" i="1" dirty="0" err="1"/>
              <a:t>Habita</a:t>
            </a:r>
            <a:r>
              <a:rPr lang="cs-CZ" dirty="0"/>
              <a:t> = privilegium </a:t>
            </a:r>
            <a:r>
              <a:rPr lang="cs-CZ" dirty="0" err="1"/>
              <a:t>cís</a:t>
            </a:r>
            <a:r>
              <a:rPr lang="cs-CZ" dirty="0"/>
              <a:t>. Fridricha Barbarossy </a:t>
            </a:r>
          </a:p>
          <a:p>
            <a:r>
              <a:rPr lang="cs-CZ" dirty="0"/>
              <a:t>1215 – </a:t>
            </a:r>
            <a:r>
              <a:rPr lang="cs-CZ" dirty="0" err="1"/>
              <a:t>pap</a:t>
            </a:r>
            <a:r>
              <a:rPr lang="cs-CZ" dirty="0"/>
              <a:t>. legát uznal v Paříži, že univerzita má soudní pravomoc nad studenty</a:t>
            </a:r>
          </a:p>
          <a:p>
            <a:pPr marL="0" indent="0">
              <a:buNone/>
            </a:pPr>
            <a:r>
              <a:rPr lang="cs-CZ" b="1" dirty="0"/>
              <a:t>Složky</a:t>
            </a:r>
            <a:r>
              <a:rPr lang="cs-CZ" dirty="0"/>
              <a:t>: </a:t>
            </a:r>
            <a:r>
              <a:rPr lang="cs-CZ" b="1" i="1" dirty="0"/>
              <a:t>fakulty</a:t>
            </a:r>
            <a:r>
              <a:rPr lang="cs-CZ" dirty="0"/>
              <a:t> (1-4)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i="1" dirty="0"/>
              <a:t>koleje</a:t>
            </a:r>
            <a:r>
              <a:rPr lang="cs-CZ" dirty="0"/>
              <a:t> (nadační charakter)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b="1" i="1" dirty="0"/>
              <a:t>národy</a:t>
            </a:r>
            <a:r>
              <a:rPr lang="cs-CZ" dirty="0"/>
              <a:t> (různé počty; studenti i učitelé)</a:t>
            </a:r>
          </a:p>
          <a:p>
            <a:pPr marL="0" indent="0" hangingPunct="0">
              <a:buNone/>
            </a:pPr>
            <a:r>
              <a:rPr lang="cs-CZ" b="1" dirty="0"/>
              <a:t>Lidé:</a:t>
            </a:r>
            <a:endParaRPr lang="cs-CZ" dirty="0"/>
          </a:p>
          <a:p>
            <a:r>
              <a:rPr lang="cs-CZ" dirty="0"/>
              <a:t>učitelé; studenti; </a:t>
            </a:r>
          </a:p>
          <a:p>
            <a:r>
              <a:rPr lang="cs-CZ" dirty="0"/>
              <a:t>statistika, </a:t>
            </a:r>
            <a:r>
              <a:rPr lang="cs-CZ" b="1" i="1" dirty="0" err="1"/>
              <a:t>prosopografie</a:t>
            </a:r>
            <a:r>
              <a:rPr lang="cs-CZ" dirty="0"/>
              <a:t>, vazby a </a:t>
            </a:r>
            <a:r>
              <a:rPr lang="cs-CZ" b="1" dirty="0"/>
              <a:t>sítě; </a:t>
            </a:r>
            <a:r>
              <a:rPr lang="cs-CZ" b="1" i="1" dirty="0" err="1"/>
              <a:t>peregrinace</a:t>
            </a:r>
            <a:endParaRPr lang="cs-CZ" b="1" i="1" dirty="0"/>
          </a:p>
          <a:p>
            <a:r>
              <a:rPr lang="cs-CZ" dirty="0"/>
              <a:t>stavovské výhody (</a:t>
            </a:r>
            <a:r>
              <a:rPr lang="cs-CZ" i="1" dirty="0" err="1"/>
              <a:t>scamna</a:t>
            </a:r>
            <a:r>
              <a:rPr lang="cs-CZ" i="1" dirty="0"/>
              <a:t> </a:t>
            </a:r>
            <a:r>
              <a:rPr lang="cs-CZ" i="1" dirty="0" err="1"/>
              <a:t>nobilium</a:t>
            </a:r>
            <a:r>
              <a:rPr lang="cs-CZ" dirty="0"/>
              <a:t>); zakupování titulů – </a:t>
            </a:r>
            <a:r>
              <a:rPr lang="cs-CZ" i="1" dirty="0" err="1"/>
              <a:t>doctores</a:t>
            </a:r>
            <a:r>
              <a:rPr lang="cs-CZ" i="1" dirty="0"/>
              <a:t> </a:t>
            </a:r>
            <a:r>
              <a:rPr lang="cs-CZ" i="1" dirty="0" err="1"/>
              <a:t>bullati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353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CABAC62E-E300-39FE-017A-12E4278E5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14825" y="333375"/>
            <a:ext cx="4681538" cy="533400"/>
          </a:xfrm>
        </p:spPr>
        <p:txBody>
          <a:bodyPr/>
          <a:lstStyle/>
          <a:p>
            <a:pPr eaLnBrk="1" hangingPunct="1"/>
            <a:r>
              <a:rPr lang="cs-CZ" altLang="cs-CZ" sz="4000"/>
              <a:t>Struktura univerzity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2DB1079-340A-CC59-6750-C10D743FAAE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260350"/>
            <a:ext cx="4464050" cy="6408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400" i="1" dirty="0"/>
              <a:t>Studium </a:t>
            </a:r>
            <a:r>
              <a:rPr lang="cs-CZ" altLang="cs-CZ" sz="2400" i="1" dirty="0" err="1"/>
              <a:t>generale</a:t>
            </a:r>
            <a:r>
              <a:rPr lang="cs-CZ" altLang="cs-CZ" sz="2400" dirty="0"/>
              <a:t> = 2 univerzity: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400" dirty="0" err="1"/>
              <a:t>třífakultní</a:t>
            </a:r>
            <a:r>
              <a:rPr lang="cs-CZ" altLang="cs-CZ" sz="2400" dirty="0"/>
              <a:t> a právnická (od 1372)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1900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4 </a:t>
            </a:r>
            <a:r>
              <a:rPr lang="cs-CZ" altLang="cs-CZ" sz="1900" i="1" dirty="0" err="1"/>
              <a:t>facultates</a:t>
            </a:r>
            <a:r>
              <a:rPr lang="cs-CZ" altLang="cs-CZ" sz="1900" dirty="0"/>
              <a:t> / </a:t>
            </a:r>
            <a:r>
              <a:rPr lang="cs-CZ" altLang="cs-CZ" sz="1900" b="1" dirty="0"/>
              <a:t>fakulty</a:t>
            </a:r>
            <a:r>
              <a:rPr lang="cs-CZ" altLang="cs-CZ" sz="1900" dirty="0"/>
              <a:t>: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900" dirty="0"/>
              <a:t>1. teologická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900" dirty="0"/>
              <a:t>2. právnická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900" dirty="0"/>
              <a:t>3. lékařská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1900" dirty="0"/>
              <a:t>4. svobodných umění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1900" dirty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19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1900" b="1" dirty="0"/>
              <a:t>koleje </a:t>
            </a:r>
            <a:r>
              <a:rPr lang="cs-CZ" altLang="cs-CZ" sz="1900" dirty="0"/>
              <a:t>(do husitství)</a:t>
            </a:r>
            <a:r>
              <a:rPr lang="cs-CZ" altLang="cs-CZ" sz="1900" b="1" dirty="0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Veliká (Karlova, Karolinum) od 1366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Andělská (Všech sv.) od 1366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krále Václava od poč. 80. let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právnická od 1373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mediků od 1380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královny Hedviky (Litevská) od 1397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českého národa (sv. Václava) od 90. let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1900" dirty="0"/>
              <a:t>	Nazaretská (při Betlému) před 1406</a:t>
            </a:r>
          </a:p>
        </p:txBody>
      </p:sp>
      <p:sp>
        <p:nvSpPr>
          <p:cNvPr id="99332" name="Rectangle 10">
            <a:extLst>
              <a:ext uri="{FF2B5EF4-FFF2-40B4-BE49-F238E27FC236}">
                <a16:creationId xmlns:a16="http://schemas.microsoft.com/office/drawing/2014/main" id="{65D7D5EE-5E9C-51CC-84AD-0E1363423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3113" y="4186238"/>
            <a:ext cx="31115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Založení UK podle V . Brožíka</a:t>
            </a:r>
          </a:p>
        </p:txBody>
      </p:sp>
      <p:pic>
        <p:nvPicPr>
          <p:cNvPr id="99333" name="Zástupný symbol pro obsah 2">
            <a:extLst>
              <a:ext uri="{FF2B5EF4-FFF2-40B4-BE49-F238E27FC236}">
                <a16:creationId xmlns:a16="http://schemas.microsoft.com/office/drawing/2014/main" id="{FA800091-0C9F-CB19-AE27-FEDE82A353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1020763"/>
            <a:ext cx="5573713" cy="2909887"/>
          </a:xfrm>
        </p:spPr>
      </p:pic>
      <p:sp>
        <p:nvSpPr>
          <p:cNvPr id="99334" name="TextovéPole 3">
            <a:extLst>
              <a:ext uri="{FF2B5EF4-FFF2-40B4-BE49-F238E27FC236}">
                <a16:creationId xmlns:a16="http://schemas.microsoft.com/office/drawing/2014/main" id="{82BDFCCF-9DFB-5BAF-5513-50F8ABEFC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229225"/>
            <a:ext cx="39608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 </a:t>
            </a:r>
            <a:r>
              <a:rPr kumimoji="0" lang="cs-CZ" altLang="cs-CZ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nationes </a:t>
            </a: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/ </a:t>
            </a:r>
            <a:r>
              <a:rPr kumimoji="0" lang="cs-CZ" altLang="cs-CZ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národy</a:t>
            </a: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český, polský, saský, bavorský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9990E-DDD4-DF7A-4643-663CD99B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648072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 b="1" dirty="0"/>
              <a:t>R</a:t>
            </a:r>
            <a:r>
              <a:rPr lang="cs-CZ" sz="3600" dirty="0"/>
              <a:t>epertorium </a:t>
            </a:r>
            <a:r>
              <a:rPr lang="cs-CZ" sz="3600" b="1" dirty="0" err="1"/>
              <a:t>A</a:t>
            </a:r>
            <a:r>
              <a:rPr lang="cs-CZ" sz="3600" dirty="0" err="1"/>
              <a:t>cademicum</a:t>
            </a:r>
            <a:r>
              <a:rPr lang="cs-CZ" sz="3600" dirty="0"/>
              <a:t> </a:t>
            </a:r>
            <a:r>
              <a:rPr lang="cs-CZ" sz="3600" b="1" dirty="0" err="1"/>
              <a:t>G</a:t>
            </a:r>
            <a:r>
              <a:rPr lang="cs-CZ" sz="3600" dirty="0" err="1"/>
              <a:t>ermanicum</a:t>
            </a:r>
            <a:endParaRPr lang="cs-CZ" sz="3600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4EC184C8-3216-C4BB-DA74-4319533E8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52736"/>
            <a:ext cx="4176464" cy="5688632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cs-CZ" sz="2000" u="sng" dirty="0"/>
              <a:t>Systematicky zpracované univerzity</a:t>
            </a:r>
            <a:r>
              <a:rPr lang="cs-CZ" sz="2000" dirty="0"/>
              <a:t>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cs-CZ" sz="20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Basilej	1460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Erfurt	1392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Frankfurt	1506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Freiburg</a:t>
            </a:r>
            <a:r>
              <a:rPr lang="cs-CZ" sz="2000" dirty="0"/>
              <a:t>	1460 – 1500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Greifswald</a:t>
            </a:r>
            <a:r>
              <a:rPr lang="cs-CZ" sz="2000" dirty="0"/>
              <a:t>	1456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Heidelberg	1386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Ingolstadt	1472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Köln</a:t>
            </a:r>
            <a:r>
              <a:rPr lang="cs-CZ" sz="2000" dirty="0"/>
              <a:t>		1389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Krakau</a:t>
            </a:r>
            <a:r>
              <a:rPr lang="cs-CZ" sz="2000" dirty="0"/>
              <a:t>	1400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Leipzig</a:t>
            </a:r>
            <a:r>
              <a:rPr lang="cs-CZ" sz="2000" dirty="0"/>
              <a:t>	1409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Löwen</a:t>
            </a:r>
            <a:r>
              <a:rPr lang="cs-CZ" sz="2000" dirty="0"/>
              <a:t>	1425 – 1527 (1550)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Mainz</a:t>
            </a:r>
            <a:r>
              <a:rPr lang="cs-CZ" sz="2000" dirty="0"/>
              <a:t>	1476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Marburg</a:t>
            </a:r>
            <a:r>
              <a:rPr lang="cs-CZ" sz="2000" dirty="0"/>
              <a:t>	1527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Prag		1367 – 1450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/>
              <a:t>Rostock	1419 – 1550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Tübingen</a:t>
            </a:r>
            <a:r>
              <a:rPr lang="cs-CZ" sz="2000" dirty="0"/>
              <a:t>	1477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Wien</a:t>
            </a:r>
            <a:r>
              <a:rPr lang="cs-CZ" sz="2000" dirty="0"/>
              <a:t>		1377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cs-CZ" sz="2000" dirty="0" err="1"/>
              <a:t>Wittenberg</a:t>
            </a:r>
            <a:r>
              <a:rPr lang="cs-CZ" sz="2000" dirty="0"/>
              <a:t>	1502 – 1550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cs-CZ" sz="1500" dirty="0"/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C4C31AC-5EB0-CE32-6D57-ECCB8A5BBDCF}"/>
              </a:ext>
            </a:extLst>
          </p:cNvPr>
          <p:cNvSpPr txBox="1"/>
          <p:nvPr/>
        </p:nvSpPr>
        <p:spPr>
          <a:xfrm>
            <a:off x="5436096" y="119675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https://rag-online.org/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B8D0954-C39E-B4DA-F876-D0EDE721B67E}"/>
              </a:ext>
            </a:extLst>
          </p:cNvPr>
          <p:cNvSpPr txBox="1"/>
          <p:nvPr/>
        </p:nvSpPr>
        <p:spPr>
          <a:xfrm>
            <a:off x="4716018" y="2348880"/>
            <a:ext cx="388843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/>
              <a:t>Biogra</a:t>
            </a:r>
            <a:r>
              <a:rPr lang="cs-CZ" sz="2000" dirty="0"/>
              <a:t>f</a:t>
            </a:r>
            <a:r>
              <a:rPr lang="de-DE" sz="2000" dirty="0"/>
              <a:t>i</a:t>
            </a:r>
            <a:r>
              <a:rPr lang="cs-CZ" sz="2000" dirty="0" err="1"/>
              <a:t>cké</a:t>
            </a:r>
            <a:r>
              <a:rPr lang="cs-CZ" sz="2000" dirty="0"/>
              <a:t> i</a:t>
            </a:r>
            <a:r>
              <a:rPr lang="de-DE" sz="2000" dirty="0" err="1"/>
              <a:t>nforma</a:t>
            </a:r>
            <a:r>
              <a:rPr lang="cs-CZ" sz="2000" dirty="0" err="1"/>
              <a:t>ce</a:t>
            </a:r>
            <a:r>
              <a:rPr lang="cs-CZ" sz="2000" dirty="0"/>
              <a:t> k</a:t>
            </a:r>
            <a:r>
              <a:rPr lang="de-DE" sz="2000" dirty="0"/>
              <a:t> 60</a:t>
            </a:r>
            <a:r>
              <a:rPr lang="cs-CZ" sz="2000" dirty="0"/>
              <a:t> </a:t>
            </a:r>
            <a:r>
              <a:rPr lang="de-DE" sz="2000" dirty="0"/>
              <a:t>000</a:t>
            </a:r>
            <a:r>
              <a:rPr lang="cs-CZ" sz="2000" dirty="0"/>
              <a:t> osob;</a:t>
            </a:r>
          </a:p>
          <a:p>
            <a:endParaRPr lang="cs-CZ" sz="2000" dirty="0"/>
          </a:p>
          <a:p>
            <a:r>
              <a:rPr lang="cs-CZ" sz="2000" dirty="0"/>
              <a:t>„</a:t>
            </a:r>
            <a:r>
              <a:rPr lang="cs-CZ" sz="2000" dirty="0" err="1"/>
              <a:t>Abfrage</a:t>
            </a:r>
            <a:r>
              <a:rPr lang="cs-CZ" sz="2000" dirty="0"/>
              <a:t>“ – vyhledávací formulář</a:t>
            </a:r>
          </a:p>
          <a:p>
            <a:endParaRPr lang="cs-CZ" sz="2000" dirty="0"/>
          </a:p>
          <a:p>
            <a:r>
              <a:rPr lang="cs-CZ" sz="2000" dirty="0"/>
              <a:t>Kdo je zanesen: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Studenti vyšších fakult (PF, TF, LF) 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Mistři a licenciáti artističtí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Šlechtici navštěvující univerzitu (bez ohledu na promoci)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Data o nich i před univerzitou a po studiu 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7662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Portréty mistrů:</a:t>
            </a:r>
            <a:br>
              <a:rPr lang="cs-CZ" dirty="0"/>
            </a:br>
            <a:r>
              <a:rPr lang="cs-CZ" sz="3100" dirty="0"/>
              <a:t>Johannes van der </a:t>
            </a:r>
            <a:r>
              <a:rPr lang="cs-CZ" sz="3100" dirty="0" err="1"/>
              <a:t>Noet</a:t>
            </a:r>
            <a:r>
              <a:rPr lang="cs-CZ" sz="3100" dirty="0"/>
              <a:t>, Albert </a:t>
            </a:r>
            <a:r>
              <a:rPr lang="cs-CZ" sz="3100" dirty="0" err="1"/>
              <a:t>Varentrap</a:t>
            </a:r>
            <a:r>
              <a:rPr lang="cs-CZ" sz="3100" dirty="0"/>
              <a:t> </a:t>
            </a:r>
            <a:br>
              <a:rPr lang="cs-CZ" sz="3100" dirty="0"/>
            </a:br>
            <a:endParaRPr lang="cs-CZ" sz="3100" dirty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4359811" cy="4248472"/>
          </a:xfrm>
        </p:spPr>
      </p:pic>
      <p:pic>
        <p:nvPicPr>
          <p:cNvPr id="4" name="Zástupný symbol pro obsah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28800"/>
            <a:ext cx="3744416" cy="5037942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5E5A384-55AC-D9FB-3D03-37D5541A8243}"/>
              </a:ext>
            </a:extLst>
          </p:cNvPr>
          <p:cNvSpPr txBox="1"/>
          <p:nvPr/>
        </p:nvSpPr>
        <p:spPr>
          <a:xfrm>
            <a:off x="457200" y="623731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Mnichov, </a:t>
            </a:r>
            <a:r>
              <a:rPr lang="cs-CZ" b="1" dirty="0" err="1"/>
              <a:t>Hauptstaatsarchiv</a:t>
            </a:r>
            <a:r>
              <a:rPr lang="cs-CZ" b="1" dirty="0"/>
              <a:t>, rkp. 12</a:t>
            </a:r>
          </a:p>
        </p:txBody>
      </p:sp>
    </p:spTree>
    <p:extLst>
      <p:ext uri="{BB962C8B-B14F-4D97-AF65-F5344CB8AC3E}">
        <p14:creationId xmlns:p14="http://schemas.microsoft.com/office/powerpoint/2010/main" val="3701371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Portréty mistrů</a:t>
            </a:r>
            <a:br>
              <a:rPr lang="cs-CZ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cs-CZ" sz="3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Jan Hus a Petr z Mladoňovic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3024336" cy="5236582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559898" cy="5272513"/>
          </a:xfrm>
        </p:spPr>
      </p:pic>
    </p:spTree>
    <p:extLst>
      <p:ext uri="{BB962C8B-B14F-4D97-AF65-F5344CB8AC3E}">
        <p14:creationId xmlns:p14="http://schemas.microsoft.com/office/powerpoint/2010/main" val="1709019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Každodennost</a:t>
            </a:r>
            <a:br>
              <a:rPr lang="cs-CZ" sz="3600" dirty="0"/>
            </a:br>
            <a:r>
              <a:rPr lang="cs-CZ" sz="2400" dirty="0"/>
              <a:t>Statuta </a:t>
            </a:r>
            <a:r>
              <a:rPr lang="cs-CZ" sz="2400" dirty="0" err="1"/>
              <a:t>Collegii</a:t>
            </a:r>
            <a:r>
              <a:rPr lang="cs-CZ" sz="2400" dirty="0"/>
              <a:t> </a:t>
            </a:r>
            <a:r>
              <a:rPr lang="cs-CZ" sz="2400" dirty="0" err="1"/>
              <a:t>Sapientiae</a:t>
            </a:r>
            <a:r>
              <a:rPr lang="cs-CZ" sz="2400" dirty="0"/>
              <a:t> </a:t>
            </a:r>
            <a:r>
              <a:rPr lang="cs-CZ" sz="2400" dirty="0" err="1"/>
              <a:t>Freiburg</a:t>
            </a:r>
            <a:endParaRPr lang="cs-CZ" sz="24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96752"/>
            <a:ext cx="5131356" cy="3605186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4316056" cy="2808313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01782"/>
            <a:ext cx="4119212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4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F998647-7C79-098F-B00E-28A1DC4C09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9906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Všední den ve studentské koleji</a:t>
            </a:r>
            <a:r>
              <a:rPr lang="cs-CZ" altLang="cs-CZ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br>
              <a:rPr lang="cs-CZ" altLang="cs-CZ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(kolem 1500)</a:t>
            </a:r>
          </a:p>
        </p:txBody>
      </p:sp>
      <p:pic>
        <p:nvPicPr>
          <p:cNvPr id="111619" name="Picture 5" descr="C:\Documents and Settings\user\Dokumenty\Obrázky\knihy\Mueller-univerzit.ikonogr\Mueller-univerzity 027.jpg">
            <a:extLst>
              <a:ext uri="{FF2B5EF4-FFF2-40B4-BE49-F238E27FC236}">
                <a16:creationId xmlns:a16="http://schemas.microsoft.com/office/drawing/2014/main" id="{FFDB671C-927D-95BB-729D-051750FB8164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8375" y="1230313"/>
            <a:ext cx="7348538" cy="551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cs-CZ" dirty="0"/>
              <a:t>OBSAHOVÉ OTÁZKY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908720"/>
            <a:ext cx="4680520" cy="5688632"/>
          </a:xfrm>
        </p:spPr>
        <p:txBody>
          <a:bodyPr>
            <a:normAutofit lnSpcReduction="10000"/>
          </a:bodyPr>
          <a:lstStyle/>
          <a:p>
            <a:pPr marL="0" indent="0" hangingPunct="0">
              <a:buNone/>
            </a:pPr>
            <a:r>
              <a:rPr lang="cs-CZ" b="1" dirty="0"/>
              <a:t>Výuka</a:t>
            </a:r>
            <a:r>
              <a:rPr lang="cs-CZ" dirty="0"/>
              <a:t>: </a:t>
            </a:r>
          </a:p>
          <a:p>
            <a:pPr marL="0" indent="0" hangingPunct="0">
              <a:buNone/>
            </a:pPr>
            <a:r>
              <a:rPr lang="cs-CZ" dirty="0"/>
              <a:t>KDO – CO – KOHO – JAK – KDY  </a:t>
            </a:r>
          </a:p>
          <a:p>
            <a:pPr hangingPunct="0"/>
            <a:r>
              <a:rPr lang="cs-CZ" dirty="0"/>
              <a:t>normy X realita</a:t>
            </a:r>
          </a:p>
          <a:p>
            <a:r>
              <a:rPr lang="cs-CZ" dirty="0"/>
              <a:t>texty přednášek</a:t>
            </a:r>
          </a:p>
          <a:p>
            <a:r>
              <a:rPr lang="cs-CZ" dirty="0"/>
              <a:t>formy výuky: disputace (</a:t>
            </a:r>
            <a:r>
              <a:rPr lang="cs-CZ" b="1" i="1" dirty="0"/>
              <a:t>kvodlibety</a:t>
            </a:r>
            <a:r>
              <a:rPr lang="cs-CZ" dirty="0"/>
              <a:t>), </a:t>
            </a:r>
            <a:r>
              <a:rPr lang="cs-CZ" b="1" i="1" dirty="0"/>
              <a:t>kvestie</a:t>
            </a:r>
            <a:r>
              <a:rPr lang="cs-CZ" dirty="0"/>
              <a:t> a </a:t>
            </a:r>
            <a:r>
              <a:rPr lang="cs-CZ" b="1" i="1" dirty="0" err="1"/>
              <a:t>probleumata</a:t>
            </a:r>
            <a:endParaRPr lang="cs-CZ" b="1" i="1" dirty="0"/>
          </a:p>
          <a:p>
            <a:r>
              <a:rPr lang="cs-CZ" dirty="0"/>
              <a:t>rozvrh přednášek v rámci roku: kalendáře (svátky - </a:t>
            </a:r>
            <a:r>
              <a:rPr lang="cs-CZ" i="1" dirty="0" err="1"/>
              <a:t>dies</a:t>
            </a:r>
            <a:r>
              <a:rPr lang="cs-CZ" i="1" dirty="0"/>
              <a:t> non </a:t>
            </a:r>
            <a:r>
              <a:rPr lang="cs-CZ" i="1" dirty="0" err="1"/>
              <a:t>legibiles</a:t>
            </a:r>
            <a:r>
              <a:rPr lang="cs-CZ" dirty="0"/>
              <a:t>)</a:t>
            </a:r>
          </a:p>
          <a:p>
            <a:r>
              <a:rPr lang="cs-CZ" dirty="0"/>
              <a:t>zkoušky, promoce (</a:t>
            </a:r>
            <a:r>
              <a:rPr lang="cs-CZ" b="1" i="1" dirty="0"/>
              <a:t>determinace, </a:t>
            </a:r>
            <a:r>
              <a:rPr lang="cs-CZ" b="1" i="1" dirty="0" err="1"/>
              <a:t>incepce</a:t>
            </a:r>
            <a:r>
              <a:rPr lang="cs-CZ" dirty="0"/>
              <a:t>)</a:t>
            </a:r>
          </a:p>
          <a:p>
            <a:r>
              <a:rPr lang="cs-CZ" dirty="0"/>
              <a:t>„</a:t>
            </a:r>
            <a:r>
              <a:rPr lang="cs-CZ" b="1" i="1" dirty="0"/>
              <a:t>De modulo </a:t>
            </a:r>
            <a:r>
              <a:rPr lang="cs-CZ" b="1" i="1" dirty="0" err="1"/>
              <a:t>studendi</a:t>
            </a:r>
            <a:r>
              <a:rPr lang="cs-CZ" dirty="0"/>
              <a:t>“</a:t>
            </a:r>
            <a:endParaRPr lang="cs-CZ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76" y="980728"/>
            <a:ext cx="4099660" cy="5678091"/>
          </a:xfrm>
        </p:spPr>
      </p:pic>
    </p:spTree>
    <p:extLst>
      <p:ext uri="{BB962C8B-B14F-4D97-AF65-F5344CB8AC3E}">
        <p14:creationId xmlns:p14="http://schemas.microsoft.com/office/powerpoint/2010/main" val="402851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/>
              <a:t>Významní badatelé</a:t>
            </a:r>
            <a:br>
              <a:rPr lang="cs-CZ" dirty="0"/>
            </a:br>
            <a:br>
              <a:rPr lang="cs-CZ" sz="3100" dirty="0"/>
            </a:br>
            <a:r>
              <a:rPr lang="de-DE" sz="3600" dirty="0"/>
              <a:t>Rüegg Walter</a:t>
            </a:r>
            <a:r>
              <a:rPr lang="cs-CZ" sz="3600" dirty="0"/>
              <a:t> – </a:t>
            </a:r>
            <a:r>
              <a:rPr lang="cs-CZ" sz="3600" dirty="0" err="1"/>
              <a:t>red</a:t>
            </a:r>
            <a:r>
              <a:rPr lang="cs-CZ" sz="3600" dirty="0"/>
              <a:t>. dějiny </a:t>
            </a:r>
            <a:r>
              <a:rPr lang="cs-CZ" sz="3600" dirty="0" err="1"/>
              <a:t>evrop</a:t>
            </a:r>
            <a:r>
              <a:rPr lang="cs-CZ" sz="3600" dirty="0"/>
              <a:t>. univerzit</a:t>
            </a:r>
            <a:br>
              <a:rPr lang="cs-CZ" sz="3600" dirty="0"/>
            </a:br>
            <a:r>
              <a:rPr lang="de-DE" sz="3600" dirty="0"/>
              <a:t>Ridder-</a:t>
            </a:r>
            <a:r>
              <a:rPr lang="de-DE" sz="3600" dirty="0" err="1"/>
              <a:t>Symoens</a:t>
            </a:r>
            <a:r>
              <a:rPr lang="de-DE" sz="3600" dirty="0"/>
              <a:t>, Hilde de</a:t>
            </a:r>
            <a:r>
              <a:rPr lang="cs-CZ" sz="3600" dirty="0"/>
              <a:t> – dtto </a:t>
            </a:r>
            <a:br>
              <a:rPr lang="de-DE" sz="3600" dirty="0"/>
            </a:br>
            <a:r>
              <a:rPr lang="de-DE" sz="3600" dirty="0" err="1"/>
              <a:t>Moraw</a:t>
            </a:r>
            <a:r>
              <a:rPr lang="de-DE" sz="3600" dirty="0"/>
              <a:t> Peter</a:t>
            </a:r>
            <a:r>
              <a:rPr lang="cs-CZ" sz="3600" dirty="0"/>
              <a:t> – PF; středoevropské univerzity</a:t>
            </a:r>
            <a:br>
              <a:rPr lang="de-DE" sz="3600" dirty="0"/>
            </a:br>
            <a:r>
              <a:rPr lang="de-DE" sz="3600" dirty="0" err="1"/>
              <a:t>Verger</a:t>
            </a:r>
            <a:r>
              <a:rPr lang="de-DE" sz="3600" dirty="0"/>
              <a:t> Jacques</a:t>
            </a:r>
            <a:br>
              <a:rPr lang="de-DE" sz="3600" dirty="0"/>
            </a:br>
            <a:r>
              <a:rPr lang="de-DE" sz="3600" dirty="0" err="1"/>
              <a:t>Weijers</a:t>
            </a:r>
            <a:r>
              <a:rPr lang="de-DE" sz="3600" dirty="0"/>
              <a:t> Olga, </a:t>
            </a:r>
            <a:r>
              <a:rPr lang="cs-CZ" sz="3600" dirty="0"/>
              <a:t>univerzitní t</a:t>
            </a:r>
            <a:r>
              <a:rPr lang="de-DE" sz="3600" dirty="0" err="1"/>
              <a:t>erminologie</a:t>
            </a:r>
            <a:br>
              <a:rPr lang="de-DE" sz="3600" dirty="0"/>
            </a:br>
            <a:r>
              <a:rPr lang="de-DE" sz="3600" dirty="0" err="1"/>
              <a:t>Schwinges</a:t>
            </a:r>
            <a:r>
              <a:rPr lang="de-DE" sz="3600" dirty="0"/>
              <a:t> Rainer Christoph</a:t>
            </a:r>
            <a:r>
              <a:rPr lang="cs-CZ" sz="3600" dirty="0"/>
              <a:t> – </a:t>
            </a:r>
            <a:r>
              <a:rPr lang="cs-CZ" sz="3600" dirty="0" err="1"/>
              <a:t>prosopografie</a:t>
            </a:r>
            <a:br>
              <a:rPr lang="cs-CZ" sz="3600" dirty="0"/>
            </a:br>
            <a:br>
              <a:rPr lang="cs-CZ" sz="3600" dirty="0"/>
            </a:br>
            <a:r>
              <a:rPr lang="cs-CZ" sz="3600" dirty="0"/>
              <a:t>Šmahel František – 2 soubory studií</a:t>
            </a:r>
            <a:br>
              <a:rPr lang="cs-CZ" sz="3600" dirty="0"/>
            </a:br>
            <a:r>
              <a:rPr lang="cs-CZ" sz="3600" dirty="0"/>
              <a:t>Svatoš Michal – hospodaření, autonomie</a:t>
            </a:r>
            <a:br>
              <a:rPr lang="cs-CZ" sz="3600" dirty="0"/>
            </a:br>
            <a:r>
              <a:rPr lang="cs-CZ" sz="3600" dirty="0" err="1"/>
              <a:t>Nodl</a:t>
            </a:r>
            <a:r>
              <a:rPr lang="cs-CZ" sz="3600" dirty="0"/>
              <a:t> Martin – </a:t>
            </a:r>
            <a:r>
              <a:rPr lang="cs-CZ" sz="3600" dirty="0" err="1"/>
              <a:t>DKh</a:t>
            </a:r>
            <a:r>
              <a:rPr lang="cs-CZ" sz="3600" dirty="0"/>
              <a:t> a vývoj UK do 1409</a:t>
            </a:r>
            <a:br>
              <a:rPr lang="cs-CZ" sz="3600" dirty="0"/>
            </a:br>
            <a:r>
              <a:rPr lang="cs-CZ" sz="3600" dirty="0"/>
              <a:t>Holá Mlada – koleje</a:t>
            </a:r>
            <a:endParaRPr lang="cs-CZ" sz="3100" dirty="0"/>
          </a:p>
        </p:txBody>
      </p:sp>
    </p:spTree>
    <p:extLst>
      <p:ext uri="{BB962C8B-B14F-4D97-AF65-F5344CB8AC3E}">
        <p14:creationId xmlns:p14="http://schemas.microsoft.com/office/powerpoint/2010/main" val="1088515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236" y="332656"/>
            <a:ext cx="3439660" cy="1152128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Přednášky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107" y="260648"/>
            <a:ext cx="3058871" cy="6480720"/>
          </a:xfrm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96952"/>
            <a:ext cx="6228184" cy="3703921"/>
          </a:xfrm>
        </p:spPr>
      </p:pic>
      <p:sp>
        <p:nvSpPr>
          <p:cNvPr id="4" name="TextovéPole 3"/>
          <p:cNvSpPr txBox="1"/>
          <p:nvPr/>
        </p:nvSpPr>
        <p:spPr>
          <a:xfrm>
            <a:off x="196236" y="1702549"/>
            <a:ext cx="5743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Odměřování času hodinami </a:t>
            </a:r>
          </a:p>
          <a:p>
            <a:r>
              <a:rPr lang="cs-CZ" sz="2400" dirty="0"/>
              <a:t>(vpravo exemplář z Krakova)</a:t>
            </a:r>
          </a:p>
        </p:txBody>
      </p:sp>
    </p:spTree>
    <p:extLst>
      <p:ext uri="{BB962C8B-B14F-4D97-AF65-F5344CB8AC3E}">
        <p14:creationId xmlns:p14="http://schemas.microsoft.com/office/powerpoint/2010/main" val="1617826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63272" cy="3240360"/>
          </a:xfrm>
        </p:spPr>
        <p:txBody>
          <a:bodyPr>
            <a:normAutofit fontScale="90000"/>
          </a:bodyPr>
          <a:lstStyle/>
          <a:p>
            <a:pPr algn="l"/>
            <a:r>
              <a:rPr lang="cs-CZ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Univerzitní </a:t>
            </a:r>
            <a:br>
              <a:rPr lang="cs-CZ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ikonografie:</a:t>
            </a:r>
            <a:br>
              <a:rPr lang="cs-CZ" sz="3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Přednáška Jindřicha de </a:t>
            </a:r>
            <a:b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3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Allemania</a:t>
            </a: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Boloni (v jeho</a:t>
            </a:r>
            <a:b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31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 </a:t>
            </a:r>
            <a:r>
              <a:rPr lang="cs-CZ" sz="31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ethicorum</a:t>
            </a:r>
            <a:r>
              <a:rPr lang="cs-CZ" sz="31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cs-CZ" sz="31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Wien</a:t>
            </a: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collegium</a:t>
            </a: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ducale</a:t>
            </a:r>
            <a:b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Freiburg</a:t>
            </a:r>
            <a:r>
              <a:rPr lang="cs-CZ" sz="3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ilustrovaná statuta</a:t>
            </a:r>
            <a:br>
              <a:rPr lang="cs-CZ" sz="3100" dirty="0"/>
            </a:br>
            <a:endParaRPr lang="cs-CZ" sz="31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65004"/>
            <a:ext cx="4176464" cy="3132348"/>
          </a:xfr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928" y="3645024"/>
            <a:ext cx="4038600" cy="302895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287" y="548680"/>
            <a:ext cx="408783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73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bg2"/>
                </a:solidFill>
              </a:rPr>
              <a:t>Pražské univerzitní budovy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365" y="908720"/>
            <a:ext cx="4656980" cy="3672408"/>
          </a:xfr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4734351" cy="3240360"/>
          </a:xfrm>
        </p:spPr>
      </p:pic>
    </p:spTree>
    <p:extLst>
      <p:ext uri="{BB962C8B-B14F-4D97-AF65-F5344CB8AC3E}">
        <p14:creationId xmlns:p14="http://schemas.microsoft.com/office/powerpoint/2010/main" val="1081362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336704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VÝVOJOVÉ OTÁZKY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2325441" cy="4525962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355976" y="1052736"/>
            <a:ext cx="4608512" cy="5616624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cs-CZ" dirty="0"/>
              <a:t>vztah s městem (1374)</a:t>
            </a:r>
          </a:p>
          <a:p>
            <a:pPr hangingPunct="0"/>
            <a:r>
              <a:rPr lang="cs-CZ" dirty="0"/>
              <a:t>rozkol </a:t>
            </a:r>
            <a:r>
              <a:rPr lang="cs-CZ" dirty="0" err="1"/>
              <a:t>uni</a:t>
            </a:r>
            <a:r>
              <a:rPr lang="cs-CZ" dirty="0"/>
              <a:t> (1372)</a:t>
            </a:r>
          </a:p>
          <a:p>
            <a:pPr hangingPunct="0"/>
            <a:r>
              <a:rPr lang="cs-CZ" dirty="0"/>
              <a:t>reformy</a:t>
            </a:r>
          </a:p>
          <a:p>
            <a:pPr hangingPunct="0"/>
            <a:r>
              <a:rPr lang="cs-CZ" dirty="0"/>
              <a:t>humanismus</a:t>
            </a:r>
          </a:p>
          <a:p>
            <a:pPr hangingPunct="0"/>
            <a:r>
              <a:rPr lang="cs-CZ" dirty="0" err="1"/>
              <a:t>konfesionalizace</a:t>
            </a:r>
            <a:endParaRPr lang="cs-CZ" dirty="0"/>
          </a:p>
          <a:p>
            <a:pPr hangingPunct="0"/>
            <a:r>
              <a:rPr lang="cs-CZ" dirty="0"/>
              <a:t>zemská univerzita </a:t>
            </a:r>
          </a:p>
          <a:p>
            <a:pPr marL="0" indent="0" hangingPunct="0">
              <a:buNone/>
            </a:pPr>
            <a:endParaRPr lang="cs-CZ" dirty="0"/>
          </a:p>
          <a:p>
            <a:pPr marL="0" indent="0" hangingPunct="0">
              <a:buNone/>
            </a:pPr>
            <a:r>
              <a:rPr lang="cs-CZ" u="sng" dirty="0"/>
              <a:t>Politické angažmá</a:t>
            </a:r>
          </a:p>
          <a:p>
            <a:pPr hangingPunct="0"/>
            <a:r>
              <a:rPr lang="cs-CZ" b="1" i="1" dirty="0"/>
              <a:t>secese</a:t>
            </a:r>
            <a:endParaRPr lang="cs-CZ" dirty="0"/>
          </a:p>
          <a:p>
            <a:r>
              <a:rPr lang="cs-CZ" dirty="0"/>
              <a:t>pražská specifika: </a:t>
            </a:r>
          </a:p>
          <a:p>
            <a:pPr marL="0" indent="0">
              <a:buNone/>
            </a:pPr>
            <a:r>
              <a:rPr lang="cs-CZ" dirty="0"/>
              <a:t>1409 </a:t>
            </a:r>
            <a:r>
              <a:rPr lang="cs-CZ" dirty="0" err="1"/>
              <a:t>DKh</a:t>
            </a:r>
            <a:r>
              <a:rPr lang="cs-CZ" dirty="0"/>
              <a:t>; </a:t>
            </a:r>
          </a:p>
          <a:p>
            <a:pPr marL="0" indent="0">
              <a:buNone/>
            </a:pPr>
            <a:r>
              <a:rPr lang="cs-CZ" dirty="0"/>
              <a:t>HR – nevyučuje se 1420-29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51520" y="5301208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Žezla z Lipska a Erfurtu – obdoba pražských středověkých insignií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43477"/>
            <a:ext cx="1656184" cy="550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69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3600400" cy="475252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Pražská 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univerzitní </a:t>
            </a:r>
            <a:b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secese</a:t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důsledek Dekretu kutnohorského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6632"/>
            <a:ext cx="4392488" cy="6703463"/>
          </a:xfrm>
        </p:spPr>
      </p:pic>
    </p:spTree>
    <p:extLst>
      <p:ext uri="{BB962C8B-B14F-4D97-AF65-F5344CB8AC3E}">
        <p14:creationId xmlns:p14="http://schemas.microsoft.com/office/powerpoint/2010/main" val="2040334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Nadpis 1">
            <a:extLst>
              <a:ext uri="{FF2B5EF4-FFF2-40B4-BE49-F238E27FC236}">
                <a16:creationId xmlns:a16="http://schemas.microsoft.com/office/drawing/2014/main" id="{2EA5830C-7B93-61DA-BFA5-4024C9D54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338" y="115888"/>
            <a:ext cx="4176712" cy="1296987"/>
          </a:xfrm>
        </p:spPr>
        <p:txBody>
          <a:bodyPr/>
          <a:lstStyle/>
          <a:p>
            <a:r>
              <a:rPr lang="cs-CZ" altLang="cs-CZ" sz="2400" b="1"/>
              <a:t>M. Jan z Rokycan kontra </a:t>
            </a:r>
            <a:br>
              <a:rPr lang="cs-CZ" altLang="cs-CZ" sz="2400" b="1"/>
            </a:br>
            <a:r>
              <a:rPr lang="cs-CZ" altLang="cs-CZ" sz="2400" b="1"/>
              <a:t>Jan Kravín z Tábora </a:t>
            </a:r>
            <a:br>
              <a:rPr lang="cs-CZ" altLang="cs-CZ" sz="2400" b="1"/>
            </a:br>
            <a:r>
              <a:rPr lang="cs-CZ" altLang="cs-CZ" sz="2400" b="1"/>
              <a:t>(50./60. léta 15. st.)</a:t>
            </a:r>
            <a:endParaRPr lang="cs-CZ" altLang="cs-CZ" sz="2400"/>
          </a:p>
        </p:txBody>
      </p:sp>
      <p:pic>
        <p:nvPicPr>
          <p:cNvPr id="119811" name="Zástupný symbol pro obsah 6">
            <a:extLst>
              <a:ext uri="{FF2B5EF4-FFF2-40B4-BE49-F238E27FC236}">
                <a16:creationId xmlns:a16="http://schemas.microsoft.com/office/drawing/2014/main" id="{FBE5381E-7250-17ED-E61B-5D1E0434CC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88913"/>
            <a:ext cx="4656138" cy="6553200"/>
          </a:xfrm>
        </p:spPr>
      </p:pic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D74B0B9-CBED-D942-B18B-1475E6A29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32363" y="1700213"/>
            <a:ext cx="3810000" cy="873125"/>
          </a:xfrm>
        </p:spPr>
        <p:txBody>
          <a:bodyPr>
            <a:normAutofit fontScale="55000" lnSpcReduction="20000"/>
          </a:bodyPr>
          <a:lstStyle/>
          <a:p>
            <a:pPr marL="0" indent="0">
              <a:buFontTx/>
              <a:buNone/>
              <a:defRPr/>
            </a:pPr>
            <a:r>
              <a:rPr lang="cs-CZ" dirty="0"/>
              <a:t>Neshody mistrů zvěčněny v rukopise z </a:t>
            </a:r>
            <a:r>
              <a:rPr lang="cs-CZ" dirty="0" err="1"/>
              <a:t>Götingen</a:t>
            </a:r>
            <a:r>
              <a:rPr lang="cs-CZ" dirty="0"/>
              <a:t> </a:t>
            </a:r>
          </a:p>
          <a:p>
            <a:pPr marL="0" indent="0">
              <a:buFontTx/>
              <a:buNone/>
              <a:defRPr/>
            </a:pPr>
            <a:r>
              <a:rPr lang="cs-CZ" dirty="0"/>
              <a:t>(60. léta 15. st.)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1979DF2-62D4-10B9-90B2-C8BA3E1E056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87900" y="2997200"/>
            <a:ext cx="4248150" cy="3703638"/>
          </a:xfrm>
        </p:spPr>
        <p:txBody>
          <a:bodyPr>
            <a:normAutofit fontScale="70000" lnSpcReduction="20000"/>
          </a:bodyPr>
          <a:lstStyle/>
          <a:p>
            <a:pPr marL="0" indent="0">
              <a:buFontTx/>
              <a:buNone/>
              <a:defRPr/>
            </a:pPr>
            <a:r>
              <a:rPr lang="cs-CZ" dirty="0"/>
              <a:t>Mistr Jan </a:t>
            </a:r>
            <a:r>
              <a:rPr lang="cs-CZ" dirty="0" err="1"/>
              <a:t>Rokycana</a:t>
            </a:r>
            <a:r>
              <a:rPr lang="cs-CZ" dirty="0"/>
              <a:t> poslal do Itálie mistry </a:t>
            </a:r>
            <a:r>
              <a:rPr lang="cs-CZ" dirty="0" err="1"/>
              <a:t>Hilaria</a:t>
            </a:r>
            <a:r>
              <a:rPr lang="cs-CZ" dirty="0"/>
              <a:t> Litoměřického, Václava </a:t>
            </a:r>
            <a:r>
              <a:rPr lang="cs-CZ" dirty="0" err="1"/>
              <a:t>Křižanovského</a:t>
            </a:r>
            <a:r>
              <a:rPr lang="cs-CZ" dirty="0"/>
              <a:t> a snad i Jana Kravína. Jmenovaní konvertovali ke katolictví a postavili se proti svému učiteli. </a:t>
            </a:r>
          </a:p>
          <a:p>
            <a:pPr marL="0" indent="0">
              <a:buFontTx/>
              <a:buNone/>
              <a:defRPr/>
            </a:pPr>
            <a:r>
              <a:rPr lang="cs-CZ" dirty="0"/>
              <a:t>Na kresbě: kardinál držel váhy, kde kalich převážil papežskou tiáru. Na straně papeže stojí mistr Kravín a mnich bosák, za kalichem se drží Jan </a:t>
            </a:r>
            <a:r>
              <a:rPr lang="cs-CZ" dirty="0" err="1"/>
              <a:t>Rokycana</a:t>
            </a:r>
            <a:r>
              <a:rPr lang="cs-CZ" dirty="0"/>
              <a:t>, Václav Pala, další pražský mistr, a kněz </a:t>
            </a:r>
            <a:r>
              <a:rPr lang="cs-CZ" dirty="0" err="1"/>
              <a:t>Zacheus</a:t>
            </a:r>
            <a:r>
              <a:rPr lang="cs-CZ" dirty="0"/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B6707C98-AAED-89E6-5E10-0950F44E35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00338" y="188913"/>
            <a:ext cx="2168525" cy="1152525"/>
          </a:xfrm>
        </p:spPr>
        <p:txBody>
          <a:bodyPr/>
          <a:lstStyle/>
          <a:p>
            <a:pPr algn="l" eaLnBrk="1" hangingPunct="1"/>
            <a:r>
              <a:rPr lang="cs-CZ" altLang="cs-CZ"/>
              <a:t>Matriky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A4062A1E-1BE0-6F60-FF32-F1C89868C680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4787900" y="5445125"/>
            <a:ext cx="4356100" cy="1271588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cs-CZ" altLang="cs-CZ" sz="1800" dirty="0"/>
              <a:t>Pražská univerzita postrádá středověké matriky. Zbývající exempláře byly evakuovány a ztraceny v r. 1945. Ukazuje to seznam vyvezených archiválií. </a:t>
            </a:r>
          </a:p>
          <a:p>
            <a:pPr eaLnBrk="1" hangingPunct="1">
              <a:buFontTx/>
              <a:buNone/>
              <a:defRPr/>
            </a:pPr>
            <a:endParaRPr lang="cs-CZ" altLang="cs-CZ" sz="1400" dirty="0"/>
          </a:p>
        </p:txBody>
      </p:sp>
      <p:pic>
        <p:nvPicPr>
          <p:cNvPr id="107524" name="Picture 6" descr="F:\WD Sync Data\OBRAZKY\ILUSTRACE\Univerzita Karlova-obrazky\matriky odvezene v dubnu 1945_Pruvodce.jpg">
            <a:extLst>
              <a:ext uri="{FF2B5EF4-FFF2-40B4-BE49-F238E27FC236}">
                <a16:creationId xmlns:a16="http://schemas.microsoft.com/office/drawing/2014/main" id="{B647002E-3A4E-B4B3-1903-E4B9A8B39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63" y="115888"/>
            <a:ext cx="4211637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8" descr="F:\WD Sync Data\OBRAZKY\ILUSTRACE\Univerzita Karlova-obrazky\matrika PF 1372-73.jpg">
            <a:extLst>
              <a:ext uri="{FF2B5EF4-FFF2-40B4-BE49-F238E27FC236}">
                <a16:creationId xmlns:a16="http://schemas.microsoft.com/office/drawing/2014/main" id="{4D69B301-3DB9-031C-7977-E6CA3606BDFA}"/>
              </a:ext>
            </a:extLst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8" y="147638"/>
            <a:ext cx="2533650" cy="351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6" name="Picture 9" descr="F:\WD Sync Data\OBRAZKY\ILUSTRACE\Univerzita Karlova-obrazky\matrika PF-ces.nar.1390.jpg">
            <a:extLst>
              <a:ext uri="{FF2B5EF4-FFF2-40B4-BE49-F238E27FC236}">
                <a16:creationId xmlns:a16="http://schemas.microsoft.com/office/drawing/2014/main" id="{B81675EF-9888-01A6-B4A4-675BDACAD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333750"/>
            <a:ext cx="2978150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EEEA0308-C432-A8C7-E9E6-A496DD3987CF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107950" y="5229225"/>
            <a:ext cx="1584325" cy="144303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altLang="cs-CZ" dirty="0">
                <a:solidFill>
                  <a:srgbClr val="000000"/>
                </a:solidFill>
              </a:rPr>
              <a:t>foto matriky PF</a:t>
            </a:r>
          </a:p>
          <a:p>
            <a:pPr>
              <a:defRPr/>
            </a:pP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CCBB86D0-7E37-4D39-DB2F-7B47CDB1D2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19488" y="188913"/>
            <a:ext cx="5426075" cy="647700"/>
          </a:xfrm>
        </p:spPr>
        <p:txBody>
          <a:bodyPr/>
          <a:lstStyle/>
          <a:p>
            <a:pPr eaLnBrk="1" hangingPunct="1"/>
            <a:r>
              <a:rPr lang="cs-CZ" altLang="cs-CZ" sz="3200"/>
              <a:t>Liber decanorum – foto a edice</a:t>
            </a:r>
          </a:p>
        </p:txBody>
      </p:sp>
      <p:sp>
        <p:nvSpPr>
          <p:cNvPr id="108547" name="Rectangle 5">
            <a:extLst>
              <a:ext uri="{FF2B5EF4-FFF2-40B4-BE49-F238E27FC236}">
                <a16:creationId xmlns:a16="http://schemas.microsoft.com/office/drawing/2014/main" id="{7CA1316E-94FA-C90A-C67C-C163EAE88FE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9813" y="981075"/>
            <a:ext cx="3024187" cy="2087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800"/>
              <a:t>	</a:t>
            </a:r>
            <a:r>
              <a:rPr lang="cs-CZ" altLang="cs-CZ" sz="1800"/>
              <a:t> </a:t>
            </a:r>
          </a:p>
          <a:p>
            <a:pPr eaLnBrk="1" hangingPunct="1">
              <a:buFontTx/>
              <a:buNone/>
            </a:pPr>
            <a:endParaRPr lang="cs-CZ" altLang="cs-CZ" sz="1400"/>
          </a:p>
        </p:txBody>
      </p:sp>
      <p:pic>
        <p:nvPicPr>
          <p:cNvPr id="108548" name="Picture 13" descr="F:\WD Sync Data\OBRAZKY\ILUSTRACE\obrazky Lublin\MUP I-2 Liber dec II.jpg">
            <a:extLst>
              <a:ext uri="{FF2B5EF4-FFF2-40B4-BE49-F238E27FC236}">
                <a16:creationId xmlns:a16="http://schemas.microsoft.com/office/drawing/2014/main" id="{4E36FD3A-364D-7CCC-78CD-87D8FD102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765175"/>
            <a:ext cx="33782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Picture 12">
            <a:extLst>
              <a:ext uri="{FF2B5EF4-FFF2-40B4-BE49-F238E27FC236}">
                <a16:creationId xmlns:a16="http://schemas.microsoft.com/office/drawing/2014/main" id="{7AB9292D-D5BD-6E29-2FE7-14719D6AC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88913"/>
            <a:ext cx="3359150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50" name="Picture 14" descr="F:\WD Sync Data\OBRAZKY\ILUSTRACE\obrazky Lublin\MUP-Liber dec II_1478.jpg">
            <a:extLst>
              <a:ext uri="{FF2B5EF4-FFF2-40B4-BE49-F238E27FC236}">
                <a16:creationId xmlns:a16="http://schemas.microsoft.com/office/drawing/2014/main" id="{2DB8F69B-7D85-FA0C-119A-6FED2147F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054350"/>
            <a:ext cx="430847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7EDDB93C-9929-733F-67B9-140D2C01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825" y="260350"/>
            <a:ext cx="3887788" cy="1492250"/>
          </a:xfrm>
        </p:spPr>
        <p:txBody>
          <a:bodyPr/>
          <a:lstStyle/>
          <a:p>
            <a:pPr>
              <a:defRPr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decanorum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9571" name="Zástupný symbol pro obsah 5">
            <a:extLst>
              <a:ext uri="{FF2B5EF4-FFF2-40B4-BE49-F238E27FC236}">
                <a16:creationId xmlns:a16="http://schemas.microsoft.com/office/drawing/2014/main" id="{C4454A56-6E93-7E8E-6869-2ABAE97865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88913"/>
            <a:ext cx="4772025" cy="6553200"/>
          </a:xfrm>
        </p:spPr>
      </p:pic>
      <p:sp>
        <p:nvSpPr>
          <p:cNvPr id="109572" name="Zástupný symbol pro text 4">
            <a:extLst>
              <a:ext uri="{FF2B5EF4-FFF2-40B4-BE49-F238E27FC236}">
                <a16:creationId xmlns:a16="http://schemas.microsoft.com/office/drawing/2014/main" id="{279282B4-9783-0C2B-37F5-3910B8D9B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64163" y="2276475"/>
            <a:ext cx="3384550" cy="38195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cs-CZ" altLang="cs-CZ"/>
              <a:t>Zápis děkana artistické fakulty Jana z Husince </a:t>
            </a:r>
          </a:p>
          <a:p>
            <a:pPr marL="0" indent="0">
              <a:buFontTx/>
              <a:buNone/>
            </a:pPr>
            <a:r>
              <a:rPr lang="cs-CZ" altLang="cs-CZ"/>
              <a:t>na fol. 100r</a:t>
            </a:r>
          </a:p>
          <a:p>
            <a:pPr marL="0" indent="0">
              <a:buFontTx/>
              <a:buNone/>
            </a:pPr>
            <a:r>
              <a:rPr lang="cs-CZ" altLang="cs-CZ"/>
              <a:t>(rok 1401/02)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9614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Rainer Christoph </a:t>
            </a:r>
            <a:r>
              <a:rPr lang="cs-CZ" b="1" dirty="0" err="1"/>
              <a:t>Schwinges</a:t>
            </a:r>
            <a:r>
              <a:rPr lang="cs-CZ" dirty="0"/>
              <a:t>: </a:t>
            </a:r>
            <a:br>
              <a:rPr lang="cs-CZ" dirty="0"/>
            </a:br>
            <a:r>
              <a:rPr lang="cs-CZ" u="sng" dirty="0"/>
              <a:t>témata</a:t>
            </a:r>
          </a:p>
        </p:txBody>
      </p: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7992888" cy="3384377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sz="4500" dirty="0">
                <a:solidFill>
                  <a:schemeClr val="tx1"/>
                </a:solidFill>
              </a:rPr>
              <a:t>Univerzita a církev (2011)</a:t>
            </a:r>
          </a:p>
          <a:p>
            <a:pPr algn="l"/>
            <a:r>
              <a:rPr lang="cs-CZ" sz="4500" dirty="0">
                <a:solidFill>
                  <a:schemeClr val="tx1"/>
                </a:solidFill>
              </a:rPr>
              <a:t>Univerzita ve veřejném prostoru (2008)</a:t>
            </a:r>
          </a:p>
          <a:p>
            <a:pPr algn="l"/>
            <a:r>
              <a:rPr lang="cs-CZ" sz="4500" dirty="0">
                <a:solidFill>
                  <a:schemeClr val="tx1"/>
                </a:solidFill>
              </a:rPr>
              <a:t>Zkoušky, tituly, promoce (2007)</a:t>
            </a:r>
          </a:p>
          <a:p>
            <a:pPr algn="l"/>
            <a:r>
              <a:rPr lang="cs-CZ" sz="4500" dirty="0">
                <a:solidFill>
                  <a:schemeClr val="tx1"/>
                </a:solidFill>
              </a:rPr>
              <a:t>Artisti a filozofové (1999)</a:t>
            </a:r>
          </a:p>
          <a:p>
            <a:pPr algn="l"/>
            <a:r>
              <a:rPr lang="cs-CZ" sz="4500" dirty="0">
                <a:solidFill>
                  <a:schemeClr val="tx1"/>
                </a:solidFill>
              </a:rPr>
              <a:t>Rektorské volby (1992)</a:t>
            </a:r>
          </a:p>
          <a:p>
            <a:pPr algn="l"/>
            <a:r>
              <a:rPr lang="cs-CZ" sz="4500" dirty="0">
                <a:solidFill>
                  <a:schemeClr val="tx1"/>
                </a:solidFill>
              </a:rPr>
              <a:t>Frekventanti německých univerzit (1986)</a:t>
            </a:r>
            <a:endParaRPr lang="cs-CZ" sz="2800" dirty="0">
              <a:solidFill>
                <a:schemeClr val="tx1"/>
              </a:solidFill>
            </a:endParaRPr>
          </a:p>
          <a:p>
            <a:pPr algn="l"/>
            <a:endParaRPr lang="cs-CZ" sz="28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8DCC1B6-317E-123C-2192-D94002F7EC23}"/>
              </a:ext>
            </a:extLst>
          </p:cNvPr>
          <p:cNvSpPr txBox="1"/>
          <p:nvPr/>
        </p:nvSpPr>
        <p:spPr>
          <a:xfrm>
            <a:off x="616834" y="5085185"/>
            <a:ext cx="8064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Repertorium </a:t>
            </a:r>
            <a:r>
              <a:rPr lang="cs-CZ" sz="2400" b="1" dirty="0" err="1"/>
              <a:t>academicum</a:t>
            </a:r>
            <a:r>
              <a:rPr lang="cs-CZ" sz="2400" b="1" dirty="0"/>
              <a:t> </a:t>
            </a:r>
            <a:r>
              <a:rPr lang="cs-CZ" sz="2400" b="1" dirty="0" err="1"/>
              <a:t>Germanicum</a:t>
            </a:r>
            <a:endParaRPr lang="cs-CZ" sz="2400" b="1" dirty="0"/>
          </a:p>
          <a:p>
            <a:r>
              <a:rPr lang="cs-CZ" sz="2400" dirty="0"/>
              <a:t>https://rag-online.org/datenbank/inhalt</a:t>
            </a:r>
          </a:p>
          <a:p>
            <a:r>
              <a:rPr lang="cs-CZ" sz="2000" dirty="0"/>
              <a:t>https://rag-online.org/datenbank/szenarien</a:t>
            </a:r>
          </a:p>
          <a:p>
            <a:r>
              <a:rPr lang="cs-CZ" sz="2000" dirty="0"/>
              <a:t>https://database.rag-online.org/viewer.p/30/4/scenario/648/list/</a:t>
            </a:r>
          </a:p>
        </p:txBody>
      </p:sp>
    </p:spTree>
    <p:extLst>
      <p:ext uri="{BB962C8B-B14F-4D97-AF65-F5344CB8AC3E}">
        <p14:creationId xmlns:p14="http://schemas.microsoft.com/office/powerpoint/2010/main" val="4020366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cs-CZ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Univerzity podle doby vzniku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5832648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400" dirty="0">
                <a:solidFill>
                  <a:srgbClr val="FFFF00"/>
                </a:solidFill>
              </a:rPr>
              <a:t>Bologna 1088</a:t>
            </a:r>
            <a:r>
              <a:rPr lang="cs-CZ" sz="2400" dirty="0">
                <a:solidFill>
                  <a:schemeClr val="tx1"/>
                </a:solidFill>
              </a:rPr>
              <a:t>			Siena 1245</a:t>
            </a:r>
          </a:p>
          <a:p>
            <a:pPr algn="l"/>
            <a:r>
              <a:rPr lang="cs-CZ" sz="2400" dirty="0" err="1">
                <a:solidFill>
                  <a:schemeClr val="tx1"/>
                </a:solidFill>
              </a:rPr>
              <a:t>Salermo</a:t>
            </a:r>
            <a:r>
              <a:rPr lang="cs-CZ" sz="2400" dirty="0">
                <a:solidFill>
                  <a:schemeClr val="tx1"/>
                </a:solidFill>
              </a:rPr>
              <a:t> 1090			Coimbra 1290</a:t>
            </a:r>
          </a:p>
          <a:p>
            <a:pPr algn="l"/>
            <a:r>
              <a:rPr lang="cs-CZ" sz="2400" dirty="0">
                <a:solidFill>
                  <a:srgbClr val="FFFF00"/>
                </a:solidFill>
              </a:rPr>
              <a:t>Paris 1150</a:t>
            </a:r>
            <a:r>
              <a:rPr lang="cs-CZ" sz="2400" dirty="0">
                <a:solidFill>
                  <a:schemeClr val="tx1"/>
                </a:solidFill>
              </a:rPr>
              <a:t>			Roma 1303</a:t>
            </a:r>
          </a:p>
          <a:p>
            <a:pPr algn="l"/>
            <a:r>
              <a:rPr lang="cs-CZ" sz="2400" dirty="0">
                <a:solidFill>
                  <a:srgbClr val="FFFF00"/>
                </a:solidFill>
              </a:rPr>
              <a:t>Oxford 1167</a:t>
            </a:r>
            <a:r>
              <a:rPr lang="cs-CZ" sz="2400" dirty="0">
                <a:solidFill>
                  <a:schemeClr val="tx1"/>
                </a:solidFill>
              </a:rPr>
              <a:t>			Perugia 1308</a:t>
            </a:r>
          </a:p>
          <a:p>
            <a:pPr algn="l"/>
            <a:r>
              <a:rPr lang="cs-CZ" sz="2400" dirty="0" err="1">
                <a:solidFill>
                  <a:schemeClr val="tx1"/>
                </a:solidFill>
              </a:rPr>
              <a:t>Modena</a:t>
            </a:r>
            <a:r>
              <a:rPr lang="cs-CZ" sz="2400" dirty="0">
                <a:solidFill>
                  <a:schemeClr val="tx1"/>
                </a:solidFill>
              </a:rPr>
              <a:t> 1175			Pisa 1343</a:t>
            </a:r>
          </a:p>
          <a:p>
            <a:pPr algn="l"/>
            <a:r>
              <a:rPr lang="cs-CZ" sz="2400" dirty="0" err="1">
                <a:solidFill>
                  <a:schemeClr val="tx1"/>
                </a:solidFill>
              </a:rPr>
              <a:t>Vicenza</a:t>
            </a:r>
            <a:r>
              <a:rPr lang="cs-CZ" sz="2400" dirty="0">
                <a:solidFill>
                  <a:schemeClr val="tx1"/>
                </a:solidFill>
              </a:rPr>
              <a:t> 1204			</a:t>
            </a:r>
            <a:r>
              <a:rPr lang="cs-CZ" sz="2400" dirty="0">
                <a:solidFill>
                  <a:srgbClr val="FFFF00"/>
                </a:solidFill>
              </a:rPr>
              <a:t>PRAHA 1347/48</a:t>
            </a:r>
          </a:p>
          <a:p>
            <a:pPr algn="l"/>
            <a:r>
              <a:rPr lang="cs-CZ" sz="2400" dirty="0">
                <a:solidFill>
                  <a:srgbClr val="FFFF00"/>
                </a:solidFill>
              </a:rPr>
              <a:t>Cambridge 1209</a:t>
            </a:r>
            <a:r>
              <a:rPr lang="cs-CZ" sz="2400" dirty="0">
                <a:solidFill>
                  <a:schemeClr val="tx1"/>
                </a:solidFill>
              </a:rPr>
              <a:t>		</a:t>
            </a:r>
            <a:r>
              <a:rPr lang="cs-CZ" sz="2400" dirty="0" err="1">
                <a:solidFill>
                  <a:schemeClr val="tx1"/>
                </a:solidFill>
              </a:rPr>
              <a:t>Perpignan</a:t>
            </a:r>
            <a:r>
              <a:rPr lang="cs-CZ" sz="2400" dirty="0">
                <a:solidFill>
                  <a:schemeClr val="tx1"/>
                </a:solidFill>
              </a:rPr>
              <a:t> 1350</a:t>
            </a:r>
          </a:p>
          <a:p>
            <a:pPr algn="l"/>
            <a:r>
              <a:rPr lang="cs-CZ" sz="2400" dirty="0">
                <a:solidFill>
                  <a:schemeClr val="tx1"/>
                </a:solidFill>
              </a:rPr>
              <a:t>Valladolid 1212		Pavia 1361</a:t>
            </a:r>
          </a:p>
          <a:p>
            <a:pPr algn="l"/>
            <a:r>
              <a:rPr lang="cs-CZ" sz="2400" dirty="0" err="1">
                <a:solidFill>
                  <a:schemeClr val="tx1"/>
                </a:solidFill>
              </a:rPr>
              <a:t>Arezzo</a:t>
            </a:r>
            <a:r>
              <a:rPr lang="cs-CZ" sz="2400" dirty="0">
                <a:solidFill>
                  <a:schemeClr val="tx1"/>
                </a:solidFill>
              </a:rPr>
              <a:t> 1215			</a:t>
            </a:r>
            <a:r>
              <a:rPr lang="cs-CZ" sz="2400" dirty="0" err="1">
                <a:solidFill>
                  <a:srgbClr val="FFFF00"/>
                </a:solidFill>
              </a:rPr>
              <a:t>Kraków</a:t>
            </a:r>
            <a:r>
              <a:rPr lang="cs-CZ" sz="2400" dirty="0">
                <a:solidFill>
                  <a:srgbClr val="FFFF00"/>
                </a:solidFill>
              </a:rPr>
              <a:t> 1364 / 1400</a:t>
            </a:r>
          </a:p>
          <a:p>
            <a:pPr algn="l"/>
            <a:r>
              <a:rPr lang="cs-CZ" sz="2400" dirty="0" err="1">
                <a:solidFill>
                  <a:srgbClr val="FFFF00"/>
                </a:solidFill>
              </a:rPr>
              <a:t>Salamanca</a:t>
            </a:r>
            <a:r>
              <a:rPr lang="cs-CZ" sz="2400" dirty="0">
                <a:solidFill>
                  <a:srgbClr val="FFFF00"/>
                </a:solidFill>
              </a:rPr>
              <a:t> 1218</a:t>
            </a:r>
            <a:r>
              <a:rPr lang="cs-CZ" sz="2400" dirty="0">
                <a:solidFill>
                  <a:schemeClr val="tx1"/>
                </a:solidFill>
              </a:rPr>
              <a:t>		</a:t>
            </a:r>
            <a:r>
              <a:rPr lang="cs-CZ" sz="2400" dirty="0" err="1">
                <a:solidFill>
                  <a:srgbClr val="FFFF00"/>
                </a:solidFill>
              </a:rPr>
              <a:t>Wien</a:t>
            </a:r>
            <a:r>
              <a:rPr lang="cs-CZ" sz="2400" dirty="0">
                <a:solidFill>
                  <a:srgbClr val="FFFF00"/>
                </a:solidFill>
              </a:rPr>
              <a:t> 1365</a:t>
            </a:r>
          </a:p>
          <a:p>
            <a:pPr algn="l"/>
            <a:r>
              <a:rPr lang="cs-CZ" sz="2400" dirty="0" err="1">
                <a:solidFill>
                  <a:srgbClr val="FFFF00"/>
                </a:solidFill>
              </a:rPr>
              <a:t>Montpellier</a:t>
            </a:r>
            <a:r>
              <a:rPr lang="cs-CZ" sz="2400" dirty="0">
                <a:solidFill>
                  <a:srgbClr val="FFFF00"/>
                </a:solidFill>
              </a:rPr>
              <a:t> 1220</a:t>
            </a:r>
            <a:r>
              <a:rPr lang="cs-CZ" sz="2400" dirty="0">
                <a:solidFill>
                  <a:schemeClr val="tx1"/>
                </a:solidFill>
              </a:rPr>
              <a:t>		</a:t>
            </a:r>
            <a:r>
              <a:rPr lang="cs-CZ" sz="2400" dirty="0" err="1">
                <a:solidFill>
                  <a:schemeClr val="tx1"/>
                </a:solidFill>
              </a:rPr>
              <a:t>Pecs</a:t>
            </a:r>
            <a:r>
              <a:rPr lang="cs-CZ" sz="2400" dirty="0">
                <a:solidFill>
                  <a:schemeClr val="tx1"/>
                </a:solidFill>
              </a:rPr>
              <a:t> 1367</a:t>
            </a:r>
          </a:p>
          <a:p>
            <a:pPr algn="l"/>
            <a:r>
              <a:rPr lang="cs-CZ" sz="2400" dirty="0">
                <a:solidFill>
                  <a:srgbClr val="FFFF00"/>
                </a:solidFill>
              </a:rPr>
              <a:t>Padova 1222</a:t>
            </a:r>
            <a:r>
              <a:rPr lang="cs-CZ" sz="2400" dirty="0">
                <a:solidFill>
                  <a:schemeClr val="tx1"/>
                </a:solidFill>
              </a:rPr>
              <a:t>			</a:t>
            </a:r>
            <a:r>
              <a:rPr lang="cs-CZ" sz="2400" dirty="0">
                <a:solidFill>
                  <a:srgbClr val="FFFF00"/>
                </a:solidFill>
              </a:rPr>
              <a:t>Heidelberg 1386</a:t>
            </a:r>
          </a:p>
          <a:p>
            <a:pPr algn="l"/>
            <a:r>
              <a:rPr lang="cs-CZ" sz="2400" dirty="0" err="1">
                <a:solidFill>
                  <a:schemeClr val="tx1"/>
                </a:solidFill>
              </a:rPr>
              <a:t>Napoli</a:t>
            </a:r>
            <a:r>
              <a:rPr lang="cs-CZ" sz="2400" dirty="0">
                <a:solidFill>
                  <a:schemeClr val="tx1"/>
                </a:solidFill>
              </a:rPr>
              <a:t> 1224			</a:t>
            </a:r>
            <a:r>
              <a:rPr lang="cs-CZ" sz="2400" dirty="0" err="1">
                <a:solidFill>
                  <a:srgbClr val="FFFF00"/>
                </a:solidFill>
              </a:rPr>
              <a:t>Köln</a:t>
            </a:r>
            <a:r>
              <a:rPr lang="cs-CZ" sz="2400" dirty="0">
                <a:solidFill>
                  <a:srgbClr val="FFFF00"/>
                </a:solidFill>
              </a:rPr>
              <a:t> 1388</a:t>
            </a:r>
          </a:p>
          <a:p>
            <a:pPr algn="l"/>
            <a:r>
              <a:rPr lang="cs-CZ" sz="2400" dirty="0">
                <a:solidFill>
                  <a:schemeClr val="tx1"/>
                </a:solidFill>
              </a:rPr>
              <a:t>Toulouse 1229			</a:t>
            </a:r>
            <a:r>
              <a:rPr lang="cs-CZ" sz="2400" dirty="0">
                <a:solidFill>
                  <a:srgbClr val="FFFF00"/>
                </a:solidFill>
              </a:rPr>
              <a:t>Erfurt 1392</a:t>
            </a:r>
          </a:p>
          <a:p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559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cs-CZ" dirty="0"/>
              <a:t>Zahušťování univerzitní sítě v Evropě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3600400" cy="5765974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3456384" cy="5831416"/>
          </a:xfrm>
        </p:spPr>
      </p:pic>
    </p:spTree>
    <p:extLst>
      <p:ext uri="{BB962C8B-B14F-4D97-AF65-F5344CB8AC3E}">
        <p14:creationId xmlns:p14="http://schemas.microsoft.com/office/powerpoint/2010/main" val="233112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/>
          <a:lstStyle/>
          <a:p>
            <a:r>
              <a:rPr lang="cs-CZ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Univerzitní secese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5400600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tx1"/>
                </a:solidFill>
              </a:rPr>
              <a:t>Paříž 1229 ==) Orléans, Angers</a:t>
            </a:r>
          </a:p>
          <a:p>
            <a:r>
              <a:rPr lang="cs-CZ" dirty="0">
                <a:solidFill>
                  <a:schemeClr val="tx1"/>
                </a:solidFill>
              </a:rPr>
              <a:t>Bologna ==) 1204 </a:t>
            </a:r>
            <a:r>
              <a:rPr lang="cs-CZ" dirty="0" err="1">
                <a:solidFill>
                  <a:schemeClr val="tx1"/>
                </a:solidFill>
              </a:rPr>
              <a:t>Vicenza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               ==) 1222 Padova</a:t>
            </a:r>
          </a:p>
          <a:p>
            <a:r>
              <a:rPr lang="cs-CZ" dirty="0">
                <a:solidFill>
                  <a:schemeClr val="tx1"/>
                </a:solidFill>
              </a:rPr>
              <a:t>           ==) 1246 Siena </a:t>
            </a:r>
          </a:p>
          <a:p>
            <a:r>
              <a:rPr lang="cs-CZ" dirty="0">
                <a:solidFill>
                  <a:schemeClr val="tx1"/>
                </a:solidFill>
              </a:rPr>
              <a:t>Oxford ==) 1209 Cambridge</a:t>
            </a:r>
          </a:p>
          <a:p>
            <a:r>
              <a:rPr lang="cs-CZ" dirty="0">
                <a:solidFill>
                  <a:schemeClr val="tx1"/>
                </a:solidFill>
              </a:rPr>
              <a:t>-------------------------------------------</a:t>
            </a:r>
          </a:p>
          <a:p>
            <a:r>
              <a:rPr lang="cs-CZ" dirty="0">
                <a:solidFill>
                  <a:srgbClr val="FFFF00"/>
                </a:solidFill>
              </a:rPr>
              <a:t>Praha 1409 ==) Lipsko</a:t>
            </a:r>
          </a:p>
          <a:p>
            <a:r>
              <a:rPr lang="cs-CZ" dirty="0">
                <a:solidFill>
                  <a:schemeClr val="tx1"/>
                </a:solidFill>
              </a:rPr>
              <a:t>-------------------------------------------</a:t>
            </a:r>
          </a:p>
          <a:p>
            <a:r>
              <a:rPr lang="cs-CZ" u="sng" dirty="0">
                <a:solidFill>
                  <a:schemeClr val="tx1"/>
                </a:solidFill>
              </a:rPr>
              <a:t>Mladší univerzity (</a:t>
            </a:r>
            <a:r>
              <a:rPr lang="cs-CZ" u="sng" dirty="0" err="1">
                <a:solidFill>
                  <a:schemeClr val="tx1"/>
                </a:solidFill>
              </a:rPr>
              <a:t>obd</a:t>
            </a:r>
            <a:r>
              <a:rPr lang="cs-CZ" u="sng" dirty="0">
                <a:solidFill>
                  <a:schemeClr val="tx1"/>
                </a:solidFill>
              </a:rPr>
              <a:t>. zemských univerzit)</a:t>
            </a:r>
            <a:r>
              <a:rPr lang="cs-CZ" dirty="0">
                <a:solidFill>
                  <a:schemeClr val="tx1"/>
                </a:solidFill>
              </a:rPr>
              <a:t>:</a:t>
            </a:r>
          </a:p>
          <a:p>
            <a:r>
              <a:rPr lang="cs-CZ" dirty="0" err="1">
                <a:solidFill>
                  <a:schemeClr val="tx1"/>
                </a:solidFill>
              </a:rPr>
              <a:t>Würzburg</a:t>
            </a:r>
            <a:r>
              <a:rPr lang="cs-CZ" dirty="0">
                <a:solidFill>
                  <a:schemeClr val="tx1"/>
                </a:solidFill>
              </a:rPr>
              <a:t> 1402</a:t>
            </a:r>
          </a:p>
          <a:p>
            <a:r>
              <a:rPr lang="cs-CZ" dirty="0" err="1">
                <a:solidFill>
                  <a:schemeClr val="tx1"/>
                </a:solidFill>
              </a:rPr>
              <a:t>Torino</a:t>
            </a:r>
            <a:r>
              <a:rPr lang="cs-CZ" dirty="0">
                <a:solidFill>
                  <a:schemeClr val="tx1"/>
                </a:solidFill>
              </a:rPr>
              <a:t> 1404</a:t>
            </a:r>
          </a:p>
          <a:p>
            <a:r>
              <a:rPr lang="cs-CZ" dirty="0">
                <a:solidFill>
                  <a:schemeClr val="tx1"/>
                </a:solidFill>
              </a:rPr>
              <a:t>Rostock 1419 atd.</a:t>
            </a:r>
          </a:p>
        </p:txBody>
      </p:sp>
    </p:spTree>
    <p:extLst>
      <p:ext uri="{BB962C8B-B14F-4D97-AF65-F5344CB8AC3E}">
        <p14:creationId xmlns:p14="http://schemas.microsoft.com/office/powerpoint/2010/main" val="111693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30434" cy="6336704"/>
          </a:xfrm>
        </p:spPr>
      </p:pic>
    </p:spTree>
    <p:extLst>
      <p:ext uri="{BB962C8B-B14F-4D97-AF65-F5344CB8AC3E}">
        <p14:creationId xmlns:p14="http://schemas.microsoft.com/office/powerpoint/2010/main" val="40290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adpis 1">
            <a:extLst>
              <a:ext uri="{FF2B5EF4-FFF2-40B4-BE49-F238E27FC236}">
                <a16:creationId xmlns:a16="http://schemas.microsoft.com/office/drawing/2014/main" id="{C0A7E352-DE83-24EE-5A8C-2DC26C83E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38" y="115888"/>
            <a:ext cx="8713787" cy="649287"/>
          </a:xfrm>
        </p:spPr>
        <p:txBody>
          <a:bodyPr/>
          <a:lstStyle/>
          <a:p>
            <a:pPr eaLnBrk="1" hangingPunct="1"/>
            <a:r>
              <a:rPr lang="cs-CZ" altLang="cs-CZ" sz="3600" b="1"/>
              <a:t>Založení UK – listiny Klimenta VI. (1)</a:t>
            </a:r>
          </a:p>
        </p:txBody>
      </p:sp>
      <p:sp>
        <p:nvSpPr>
          <p:cNvPr id="61443" name="Zástupný symbol pro obsah 3">
            <a:extLst>
              <a:ext uri="{FF2B5EF4-FFF2-40B4-BE49-F238E27FC236}">
                <a16:creationId xmlns:a16="http://schemas.microsoft.com/office/drawing/2014/main" id="{4563D869-3FBE-E439-852D-F300042787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0825" y="1196975"/>
            <a:ext cx="4392613" cy="2765425"/>
          </a:xfrm>
        </p:spPr>
        <p:txBody>
          <a:bodyPr/>
          <a:lstStyle/>
          <a:p>
            <a:pPr eaLnBrk="1" hangingPunct="1"/>
            <a:r>
              <a:rPr lang="cs-CZ" altLang="cs-CZ" sz="2400"/>
              <a:t>  </a:t>
            </a:r>
          </a:p>
        </p:txBody>
      </p:sp>
      <p:pic>
        <p:nvPicPr>
          <p:cNvPr id="61444" name="Zástupný symbol pro obsah 7">
            <a:extLst>
              <a:ext uri="{FF2B5EF4-FFF2-40B4-BE49-F238E27FC236}">
                <a16:creationId xmlns:a16="http://schemas.microsoft.com/office/drawing/2014/main" id="{0040C0B1-0C18-13A4-9046-8EBDCC8984F9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581400"/>
            <a:ext cx="4321175" cy="3241675"/>
          </a:xfr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6CCC06F-80EB-E5AF-1A32-2DB131AE7E6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8200" y="1052513"/>
            <a:ext cx="4244975" cy="5616575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b="1" dirty="0"/>
              <a:t>26. 1. 1347 Kliment VI. </a:t>
            </a:r>
            <a:r>
              <a:rPr lang="cs-CZ" sz="2400" dirty="0"/>
              <a:t>vyhověl Karlovi stran založení UK; do Prahy listina dorazila koncem února 1347 </a:t>
            </a:r>
          </a:p>
          <a:p>
            <a:pPr eaLnBrk="1" hangingPunct="1">
              <a:defRPr/>
            </a:pPr>
            <a:r>
              <a:rPr lang="cs-CZ" sz="2400" dirty="0"/>
              <a:t>dvojí vyhotovení – zřejmě pro arcibiskupa a pro UK; donedávna známo jen jedno: 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cs-CZ" sz="2400" dirty="0"/>
              <a:t>exemplář v AUK, sign. I/1 do dubna 1945 (kdy zcizen);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cs-CZ" sz="2400" dirty="0"/>
              <a:t>exemplář se objevil r. 2018 v antikvariátu, zakoupen, uložen v AUK sign. I/106; tento exemplář opsán a potvrzen veřejným notářem</a:t>
            </a:r>
          </a:p>
        </p:txBody>
      </p:sp>
      <p:sp>
        <p:nvSpPr>
          <p:cNvPr id="7" name="Zástupný symbol pro obsah 3">
            <a:extLst>
              <a:ext uri="{FF2B5EF4-FFF2-40B4-BE49-F238E27FC236}">
                <a16:creationId xmlns:a16="http://schemas.microsoft.com/office/drawing/2014/main" id="{4AFB91EA-27B6-4B78-FD36-03738B072D7E}"/>
              </a:ext>
            </a:extLst>
          </p:cNvPr>
          <p:cNvSpPr txBox="1">
            <a:spLocks/>
          </p:cNvSpPr>
          <p:nvPr/>
        </p:nvSpPr>
        <p:spPr bwMode="auto">
          <a:xfrm>
            <a:off x="250825" y="981075"/>
            <a:ext cx="4392613" cy="276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</a:t>
            </a:r>
          </a:p>
        </p:txBody>
      </p:sp>
      <p:pic>
        <p:nvPicPr>
          <p:cNvPr id="61447" name="Picture 2">
            <a:extLst>
              <a:ext uri="{FF2B5EF4-FFF2-40B4-BE49-F238E27FC236}">
                <a16:creationId xmlns:a16="http://schemas.microsoft.com/office/drawing/2014/main" id="{42FDEB20-66C1-B9D6-08BB-7020C785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4321175" cy="287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5">
            <a:extLst>
              <a:ext uri="{FF2B5EF4-FFF2-40B4-BE49-F238E27FC236}">
                <a16:creationId xmlns:a16="http://schemas.microsoft.com/office/drawing/2014/main" id="{A5BD62D8-9C7F-AF4A-9EB5-DFCDE10B7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6356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Založení UK – listiny Klimenta VI. (2)</a:t>
            </a:r>
          </a:p>
        </p:txBody>
      </p:sp>
      <p:sp>
        <p:nvSpPr>
          <p:cNvPr id="6147" name="Zástupný symbol pro text 6">
            <a:extLst>
              <a:ext uri="{FF2B5EF4-FFF2-40B4-BE49-F238E27FC236}">
                <a16:creationId xmlns:a16="http://schemas.microsoft.com/office/drawing/2014/main" id="{420AAFC8-77EE-4126-9FE6-8F0085196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8" y="765175"/>
            <a:ext cx="4040187" cy="63976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Originál listiny Klimenta VI.</a:t>
            </a:r>
          </a:p>
        </p:txBody>
      </p:sp>
      <p:pic>
        <p:nvPicPr>
          <p:cNvPr id="62468" name="Zástupný symbol pro obsah 11">
            <a:extLst>
              <a:ext uri="{FF2B5EF4-FFF2-40B4-BE49-F238E27FC236}">
                <a16:creationId xmlns:a16="http://schemas.microsoft.com/office/drawing/2014/main" id="{DD55B91C-E326-5E29-FEC1-FEFB9FD616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484313"/>
            <a:ext cx="4800600" cy="3600450"/>
          </a:xfrm>
        </p:spPr>
      </p:pic>
      <p:sp>
        <p:nvSpPr>
          <p:cNvPr id="6149" name="Zástupný symbol pro text 8">
            <a:extLst>
              <a:ext uri="{FF2B5EF4-FFF2-40B4-BE49-F238E27FC236}">
                <a16:creationId xmlns:a16="http://schemas.microsoft.com/office/drawing/2014/main" id="{BE4E9894-752E-E57F-91D4-D52141A31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03800" y="692150"/>
            <a:ext cx="4041775" cy="72072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Notářský instrument – ověřený opis papežské listiny </a:t>
            </a:r>
          </a:p>
        </p:txBody>
      </p:sp>
      <p:pic>
        <p:nvPicPr>
          <p:cNvPr id="62470" name="Zástupný symbol pro obsah 10">
            <a:extLst>
              <a:ext uri="{FF2B5EF4-FFF2-40B4-BE49-F238E27FC236}">
                <a16:creationId xmlns:a16="http://schemas.microsoft.com/office/drawing/2014/main" id="{F6F937E4-FBFD-B2B4-84FC-8019BDB17D7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460500"/>
            <a:ext cx="3905250" cy="520858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cs-CZ" alt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99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CCCC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E2E2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66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99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99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1223</Words>
  <Application>Microsoft Office PowerPoint</Application>
  <PresentationFormat>Předvádění na obrazovce (4:3)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28</vt:i4>
      </vt:variant>
    </vt:vector>
  </HeadingPairs>
  <TitlesOfParts>
    <vt:vector size="40" baseType="lpstr">
      <vt:lpstr>Arial</vt:lpstr>
      <vt:lpstr>Calibri</vt:lpstr>
      <vt:lpstr>Comic Sans MS</vt:lpstr>
      <vt:lpstr>Times New Roman</vt:lpstr>
      <vt:lpstr>Motiv systému Office</vt:lpstr>
      <vt:lpstr>Motiv sady Office</vt:lpstr>
      <vt:lpstr>2_Default Design</vt:lpstr>
      <vt:lpstr>3_Default Design</vt:lpstr>
      <vt:lpstr>Default Design</vt:lpstr>
      <vt:lpstr>4_Default Design</vt:lpstr>
      <vt:lpstr>1_Default Design</vt:lpstr>
      <vt:lpstr>5_Default Design</vt:lpstr>
      <vt:lpstr>Univerzitní dějiny  –  dějiny vzdělanosti</vt:lpstr>
      <vt:lpstr>Významní badatelé  Rüegg Walter – red. dějiny evrop. univerzit Ridder-Symoens, Hilde de – dtto  Moraw Peter – PF; středoevropské univerzity Verger Jacques Weijers Olga, univerzitní terminologie Schwinges Rainer Christoph – prosopografie  Šmahel František – 2 soubory studií Svatoš Michal – hospodaření, autonomie Nodl Martin – DKh a vývoj UK do 1409 Holá Mlada – koleje</vt:lpstr>
      <vt:lpstr>Rainer Christoph Schwinges:  témata</vt:lpstr>
      <vt:lpstr>Univerzity podle doby vzniku</vt:lpstr>
      <vt:lpstr>Zahušťování univerzitní sítě v Evropě</vt:lpstr>
      <vt:lpstr>Univerzitní secese</vt:lpstr>
      <vt:lpstr>Prezentace aplikace PowerPoint</vt:lpstr>
      <vt:lpstr>Založení UK – listiny Klimenta VI. (1)</vt:lpstr>
      <vt:lpstr>Založení UK – listiny Klimenta VI. (2)</vt:lpstr>
      <vt:lpstr>Založení UK – listiny Karla IV.</vt:lpstr>
      <vt:lpstr>Zakladatel a jeho memoria</vt:lpstr>
      <vt:lpstr>STRUKTURÁLNÍ OTÁZKY</vt:lpstr>
      <vt:lpstr>Struktura univerzity</vt:lpstr>
      <vt:lpstr>Repertorium Academicum Germanicum</vt:lpstr>
      <vt:lpstr>Portréty mistrů: Johannes van der Noet, Albert Varentrap  </vt:lpstr>
      <vt:lpstr>Portréty mistrů Jan Hus a Petr z Mladoňovic</vt:lpstr>
      <vt:lpstr>Každodennost Statuta Collegii Sapientiae Freiburg</vt:lpstr>
      <vt:lpstr>Všední den ve studentské koleji  (kolem 1500)</vt:lpstr>
      <vt:lpstr>OBSAHOVÉ OTÁZKY</vt:lpstr>
      <vt:lpstr>Přednášky</vt:lpstr>
      <vt:lpstr>Univerzitní  ikonografie: Přednáška Jindřicha de    Allemania v Boloni (v jeho   Liber ethicorum) Wien – collegium ducale Freiburg – ilustrovaná statuta </vt:lpstr>
      <vt:lpstr>Pražské univerzitní budovy</vt:lpstr>
      <vt:lpstr>VÝVOJOVÉ OTÁZKY</vt:lpstr>
      <vt:lpstr>Pražská  univerzitní  secese  – důsledek Dekretu kutnohorského</vt:lpstr>
      <vt:lpstr>M. Jan z Rokycan kontra  Jan Kravín z Tábora  (50./60. léta 15. st.)</vt:lpstr>
      <vt:lpstr>Matriky</vt:lpstr>
      <vt:lpstr>Liber decanorum – foto a edice</vt:lpstr>
      <vt:lpstr>Liber decanorum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Univerzitní dějiny – dějiny vzdělanosti</dc:title>
  <dc:creator>Toshiba</dc:creator>
  <cp:lastModifiedBy>Blanka Zilynská</cp:lastModifiedBy>
  <cp:revision>41</cp:revision>
  <dcterms:created xsi:type="dcterms:W3CDTF">2014-11-30T22:10:22Z</dcterms:created>
  <dcterms:modified xsi:type="dcterms:W3CDTF">2025-11-25T21:40:29Z</dcterms:modified>
</cp:coreProperties>
</file>