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2" r:id="rId2"/>
    <p:sldId id="294" r:id="rId3"/>
    <p:sldId id="265" r:id="rId4"/>
    <p:sldId id="288" r:id="rId5"/>
    <p:sldId id="262" r:id="rId6"/>
    <p:sldId id="287" r:id="rId7"/>
    <p:sldId id="272" r:id="rId8"/>
    <p:sldId id="295" r:id="rId9"/>
    <p:sldId id="269" r:id="rId10"/>
    <p:sldId id="274" r:id="rId11"/>
    <p:sldId id="280" r:id="rId12"/>
    <p:sldId id="293" r:id="rId13"/>
    <p:sldId id="281" r:id="rId14"/>
    <p:sldId id="296" r:id="rId15"/>
    <p:sldId id="289" r:id="rId16"/>
    <p:sldId id="268" r:id="rId17"/>
    <p:sldId id="284" r:id="rId18"/>
    <p:sldId id="285" r:id="rId19"/>
    <p:sldId id="286" r:id="rId20"/>
    <p:sldId id="279" r:id="rId21"/>
    <p:sldId id="266" r:id="rId22"/>
    <p:sldId id="278" r:id="rId23"/>
    <p:sldId id="263" r:id="rId24"/>
    <p:sldId id="257" r:id="rId25"/>
    <p:sldId id="290" r:id="rId26"/>
    <p:sldId id="276" r:id="rId27"/>
    <p:sldId id="277" r:id="rId28"/>
    <p:sldId id="264" r:id="rId29"/>
    <p:sldId id="297" r:id="rId30"/>
    <p:sldId id="259" r:id="rId31"/>
    <p:sldId id="258" r:id="rId32"/>
    <p:sldId id="261" r:id="rId33"/>
    <p:sldId id="260" r:id="rId34"/>
    <p:sldId id="273" r:id="rId35"/>
    <p:sldId id="275" r:id="rId36"/>
    <p:sldId id="270" r:id="rId37"/>
    <p:sldId id="271" r:id="rId38"/>
    <p:sldId id="282" r:id="rId39"/>
    <p:sldId id="298" r:id="rId40"/>
    <p:sldId id="283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>
      <p:cViewPr varScale="1">
        <p:scale>
          <a:sx n="49" d="100"/>
          <a:sy n="49" d="100"/>
        </p:scale>
        <p:origin x="-11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749BF-1763-4D4E-8E23-873082564C08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6FA29-DB73-464C-B354-FAE3CA118B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04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754FFA1-978E-49E5-829A-1E1DFE7DD1ED}" type="slidenum">
              <a:rPr lang="cs-CZ" altLang="cs-CZ" sz="1200" smtClean="0"/>
              <a:pPr eaLnBrk="1" hangingPunct="1"/>
              <a:t>4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085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D9097F-9CE5-4D33-928E-4885986263FF}" type="slidenum">
              <a:rPr lang="cs-CZ" altLang="cs-CZ" sz="1200" smtClean="0"/>
              <a:pPr eaLnBrk="1" hangingPunct="1"/>
              <a:t>24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259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793F65F-1AEC-4684-8BF9-0356DF085AD5}" type="slidenum">
              <a:rPr lang="cs-CZ" altLang="cs-CZ" sz="1200" smtClean="0"/>
              <a:pPr eaLnBrk="1" hangingPunct="1"/>
              <a:t>28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105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EC341F-8A49-42CC-BE20-87B8D740D395}" type="slidenum">
              <a:rPr lang="cs-CZ" altLang="cs-CZ" sz="1200" smtClean="0"/>
              <a:pPr eaLnBrk="1" hangingPunct="1"/>
              <a:t>30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095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72F28DB-4648-4B85-A973-22CF953274CE}" type="slidenum">
              <a:rPr lang="cs-CZ" altLang="cs-CZ" sz="1200" smtClean="0"/>
              <a:pPr eaLnBrk="1" hangingPunct="1"/>
              <a:t>31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B4BBD32-EC3F-44E1-BAF1-35569E4C597B}" type="slidenum">
              <a:rPr lang="cs-CZ" altLang="cs-CZ" sz="1200" smtClean="0"/>
              <a:pPr eaLnBrk="1" hangingPunct="1"/>
              <a:t>32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116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B7A19EA-DB8A-4EA4-B9F1-38DBE83B6627}" type="slidenum">
              <a:rPr lang="cs-CZ" altLang="cs-CZ" sz="1200" smtClean="0"/>
              <a:pPr eaLnBrk="1" hangingPunct="1"/>
              <a:t>33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z="2400" smtClean="0">
              <a:latin typeface="Times New Roman" pitchFamily="18" charset="0"/>
            </a:endParaRPr>
          </a:p>
        </p:txBody>
      </p:sp>
      <p:sp>
        <p:nvSpPr>
          <p:cNvPr id="921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9A9152-543B-422A-AB63-A91E5AAE6217}" type="slidenum">
              <a:rPr lang="cs-CZ" altLang="cs-CZ" sz="1200" smtClean="0"/>
              <a:pPr eaLnBrk="1" hangingPunct="1"/>
              <a:t>5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z="2400" smtClean="0">
              <a:latin typeface="Times New Roman" pitchFamily="18" charset="0"/>
            </a:endParaRPr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BF8150-8300-4E6A-8FD6-20B2DA2EC6C1}" type="slidenum">
              <a:rPr lang="cs-CZ" altLang="cs-CZ" sz="1200" smtClean="0"/>
              <a:pPr eaLnBrk="1" hangingPunct="1"/>
              <a:t>6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NL 1903 - 030306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6FA29-DB73-464C-B354-FAE3CA118B4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570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itchFamily="34" charset="0"/>
            </a:endParaRPr>
          </a:p>
        </p:txBody>
      </p:sp>
      <p:sp>
        <p:nvSpPr>
          <p:cNvPr id="931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3356EF-2BDA-4970-8A3C-DEB006A2DDCD}" type="slidenum">
              <a:rPr lang="cs-CZ" altLang="cs-CZ" sz="1200" smtClean="0"/>
              <a:pPr eaLnBrk="1" hangingPunct="1"/>
              <a:t>15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z="2400" smtClean="0">
              <a:latin typeface="Times New Roman" pitchFamily="18" charset="0"/>
            </a:endParaRPr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71AAF2F-BE3D-4BA0-819E-6250D35D53D9}" type="slidenum">
              <a:rPr lang="cs-CZ" altLang="cs-CZ" sz="1200" smtClean="0"/>
              <a:pPr eaLnBrk="1" hangingPunct="1"/>
              <a:t>16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054DCBA-46C3-4520-BAE0-19EFC46F7A51}" type="slidenum">
              <a:rPr lang="cs-CZ" altLang="cs-CZ" sz="1200" smtClean="0"/>
              <a:pPr eaLnBrk="1" hangingPunct="1"/>
              <a:t>19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B08EB45-1B01-4CDF-885F-DB2273AD44DD}" type="slidenum">
              <a:rPr lang="cs-CZ" altLang="cs-CZ" sz="1200" smtClean="0"/>
              <a:pPr eaLnBrk="1" hangingPunct="1"/>
              <a:t>21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177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794C28-920E-4A03-BCC4-EDAE507C5502}" type="slidenum">
              <a:rPr lang="cs-CZ" altLang="cs-CZ" sz="1200" smtClean="0"/>
              <a:pPr eaLnBrk="1" hangingPunct="1"/>
              <a:t>23</a:t>
            </a:fld>
            <a:endParaRPr lang="cs-CZ" altLang="cs-CZ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17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92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96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9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86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7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04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32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58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09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FB7CA-5A96-434C-9E4D-5020009EFB33}" type="datetimeFigureOut">
              <a:rPr lang="cs-CZ" smtClean="0"/>
              <a:t>26.4.2023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392F-0BFF-4762-939E-9E27B07A10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08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14650"/>
            <a:ext cx="5746006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User\Desktop\Krize a konjunktury\klau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24744"/>
            <a:ext cx="2903538" cy="558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28600" y="116632"/>
            <a:ext cx="30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err="1"/>
              <a:t>Klaudyánova</a:t>
            </a:r>
            <a:r>
              <a:rPr lang="cs-CZ" altLang="cs-CZ" b="1" dirty="0"/>
              <a:t> mapa Čech </a:t>
            </a:r>
            <a:r>
              <a:rPr lang="cs-CZ" altLang="cs-CZ" b="1" dirty="0" smtClean="0"/>
              <a:t>          1517/18</a:t>
            </a:r>
            <a:endParaRPr lang="cs-CZ" dirty="0"/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9782"/>
            <a:ext cx="2993157" cy="308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75856" y="11663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ZAČÁTEK</a:t>
            </a:r>
          </a:p>
          <a:p>
            <a:pPr algn="ctr"/>
            <a:r>
              <a:rPr lang="cs-CZ" b="1" dirty="0" smtClean="0">
                <a:solidFill>
                  <a:srgbClr val="FF0000"/>
                </a:solidFill>
              </a:rPr>
              <a:t>NOVOVĚKU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499992" y="5661248"/>
            <a:ext cx="439248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Grasham</a:t>
            </a:r>
            <a:r>
              <a:rPr lang="cs-CZ" sz="2400" b="1" dirty="0" smtClean="0"/>
              <a:t> – Koperníkův zákon: </a:t>
            </a:r>
          </a:p>
          <a:p>
            <a:pPr algn="ctr"/>
            <a:r>
              <a:rPr lang="cs-CZ" sz="2400" b="1" dirty="0" err="1" smtClean="0"/>
              <a:t>Bad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money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drives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good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money</a:t>
            </a:r>
            <a:endParaRPr lang="cs-CZ" sz="2400" b="1" dirty="0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8748464" y="2420888"/>
            <a:ext cx="144016" cy="29679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836712"/>
            <a:ext cx="8007350" cy="45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68325" y="188640"/>
            <a:ext cx="818013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/>
              <a:t>MINCE PODLE FUNKCE</a:t>
            </a:r>
            <a:endParaRPr lang="cs-CZ" sz="3600" b="1" dirty="0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8244408" y="2132856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9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cs-CZ" altLang="cs-CZ" sz="2800" b="1" u="sng" dirty="0"/>
              <a:t>Vztah zlata a stříbra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90600"/>
            <a:ext cx="889248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V měnovém systému si vydobyl tolar funkci tzv. hrubé mince, která byla funkčně odlišena od běžné a drobné mince; byl ražen i v různých násobných a dílčích hodnotách a využívalo se jej především k hromadění pokladů a jako obchodních či světových peněz. </a:t>
            </a:r>
            <a:r>
              <a:rPr lang="cs-CZ" altLang="cs-CZ" sz="2400" b="1" dirty="0">
                <a:solidFill>
                  <a:srgbClr val="FF0000"/>
                </a:solidFill>
              </a:rPr>
              <a:t>Ve funkci hrubé mince odstavila stříbrná tolarová ražba zcela na vedlejší kolej </a:t>
            </a:r>
            <a:r>
              <a:rPr lang="cs-CZ" altLang="cs-CZ" sz="2400" b="1" u="sng" dirty="0">
                <a:solidFill>
                  <a:srgbClr val="FF0000"/>
                </a:solidFill>
              </a:rPr>
              <a:t>zlatý dukát</a:t>
            </a:r>
            <a:r>
              <a:rPr lang="cs-CZ" altLang="cs-CZ" sz="2400" b="1" dirty="0"/>
              <a:t>, který byl sice po celý raný novověk pravidelně také součástí českého mincovního systému (odpovídalo mu zde v souladu s převzatou </a:t>
            </a:r>
            <a:r>
              <a:rPr lang="cs-CZ" altLang="cs-CZ" sz="2400" b="1" u="sng" dirty="0"/>
              <a:t>uherskou tradicí</a:t>
            </a:r>
            <a:r>
              <a:rPr lang="cs-CZ" altLang="cs-CZ" sz="2400" b="1" dirty="0"/>
              <a:t> až do 19. století </a:t>
            </a:r>
            <a:r>
              <a:rPr lang="cs-CZ" altLang="cs-CZ" sz="2400" b="1" u="sng" dirty="0"/>
              <a:t>cca 3,44 g ryzího zlata</a:t>
            </a:r>
            <a:r>
              <a:rPr lang="cs-CZ" altLang="cs-CZ" sz="2400" b="1" dirty="0"/>
              <a:t>), ale jeho role byla již jen doplňková 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To odpovídalo celkovému poklesu významu zlata v ekonomickém životě raného novověku, jak se zřetelně projevil na </a:t>
            </a:r>
            <a:r>
              <a:rPr lang="cs-CZ" altLang="cs-CZ" sz="2400" b="1" u="sng" dirty="0"/>
              <a:t>proměnách poměru ceny zlata a stříbra</a:t>
            </a:r>
            <a:r>
              <a:rPr lang="cs-CZ" altLang="cs-CZ" sz="2400" b="1" dirty="0"/>
              <a:t> (před 1500 </a:t>
            </a:r>
            <a:r>
              <a:rPr lang="cs-CZ" altLang="cs-CZ" sz="2400" b="1" u="sng" dirty="0"/>
              <a:t>1:10</a:t>
            </a:r>
            <a:r>
              <a:rPr lang="cs-CZ" altLang="cs-CZ" sz="2400" b="1" dirty="0"/>
              <a:t>, před 1550 </a:t>
            </a:r>
            <a:r>
              <a:rPr lang="cs-CZ" altLang="cs-CZ" sz="2400" b="1" u="sng" dirty="0"/>
              <a:t>1:10,5</a:t>
            </a:r>
            <a:r>
              <a:rPr lang="cs-CZ" altLang="cs-CZ" sz="2400" b="1" dirty="0"/>
              <a:t>, za třicetileté války </a:t>
            </a:r>
            <a:r>
              <a:rPr lang="cs-CZ" altLang="cs-CZ" sz="2400" b="1" u="sng" dirty="0"/>
              <a:t>1:12</a:t>
            </a:r>
            <a:r>
              <a:rPr lang="cs-CZ" altLang="cs-CZ" sz="2400" b="1" dirty="0"/>
              <a:t>, v 18. století 1</a:t>
            </a:r>
            <a:r>
              <a:rPr lang="cs-CZ" altLang="cs-CZ" sz="2400" b="1" u="sng" dirty="0"/>
              <a:t>:15</a:t>
            </a:r>
            <a:r>
              <a:rPr lang="cs-CZ" altLang="cs-CZ" sz="2400" b="1" dirty="0"/>
              <a:t>, v roce 1803 </a:t>
            </a:r>
            <a:r>
              <a:rPr lang="cs-CZ" altLang="cs-CZ" sz="2400" b="1" u="sng" dirty="0"/>
              <a:t>1:15,5</a:t>
            </a:r>
            <a:r>
              <a:rPr lang="cs-CZ" altLang="cs-CZ" sz="2400" b="1" dirty="0"/>
              <a:t>).</a:t>
            </a:r>
            <a:r>
              <a:rPr lang="cs-CZ" altLang="cs-CZ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6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48482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7504" y="198755"/>
            <a:ext cx="3600400" cy="6388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dirty="0" smtClean="0"/>
              <a:t>KORUNOVÁ MĚNA:</a:t>
            </a:r>
          </a:p>
          <a:p>
            <a:pPr algn="ctr"/>
            <a:r>
              <a:rPr lang="cs-CZ" sz="3200" dirty="0" smtClean="0"/>
              <a:t>-zlatý základ</a:t>
            </a:r>
          </a:p>
          <a:p>
            <a:pPr marL="457200" indent="-457200" algn="ctr">
              <a:buFontTx/>
              <a:buChar char="-"/>
            </a:pPr>
            <a:r>
              <a:rPr lang="cs-CZ" sz="3200" dirty="0"/>
              <a:t>z</a:t>
            </a:r>
            <a:r>
              <a:rPr lang="cs-CZ" sz="3200" dirty="0" smtClean="0"/>
              <a:t>avedena 11. 8. 1892</a:t>
            </a:r>
          </a:p>
          <a:p>
            <a:pPr marL="457200" indent="-457200" algn="ctr">
              <a:buFontTx/>
              <a:buChar char="-"/>
            </a:pPr>
            <a:r>
              <a:rPr lang="cs-CZ" sz="3200" dirty="0"/>
              <a:t>p</a:t>
            </a:r>
            <a:r>
              <a:rPr lang="cs-CZ" sz="3200" dirty="0" smtClean="0"/>
              <a:t>latila souběžně </a:t>
            </a:r>
          </a:p>
          <a:p>
            <a:pPr algn="ctr"/>
            <a:r>
              <a:rPr lang="cs-CZ" sz="3200" dirty="0" smtClean="0"/>
              <a:t>s dosavadní zlatkovou měnou </a:t>
            </a:r>
          </a:p>
          <a:p>
            <a:pPr algn="ctr"/>
            <a:r>
              <a:rPr lang="cs-CZ" sz="3200" dirty="0" smtClean="0"/>
              <a:t>v poměru 2:1 </a:t>
            </a:r>
          </a:p>
          <a:p>
            <a:pPr algn="ctr"/>
            <a:r>
              <a:rPr lang="cs-CZ" sz="3200" dirty="0" smtClean="0"/>
              <a:t>(1 zlatý – 2 koruny)</a:t>
            </a:r>
          </a:p>
          <a:p>
            <a:pPr marL="457200" indent="-457200" algn="ctr">
              <a:buFontTx/>
              <a:buChar char="-"/>
            </a:pPr>
            <a:endParaRPr lang="cs-CZ" sz="3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695809" cy="176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31" y="78110"/>
            <a:ext cx="1622698" cy="16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Hrubá </a:t>
            </a:r>
            <a:r>
              <a:rPr lang="cs-CZ" b="1" dirty="0" smtClean="0"/>
              <a:t>zlatá mince</a:t>
            </a:r>
            <a:r>
              <a:rPr lang="cs-CZ" dirty="0" smtClean="0"/>
              <a:t>, ražená v různých středoevropských zemích  (původní r</a:t>
            </a:r>
            <a:r>
              <a:rPr lang="cs-CZ" b="1" dirty="0" smtClean="0"/>
              <a:t>ýnský </a:t>
            </a:r>
            <a:r>
              <a:rPr lang="cs-CZ" b="1" dirty="0"/>
              <a:t>zlatý</a:t>
            </a:r>
            <a:r>
              <a:rPr lang="cs-CZ" dirty="0"/>
              <a:t> vznikl z dohody čtyř kurfiřtů roku 1386, vážil 3,39 gramu ryzího kovu a používal se i v českých </a:t>
            </a:r>
            <a:r>
              <a:rPr lang="cs-CZ" dirty="0" smtClean="0"/>
              <a:t>zemích</a:t>
            </a:r>
            <a:r>
              <a:rPr lang="cs-CZ" dirty="0"/>
              <a:t>)</a:t>
            </a:r>
            <a:endParaRPr lang="cs-CZ" dirty="0" smtClean="0"/>
          </a:p>
          <a:p>
            <a:r>
              <a:rPr lang="cs-CZ" dirty="0" smtClean="0"/>
              <a:t>Nejčastěji hrubá </a:t>
            </a:r>
            <a:r>
              <a:rPr lang="cs-CZ" b="1" dirty="0" smtClean="0"/>
              <a:t>stříbrná mince</a:t>
            </a:r>
            <a:r>
              <a:rPr lang="cs-CZ" dirty="0" smtClean="0"/>
              <a:t>, menší než tolar (původně menší asi o jednu pětinu, v 18. století odpovídá už jen polovině tolaru)</a:t>
            </a:r>
          </a:p>
          <a:p>
            <a:r>
              <a:rPr lang="cs-CZ" b="1" dirty="0" smtClean="0"/>
              <a:t>Početní jednotka</a:t>
            </a:r>
            <a:r>
              <a:rPr lang="cs-CZ" dirty="0" smtClean="0"/>
              <a:t>, kde platí:</a:t>
            </a:r>
          </a:p>
          <a:p>
            <a:pPr marL="457200" lvl="1" indent="0">
              <a:buNone/>
            </a:pPr>
            <a:r>
              <a:rPr lang="cs-CZ" dirty="0" smtClean="0"/>
              <a:t>1 zlatý = 60 krejcarů (v účetních zápisech se zpravidla </a:t>
            </a:r>
            <a:r>
              <a:rPr lang="cs-CZ" dirty="0" err="1" smtClean="0"/>
              <a:t>zkrazuje</a:t>
            </a:r>
            <a:r>
              <a:rPr lang="cs-CZ" dirty="0" smtClean="0"/>
              <a:t> 1 </a:t>
            </a:r>
            <a:r>
              <a:rPr lang="cs-CZ" dirty="0" err="1" smtClean="0"/>
              <a:t>fl</a:t>
            </a:r>
            <a:r>
              <a:rPr lang="cs-CZ" dirty="0" smtClean="0"/>
              <a:t>. </a:t>
            </a:r>
            <a:r>
              <a:rPr lang="en-US" dirty="0" smtClean="0"/>
              <a:t>[</a:t>
            </a:r>
            <a:r>
              <a:rPr lang="cs-CZ" dirty="0" smtClean="0"/>
              <a:t>florén</a:t>
            </a:r>
            <a:r>
              <a:rPr lang="en-US" dirty="0" smtClean="0"/>
              <a:t>]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67544" y="188640"/>
            <a:ext cx="828092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POJEM  „ZLATÝ“ (ZLATNÍK, RÝNSKÝ ZLATÝ)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38738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cs-CZ" altLang="cs-CZ" sz="3600" b="1" u="sng"/>
              <a:t>Příliv amerického stříbra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cs-CZ" altLang="cs-CZ" sz="2800" b="1"/>
              <a:t>40. léta 16. století: zahájení těžby v tehdejším Peru (zejména doly Potosí) a Mexiku </a:t>
            </a:r>
          </a:p>
          <a:p>
            <a:r>
              <a:rPr lang="cs-CZ" altLang="cs-CZ" sz="2800" b="1"/>
              <a:t>na konci 16. století již jeho masivní příliv do Evropy odpovídal v průměru ročně  274 tunám</a:t>
            </a:r>
          </a:p>
          <a:p>
            <a:r>
              <a:rPr lang="cs-CZ" altLang="cs-CZ" sz="2800" b="1"/>
              <a:t>těžba v průběhu 17. století poklesla</a:t>
            </a:r>
          </a:p>
          <a:p>
            <a:r>
              <a:rPr lang="cs-CZ" altLang="cs-CZ" sz="2800" b="1"/>
              <a:t>později se její význam opět obnovil a společně s nově objevenými  zásobami brazilského zlata dokázala Amerika v polovině 18. století zajistit Evropě ročně přísun drahého kovu odpovídajícího 550 tunám stříbra </a:t>
            </a:r>
          </a:p>
          <a:p>
            <a:r>
              <a:rPr lang="cs-CZ" altLang="cs-CZ" sz="2800" b="1"/>
              <a:t>v době napoleonských válek již 913 tun</a:t>
            </a: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11476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xil\Desktop\krize 4\100_04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325"/>
            <a:ext cx="7239000" cy="666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6" y="116632"/>
            <a:ext cx="885698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Exil\Desktop\Ossebou\100_0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5" y="0"/>
            <a:ext cx="8856984" cy="684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3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675456"/>
            <a:ext cx="4782759" cy="358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52887"/>
            <a:ext cx="7812360" cy="461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860032" y="26064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CO to je KRIZE?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7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mtClean="0">
                <a:latin typeface="Times New Roman" pitchFamily="18" charset="0"/>
              </a:rPr>
              <a:t>KRIZE – </a:t>
            </a:r>
            <a:r>
              <a:rPr lang="cs-CZ" altLang="cs-CZ" sz="3200" smtClean="0">
                <a:solidFill>
                  <a:srgbClr val="FF0000"/>
                </a:solidFill>
                <a:latin typeface="Times New Roman" pitchFamily="18" charset="0"/>
              </a:rPr>
              <a:t>DEFINICE JAKO CESTA TAM ČI TAM</a:t>
            </a: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2786063" y="857250"/>
            <a:ext cx="6072187" cy="5857875"/>
          </a:xfrm>
        </p:spPr>
        <p:txBody>
          <a:bodyPr/>
          <a:lstStyle/>
          <a:p>
            <a:pPr eaLnBrk="1" hangingPunct="1"/>
            <a:r>
              <a:rPr lang="cs-CZ" altLang="cs-CZ" b="1" smtClean="0">
                <a:latin typeface="Times New Roman" pitchFamily="18" charset="0"/>
              </a:rPr>
              <a:t>Medicína: </a:t>
            </a:r>
            <a:r>
              <a:rPr lang="cs-CZ" altLang="cs-CZ" smtClean="0">
                <a:latin typeface="Times New Roman" pitchFamily="18" charset="0"/>
              </a:rPr>
              <a:t>náhlá změna průběhu, obrat v nemoci pacienta, který směřuje k jeho uzdravení nebo ke smrti</a:t>
            </a:r>
          </a:p>
          <a:p>
            <a:pPr eaLnBrk="1" hangingPunct="1"/>
            <a:r>
              <a:rPr lang="cs-CZ" altLang="cs-CZ" b="1" smtClean="0">
                <a:latin typeface="Times New Roman" pitchFamily="18" charset="0"/>
              </a:rPr>
              <a:t>Čínština: </a:t>
            </a:r>
            <a:r>
              <a:rPr lang="ja-JP" altLang="en-US" b="1" smtClean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危机</a:t>
            </a:r>
            <a:r>
              <a:rPr lang="cs-CZ" altLang="ja-JP" b="1" smtClean="0">
                <a:solidFill>
                  <a:srgbClr val="FF0000"/>
                </a:solidFill>
                <a:latin typeface="Times New Roman" pitchFamily="18" charset="0"/>
              </a:rPr>
              <a:t> - vejči</a:t>
            </a:r>
            <a:endParaRPr lang="cs-CZ" altLang="cs-CZ" b="1" smtClean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cs-CZ" altLang="cs-CZ" b="1" i="1" smtClean="0">
                <a:latin typeface="Times New Roman" pitchFamily="18" charset="0"/>
              </a:rPr>
              <a:t>John F. Kennedy 1959: </a:t>
            </a:r>
            <a:r>
              <a:rPr lang="en-US" altLang="cs-CZ" i="1" smtClean="0">
                <a:latin typeface="Times New Roman" pitchFamily="18" charset="0"/>
              </a:rPr>
              <a:t>When written in Chinese the word crisis is composed of two characters.One represents danger, and the other represents opportunity</a:t>
            </a:r>
            <a:endParaRPr lang="cs-CZ" altLang="cs-CZ" b="1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cs-CZ" altLang="cs-CZ" smtClean="0">
              <a:latin typeface="Times New Roman" pitchFamily="18" charset="0"/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071938"/>
            <a:ext cx="3333751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6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609600"/>
          </a:xfrm>
        </p:spPr>
        <p:txBody>
          <a:bodyPr/>
          <a:lstStyle/>
          <a:p>
            <a:r>
              <a:rPr lang="cs-CZ" altLang="cs-CZ" sz="2800" b="1" u="sng"/>
              <a:t>Pozdně středověká krize a stagnace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"/>
            <a:ext cx="7848600" cy="6172200"/>
          </a:xfrm>
        </p:spPr>
        <p:txBody>
          <a:bodyPr/>
          <a:lstStyle/>
          <a:p>
            <a:r>
              <a:rPr lang="cs-CZ" altLang="cs-CZ" sz="2800" b="1" dirty="0"/>
              <a:t>všeobecný pokles těžby drahých kovů</a:t>
            </a:r>
            <a:r>
              <a:rPr lang="cs-CZ" altLang="cs-CZ" sz="2800" dirty="0"/>
              <a:t> </a:t>
            </a:r>
          </a:p>
          <a:p>
            <a:r>
              <a:rPr lang="cs-CZ" altLang="cs-CZ" sz="2800" b="1" dirty="0"/>
              <a:t>rozklad dosavadních evropských měnových systémů</a:t>
            </a:r>
          </a:p>
          <a:p>
            <a:pPr>
              <a:buFontTx/>
              <a:buNone/>
            </a:pPr>
            <a:r>
              <a:rPr lang="cs-CZ" altLang="cs-CZ" sz="2800" b="1" u="sng" dirty="0"/>
              <a:t>V českém prostředí:</a:t>
            </a:r>
          </a:p>
          <a:p>
            <a:r>
              <a:rPr lang="cs-CZ" altLang="cs-CZ" sz="2800" b="1" dirty="0"/>
              <a:t>Řada degenerativních rysů, kolkování peněz </a:t>
            </a:r>
            <a:r>
              <a:rPr lang="cs-CZ" altLang="cs-CZ" sz="2800" b="1" dirty="0" smtClean="0"/>
              <a:t>v </a:t>
            </a:r>
            <a:r>
              <a:rPr lang="cs-CZ" altLang="cs-CZ" sz="2800" b="1" dirty="0" err="1" smtClean="0"/>
              <a:t>husiských</a:t>
            </a:r>
            <a:r>
              <a:rPr lang="cs-CZ" altLang="cs-CZ" sz="2800" b="1" dirty="0" smtClean="0"/>
              <a:t> </a:t>
            </a:r>
            <a:r>
              <a:rPr lang="cs-CZ" altLang="cs-CZ" sz="2800" b="1" dirty="0"/>
              <a:t>městech</a:t>
            </a:r>
          </a:p>
          <a:p>
            <a:r>
              <a:rPr lang="cs-CZ" altLang="cs-CZ" sz="2800" b="1" dirty="0"/>
              <a:t>Zlatá mince  mimo hru</a:t>
            </a:r>
          </a:p>
          <a:p>
            <a:r>
              <a:rPr lang="cs-CZ" altLang="cs-CZ" sz="2800" b="1" dirty="0"/>
              <a:t>Rozklad grošové měny</a:t>
            </a:r>
          </a:p>
          <a:p>
            <a:pPr>
              <a:buFontTx/>
              <a:buNone/>
            </a:pPr>
            <a:r>
              <a:rPr lang="cs-CZ" altLang="cs-CZ" sz="2800" b="1" u="sng" dirty="0"/>
              <a:t>Mírná změna: Jiří z Poděbrad</a:t>
            </a:r>
            <a:endParaRPr lang="cs-CZ" altLang="cs-CZ" sz="2800" b="1" dirty="0"/>
          </a:p>
          <a:p>
            <a:r>
              <a:rPr lang="cs-CZ" altLang="cs-CZ" sz="2800" b="1" dirty="0"/>
              <a:t>Obnova dolování</a:t>
            </a:r>
          </a:p>
          <a:p>
            <a:r>
              <a:rPr lang="cs-CZ" altLang="cs-CZ" sz="2800" b="1" dirty="0"/>
              <a:t>Měnová reforma 1469</a:t>
            </a:r>
          </a:p>
          <a:p>
            <a:r>
              <a:rPr lang="cs-CZ" altLang="cs-CZ" sz="2800" b="1" dirty="0"/>
              <a:t>1 groš český = 2 groše míšeňské</a:t>
            </a:r>
          </a:p>
          <a:p>
            <a:endParaRPr lang="cs-CZ" altLang="cs-CZ" sz="2800" b="1" dirty="0"/>
          </a:p>
          <a:p>
            <a:pPr>
              <a:buFontTx/>
              <a:buNone/>
            </a:pPr>
            <a:endParaRPr lang="cs-CZ" altLang="cs-CZ" sz="2800" b="1" u="sng" dirty="0"/>
          </a:p>
          <a:p>
            <a:pPr>
              <a:buFontTx/>
              <a:buNone/>
            </a:pPr>
            <a:endParaRPr lang="cs-CZ" altLang="cs-CZ" b="1" u="sng" dirty="0"/>
          </a:p>
          <a:p>
            <a:pPr>
              <a:buFontTx/>
              <a:buNone/>
            </a:pPr>
            <a:endParaRPr lang="cs-CZ" altLang="cs-CZ" b="1" u="sng" dirty="0"/>
          </a:p>
        </p:txBody>
      </p:sp>
    </p:spTree>
    <p:extLst>
      <p:ext uri="{BB962C8B-B14F-4D97-AF65-F5344CB8AC3E}">
        <p14:creationId xmlns:p14="http://schemas.microsoft.com/office/powerpoint/2010/main" val="5381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r>
              <a:rPr lang="cs-CZ" altLang="cs-CZ" b="1" u="sng"/>
              <a:t>Příliv neplnohodnotných ražeb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991600" cy="5181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800" b="1" dirty="0"/>
              <a:t>Rozborem nálezů mincí můžeme zjistit, že v první třetině 16. století jejich podíl odpovídal asi </a:t>
            </a:r>
            <a:r>
              <a:rPr lang="cs-CZ" altLang="cs-CZ" sz="2800" b="1" u="sng" dirty="0"/>
              <a:t>jedné čtvrtině</a:t>
            </a:r>
            <a:r>
              <a:rPr lang="cs-CZ" altLang="cs-CZ" sz="2800" b="1" dirty="0"/>
              <a:t> z obíhajících mincí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/>
              <a:t> v 2. polovině 16. století tvořily již </a:t>
            </a:r>
            <a:r>
              <a:rPr lang="cs-CZ" altLang="cs-CZ" sz="2800" b="1" u="sng" dirty="0"/>
              <a:t>polovinu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/>
              <a:t>na prahu třicetileté války již naprostou </a:t>
            </a:r>
            <a:r>
              <a:rPr lang="cs-CZ" altLang="cs-CZ" sz="2800" b="1" u="sng" dirty="0"/>
              <a:t>většinu (68%)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/>
              <a:t>Teprve v důsledku opravných a centralizačních snah vídeňského dvora se později dařilo oběh cizích mincí v habsburském soustátí postupně omezovat </a:t>
            </a:r>
          </a:p>
          <a:p>
            <a:pPr>
              <a:lnSpc>
                <a:spcPct val="90000"/>
              </a:lnSpc>
            </a:pPr>
            <a:r>
              <a:rPr lang="cs-CZ" altLang="cs-CZ" sz="2800" b="1" dirty="0"/>
              <a:t>Změna chápání pojmu </a:t>
            </a:r>
            <a:r>
              <a:rPr lang="cs-CZ" altLang="cs-CZ" sz="2800" b="1" u="sng" dirty="0"/>
              <a:t>„domácí</a:t>
            </a:r>
            <a:r>
              <a:rPr lang="cs-CZ" altLang="cs-CZ" sz="2800" b="1" u="sng" dirty="0" smtClean="0"/>
              <a:t>“</a:t>
            </a:r>
            <a:r>
              <a:rPr lang="cs-CZ" altLang="cs-CZ" sz="2800" b="1" dirty="0" smtClean="0"/>
              <a:t>: rakouská mince přestává být chápána jako cizí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21139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714375"/>
            <a:ext cx="8785225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3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552" y="83671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95536" y="229603"/>
            <a:ext cx="41764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</a:rPr>
              <a:t>OBDOBÍ DLOUHÉ MINCE </a:t>
            </a:r>
          </a:p>
          <a:p>
            <a:r>
              <a:rPr lang="cs-CZ" altLang="cs-CZ" b="1" dirty="0" smtClean="0">
                <a:solidFill>
                  <a:srgbClr val="FF0000"/>
                </a:solidFill>
              </a:rPr>
              <a:t>(KIPPER- UND WIPPERZEIT)</a:t>
            </a:r>
          </a:p>
          <a:p>
            <a:pPr marL="285750" indent="-285750">
              <a:buFontTx/>
              <a:buChar char="-"/>
            </a:pPr>
            <a:r>
              <a:rPr lang="cs-CZ" altLang="cs-CZ" b="1" dirty="0" smtClean="0"/>
              <a:t>Probíhá i ve většině okolních zemí ( u nás už koncem vlády krále Matyáše i za stavovského povstání)</a:t>
            </a:r>
          </a:p>
          <a:p>
            <a:pPr marL="285750" indent="-285750">
              <a:buFontTx/>
              <a:buChar char="-"/>
            </a:pPr>
            <a:r>
              <a:rPr lang="cs-CZ" altLang="cs-CZ" b="1" dirty="0" smtClean="0"/>
              <a:t>Na počátku třicetileté války vědomé snižování obsahu drahého kovu v mincích  a zvyšování jejich nominální hodnoty (vyražené na nich číslicí v krejcarech)</a:t>
            </a:r>
          </a:p>
          <a:p>
            <a:pPr marL="285750" indent="-285750">
              <a:buFontTx/>
              <a:buChar char="-"/>
            </a:pPr>
            <a:r>
              <a:rPr lang="cs-CZ" altLang="cs-CZ" b="1" dirty="0" smtClean="0"/>
              <a:t>- vyvrcholení </a:t>
            </a:r>
            <a:r>
              <a:rPr lang="cs-CZ" altLang="cs-CZ" b="1" dirty="0" smtClean="0">
                <a:solidFill>
                  <a:srgbClr val="FF0000"/>
                </a:solidFill>
              </a:rPr>
              <a:t>1622-1623</a:t>
            </a:r>
            <a:r>
              <a:rPr lang="cs-CZ" altLang="cs-CZ" b="1" dirty="0" smtClean="0"/>
              <a:t> činností tzv. </a:t>
            </a:r>
            <a:r>
              <a:rPr lang="cs-CZ" altLang="cs-CZ" b="1" dirty="0" smtClean="0">
                <a:solidFill>
                  <a:srgbClr val="FF0000"/>
                </a:solidFill>
              </a:rPr>
              <a:t>de </a:t>
            </a:r>
            <a:r>
              <a:rPr lang="cs-CZ" altLang="cs-CZ" b="1" dirty="0" err="1" smtClean="0">
                <a:solidFill>
                  <a:srgbClr val="FF0000"/>
                </a:solidFill>
              </a:rPr>
              <a:t>Wittova</a:t>
            </a:r>
            <a:r>
              <a:rPr lang="cs-CZ" altLang="cs-CZ" b="1" dirty="0" smtClean="0">
                <a:solidFill>
                  <a:srgbClr val="FF0000"/>
                </a:solidFill>
              </a:rPr>
              <a:t> konsorcia </a:t>
            </a:r>
            <a:r>
              <a:rPr lang="cs-CZ" altLang="cs-CZ" b="1" dirty="0" smtClean="0"/>
              <a:t>(na základě příkazů vídeňské komory, pod kontrolou a ve spolupráci s místodržícím Karlem z </a:t>
            </a:r>
            <a:r>
              <a:rPr lang="cs-CZ" altLang="cs-CZ" b="1" dirty="0" err="1" smtClean="0"/>
              <a:t>Lichtenštejna</a:t>
            </a:r>
            <a:r>
              <a:rPr lang="cs-CZ" altLang="cs-CZ" b="1" dirty="0" smtClean="0"/>
              <a:t>)</a:t>
            </a:r>
          </a:p>
          <a:p>
            <a:endParaRPr lang="cs-CZ" altLang="cs-CZ" b="1" dirty="0"/>
          </a:p>
          <a:p>
            <a:endParaRPr lang="cs-CZ" altLang="cs-CZ" b="1" dirty="0" smtClean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603"/>
            <a:ext cx="3377182" cy="486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7504" y="4869160"/>
            <a:ext cx="8712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>
                <a:solidFill>
                  <a:srgbClr val="FF0000"/>
                </a:solidFill>
              </a:rPr>
              <a:t>PATENT O KALADĚ – prosince 1623</a:t>
            </a:r>
          </a:p>
          <a:p>
            <a:r>
              <a:rPr lang="cs-CZ" altLang="cs-CZ" b="1" dirty="0" smtClean="0"/>
              <a:t>- Snížení obsahu drahého kovu ve vládních mincích, takže období tzv. dlouhé mince na začátku třicetileté války (cca 1617-1623) bylo ukončeno v prosinci 1623 státním krachem (tzv. </a:t>
            </a:r>
            <a:r>
              <a:rPr lang="cs-CZ" altLang="cs-CZ" b="1" dirty="0" err="1" smtClean="0"/>
              <a:t>kalada</a:t>
            </a:r>
            <a:r>
              <a:rPr lang="cs-CZ" altLang="cs-CZ" b="1" dirty="0" smtClean="0"/>
              <a:t>, která snížila nominální hodnotu inflační „dlouhé“ mince o 87-92%)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235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7488"/>
            <a:ext cx="771525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0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" descr="graf_kurs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572125"/>
            <a:ext cx="6877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29435" cy="610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9361"/>
            <a:ext cx="4004400" cy="610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377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61596" y="257885"/>
            <a:ext cx="835292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/>
              <a:t>Jan de </a:t>
            </a:r>
            <a:r>
              <a:rPr lang="cs-CZ" sz="3600" b="1" dirty="0" err="1" smtClean="0"/>
              <a:t>Witte</a:t>
            </a:r>
            <a:r>
              <a:rPr lang="cs-CZ" sz="3600" b="1" dirty="0" smtClean="0"/>
              <a:t> z </a:t>
            </a:r>
            <a:r>
              <a:rPr lang="cs-CZ" sz="3600" b="1" dirty="0" err="1" smtClean="0"/>
              <a:t>Lilienthalu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61596" y="1124744"/>
            <a:ext cx="50745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1612</a:t>
            </a:r>
            <a:r>
              <a:rPr lang="cs-CZ" sz="2000" b="1" dirty="0" smtClean="0"/>
              <a:t> – sídlí na Malé Straně, titul dvorní kupce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1616</a:t>
            </a:r>
            <a:r>
              <a:rPr lang="cs-CZ" sz="2000" b="1" dirty="0" smtClean="0"/>
              <a:t> – predikát z </a:t>
            </a:r>
            <a:r>
              <a:rPr lang="cs-CZ" sz="2000" b="1" dirty="0" err="1" smtClean="0"/>
              <a:t>Lilienthalu</a:t>
            </a:r>
            <a:r>
              <a:rPr lang="cs-CZ" sz="2000" b="1" dirty="0" smtClean="0"/>
              <a:t> 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1622 (leden) </a:t>
            </a:r>
            <a:r>
              <a:rPr lang="cs-CZ" sz="2000" b="1" dirty="0" smtClean="0"/>
              <a:t>– v čele </a:t>
            </a:r>
            <a:r>
              <a:rPr lang="cs-CZ" sz="2000" b="1" dirty="0" smtClean="0">
                <a:solidFill>
                  <a:srgbClr val="FF0000"/>
                </a:solidFill>
              </a:rPr>
              <a:t>mincovního </a:t>
            </a:r>
            <a:r>
              <a:rPr lang="cs-CZ" sz="2000" b="1" dirty="0" err="1" smtClean="0">
                <a:solidFill>
                  <a:srgbClr val="FF0000"/>
                </a:solidFill>
              </a:rPr>
              <a:t>konzorcia</a:t>
            </a:r>
            <a:r>
              <a:rPr lang="cs-CZ" sz="2000" b="1" dirty="0" smtClean="0">
                <a:solidFill>
                  <a:srgbClr val="FF0000"/>
                </a:solidFill>
              </a:rPr>
              <a:t>, jemuž pronajato za 6 mil. </a:t>
            </a:r>
            <a:r>
              <a:rPr lang="cs-CZ" sz="2000" b="1" dirty="0" err="1" smtClean="0">
                <a:solidFill>
                  <a:srgbClr val="FF0000"/>
                </a:solidFill>
              </a:rPr>
              <a:t>zl</a:t>
            </a:r>
            <a:r>
              <a:rPr lang="cs-CZ" sz="2000" b="1" dirty="0" smtClean="0">
                <a:solidFill>
                  <a:srgbClr val="FF0000"/>
                </a:solidFill>
              </a:rPr>
              <a:t>. veškeré mincovnictví v Čechách, na Moravě, v Rakousích pod Enží a ve slezské Nise </a:t>
            </a:r>
            <a:r>
              <a:rPr lang="cs-CZ" sz="2000" b="1" dirty="0" smtClean="0"/>
              <a:t>(</a:t>
            </a:r>
            <a:r>
              <a:rPr lang="cs-CZ" sz="2000" b="1" dirty="0" err="1" smtClean="0"/>
              <a:t>konzorcium</a:t>
            </a:r>
            <a:r>
              <a:rPr lang="cs-CZ" sz="2000" b="1" dirty="0" smtClean="0"/>
              <a:t> 15, členů, všichni sídlí v Praze)</a:t>
            </a:r>
          </a:p>
          <a:p>
            <a:r>
              <a:rPr lang="cs-CZ" sz="2000" b="1" dirty="0" smtClean="0"/>
              <a:t>1623 (únor): </a:t>
            </a:r>
            <a:r>
              <a:rPr lang="cs-CZ" sz="2000" b="1" dirty="0" err="1" smtClean="0"/>
              <a:t>konzorcium</a:t>
            </a:r>
            <a:r>
              <a:rPr lang="cs-CZ" sz="2000" b="1" dirty="0" smtClean="0"/>
              <a:t> končí, de </a:t>
            </a:r>
            <a:r>
              <a:rPr lang="cs-CZ" sz="2000" b="1" dirty="0" err="1" smtClean="0"/>
              <a:t>Witte</a:t>
            </a:r>
            <a:r>
              <a:rPr lang="cs-CZ" sz="2000" b="1" dirty="0" smtClean="0"/>
              <a:t> na jeho činnosti vydělal 2 mil. </a:t>
            </a:r>
            <a:r>
              <a:rPr lang="cs-CZ" sz="2000" b="1" dirty="0" err="1" smtClean="0"/>
              <a:t>zl</a:t>
            </a:r>
            <a:r>
              <a:rPr lang="cs-CZ" sz="2000" b="1" dirty="0" smtClean="0"/>
              <a:t>.; spolupráce s </a:t>
            </a:r>
            <a:r>
              <a:rPr lang="cs-CZ" sz="2000" b="1" dirty="0" err="1" smtClean="0"/>
              <a:t>Albrechtenm</a:t>
            </a:r>
            <a:r>
              <a:rPr lang="cs-CZ" sz="2000" b="1" dirty="0" smtClean="0"/>
              <a:t> z Valdštejna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1625</a:t>
            </a:r>
            <a:r>
              <a:rPr lang="cs-CZ" sz="2000" b="1" dirty="0" smtClean="0"/>
              <a:t> – propracovává pro Valdštejna tzv. </a:t>
            </a:r>
            <a:r>
              <a:rPr lang="cs-CZ" sz="2000" b="1" dirty="0" smtClean="0">
                <a:solidFill>
                  <a:srgbClr val="FF0000"/>
                </a:solidFill>
              </a:rPr>
              <a:t>anticipační systém a faktorské dodávky financí </a:t>
            </a:r>
            <a:r>
              <a:rPr lang="cs-CZ" sz="2000" b="1" dirty="0" smtClean="0"/>
              <a:t>z celé Evropy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1630 – 14.8.:</a:t>
            </a:r>
            <a:r>
              <a:rPr lang="cs-CZ" sz="2000" b="1" dirty="0" smtClean="0"/>
              <a:t> píše Valdštejnovi, že už nemůže peníze dodávat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1630 – září: </a:t>
            </a:r>
            <a:r>
              <a:rPr lang="cs-CZ" sz="2000" b="1" dirty="0" smtClean="0"/>
              <a:t>sebevražda skokem do studny v domě na Malé Straně</a:t>
            </a:r>
            <a:endParaRPr lang="cs-CZ" sz="2000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44" y="1268760"/>
            <a:ext cx="27432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953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260648"/>
            <a:ext cx="81369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Jakub </a:t>
            </a:r>
            <a:r>
              <a:rPr lang="cs-CZ" sz="2800" b="1" dirty="0" err="1" smtClean="0"/>
              <a:t>Baševi</a:t>
            </a:r>
            <a:r>
              <a:rPr lang="cs-CZ" sz="2800" b="1" dirty="0" smtClean="0"/>
              <a:t> (</a:t>
            </a:r>
            <a:r>
              <a:rPr lang="cs-CZ" sz="2800" b="1" dirty="0" err="1" smtClean="0"/>
              <a:t>Bassewi</a:t>
            </a:r>
            <a:r>
              <a:rPr lang="cs-CZ" sz="2800" b="1" dirty="0" smtClean="0"/>
              <a:t>) z </a:t>
            </a:r>
            <a:r>
              <a:rPr lang="cs-CZ" sz="2800" b="1" dirty="0" err="1" smtClean="0"/>
              <a:t>Treuenburka</a:t>
            </a:r>
            <a:endParaRPr lang="cs-CZ" sz="2800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62" y="1340768"/>
            <a:ext cx="3074598" cy="486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1124744"/>
            <a:ext cx="47525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1570</a:t>
            </a:r>
            <a:r>
              <a:rPr lang="cs-CZ" sz="2000" b="1" dirty="0" smtClean="0"/>
              <a:t> – narozen ve Veroně (M. </a:t>
            </a:r>
            <a:r>
              <a:rPr lang="cs-CZ" sz="2000" b="1" dirty="0" err="1" smtClean="0"/>
              <a:t>Buňátová</a:t>
            </a:r>
            <a:r>
              <a:rPr lang="cs-CZ" sz="2000" b="1" dirty="0" smtClean="0"/>
              <a:t>)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1610</a:t>
            </a:r>
            <a:r>
              <a:rPr lang="cs-CZ" sz="2000" b="1" dirty="0" smtClean="0"/>
              <a:t> – statut dvorního žida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1616</a:t>
            </a:r>
            <a:r>
              <a:rPr lang="cs-CZ" sz="2000" b="1" dirty="0" smtClean="0"/>
              <a:t>  – do čela pražské židovské obce, vazba na Karla z </a:t>
            </a:r>
            <a:r>
              <a:rPr lang="cs-CZ" sz="2000" b="1" dirty="0" err="1" smtClean="0"/>
              <a:t>Lichtenštejna</a:t>
            </a:r>
            <a:r>
              <a:rPr lang="cs-CZ" sz="2000" b="1" dirty="0" smtClean="0"/>
              <a:t>, později působil jako jeho soukromý bankéř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1621</a:t>
            </a:r>
            <a:r>
              <a:rPr lang="cs-CZ" sz="2000" b="1" dirty="0" smtClean="0"/>
              <a:t> – monopol na nákup mincovního pagamentu, prolomil zákaz vstupu židů do Kutné Hory a Jáchymova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1622-1623</a:t>
            </a:r>
            <a:r>
              <a:rPr lang="cs-CZ" sz="2000" b="1" dirty="0" smtClean="0"/>
              <a:t> – člen de </a:t>
            </a:r>
            <a:r>
              <a:rPr lang="cs-CZ" sz="2000" b="1" dirty="0" err="1" smtClean="0"/>
              <a:t>Wittova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konzorcia</a:t>
            </a:r>
            <a:endParaRPr lang="cs-CZ" sz="2000" b="1" dirty="0" smtClean="0"/>
          </a:p>
          <a:p>
            <a:r>
              <a:rPr lang="cs-CZ" sz="2000" b="1" dirty="0" smtClean="0">
                <a:solidFill>
                  <a:srgbClr val="FF0000"/>
                </a:solidFill>
              </a:rPr>
              <a:t>1623</a:t>
            </a:r>
            <a:r>
              <a:rPr lang="cs-CZ" sz="2000" b="1" dirty="0" smtClean="0"/>
              <a:t> – predikát z </a:t>
            </a:r>
            <a:r>
              <a:rPr lang="cs-CZ" sz="2000" b="1" dirty="0" err="1" smtClean="0"/>
              <a:t>Treuenburka</a:t>
            </a:r>
            <a:r>
              <a:rPr lang="cs-CZ" sz="2000" b="1" dirty="0" smtClean="0"/>
              <a:t> (první v židovské komunitě)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1631</a:t>
            </a:r>
            <a:r>
              <a:rPr lang="cs-CZ" sz="2000" b="1" dirty="0" smtClean="0"/>
              <a:t> – vězněn, ale propuštěn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1632</a:t>
            </a:r>
            <a:r>
              <a:rPr lang="cs-CZ" sz="2000" b="1" dirty="0" smtClean="0"/>
              <a:t> – spolu s bratrem Leonem převádí pro Albrechta z Valdštejna v Jičíně textilní a kožedělná řemesla na manufaktury</a:t>
            </a:r>
          </a:p>
          <a:p>
            <a:r>
              <a:rPr lang="cs-CZ" sz="2000" b="1" dirty="0" smtClean="0">
                <a:solidFill>
                  <a:srgbClr val="FF0000"/>
                </a:solidFill>
              </a:rPr>
              <a:t>1634</a:t>
            </a:r>
            <a:r>
              <a:rPr lang="cs-CZ" sz="2000" b="1" dirty="0" smtClean="0"/>
              <a:t> – umírá v  Mladé Boleslavi</a:t>
            </a:r>
            <a:endParaRPr lang="cs-CZ" sz="2000" b="1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669" y="794744"/>
            <a:ext cx="1107567" cy="158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21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cs-CZ" altLang="cs-CZ" smtClean="0"/>
              <a:t>Římskoněmecká říše</a:t>
            </a:r>
          </a:p>
        </p:txBody>
      </p:sp>
      <p:pic>
        <p:nvPicPr>
          <p:cNvPr id="36867" name="Picture 3" descr="http://1.bp.blogspot.com/_QLBkztu_YX8/S-jidP3mTgI/AAAAAAAACbk/sVFzJpqsGlI/s1600/Das+HeiligeRoemischeReich+16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527925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0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cs-CZ" altLang="cs-CZ" sz="2000">
                <a:latin typeface="Arial Black" pitchFamily="34" charset="0"/>
              </a:rPr>
              <a:t>VÁLEČNÁ INFLACE JAKO TÉMA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399415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 descr="http://www.oenb.at/de/img/heckenmuentz_3_tcm14-15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85603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53000" y="548680"/>
            <a:ext cx="3856038" cy="441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tx1"/>
                </a:solidFill>
              </a:rPr>
              <a:t>Kipper</a:t>
            </a:r>
            <a:r>
              <a:rPr lang="cs-CZ" dirty="0" smtClean="0">
                <a:solidFill>
                  <a:schemeClr val="tx1"/>
                </a:solidFill>
              </a:rPr>
              <a:t>- </a:t>
            </a:r>
            <a:r>
              <a:rPr lang="cs-CZ" dirty="0" err="1" smtClean="0">
                <a:solidFill>
                  <a:schemeClr val="tx1"/>
                </a:solidFill>
              </a:rPr>
              <a:t>und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Wipperliteratur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9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44266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4437112"/>
            <a:ext cx="4397254" cy="228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04048" y="404664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Pokles úroku: </a:t>
            </a:r>
          </a:p>
          <a:p>
            <a:r>
              <a:rPr lang="cs-CZ" dirty="0">
                <a:solidFill>
                  <a:srgbClr val="FF0000"/>
                </a:solidFill>
              </a:rPr>
              <a:t>s</a:t>
            </a:r>
            <a:r>
              <a:rPr lang="cs-CZ" dirty="0" smtClean="0">
                <a:solidFill>
                  <a:srgbClr val="FF0000"/>
                </a:solidFill>
              </a:rPr>
              <a:t>tředověk   10 %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Od 1540        6%  </a:t>
            </a:r>
            <a:r>
              <a:rPr lang="cs-CZ" dirty="0" smtClean="0">
                <a:solidFill>
                  <a:srgbClr val="FF0000"/>
                </a:solidFill>
              </a:rPr>
              <a:t>(Německo 5 %)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4139952" y="866329"/>
            <a:ext cx="720080" cy="618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02940"/>
            <a:ext cx="4616570" cy="249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860032" y="148478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b="1" dirty="0" smtClean="0">
                <a:solidFill>
                  <a:srgbClr val="FF0000"/>
                </a:solidFill>
              </a:rPr>
              <a:t>Tolarová horečka“ </a:t>
            </a:r>
            <a:r>
              <a:rPr lang="cs-CZ" dirty="0" smtClean="0">
                <a:solidFill>
                  <a:srgbClr val="FF0000"/>
                </a:solidFill>
              </a:rPr>
              <a:t>– zánik ražby pražského groše 1547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 descr="mincovn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95" y="52881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35696" y="13407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67744" y="152543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Přeražba</a:t>
            </a:r>
            <a:r>
              <a:rPr lang="cs-CZ" sz="2400" b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nominálů</a:t>
            </a:r>
            <a:endParaRPr lang="cs-CZ" sz="2400" b="1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Šipka dolů 3"/>
          <p:cNvSpPr/>
          <p:nvPr/>
        </p:nvSpPr>
        <p:spPr>
          <a:xfrm>
            <a:off x="2195736" y="2492896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4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 descr="vuz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42"/>
            <a:ext cx="9144000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40152" y="19168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Měď v minci převažuje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Šipka dolů 2"/>
          <p:cNvSpPr/>
          <p:nvPr/>
        </p:nvSpPr>
        <p:spPr>
          <a:xfrm>
            <a:off x="6804248" y="2286164"/>
            <a:ext cx="396044" cy="2787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2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kostlana\Plocha\lichvar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4296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342167" y="260648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„ražba „dlouhé mince“</a:t>
            </a:r>
            <a:endParaRPr lang="cs-CZ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Šipka dolů 2"/>
          <p:cNvSpPr/>
          <p:nvPr/>
        </p:nvSpPr>
        <p:spPr>
          <a:xfrm>
            <a:off x="6944345" y="764704"/>
            <a:ext cx="940023" cy="244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9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 descr="kre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0"/>
            <a:ext cx="786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7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260648"/>
            <a:ext cx="82089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POZDĚJŠÍ PENĚŽNÍ (MINCOVNÍ) KRIZE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980728"/>
            <a:ext cx="65527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b="1" dirty="0" smtClean="0"/>
              <a:t>Vítězný Ferdinand II. navázal ve své úpravě měny po státním krachu (tzv. </a:t>
            </a:r>
            <a:r>
              <a:rPr lang="cs-CZ" altLang="cs-CZ" b="1" dirty="0" err="1" smtClean="0"/>
              <a:t>kaladě</a:t>
            </a:r>
            <a:r>
              <a:rPr lang="cs-CZ" altLang="cs-CZ" b="1" dirty="0" smtClean="0"/>
              <a:t>) v roce 1623 na české stavy a odstranil z českého mincovního systému zbývající tradiční prvky, tj.  </a:t>
            </a:r>
            <a:r>
              <a:rPr lang="cs-CZ" altLang="cs-CZ" b="1" dirty="0" smtClean="0">
                <a:solidFill>
                  <a:srgbClr val="FF0000"/>
                </a:solidFill>
              </a:rPr>
              <a:t>bílý a malý peníz</a:t>
            </a:r>
            <a:r>
              <a:rPr lang="cs-CZ" altLang="cs-CZ" b="1" dirty="0" smtClean="0"/>
              <a:t>, které ve funkci drobných mincí vystřídal již jen krejcar se svými díly, a dále i </a:t>
            </a:r>
            <a:r>
              <a:rPr lang="cs-CZ" altLang="cs-CZ" b="1" dirty="0" smtClean="0">
                <a:solidFill>
                  <a:srgbClr val="FF0000"/>
                </a:solidFill>
              </a:rPr>
              <a:t>pražskou hřivnu o 253 </a:t>
            </a:r>
            <a:r>
              <a:rPr lang="cs-CZ" altLang="cs-CZ" b="1" dirty="0" smtClean="0"/>
              <a:t>g, která tvořila hmotnostní </a:t>
            </a:r>
          </a:p>
          <a:p>
            <a:r>
              <a:rPr lang="cs-CZ" altLang="cs-CZ" b="1" dirty="0" smtClean="0"/>
              <a:t>základ pro vážení stříbra od roku 1300 (tu vystřídala </a:t>
            </a:r>
            <a:r>
              <a:rPr lang="cs-CZ" altLang="cs-CZ" b="1" dirty="0" smtClean="0">
                <a:solidFill>
                  <a:srgbClr val="FF0000"/>
                </a:solidFill>
              </a:rPr>
              <a:t>vídeňská hřivna o 280 g</a:t>
            </a:r>
            <a:r>
              <a:rPr lang="cs-CZ" altLang="cs-CZ" b="1" dirty="0" smtClean="0"/>
              <a:t>).</a:t>
            </a:r>
            <a:r>
              <a:rPr lang="cs-CZ" altLang="cs-CZ" dirty="0" smtClean="0"/>
              <a:t> </a:t>
            </a:r>
          </a:p>
          <a:p>
            <a:endParaRPr lang="cs-CZ" dirty="0" smtClean="0"/>
          </a:p>
          <a:p>
            <a:r>
              <a:rPr lang="cs-CZ" b="1" dirty="0" smtClean="0"/>
              <a:t>1659 – tajné snížení kvality tolaru a středních nominálů</a:t>
            </a:r>
          </a:p>
          <a:p>
            <a:endParaRPr lang="cs-CZ" b="1" dirty="0"/>
          </a:p>
          <a:p>
            <a:r>
              <a:rPr lang="cs-CZ" b="1" dirty="0" smtClean="0"/>
              <a:t>„Malá </a:t>
            </a:r>
            <a:r>
              <a:rPr lang="cs-CZ" b="1" dirty="0" err="1" smtClean="0"/>
              <a:t>kalada</a:t>
            </a:r>
            <a:r>
              <a:rPr lang="cs-CZ" b="1" dirty="0" smtClean="0"/>
              <a:t>“ koncem 17. století: snížení zrna mincí o 25%, ražba nejdrobnější mince,</a:t>
            </a:r>
          </a:p>
          <a:p>
            <a:r>
              <a:rPr lang="cs-CZ" b="1" dirty="0" smtClean="0"/>
              <a:t>Následkem toho státní bankrot 1693</a:t>
            </a:r>
          </a:p>
          <a:p>
            <a:endParaRPr lang="cs-CZ" b="1" dirty="0"/>
          </a:p>
          <a:p>
            <a:r>
              <a:rPr lang="cs-CZ" b="1" dirty="0" smtClean="0"/>
              <a:t>Překonání krize: v</a:t>
            </a:r>
            <a:r>
              <a:rPr lang="cs-CZ" altLang="cs-CZ" b="1" dirty="0" smtClean="0"/>
              <a:t>yrovnaný vztah tolaru jako hrubé mince a tříkrejcaru jakožto vedoucí běžné mince; </a:t>
            </a:r>
            <a:r>
              <a:rPr lang="cs-CZ" altLang="cs-CZ" b="1" u="sng" dirty="0" smtClean="0"/>
              <a:t>tříkrejcar zaujal v obvyklých platbách roli dosavadního groše.</a:t>
            </a:r>
            <a:r>
              <a:rPr lang="cs-CZ" altLang="cs-CZ" b="1" dirty="0" smtClean="0"/>
              <a:t> Později spektrum běžných nominálů rozšiřováno (vedle tříkrejcaru byl dáván do oběhu i 6, 10 a 15krejcar) a v </a:t>
            </a:r>
            <a:r>
              <a:rPr lang="cs-CZ" altLang="cs-CZ" b="1" u="sng" dirty="0" smtClean="0"/>
              <a:t>tzv. konvenční měně z roku 1750</a:t>
            </a:r>
            <a:r>
              <a:rPr lang="cs-CZ" altLang="cs-CZ" b="1" dirty="0" smtClean="0"/>
              <a:t> (platí i pro Bavorsko) se razily střední nominály o hodnotě 1, 3, 5, 7, 10, 17, 20 a 30 krejcarů.</a:t>
            </a:r>
            <a:r>
              <a:rPr lang="cs-CZ" altLang="cs-CZ" dirty="0" smtClean="0"/>
              <a:t> 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92280" y="1268760"/>
            <a:ext cx="194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ZÁNIKY ČESKÝCH MINCOVEN:</a:t>
            </a:r>
          </a:p>
          <a:p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1671 Jáchymov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1727 Kutná hora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48264" y="3501008"/>
            <a:ext cx="20882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70C0"/>
                </a:solidFill>
              </a:rPr>
              <a:t>Habsburské mincovny    v 18. století:</a:t>
            </a:r>
          </a:p>
          <a:p>
            <a:endParaRPr lang="cs-CZ" sz="2400" b="1" dirty="0">
              <a:solidFill>
                <a:srgbClr val="0070C0"/>
              </a:solidFill>
            </a:endParaRPr>
          </a:p>
          <a:p>
            <a:r>
              <a:rPr lang="cs-CZ" sz="2400" b="1" dirty="0" smtClean="0">
                <a:solidFill>
                  <a:srgbClr val="0070C0"/>
                </a:solidFill>
              </a:rPr>
              <a:t>A – Vídeň</a:t>
            </a:r>
          </a:p>
          <a:p>
            <a:r>
              <a:rPr lang="cs-CZ" sz="2400" b="1" dirty="0" smtClean="0">
                <a:solidFill>
                  <a:srgbClr val="0070C0"/>
                </a:solidFill>
              </a:rPr>
              <a:t>B – Kremnica</a:t>
            </a:r>
          </a:p>
          <a:p>
            <a:r>
              <a:rPr lang="cs-CZ" sz="2400" b="1" dirty="0" smtClean="0">
                <a:solidFill>
                  <a:srgbClr val="0070C0"/>
                </a:solidFill>
              </a:rPr>
              <a:t>C - Praha</a:t>
            </a:r>
            <a:endParaRPr lang="cs-CZ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95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188640"/>
            <a:ext cx="842493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PROMĚNY V CHÁPÁNÍ PENĚZ</a:t>
            </a:r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1052736"/>
            <a:ext cx="842493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/>
              <a:t>Mince: </a:t>
            </a:r>
            <a:r>
              <a:rPr lang="cs-CZ" sz="2000" dirty="0" smtClean="0"/>
              <a:t>Tendence k „zkonvenčnění“ drobné a běžné mince (ubývá drahého kovu v nich, za jejich hodnotu ručí stát)</a:t>
            </a:r>
          </a:p>
          <a:p>
            <a:endParaRPr lang="cs-CZ" sz="2000" dirty="0"/>
          </a:p>
          <a:p>
            <a:r>
              <a:rPr lang="cs-CZ" sz="2000" b="1" u="sng" dirty="0" smtClean="0"/>
              <a:t>Přenášení peněz na dálku: </a:t>
            </a:r>
            <a:r>
              <a:rPr lang="cs-CZ" sz="2000" dirty="0" smtClean="0"/>
              <a:t>vznik směnek a směnečného práva (v habsburské monarchii centrum ve slezské Vratislavi do 1740, 1763 směnečný řád pro rakouské a české země)</a:t>
            </a:r>
          </a:p>
          <a:p>
            <a:endParaRPr lang="cs-CZ" sz="2000" dirty="0"/>
          </a:p>
          <a:p>
            <a:r>
              <a:rPr lang="cs-CZ" sz="2000" b="1" u="sng" dirty="0" smtClean="0"/>
              <a:t>Působení bankovních domů:</a:t>
            </a:r>
          </a:p>
          <a:p>
            <a:pPr marL="285750" indent="-285750">
              <a:buFontTx/>
              <a:buChar char="-"/>
            </a:pPr>
            <a:r>
              <a:rPr lang="cs-CZ" sz="2000" dirty="0" err="1" smtClean="0"/>
              <a:t>Fuggerové</a:t>
            </a:r>
            <a:r>
              <a:rPr lang="cs-CZ" sz="2000" dirty="0" smtClean="0"/>
              <a:t>, </a:t>
            </a:r>
            <a:r>
              <a:rPr lang="cs-CZ" sz="2000" dirty="0" err="1" smtClean="0"/>
              <a:t>Welserové</a:t>
            </a:r>
            <a:endParaRPr lang="cs-CZ" sz="2000" dirty="0" smtClean="0"/>
          </a:p>
          <a:p>
            <a:pPr marL="285750" indent="-285750">
              <a:buFontTx/>
              <a:buChar char="-"/>
            </a:pPr>
            <a:r>
              <a:rPr lang="cs-CZ" sz="2000" dirty="0" smtClean="0"/>
              <a:t>Domácí poskytovatelé úvěru (rytíři – </a:t>
            </a:r>
            <a:r>
              <a:rPr lang="cs-CZ" sz="2000" dirty="0" err="1" smtClean="0"/>
              <a:t>Malovcové</a:t>
            </a:r>
            <a:r>
              <a:rPr lang="cs-CZ" sz="2000" dirty="0" smtClean="0"/>
              <a:t> z Malovic, měšťané – Jan de </a:t>
            </a:r>
            <a:r>
              <a:rPr lang="cs-CZ" sz="2000" dirty="0" err="1" smtClean="0"/>
              <a:t>Witte</a:t>
            </a:r>
            <a:r>
              <a:rPr lang="cs-CZ" sz="2000" dirty="0" smtClean="0"/>
              <a:t>, </a:t>
            </a:r>
            <a:r>
              <a:rPr lang="cs-CZ" sz="2000" dirty="0"/>
              <a:t>Ž</a:t>
            </a:r>
            <a:r>
              <a:rPr lang="cs-CZ" sz="2000" dirty="0" smtClean="0"/>
              <a:t>idé – </a:t>
            </a:r>
            <a:r>
              <a:rPr lang="cs-CZ" sz="2000" dirty="0" err="1" smtClean="0"/>
              <a:t>Mordechaj</a:t>
            </a:r>
            <a:r>
              <a:rPr lang="cs-CZ" sz="2000" dirty="0" smtClean="0"/>
              <a:t> </a:t>
            </a:r>
            <a:r>
              <a:rPr lang="cs-CZ" sz="2000" dirty="0" err="1" smtClean="0"/>
              <a:t>Meyzl</a:t>
            </a:r>
            <a:r>
              <a:rPr lang="cs-CZ" sz="2000" dirty="0" smtClean="0"/>
              <a:t>, zemřel 1601</a:t>
            </a:r>
          </a:p>
          <a:p>
            <a:endParaRPr lang="cs-CZ" sz="2000" dirty="0"/>
          </a:p>
          <a:p>
            <a:r>
              <a:rPr lang="cs-CZ" sz="2000" b="1" u="sng" dirty="0" smtClean="0"/>
              <a:t>Potřeba umořovat rostoucí státní dluh: </a:t>
            </a:r>
          </a:p>
          <a:p>
            <a:pPr marL="342900" indent="-342900">
              <a:buFontTx/>
              <a:buChar char="-"/>
            </a:pPr>
            <a:r>
              <a:rPr lang="cs-CZ" sz="2000" dirty="0" smtClean="0"/>
              <a:t>1703 ve Vídni zřízena první žirová banka </a:t>
            </a:r>
            <a:r>
              <a:rPr lang="cs-CZ" sz="2000" b="1" u="sng" dirty="0" err="1" smtClean="0"/>
              <a:t>Banco</a:t>
            </a:r>
            <a:r>
              <a:rPr lang="cs-CZ" sz="2000" b="1" u="sng" dirty="0" smtClean="0"/>
              <a:t> </a:t>
            </a:r>
            <a:r>
              <a:rPr lang="cs-CZ" sz="2000" b="1" u="sng" dirty="0" err="1" smtClean="0"/>
              <a:t>del</a:t>
            </a:r>
            <a:r>
              <a:rPr lang="cs-CZ" sz="2000" b="1" u="sng" dirty="0" smtClean="0"/>
              <a:t> </a:t>
            </a:r>
            <a:r>
              <a:rPr lang="cs-CZ" sz="2000" b="1" u="sng" dirty="0" err="1" smtClean="0"/>
              <a:t>Giro</a:t>
            </a:r>
            <a:r>
              <a:rPr lang="cs-CZ" sz="2000" b="1" u="sng" dirty="0" smtClean="0"/>
              <a:t> </a:t>
            </a:r>
            <a:r>
              <a:rPr lang="cs-CZ" sz="2000" dirty="0" smtClean="0"/>
              <a:t>– </a:t>
            </a:r>
            <a:r>
              <a:rPr lang="cs-CZ" sz="2000" b="1" dirty="0" smtClean="0">
                <a:solidFill>
                  <a:srgbClr val="FF0000"/>
                </a:solidFill>
              </a:rPr>
              <a:t>emise poukázek s nuceným oběhem</a:t>
            </a:r>
            <a:endParaRPr lang="cs-CZ" sz="2000" b="1" dirty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/>
              <a:t>1705  po jejím nezdaru založena 1705 </a:t>
            </a:r>
            <a:r>
              <a:rPr lang="cs-CZ" sz="2000" b="1" u="sng" dirty="0" err="1" smtClean="0"/>
              <a:t>Wiener</a:t>
            </a:r>
            <a:r>
              <a:rPr lang="cs-CZ" sz="2000" b="1" u="sng" dirty="0" smtClean="0"/>
              <a:t> </a:t>
            </a:r>
            <a:r>
              <a:rPr lang="cs-CZ" sz="2000" b="1" u="sng" dirty="0" err="1" smtClean="0"/>
              <a:t>Stadt-Banco</a:t>
            </a:r>
            <a:r>
              <a:rPr lang="cs-CZ" sz="2000" dirty="0" smtClean="0"/>
              <a:t>. S ní je spojeno zavedení papírových peněz v habsburské monarchii.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9146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6632"/>
            <a:ext cx="28575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256632"/>
            <a:ext cx="4536504" cy="36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PAPÍROVÉ PENÍZE</a:t>
            </a:r>
            <a:endParaRPr lang="cs-CZ" sz="2400" b="1" dirty="0"/>
          </a:p>
        </p:txBody>
      </p:sp>
      <p:sp>
        <p:nvSpPr>
          <p:cNvPr id="3" name="Obdélník 2"/>
          <p:cNvSpPr/>
          <p:nvPr/>
        </p:nvSpPr>
        <p:spPr>
          <a:xfrm>
            <a:off x="395536" y="836712"/>
            <a:ext cx="50405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000" b="1" dirty="0" smtClean="0"/>
              <a:t>Ve srovnání s jinými zeměmi relativně pozdě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 smtClean="0"/>
              <a:t>(první pokus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1703-1705</a:t>
            </a:r>
            <a:r>
              <a:rPr lang="cs-CZ" altLang="cs-CZ" sz="2000" b="1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 smtClean="0"/>
              <a:t>Tzv.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bankocetle,</a:t>
            </a:r>
            <a:r>
              <a:rPr lang="cs-CZ" altLang="cs-CZ" sz="2000" b="1" dirty="0" smtClean="0"/>
              <a:t> vydané v roce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1762</a:t>
            </a:r>
            <a:r>
              <a:rPr lang="cs-CZ" altLang="cs-CZ" sz="2000" b="1" dirty="0" smtClean="0"/>
              <a:t> vídeňskou městskou bankou (</a:t>
            </a:r>
            <a:r>
              <a:rPr lang="cs-CZ" altLang="cs-CZ" sz="2000" b="1" u="sng" dirty="0" err="1" smtClean="0">
                <a:solidFill>
                  <a:srgbClr val="FF0000"/>
                </a:solidFill>
              </a:rPr>
              <a:t>Wiener</a:t>
            </a:r>
            <a:r>
              <a:rPr lang="cs-CZ" altLang="cs-CZ" sz="2000" b="1" u="sng" dirty="0" smtClean="0">
                <a:solidFill>
                  <a:srgbClr val="FF0000"/>
                </a:solidFill>
              </a:rPr>
              <a:t> </a:t>
            </a:r>
            <a:r>
              <a:rPr lang="cs-CZ" altLang="cs-CZ" sz="2000" b="1" u="sng" dirty="0" err="1" smtClean="0">
                <a:solidFill>
                  <a:srgbClr val="FF0000"/>
                </a:solidFill>
              </a:rPr>
              <a:t>Stadt-Banco</a:t>
            </a:r>
            <a:r>
              <a:rPr lang="cs-CZ" altLang="cs-CZ" sz="2000" b="1" dirty="0" smtClean="0"/>
              <a:t>, tedy institucí tehdy oficiálně na státu nezávislou) v celkovém množství za 18 milionů zlatých. Byly vydány o nominální hodnotě 5, 10, 25, 50 a 100 zlatých a měly ve funkci </a:t>
            </a:r>
            <a:r>
              <a:rPr lang="cs-CZ" altLang="cs-CZ" sz="2000" b="1" u="sng" dirty="0" smtClean="0"/>
              <a:t>kuponových obligací</a:t>
            </a:r>
            <a:r>
              <a:rPr lang="cs-CZ" altLang="cs-CZ" sz="2000" b="1" dirty="0" smtClean="0"/>
              <a:t> přispět k umořování státní dluhu, který byl na tento bankovní ústav do značné míry přenesen. </a:t>
            </a:r>
          </a:p>
          <a:p>
            <a:pPr>
              <a:lnSpc>
                <a:spcPct val="90000"/>
              </a:lnSpc>
            </a:pPr>
            <a:endParaRPr lang="cs-CZ" altLang="cs-CZ" sz="2000" b="1" dirty="0" smtClean="0"/>
          </a:p>
          <a:p>
            <a:pPr>
              <a:lnSpc>
                <a:spcPct val="90000"/>
              </a:lnSpc>
            </a:pPr>
            <a:r>
              <a:rPr lang="cs-CZ" altLang="cs-CZ" sz="2000" b="1" dirty="0" smtClean="0">
                <a:solidFill>
                  <a:srgbClr val="FF0000"/>
                </a:solidFill>
              </a:rPr>
              <a:t>Druhá emise </a:t>
            </a:r>
            <a:r>
              <a:rPr lang="cs-CZ" altLang="cs-CZ" sz="2000" b="1" dirty="0" smtClean="0"/>
              <a:t>bankocetlí byla dána do oběhu 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 smtClean="0"/>
              <a:t>v roce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1771</a:t>
            </a:r>
            <a:r>
              <a:rPr lang="cs-CZ" altLang="cs-CZ" sz="2000" b="1" dirty="0" smtClean="0"/>
              <a:t> ve stejných nominálních hodnotách, k nimž však ještě přibyly bankocetle ve výši 500 a 1000 zlatých; jejich oběh byl přísně kontrolován a bankocetle měly volnou směnitelnost za ražené peníze jak u vídeňských úřadů, tak i u zemských </a:t>
            </a:r>
            <a:r>
              <a:rPr lang="cs-CZ" altLang="cs-CZ" sz="2000" b="1" dirty="0" err="1" smtClean="0"/>
              <a:t>bankálních</a:t>
            </a:r>
            <a:r>
              <a:rPr lang="cs-CZ" altLang="cs-CZ" sz="2000" b="1" dirty="0" smtClean="0"/>
              <a:t> administrací (tedy mimo jiné v Praze, Brně a Opavě). 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681550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05" y="404664"/>
            <a:ext cx="392693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32656"/>
            <a:ext cx="455976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latin typeface="Arial Black" panose="020B0A04020102020204" pitchFamily="34" charset="0"/>
              </a:rPr>
              <a:t>Papírové peníze - znehodnocení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55199" y="11247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První dvě emise ozdravný účinek, ale pak:</a:t>
            </a:r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b="1" dirty="0" smtClean="0"/>
              <a:t>Potřeba financí na válečné výboje Josefa II. vedla nakonec v roce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1784</a:t>
            </a:r>
            <a:r>
              <a:rPr lang="cs-CZ" altLang="cs-CZ" sz="2400" b="1" dirty="0" smtClean="0"/>
              <a:t> k vydání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třetí emise </a:t>
            </a:r>
            <a:r>
              <a:rPr lang="cs-CZ" altLang="cs-CZ" sz="2400" b="1" dirty="0" smtClean="0"/>
              <a:t>o stejných nominálních hodnotách jako v emisi druhé, u nichž byl v roce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1797 nařízen jejich nucený kurs a v roce 1800 zrušena jejich volná směnitelnost</a:t>
            </a:r>
            <a:r>
              <a:rPr lang="cs-CZ" altLang="cs-CZ" sz="2400" b="1" dirty="0" smtClean="0"/>
              <a:t>. Odtud pak vedla přímá cesta ke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státnímu bankrotu </a:t>
            </a:r>
            <a:r>
              <a:rPr lang="cs-CZ" altLang="cs-CZ" sz="2400" b="1" dirty="0" smtClean="0"/>
              <a:t>nového typu, kterého se habsburská monarchie dočkala v roce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1811</a:t>
            </a:r>
            <a:r>
              <a:rPr lang="cs-CZ" altLang="cs-CZ" sz="2400" b="1" dirty="0" smtClean="0"/>
              <a:t>.</a:t>
            </a:r>
            <a:r>
              <a:rPr lang="cs-CZ" altLang="cs-CZ" sz="2400" dirty="0" smtClean="0"/>
              <a:t> 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195007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8" y="332655"/>
            <a:ext cx="8930652" cy="304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99" y="3442182"/>
            <a:ext cx="68389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766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18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1"/>
          <p:cNvSpPr>
            <a:spLocks noGrp="1"/>
          </p:cNvSpPr>
          <p:nvPr>
            <p:ph type="title"/>
          </p:nvPr>
        </p:nvSpPr>
        <p:spPr>
          <a:xfrm>
            <a:off x="685800" y="214313"/>
            <a:ext cx="7772400" cy="857250"/>
          </a:xfrm>
        </p:spPr>
        <p:txBody>
          <a:bodyPr/>
          <a:lstStyle/>
          <a:p>
            <a:r>
              <a:rPr lang="cs-CZ" altLang="cs-CZ" sz="2400" b="1" smtClean="0"/>
              <a:t>Demografický vývoj českých zemí </a:t>
            </a:r>
            <a:br>
              <a:rPr lang="cs-CZ" altLang="cs-CZ" sz="2400" b="1" smtClean="0"/>
            </a:br>
            <a:r>
              <a:rPr lang="cs-CZ" altLang="cs-CZ" sz="2400" b="1" smtClean="0"/>
              <a:t>(v milionech osob)</a:t>
            </a:r>
          </a:p>
        </p:txBody>
      </p:sp>
      <p:graphicFrame>
        <p:nvGraphicFramePr>
          <p:cNvPr id="5122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0" y="1214438"/>
          <a:ext cx="9144000" cy="535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4" imgW="9144793" imgH="5358848" progId="Excel.Chart.8">
                  <p:embed/>
                </p:oleObj>
              </mc:Choice>
              <mc:Fallback>
                <p:oleObj r:id="rId4" imgW="9144793" imgH="535884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4438"/>
                        <a:ext cx="9144000" cy="5357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03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638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85508"/>
            <a:ext cx="6600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69" y="1352233"/>
            <a:ext cx="657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" y="2420888"/>
            <a:ext cx="68199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0" y="4365104"/>
            <a:ext cx="67151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04" y="5229200"/>
            <a:ext cx="6819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576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Exil\Desktop\Ossebou\100_01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3525"/>
            <a:ext cx="85344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6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latin typeface="Times New Roman" pitchFamily="18" charset="0"/>
              </a:rPr>
              <a:t>Dlouhá řada – ceny obilí – gramy stříbra</a:t>
            </a:r>
          </a:p>
        </p:txBody>
      </p:sp>
      <p:pic>
        <p:nvPicPr>
          <p:cNvPr id="46083" name="Picture 3" descr="C:\Users\Exil\Desktop\Ossebou\100_0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219200"/>
            <a:ext cx="8569325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6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0"/>
            <a:ext cx="6406480" cy="457200"/>
          </a:xfrm>
        </p:spPr>
        <p:txBody>
          <a:bodyPr>
            <a:normAutofit fontScale="90000"/>
          </a:bodyPr>
          <a:lstStyle/>
          <a:p>
            <a:r>
              <a:rPr lang="cs-CZ" altLang="cs-CZ" sz="2800" b="1" u="sng" dirty="0"/>
              <a:t>Nová hrubá </a:t>
            </a:r>
            <a:r>
              <a:rPr lang="cs-CZ" altLang="cs-CZ" sz="2800" b="1" u="sng" dirty="0" err="1"/>
              <a:t>mice</a:t>
            </a:r>
            <a:r>
              <a:rPr lang="cs-CZ" altLang="cs-CZ" sz="2800" b="1" u="sng" dirty="0"/>
              <a:t>: tolar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4200" y="762000"/>
            <a:ext cx="5840288" cy="5475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 dirty="0"/>
              <a:t>jestliže si ve středověku mince o hmotnosti  3 - 4 g stříbra vydobyla označení „hrubá“ (</a:t>
            </a:r>
            <a:r>
              <a:rPr lang="cs-CZ" altLang="cs-CZ" sz="2400" b="1" dirty="0" err="1"/>
              <a:t>grossus</a:t>
            </a:r>
            <a:r>
              <a:rPr lang="cs-CZ" altLang="cs-CZ" sz="2400" b="1" dirty="0"/>
              <a:t>, tj. groš), nyní začala obíhat mince až desetkrát těžší.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b="1" dirty="0"/>
              <a:t>Poprvé se razila pod benátským vlivem a po předchozích experimentech v Tyrolsku v roce 1486 (tzv. </a:t>
            </a:r>
            <a:r>
              <a:rPr lang="cs-CZ" altLang="cs-CZ" sz="2400" b="1" dirty="0" err="1"/>
              <a:t>guldiner</a:t>
            </a:r>
            <a:r>
              <a:rPr lang="cs-CZ" altLang="cs-CZ" sz="2400" b="1" dirty="0"/>
              <a:t> s předepsaným obsahem 31,8 g čistého stříbra, měl být stříbrným ekvivalentem rýnského zlatého), záhy však zdomácněla i v krušnohorské důlní oblasti, která ji dala i jméno („</a:t>
            </a:r>
            <a:r>
              <a:rPr lang="cs-CZ" altLang="cs-CZ" sz="2400" b="1" dirty="0" err="1"/>
              <a:t>Joachimsthaler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Groschen</a:t>
            </a:r>
            <a:r>
              <a:rPr lang="cs-CZ" altLang="cs-CZ" sz="2400" b="1" dirty="0"/>
              <a:t>“, později jen </a:t>
            </a:r>
            <a:r>
              <a:rPr lang="cs-CZ" altLang="cs-CZ" sz="2400" b="1" dirty="0" err="1"/>
              <a:t>Joachimsthaler</a:t>
            </a:r>
            <a:r>
              <a:rPr lang="cs-CZ" altLang="cs-CZ" sz="2400" b="1" dirty="0"/>
              <a:t> či „</a:t>
            </a:r>
            <a:r>
              <a:rPr lang="cs-CZ" altLang="cs-CZ" sz="2400" b="1" dirty="0" err="1"/>
              <a:t>Thaler</a:t>
            </a:r>
            <a:r>
              <a:rPr lang="cs-CZ" altLang="cs-CZ" sz="2400" b="1" dirty="0"/>
              <a:t>“, tolar). </a:t>
            </a:r>
          </a:p>
        </p:txBody>
      </p:sp>
      <p:pic>
        <p:nvPicPr>
          <p:cNvPr id="6149" name="Picture 5" descr="http://www.stribrnak.cz/wp-content/uploads/2007/11/slikovsky-stribrny-dvoutol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www.stribrnak.cz/wp-content/uploads/2007/11/slikovsky-stribrny-dvoutola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2712"/>
            <a:ext cx="2826568" cy="282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1" y="6237312"/>
            <a:ext cx="30194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1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cs-CZ" altLang="cs-CZ" sz="2800" b="1" u="sng"/>
              <a:t>Obnova těžby stříbra střední Evropa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b="1"/>
              <a:t>tyrolském Schwazu, na saské straně Krušných hor a nově i na jejich české straně v Jáchymově</a:t>
            </a:r>
            <a:r>
              <a:rPr lang="cs-CZ" altLang="cs-CZ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celkem vzrostla produkce středoevropských dolů z cca 13 tun stříbra ročně v první polovině 70. let 15. století na 30 tun po roce 1500 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vrcholu 56 tun ročně zde bylo dosaženo v letech 1536-1540, z toho 4 tuny pocházely z Kutné Hory a 13 tun z Jáchymova </a:t>
            </a:r>
          </a:p>
        </p:txBody>
      </p:sp>
    </p:spTree>
    <p:extLst>
      <p:ext uri="{BB962C8B-B14F-4D97-AF65-F5344CB8AC3E}">
        <p14:creationId xmlns:p14="http://schemas.microsoft.com/office/powerpoint/2010/main" val="143381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9" y="188640"/>
            <a:ext cx="881828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301208"/>
            <a:ext cx="3672408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u="sng" dirty="0" smtClean="0"/>
              <a:t>Habsburská monarchie: stříbrné doly</a:t>
            </a:r>
          </a:p>
          <a:p>
            <a:pPr marL="285750" indent="-285750" algn="ctr">
              <a:buFontTx/>
              <a:buChar char="-"/>
            </a:pPr>
            <a:r>
              <a:rPr lang="cs-CZ" b="1" dirty="0" smtClean="0"/>
              <a:t>Tyrolská oblast (</a:t>
            </a:r>
            <a:r>
              <a:rPr lang="cs-CZ" b="1" dirty="0" err="1" smtClean="0"/>
              <a:t>Schwaz</a:t>
            </a:r>
            <a:r>
              <a:rPr lang="cs-CZ" b="1" dirty="0" smtClean="0"/>
              <a:t>)</a:t>
            </a:r>
          </a:p>
          <a:p>
            <a:pPr marL="285750" indent="-285750" algn="ctr">
              <a:buFontTx/>
              <a:buChar char="-"/>
            </a:pPr>
            <a:r>
              <a:rPr lang="cs-CZ" b="1" dirty="0" smtClean="0"/>
              <a:t>Horní Uhry (Banská </a:t>
            </a:r>
            <a:r>
              <a:rPr lang="cs-CZ" b="1" dirty="0" err="1" smtClean="0"/>
              <a:t>Štiavnica</a:t>
            </a:r>
            <a:r>
              <a:rPr lang="cs-CZ" b="1" dirty="0" smtClean="0"/>
              <a:t> </a:t>
            </a:r>
            <a:r>
              <a:rPr lang="cs-CZ" b="1" dirty="0" err="1" smtClean="0"/>
              <a:t>etc</a:t>
            </a:r>
            <a:r>
              <a:rPr lang="cs-CZ" b="1" dirty="0" smtClean="0"/>
              <a:t>.)</a:t>
            </a:r>
          </a:p>
          <a:p>
            <a:pPr algn="ctr"/>
            <a:r>
              <a:rPr lang="cs-CZ" b="1" dirty="0" smtClean="0"/>
              <a:t>- Čechy</a:t>
            </a:r>
            <a:endParaRPr 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6012160" y="4869160"/>
            <a:ext cx="3024336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u="sng" dirty="0" smtClean="0"/>
              <a:t>Čechy – stříbrné doly</a:t>
            </a:r>
            <a:r>
              <a:rPr lang="cs-CZ" b="1" dirty="0" smtClean="0"/>
              <a:t>:</a:t>
            </a:r>
          </a:p>
          <a:p>
            <a:pPr marL="285750" indent="-285750" algn="ctr">
              <a:buFontTx/>
              <a:buChar char="-"/>
            </a:pPr>
            <a:r>
              <a:rPr lang="cs-CZ" b="1" dirty="0" smtClean="0"/>
              <a:t>Kutná Hora</a:t>
            </a:r>
          </a:p>
          <a:p>
            <a:pPr marL="285750" indent="-285750" algn="ctr">
              <a:buFontTx/>
              <a:buChar char="-"/>
            </a:pPr>
            <a:r>
              <a:rPr lang="cs-CZ" b="1" dirty="0" smtClean="0"/>
              <a:t>- jáchymovsko-saské </a:t>
            </a:r>
            <a:r>
              <a:rPr lang="cs-CZ" b="1" dirty="0" err="1" smtClean="0"/>
              <a:t>pomězí</a:t>
            </a:r>
            <a:endParaRPr lang="cs-CZ" b="1" dirty="0" smtClean="0"/>
          </a:p>
          <a:p>
            <a:pPr marL="285750" indent="-285750" algn="ctr">
              <a:buFontTx/>
              <a:buChar char="-"/>
            </a:pPr>
            <a:r>
              <a:rPr lang="cs-CZ" b="1" dirty="0" smtClean="0"/>
              <a:t>Jižní Čechy (Rudolfov)</a:t>
            </a:r>
          </a:p>
        </p:txBody>
      </p:sp>
    </p:spTree>
    <p:extLst>
      <p:ext uri="{BB962C8B-B14F-4D97-AF65-F5344CB8AC3E}">
        <p14:creationId xmlns:p14="http://schemas.microsoft.com/office/powerpoint/2010/main" val="2211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961</Words>
  <Application>Microsoft Office PowerPoint</Application>
  <PresentationFormat>Předvádění na obrazovce (4:3)</PresentationFormat>
  <Paragraphs>161</Paragraphs>
  <Slides>40</Slides>
  <Notes>15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2" baseType="lpstr">
      <vt:lpstr>Motiv systému Office</vt:lpstr>
      <vt:lpstr>Graf aplikace Microsoft Excel</vt:lpstr>
      <vt:lpstr>Prezentace aplikace PowerPoint</vt:lpstr>
      <vt:lpstr>Pozdně středověká krize a stagnace</vt:lpstr>
      <vt:lpstr>Prezentace aplikace PowerPoint</vt:lpstr>
      <vt:lpstr>Demografický vývoj českých zemí  (v milionech osob)</vt:lpstr>
      <vt:lpstr>Prezentace aplikace PowerPoint</vt:lpstr>
      <vt:lpstr>Dlouhá řada – ceny obilí – gramy stříbra</vt:lpstr>
      <vt:lpstr>Nová hrubá mice: tolar</vt:lpstr>
      <vt:lpstr>Obnova těžby stříbra střední Evropa</vt:lpstr>
      <vt:lpstr>Prezentace aplikace PowerPoint</vt:lpstr>
      <vt:lpstr>Prezentace aplikace PowerPoint</vt:lpstr>
      <vt:lpstr>Vztah zlata a stříbra</vt:lpstr>
      <vt:lpstr>Prezentace aplikace PowerPoint</vt:lpstr>
      <vt:lpstr>Prezentace aplikace PowerPoint</vt:lpstr>
      <vt:lpstr>Příliv amerického stříbra</vt:lpstr>
      <vt:lpstr>Prezentace aplikace PowerPoint</vt:lpstr>
      <vt:lpstr>Prezentace aplikace PowerPoint</vt:lpstr>
      <vt:lpstr>Prezentace aplikace PowerPoint</vt:lpstr>
      <vt:lpstr>Prezentace aplikace PowerPoint</vt:lpstr>
      <vt:lpstr>KRIZE – DEFINICE JAKO CESTA TAM ČI TAM</vt:lpstr>
      <vt:lpstr>Příliv neplnohodnotných ražeb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Římskoněmecká říše</vt:lpstr>
      <vt:lpstr>VÁLEČNÁ INFLACE JAKO TÉMA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owner</dc:creator>
  <cp:lastModifiedBy>owner</cp:lastModifiedBy>
  <cp:revision>37</cp:revision>
  <dcterms:created xsi:type="dcterms:W3CDTF">2022-05-04T08:22:08Z</dcterms:created>
  <dcterms:modified xsi:type="dcterms:W3CDTF">2023-04-26T09:44:08Z</dcterms:modified>
</cp:coreProperties>
</file>