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Čapek Adamec" userId="9f56e30a1ac2dcea" providerId="LiveId" clId="{A7829D47-B077-46A7-82B5-757554AB19A5}"/>
    <pc:docChg chg="modSld">
      <pc:chgData name="Martin Čapek Adamec" userId="9f56e30a1ac2dcea" providerId="LiveId" clId="{A7829D47-B077-46A7-82B5-757554AB19A5}" dt="2019-02-21T07:13:07.643" v="12" actId="20577"/>
      <pc:docMkLst>
        <pc:docMk/>
      </pc:docMkLst>
      <pc:sldChg chg="modSp">
        <pc:chgData name="Martin Čapek Adamec" userId="9f56e30a1ac2dcea" providerId="LiveId" clId="{A7829D47-B077-46A7-82B5-757554AB19A5}" dt="2019-02-21T07:12:07.888" v="1" actId="20577"/>
        <pc:sldMkLst>
          <pc:docMk/>
          <pc:sldMk cId="2619083595" sldId="256"/>
        </pc:sldMkLst>
        <pc:spChg chg="mod">
          <ac:chgData name="Martin Čapek Adamec" userId="9f56e30a1ac2dcea" providerId="LiveId" clId="{A7829D47-B077-46A7-82B5-757554AB19A5}" dt="2019-02-21T07:12:07.888" v="1" actId="20577"/>
          <ac:spMkLst>
            <pc:docMk/>
            <pc:sldMk cId="2619083595" sldId="256"/>
            <ac:spMk id="3" creationId="{3F14DFEF-1F5D-4394-B04F-20D343432113}"/>
          </ac:spMkLst>
        </pc:spChg>
      </pc:sldChg>
      <pc:sldChg chg="modSp">
        <pc:chgData name="Martin Čapek Adamec" userId="9f56e30a1ac2dcea" providerId="LiveId" clId="{A7829D47-B077-46A7-82B5-757554AB19A5}" dt="2019-02-21T07:13:07.643" v="12" actId="20577"/>
        <pc:sldMkLst>
          <pc:docMk/>
          <pc:sldMk cId="405445152" sldId="257"/>
        </pc:sldMkLst>
        <pc:spChg chg="mod">
          <ac:chgData name="Martin Čapek Adamec" userId="9f56e30a1ac2dcea" providerId="LiveId" clId="{A7829D47-B077-46A7-82B5-757554AB19A5}" dt="2019-02-21T07:13:07.643" v="12" actId="20577"/>
          <ac:spMkLst>
            <pc:docMk/>
            <pc:sldMk cId="405445152" sldId="257"/>
            <ac:spMk id="3" creationId="{3614157E-5AAF-4D4D-A601-80FC7B39CE3E}"/>
          </ac:spMkLst>
        </pc:spChg>
      </pc:sldChg>
    </pc:docChg>
  </pc:docChgLst>
  <pc:docChgLst>
    <pc:chgData userId="9f56e30a1ac2dcea" providerId="LiveId" clId="{D49330E9-1E73-4340-B373-A3BC6473FB4D}"/>
  </pc:docChgLst>
  <pc:docChgLst>
    <pc:chgData name="Martin Čapek Adamec" userId="9f56e30a1ac2dcea" providerId="LiveId" clId="{94176F73-3D48-4E6B-9046-33BD3B2EA329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3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24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662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826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1930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743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242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0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69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08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3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00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34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9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37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1C0B1-307E-4B96-91DA-05AD03ED2618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71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829B1-6C67-4D2F-A7B8-D6B50925C4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Projektování vzdělávacích kurzů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14DFEF-1F5D-4394-B04F-20D3434321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LS 2018/19</a:t>
            </a:r>
          </a:p>
          <a:p>
            <a:r>
              <a:rPr lang="cs-CZ" dirty="0"/>
              <a:t>Martin Čapek Adamec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083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1BE3B-0B26-4CCB-81D3-1B5856B5A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oblasti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A794E6-F9C2-4D61-A7CB-9B486833E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financování kurzu</a:t>
            </a:r>
          </a:p>
          <a:p>
            <a:pPr lvl="1"/>
            <a:r>
              <a:rPr lang="cs-CZ" dirty="0"/>
              <a:t>kalkulace nákladů</a:t>
            </a:r>
          </a:p>
          <a:p>
            <a:pPr lvl="1"/>
            <a:r>
              <a:rPr lang="cs-CZ" dirty="0"/>
              <a:t>zdroje</a:t>
            </a:r>
          </a:p>
          <a:p>
            <a:endParaRPr lang="cs-CZ" dirty="0"/>
          </a:p>
          <a:p>
            <a:r>
              <a:rPr lang="cs-CZ" dirty="0"/>
              <a:t>e-learning</a:t>
            </a:r>
          </a:p>
          <a:p>
            <a:pPr lvl="1"/>
            <a:r>
              <a:rPr lang="cs-CZ" dirty="0"/>
              <a:t>prezenční, distanční, </a:t>
            </a:r>
            <a:r>
              <a:rPr lang="cs-CZ" dirty="0" err="1"/>
              <a:t>blended</a:t>
            </a:r>
            <a:r>
              <a:rPr lang="cs-CZ" dirty="0"/>
              <a:t> learning</a:t>
            </a:r>
          </a:p>
          <a:p>
            <a:endParaRPr lang="cs-CZ" dirty="0"/>
          </a:p>
          <a:p>
            <a:r>
              <a:rPr lang="cs-CZ" dirty="0"/>
              <a:t>pilotní běh</a:t>
            </a:r>
          </a:p>
          <a:p>
            <a:endParaRPr lang="cs-CZ" dirty="0"/>
          </a:p>
          <a:p>
            <a:r>
              <a:rPr lang="cs-CZ" dirty="0"/>
              <a:t>propagace kurzu</a:t>
            </a:r>
          </a:p>
          <a:p>
            <a:pPr lvl="1"/>
            <a:r>
              <a:rPr lang="cs-CZ" dirty="0"/>
              <a:t>portály a katalogy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971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DE6BB-9F1D-436B-878B-6CE582D5B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Lektoři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02622D-42B5-4F6E-893E-6AA11570F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být lektorem?</a:t>
            </a:r>
          </a:p>
          <a:p>
            <a:endParaRPr lang="cs-CZ" dirty="0"/>
          </a:p>
          <a:p>
            <a:r>
              <a:rPr lang="cs-CZ" dirty="0"/>
              <a:t>kvalifikační předpoklady</a:t>
            </a:r>
          </a:p>
          <a:p>
            <a:endParaRPr lang="cs-CZ" dirty="0"/>
          </a:p>
          <a:p>
            <a:r>
              <a:rPr lang="cs-CZ" dirty="0"/>
              <a:t>rekvalifikační kurzy</a:t>
            </a:r>
          </a:p>
          <a:p>
            <a:endParaRPr lang="cs-CZ" dirty="0"/>
          </a:p>
          <a:p>
            <a:r>
              <a:rPr lang="cs-CZ" dirty="0"/>
              <a:t>lektoři, tutoři, mentoři, animátoři, koučové, facilitátoři</a:t>
            </a:r>
          </a:p>
        </p:txBody>
      </p:sp>
    </p:spTree>
    <p:extLst>
      <p:ext uri="{BB962C8B-B14F-4D97-AF65-F5344CB8AC3E}">
        <p14:creationId xmlns:p14="http://schemas.microsoft.com/office/powerpoint/2010/main" val="2148084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D04D6-8FC4-4C60-9A9B-8DBB5838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 kurzu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42D329-A231-4A82-8AE4-FD4D2821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cílené revize</a:t>
            </a:r>
          </a:p>
          <a:p>
            <a:endParaRPr lang="cs-CZ" dirty="0"/>
          </a:p>
          <a:p>
            <a:r>
              <a:rPr lang="cs-CZ" dirty="0"/>
              <a:t>aktualizace témat</a:t>
            </a:r>
          </a:p>
          <a:p>
            <a:endParaRPr lang="cs-CZ" dirty="0"/>
          </a:p>
          <a:p>
            <a:r>
              <a:rPr lang="cs-CZ" dirty="0"/>
              <a:t>precizování metod</a:t>
            </a:r>
          </a:p>
          <a:p>
            <a:endParaRPr lang="cs-CZ" dirty="0"/>
          </a:p>
          <a:p>
            <a:r>
              <a:rPr lang="cs-CZ" dirty="0"/>
              <a:t>reflexe hodnocení (vnitřní, vnější)</a:t>
            </a:r>
          </a:p>
        </p:txBody>
      </p:sp>
    </p:spTree>
    <p:extLst>
      <p:ext uri="{BB962C8B-B14F-4D97-AF65-F5344CB8AC3E}">
        <p14:creationId xmlns:p14="http://schemas.microsoft.com/office/powerpoint/2010/main" val="3373166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BC4C4-56A6-4F76-987D-7E3A77B49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Atestace a certifikace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8A05E6-E14E-4D10-806B-3E378C884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teoretické zkoušky</a:t>
            </a:r>
          </a:p>
          <a:p>
            <a:pPr lvl="1"/>
            <a:r>
              <a:rPr lang="cs-CZ" dirty="0"/>
              <a:t>ústní</a:t>
            </a:r>
          </a:p>
          <a:p>
            <a:pPr lvl="1"/>
            <a:r>
              <a:rPr lang="cs-CZ" dirty="0"/>
              <a:t>písemné</a:t>
            </a:r>
          </a:p>
          <a:p>
            <a:pPr lvl="1"/>
            <a:endParaRPr lang="cs-CZ" dirty="0"/>
          </a:p>
          <a:p>
            <a:r>
              <a:rPr lang="cs-CZ" dirty="0"/>
              <a:t>praktické zkoušky</a:t>
            </a:r>
          </a:p>
          <a:p>
            <a:endParaRPr lang="cs-CZ" dirty="0"/>
          </a:p>
          <a:p>
            <a:r>
              <a:rPr lang="cs-CZ" dirty="0"/>
              <a:t>obhajoba závěrečné práce/projektu</a:t>
            </a:r>
          </a:p>
          <a:p>
            <a:endParaRPr lang="cs-CZ" dirty="0"/>
          </a:p>
          <a:p>
            <a:r>
              <a:rPr lang="cs-CZ" dirty="0"/>
              <a:t>prezentace výrobku</a:t>
            </a:r>
          </a:p>
          <a:p>
            <a:endParaRPr lang="cs-CZ" dirty="0"/>
          </a:p>
          <a:p>
            <a:r>
              <a:rPr lang="cs-CZ" dirty="0"/>
              <a:t>prezentace uměleckého výkonu</a:t>
            </a:r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257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64069-65F7-4D7E-87D3-F3709161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kvalitního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19FC0D-BBD3-4A97-8EB8-67468F042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zveřejněn učební plán</a:t>
            </a:r>
          </a:p>
          <a:p>
            <a:r>
              <a:rPr lang="cs-CZ" dirty="0"/>
              <a:t>zveřejněn profil absolventa</a:t>
            </a:r>
          </a:p>
          <a:p>
            <a:r>
              <a:rPr lang="cs-CZ" dirty="0"/>
              <a:t>zveřejněn seznam lektorů vč. jejich kvalifikace</a:t>
            </a:r>
          </a:p>
          <a:p>
            <a:r>
              <a:rPr lang="cs-CZ" dirty="0"/>
              <a:t>stanovena výše kurzovného a podmínky splácení</a:t>
            </a:r>
          </a:p>
          <a:p>
            <a:r>
              <a:rPr lang="cs-CZ" dirty="0"/>
              <a:t>nastavena pravidla účasti a absolvování</a:t>
            </a:r>
          </a:p>
          <a:p>
            <a:r>
              <a:rPr lang="cs-CZ" dirty="0"/>
              <a:t>možnost konzultací</a:t>
            </a:r>
          </a:p>
          <a:p>
            <a:r>
              <a:rPr lang="cs-CZ" dirty="0"/>
              <a:t>dostupné reference</a:t>
            </a:r>
          </a:p>
          <a:p>
            <a:r>
              <a:rPr lang="cs-CZ" dirty="0"/>
              <a:t>studijní materiály k nahlédnutí</a:t>
            </a:r>
          </a:p>
          <a:p>
            <a:r>
              <a:rPr lang="cs-CZ" dirty="0"/>
              <a:t>uzavřena smlouva s účastníkem (u dlouhodobých)</a:t>
            </a:r>
          </a:p>
          <a:p>
            <a:r>
              <a:rPr lang="cs-CZ" dirty="0"/>
              <a:t>akreditace (je-li obvyklá nebo vyžadována)</a:t>
            </a:r>
          </a:p>
          <a:p>
            <a:r>
              <a:rPr lang="cs-CZ" dirty="0"/>
              <a:t>nakládání s osobními údaji</a:t>
            </a:r>
          </a:p>
          <a:p>
            <a:r>
              <a:rPr lang="cs-CZ" dirty="0"/>
              <a:t>zkušení lektoři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6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ACF5B-5CD3-4CFB-9C44-790DC1D7A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úspěšnému absolvování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4157E-5AAF-4D4D-A601-80FC7B39C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Odevzdání návrhu kurzu do 30. 4. 2019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Moodle</a:t>
            </a:r>
            <a:r>
              <a:rPr lang="cs-CZ" dirty="0"/>
              <a:t> (odkaz z detailu předmětu v SIS)</a:t>
            </a:r>
          </a:p>
          <a:p>
            <a:pPr lvl="1"/>
            <a:r>
              <a:rPr lang="cs-CZ" dirty="0"/>
              <a:t>výběr tématu do 20. 3. </a:t>
            </a:r>
            <a:r>
              <a:rPr lang="cs-CZ"/>
              <a:t>2019 </a:t>
            </a:r>
            <a:r>
              <a:rPr lang="cs-CZ" dirty="0"/>
              <a:t>(tamtéž)</a:t>
            </a:r>
          </a:p>
          <a:p>
            <a:endParaRPr lang="cs-CZ" dirty="0"/>
          </a:p>
          <a:p>
            <a:r>
              <a:rPr lang="cs-CZ" dirty="0"/>
              <a:t>Forma: podklady k akreditaci</a:t>
            </a:r>
          </a:p>
          <a:p>
            <a:pPr lvl="1"/>
            <a:r>
              <a:rPr lang="cs-CZ" dirty="0"/>
              <a:t>zájmový</a:t>
            </a:r>
          </a:p>
          <a:p>
            <a:pPr lvl="1"/>
            <a:r>
              <a:rPr lang="cs-CZ" dirty="0"/>
              <a:t>profesní</a:t>
            </a:r>
          </a:p>
          <a:p>
            <a:pPr lvl="1"/>
            <a:endParaRPr lang="cs-CZ" dirty="0"/>
          </a:p>
          <a:p>
            <a:r>
              <a:rPr lang="cs-CZ" dirty="0"/>
              <a:t>Obhajoba: online diskuze (do 30. 5. 2019)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4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3F3CF-6647-4C0C-AAA7-CCD43F615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90FEFE-74DE-4DBE-ACBA-F7BDDB7DA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BARTOŇKOVÁ, H. Projektování vzdělávací akce. Studijní text pro distanční studium. Olomouc: Univerzita Palackého, 2006. ISBN 80-244-1442-2.</a:t>
            </a:r>
          </a:p>
          <a:p>
            <a:r>
              <a:rPr lang="cs-CZ" dirty="0"/>
              <a:t>MUŽÍK, J. </a:t>
            </a:r>
            <a:r>
              <a:rPr lang="cs-CZ" dirty="0" err="1"/>
              <a:t>Androdidaktika</a:t>
            </a:r>
            <a:r>
              <a:rPr lang="cs-CZ" dirty="0"/>
              <a:t>. Praha: ASPI, 2004. ISBN 80-7357-045-9.</a:t>
            </a:r>
          </a:p>
          <a:p>
            <a:r>
              <a:rPr lang="cs-CZ" dirty="0"/>
              <a:t>MUŽÍK, J. Didaktika profesního vzdělávání dospělých. Plzeň: Fraus. 2005.</a:t>
            </a:r>
            <a:br>
              <a:rPr lang="cs-CZ" dirty="0"/>
            </a:br>
            <a:r>
              <a:rPr lang="cs-CZ" dirty="0"/>
              <a:t>ISBN 80-7238-220-9.</a:t>
            </a:r>
          </a:p>
          <a:p>
            <a:r>
              <a:rPr lang="cs-CZ" dirty="0"/>
              <a:t>KOPECKÝ, K. </a:t>
            </a:r>
            <a:r>
              <a:rPr lang="cs-CZ" dirty="0" err="1"/>
              <a:t>E.learning</a:t>
            </a:r>
            <a:r>
              <a:rPr lang="cs-CZ" dirty="0"/>
              <a:t> (nejen) pro pedagogy. Olomouc : </a:t>
            </a:r>
            <a:r>
              <a:rPr lang="cs-CZ" dirty="0" err="1"/>
              <a:t>Hanex</a:t>
            </a:r>
            <a:r>
              <a:rPr lang="cs-CZ" dirty="0"/>
              <a:t>, 2006.</a:t>
            </a:r>
          </a:p>
          <a:p>
            <a:r>
              <a:rPr lang="cs-CZ" dirty="0"/>
              <a:t>PRŮCHA, J., VETEŠKA, J. Andragogický slovník. Praha : </a:t>
            </a:r>
            <a:r>
              <a:rPr lang="cs-CZ" dirty="0" err="1"/>
              <a:t>Grada</a:t>
            </a:r>
            <a:r>
              <a:rPr lang="cs-CZ" dirty="0"/>
              <a:t>, 2012.</a:t>
            </a:r>
          </a:p>
        </p:txBody>
      </p:sp>
    </p:spTree>
    <p:extLst>
      <p:ext uri="{BB962C8B-B14F-4D97-AF65-F5344CB8AC3E}">
        <p14:creationId xmlns:p14="http://schemas.microsoft.com/office/powerpoint/2010/main" val="24791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3F3CF-6647-4C0C-AAA7-CCD43F615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Rozšiřující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90FEFE-74DE-4DBE-ACBA-F7BDDB7DA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BENEŠ, M. Andragogika. Praha : </a:t>
            </a:r>
            <a:r>
              <a:rPr lang="cs-CZ" dirty="0" err="1"/>
              <a:t>Grada</a:t>
            </a:r>
            <a:r>
              <a:rPr lang="cs-CZ" dirty="0"/>
              <a:t>, 2008. ISBN 978-80-247-2580-2.</a:t>
            </a:r>
          </a:p>
          <a:p>
            <a:r>
              <a:rPr lang="cs-CZ" dirty="0"/>
              <a:t>ČAPEK, R. Moderní didaktika. Praha : </a:t>
            </a:r>
            <a:r>
              <a:rPr lang="cs-CZ" dirty="0" err="1"/>
              <a:t>Grada</a:t>
            </a:r>
            <a:r>
              <a:rPr lang="cs-CZ" dirty="0"/>
              <a:t>, 2015. ISBN 978-80-247-3450-7.</a:t>
            </a:r>
          </a:p>
          <a:p>
            <a:r>
              <a:rPr lang="cs-CZ" dirty="0"/>
              <a:t>HÁJEK, B.; HOFBAUER, B.; PÁVKOVÁ, J. Pedagogické ovlivňování volného času: Trendy pedagogiky volného času. Praha : Portál, 2011. </a:t>
            </a:r>
            <a:br>
              <a:rPr lang="cs-CZ" dirty="0"/>
            </a:br>
            <a:r>
              <a:rPr lang="cs-CZ" dirty="0"/>
              <a:t>ISBN 978-80-262-0030-7.</a:t>
            </a:r>
          </a:p>
          <a:p>
            <a:r>
              <a:rPr lang="cs-CZ" dirty="0"/>
              <a:t>ŠERÁK, M. Zájmové vzdělávání dospělých. Praha : Portál, 2009.</a:t>
            </a:r>
            <a:br>
              <a:rPr lang="cs-CZ" dirty="0"/>
            </a:br>
            <a:r>
              <a:rPr lang="cs-CZ" dirty="0"/>
              <a:t>ISBN 978-807367-551-6.</a:t>
            </a:r>
          </a:p>
          <a:p>
            <a:r>
              <a:rPr lang="cs-CZ" dirty="0"/>
              <a:t>ŠOFEROVÁ, J. Lektorské finty: Jak připravit a realizovat zajímavá školení. Praha : </a:t>
            </a:r>
            <a:r>
              <a:rPr lang="cs-CZ" dirty="0" err="1"/>
              <a:t>Grada</a:t>
            </a:r>
            <a:r>
              <a:rPr lang="cs-CZ" dirty="0"/>
              <a:t>, 2008.</a:t>
            </a:r>
          </a:p>
          <a:p>
            <a:r>
              <a:rPr lang="cs-CZ" dirty="0"/>
              <a:t>PRŮCHA, J., WALTEROVÁ, E., MAREŠ, J. Pedagogický slovník. Praha : Portál, 2009.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14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44C3D-EB4A-4A64-9342-FA6F1368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vzdělávání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0BD579-2098-4D77-BC5E-E3B4BD54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zájmové</a:t>
            </a:r>
          </a:p>
          <a:p>
            <a:pPr lvl="1"/>
            <a:r>
              <a:rPr lang="cs-CZ" dirty="0"/>
              <a:t>děti</a:t>
            </a:r>
          </a:p>
          <a:p>
            <a:pPr lvl="1"/>
            <a:r>
              <a:rPr lang="cs-CZ" dirty="0"/>
              <a:t>dospělí</a:t>
            </a:r>
          </a:p>
          <a:p>
            <a:pPr lvl="1"/>
            <a:endParaRPr lang="cs-CZ" dirty="0"/>
          </a:p>
          <a:p>
            <a:r>
              <a:rPr lang="cs-CZ" dirty="0"/>
              <a:t>profesní</a:t>
            </a:r>
          </a:p>
          <a:p>
            <a:pPr lvl="1"/>
            <a:r>
              <a:rPr lang="cs-CZ" dirty="0"/>
              <a:t>DVPP</a:t>
            </a:r>
          </a:p>
          <a:p>
            <a:pPr lvl="1"/>
            <a:r>
              <a:rPr lang="cs-CZ" dirty="0"/>
              <a:t>rekvalifikace a Národní soustava kvalifikací</a:t>
            </a:r>
          </a:p>
          <a:p>
            <a:pPr lvl="1"/>
            <a:r>
              <a:rPr lang="cs-CZ" dirty="0"/>
              <a:t>podnikové vzdělávání</a:t>
            </a:r>
          </a:p>
          <a:p>
            <a:pPr lvl="2"/>
            <a:r>
              <a:rPr lang="cs-CZ" dirty="0"/>
              <a:t>konkrétní firma</a:t>
            </a:r>
          </a:p>
          <a:p>
            <a:pPr lvl="2"/>
            <a:r>
              <a:rPr lang="cs-CZ" dirty="0"/>
              <a:t>nové technologie, měkké dovednosti</a:t>
            </a:r>
          </a:p>
        </p:txBody>
      </p:sp>
    </p:spTree>
    <p:extLst>
      <p:ext uri="{BB962C8B-B14F-4D97-AF65-F5344CB8AC3E}">
        <p14:creationId xmlns:p14="http://schemas.microsoft.com/office/powerpoint/2010/main" val="211325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8FCA8-E2C1-4AD7-815F-A5C79586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89025D-4360-4EE8-8A97-96C2D35AB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vzdělávání</a:t>
            </a:r>
          </a:p>
          <a:p>
            <a:endParaRPr lang="cs-CZ" dirty="0"/>
          </a:p>
          <a:p>
            <a:r>
              <a:rPr lang="cs-CZ" dirty="0"/>
              <a:t>neformální vzdělávání</a:t>
            </a:r>
          </a:p>
          <a:p>
            <a:endParaRPr lang="cs-CZ" dirty="0"/>
          </a:p>
          <a:p>
            <a:r>
              <a:rPr lang="cs-CZ" dirty="0"/>
              <a:t>informální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39222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FB19D-4888-4CDF-8B47-A5DFFA83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Projektování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762B64-702F-4B85-9FD9-619009E30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etapy</a:t>
            </a:r>
          </a:p>
          <a:p>
            <a:pPr lvl="1"/>
            <a:r>
              <a:rPr lang="cs-CZ" dirty="0"/>
              <a:t>projektová</a:t>
            </a:r>
          </a:p>
          <a:p>
            <a:pPr lvl="1"/>
            <a:r>
              <a:rPr lang="cs-CZ" dirty="0"/>
              <a:t>realizační</a:t>
            </a:r>
          </a:p>
          <a:p>
            <a:pPr lvl="1"/>
            <a:r>
              <a:rPr lang="cs-CZ" dirty="0"/>
              <a:t>evaluační</a:t>
            </a:r>
          </a:p>
          <a:p>
            <a:pPr lvl="1"/>
            <a:endParaRPr lang="cs-CZ" dirty="0"/>
          </a:p>
          <a:p>
            <a:r>
              <a:rPr lang="cs-CZ" dirty="0"/>
              <a:t>cyklická příprava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36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C721A-E9F1-49E3-A5F9-FE2DD762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814F13-15CB-42BD-A486-38CC809A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tématu</a:t>
            </a:r>
          </a:p>
          <a:p>
            <a:endParaRPr lang="cs-CZ" dirty="0"/>
          </a:p>
          <a:p>
            <a:r>
              <a:rPr lang="cs-CZ" dirty="0"/>
              <a:t>stanovení cíle</a:t>
            </a:r>
          </a:p>
          <a:p>
            <a:endParaRPr lang="cs-CZ" dirty="0"/>
          </a:p>
          <a:p>
            <a:r>
              <a:rPr lang="cs-CZ" dirty="0"/>
              <a:t>stanovení cílové skupiny vč. velikosti</a:t>
            </a:r>
          </a:p>
          <a:p>
            <a:endParaRPr lang="cs-CZ" dirty="0"/>
          </a:p>
          <a:p>
            <a:r>
              <a:rPr lang="cs-CZ" dirty="0"/>
              <a:t>stanovení rozsahu</a:t>
            </a:r>
          </a:p>
          <a:p>
            <a:endParaRPr lang="cs-CZ" dirty="0"/>
          </a:p>
          <a:p>
            <a:r>
              <a:rPr lang="cs-CZ" dirty="0"/>
              <a:t>stanovení </a:t>
            </a:r>
            <a:r>
              <a:rPr lang="cs-CZ" dirty="0" err="1"/>
              <a:t>org</a:t>
            </a:r>
            <a:r>
              <a:rPr lang="cs-CZ" dirty="0"/>
              <a:t>. rámce</a:t>
            </a:r>
          </a:p>
        </p:txBody>
      </p:sp>
    </p:spTree>
    <p:extLst>
      <p:ext uri="{BB962C8B-B14F-4D97-AF65-F5344CB8AC3E}">
        <p14:creationId xmlns:p14="http://schemas.microsoft.com/office/powerpoint/2010/main" val="394704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C721A-E9F1-49E3-A5F9-FE2DD762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814F13-15CB-42BD-A486-38CC809A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vhodné metody výuky</a:t>
            </a:r>
          </a:p>
          <a:p>
            <a:endParaRPr lang="cs-CZ" dirty="0"/>
          </a:p>
          <a:p>
            <a:r>
              <a:rPr lang="cs-CZ" dirty="0"/>
              <a:t>výběr prostředků a potřeb k výuce</a:t>
            </a:r>
          </a:p>
          <a:p>
            <a:endParaRPr lang="cs-CZ" dirty="0"/>
          </a:p>
          <a:p>
            <a:r>
              <a:rPr lang="cs-CZ" dirty="0"/>
              <a:t>popis prostorových potřeb</a:t>
            </a:r>
          </a:p>
          <a:p>
            <a:endParaRPr lang="cs-CZ" dirty="0"/>
          </a:p>
          <a:p>
            <a:r>
              <a:rPr lang="cs-CZ" dirty="0"/>
              <a:t>stanovení literatury a dalších zdrojů</a:t>
            </a:r>
          </a:p>
          <a:p>
            <a:endParaRPr lang="cs-CZ" dirty="0"/>
          </a:p>
          <a:p>
            <a:r>
              <a:rPr lang="cs-CZ" dirty="0"/>
              <a:t>návrh zapojení e-learningu či jiné techniky</a:t>
            </a:r>
          </a:p>
        </p:txBody>
      </p:sp>
    </p:spTree>
    <p:extLst>
      <p:ext uri="{BB962C8B-B14F-4D97-AF65-F5344CB8AC3E}">
        <p14:creationId xmlns:p14="http://schemas.microsoft.com/office/powerpoint/2010/main" val="290377640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393</Words>
  <Application>Microsoft Office PowerPoint</Application>
  <PresentationFormat>Širokoúhlá obrazovka</PresentationFormat>
  <Paragraphs>124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Projektování vzdělávacích kurzů</vt:lpstr>
      <vt:lpstr>Požadavky k úspěšnému absolvování</vt:lpstr>
      <vt:lpstr>Doporučená literatura</vt:lpstr>
      <vt:lpstr>Rozšiřující literatura</vt:lpstr>
      <vt:lpstr>Další vzdělávání v ČR</vt:lpstr>
      <vt:lpstr>Terminologie</vt:lpstr>
      <vt:lpstr>Projektování kurzu</vt:lpstr>
      <vt:lpstr>Úkoly 1</vt:lpstr>
      <vt:lpstr>Úkoly 2</vt:lpstr>
      <vt:lpstr>Problematické oblasti</vt:lpstr>
      <vt:lpstr>Lektoři</vt:lpstr>
      <vt:lpstr>Vývoj kurzu</vt:lpstr>
      <vt:lpstr>Atestace a certifikace</vt:lpstr>
      <vt:lpstr>Atributy kvalitního kurzu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Čapek Adamec</dc:creator>
  <cp:lastModifiedBy>Martin Čapek Adamec</cp:lastModifiedBy>
  <cp:revision>1</cp:revision>
  <dcterms:created xsi:type="dcterms:W3CDTF">2017-10-19T17:57:46Z</dcterms:created>
  <dcterms:modified xsi:type="dcterms:W3CDTF">2019-02-21T07:13:09Z</dcterms:modified>
</cp:coreProperties>
</file>