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1" r:id="rId8"/>
    <p:sldId id="25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7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7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5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47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5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6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02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02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8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9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5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64AE-C3CA-46CF-AB11-3D905D4C4BF0}" type="datetimeFigureOut">
              <a:rPr lang="cs-CZ" smtClean="0"/>
              <a:t>27.2.2016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04E5-FD6F-4B86-B941-358AF204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68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fhs.cuni.cz/pluginfile.php/8408/mod_folder/content/0/Jurkov%C3%A1_Kapitoly%20z%20mimoevropsk%C3%A9%20hudby_5-12.pdf?forcedownload=1" TargetMode="External"/><Relationship Id="rId7" Type="http://schemas.openxmlformats.org/officeDocument/2006/relationships/hyperlink" Target="http://moodle.fhs.cuni.cz/pluginfile.php/8408/mod_folder/content/8/Myers_H._-_Ethnomusicology__An_Introduction_-_kap._2.pdf?forcedownload=1" TargetMode="External"/><Relationship Id="rId2" Type="http://schemas.openxmlformats.org/officeDocument/2006/relationships/hyperlink" Target="http://moodle.fhs.cuni.cz/pluginfile.php/8408/mod_folder/content/8/Merriam_Alan_P._1990_1964_The_Anthropology_of_Music._Evanston_Northwestern.pdf?forcedownload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odle.fhs.cuni.cz/pluginfile.php/8408/mod_folder/content/8/Nettl_The_Study_of_Ethnomus._kap.18_kap.19_s.247-269.pdf?forcedownload=1" TargetMode="External"/><Relationship Id="rId5" Type="http://schemas.openxmlformats.org/officeDocument/2006/relationships/hyperlink" Target="http://moodle.fhs.cuni.cz/pluginfile.php/8408/mod_folder/content/8/Nettl_The_Study_of_Ethnomus._kap.16_kap.17_s.216-246.pdf?forcedownload=1" TargetMode="External"/><Relationship Id="rId4" Type="http://schemas.openxmlformats.org/officeDocument/2006/relationships/hyperlink" Target="http://moodle.fhs.cuni.cz/pluginfile.php/8408/mod_folder/content/8/Nettl_The_Study_of_Ethnomus._kap.13_kap.14_s.172-200.pdf?forcedownload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Ústní část SVIP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Hedvika Novotná</a:t>
            </a:r>
          </a:p>
          <a:p>
            <a:r>
              <a:rPr lang="cs-CZ" dirty="0" smtClean="0"/>
              <a:t>Soustředění ke SVIP </a:t>
            </a:r>
          </a:p>
          <a:p>
            <a:r>
              <a:rPr lang="cs-CZ" dirty="0" smtClean="0"/>
              <a:t>2015/16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35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Ústní část SVIP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4"/>
            <a:ext cx="9640888" cy="4840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Ověřuje schopnost využít odborné texty při prezentaci zvoleného tématu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Student si z nabídky vybírá </a:t>
            </a:r>
            <a:r>
              <a:rPr lang="cs-CZ" altLang="cs-CZ" b="1" dirty="0"/>
              <a:t>osm</a:t>
            </a:r>
            <a:r>
              <a:rPr lang="cs-CZ" altLang="cs-CZ" dirty="0"/>
              <a:t> </a:t>
            </a:r>
            <a:r>
              <a:rPr lang="cs-CZ" altLang="cs-CZ" b="1" dirty="0"/>
              <a:t>témat</a:t>
            </a:r>
            <a:r>
              <a:rPr lang="cs-CZ" altLang="cs-CZ" dirty="0"/>
              <a:t> tak, aby byly zastoupeny alespoň jedním tématem všechny obory (psychologie, ekonomie, antropologie, sociologie).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Z osmi zaregistrovaných témat vybere komise při ústní zkoušce </a:t>
            </a:r>
            <a:r>
              <a:rPr lang="cs-CZ" altLang="cs-CZ" b="1" dirty="0"/>
              <a:t>dvě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638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2015/16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Texty k ústní části SVIP:</a:t>
            </a:r>
          </a:p>
          <a:p>
            <a:pPr lvl="1">
              <a:lnSpc>
                <a:spcPct val="80000"/>
              </a:lnSpc>
            </a:pPr>
            <a:r>
              <a:rPr lang="cs-CZ" altLang="cs-CZ" b="1" dirty="0" smtClean="0"/>
              <a:t>Základní literatura </a:t>
            </a:r>
            <a:r>
              <a:rPr lang="cs-CZ" altLang="cs-CZ" dirty="0" smtClean="0"/>
              <a:t>má obvykle povahu učebnicových textů, přehledů či shrnutí</a:t>
            </a:r>
          </a:p>
          <a:p>
            <a:pPr lvl="2">
              <a:lnSpc>
                <a:spcPct val="80000"/>
              </a:lnSpc>
            </a:pPr>
            <a:r>
              <a:rPr lang="cs-CZ" altLang="cs-CZ" dirty="0" smtClean="0"/>
              <a:t>bez znalosti základních textů není možné zkoušku absolvovat. </a:t>
            </a:r>
          </a:p>
          <a:p>
            <a:pPr lvl="1">
              <a:lnSpc>
                <a:spcPct val="80000"/>
              </a:lnSpc>
            </a:pPr>
            <a:r>
              <a:rPr lang="cs-CZ" altLang="cs-CZ" b="1" dirty="0" smtClean="0"/>
              <a:t>Doporučená literatura</a:t>
            </a:r>
            <a:r>
              <a:rPr lang="cs-CZ" altLang="cs-CZ" dirty="0" smtClean="0"/>
              <a:t> rozšiřuje tyto základní znalosti</a:t>
            </a:r>
          </a:p>
          <a:p>
            <a:pPr lvl="2">
              <a:lnSpc>
                <a:spcPct val="80000"/>
              </a:lnSpc>
            </a:pPr>
            <a:r>
              <a:rPr lang="cs-CZ" altLang="cs-CZ" dirty="0" smtClean="0"/>
              <a:t>znalost a pochopení ovlivní kvalitu výsledku zkoušky</a:t>
            </a:r>
          </a:p>
          <a:p>
            <a:pPr lvl="1">
              <a:lnSpc>
                <a:spcPct val="80000"/>
              </a:lnSpc>
            </a:pPr>
            <a:r>
              <a:rPr lang="cs-CZ" altLang="cs-CZ" b="1" dirty="0" smtClean="0"/>
              <a:t>DK/IB</a:t>
            </a:r>
            <a:r>
              <a:rPr lang="cs-CZ" altLang="cs-CZ" dirty="0" smtClean="0"/>
              <a:t> pak dávají oporu a kontext textům základním a doporučeným</a:t>
            </a:r>
          </a:p>
          <a:p>
            <a:pPr lvl="2">
              <a:lnSpc>
                <a:spcPct val="80000"/>
              </a:lnSpc>
            </a:pPr>
            <a:r>
              <a:rPr lang="cs-CZ" altLang="cs-CZ" dirty="0" smtClean="0"/>
              <a:t>výběr není vázán na atestaci v programu DK/IB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K ústní části předkládá student </a:t>
            </a:r>
            <a:r>
              <a:rPr lang="cs-CZ" altLang="cs-CZ" sz="2400" b="1" dirty="0" smtClean="0"/>
              <a:t>seznam literatury</a:t>
            </a:r>
            <a:r>
              <a:rPr lang="cs-CZ" altLang="cs-CZ" sz="2400" dirty="0" smtClean="0"/>
              <a:t>, jenž obsahuje: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DK/IB nastudované k vybraným tématům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seznam dalších relevantních textů (knih i článků), které u témat vypsány nejsou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70573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– stávající 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13. téma (A):</a:t>
            </a:r>
            <a:endParaRPr lang="cs-CZ" dirty="0"/>
          </a:p>
          <a:p>
            <a:pPr marL="0" indent="0">
              <a:buNone/>
            </a:pPr>
            <a:r>
              <a:rPr lang="cs-CZ" b="1" u="sng" dirty="0"/>
              <a:t>ETNOMUZIKOLOGIE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Základní texty: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1. </a:t>
            </a:r>
            <a:r>
              <a:rPr lang="cs-CZ" dirty="0" err="1">
                <a:hlinkClick r:id="rId2"/>
              </a:rPr>
              <a:t>Merriam</a:t>
            </a:r>
            <a:r>
              <a:rPr lang="cs-CZ" dirty="0">
                <a:hlinkClick r:id="rId2"/>
              </a:rPr>
              <a:t>, Alan P. (1990 [1964]): </a:t>
            </a:r>
            <a:r>
              <a:rPr lang="cs-CZ" dirty="0" err="1">
                <a:hlinkClick r:id="rId2"/>
              </a:rPr>
              <a:t>The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Anthropology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of</a:t>
            </a:r>
            <a:r>
              <a:rPr lang="cs-CZ" dirty="0">
                <a:hlinkClick r:id="rId2"/>
              </a:rPr>
              <a:t> Music. </a:t>
            </a:r>
            <a:r>
              <a:rPr lang="cs-CZ" dirty="0" err="1">
                <a:hlinkClick r:id="rId2"/>
              </a:rPr>
              <a:t>Evanston</a:t>
            </a:r>
            <a:r>
              <a:rPr lang="cs-CZ" dirty="0">
                <a:hlinkClick r:id="rId2"/>
              </a:rPr>
              <a:t>: </a:t>
            </a:r>
            <a:r>
              <a:rPr lang="cs-CZ" dirty="0" err="1">
                <a:hlinkClick r:id="rId2"/>
              </a:rPr>
              <a:t>Northwestern</a:t>
            </a:r>
            <a:r>
              <a:rPr lang="cs-CZ" dirty="0">
                <a:hlinkClick r:id="rId2"/>
              </a:rPr>
              <a:t> University </a:t>
            </a:r>
            <a:r>
              <a:rPr lang="cs-CZ" dirty="0" err="1">
                <a:hlinkClick r:id="rId2"/>
              </a:rPr>
              <a:t>Press</a:t>
            </a:r>
            <a:r>
              <a:rPr lang="cs-CZ" dirty="0">
                <a:hlinkClick r:id="rId2"/>
              </a:rPr>
              <a:t>, s. 3–60.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2. </a:t>
            </a:r>
            <a:r>
              <a:rPr lang="cs-CZ" dirty="0">
                <a:hlinkClick r:id="rId3"/>
              </a:rPr>
              <a:t>Jurková, Z. (2001): Kapitoly z mimoevropské hudby. Olomouc, Univerzita Palackého, s. 5-14.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Doporučené texty: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1. </a:t>
            </a:r>
            <a:r>
              <a:rPr lang="cs-CZ" dirty="0" err="1">
                <a:hlinkClick r:id="rId4"/>
              </a:rPr>
              <a:t>Nettl</a:t>
            </a:r>
            <a:r>
              <a:rPr lang="cs-CZ" dirty="0">
                <a:hlinkClick r:id="rId4"/>
              </a:rPr>
              <a:t>, B. (1983): „</a:t>
            </a:r>
            <a:r>
              <a:rPr lang="cs-CZ" dirty="0" err="1">
                <a:hlinkClick r:id="rId4"/>
              </a:rPr>
              <a:t>The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Continuity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of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Change</a:t>
            </a:r>
            <a:r>
              <a:rPr lang="cs-CZ" dirty="0">
                <a:hlinkClick r:id="rId4"/>
              </a:rPr>
              <a:t>“, In: </a:t>
            </a:r>
            <a:r>
              <a:rPr lang="cs-CZ" dirty="0" err="1">
                <a:hlinkClick r:id="rId4"/>
              </a:rPr>
              <a:t>The</a:t>
            </a:r>
            <a:r>
              <a:rPr lang="cs-CZ" dirty="0">
                <a:hlinkClick r:id="rId4"/>
              </a:rPr>
              <a:t> Study </a:t>
            </a:r>
            <a:r>
              <a:rPr lang="cs-CZ" dirty="0" err="1">
                <a:hlinkClick r:id="rId4"/>
              </a:rPr>
              <a:t>of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Ethnomusicology</a:t>
            </a:r>
            <a:r>
              <a:rPr lang="cs-CZ" dirty="0">
                <a:hlinkClick r:id="rId4"/>
              </a:rPr>
              <a:t>. Chicago, University </a:t>
            </a:r>
            <a:r>
              <a:rPr lang="cs-CZ" dirty="0" err="1">
                <a:hlinkClick r:id="rId4"/>
              </a:rPr>
              <a:t>of</a:t>
            </a:r>
            <a:r>
              <a:rPr lang="cs-CZ" dirty="0">
                <a:hlinkClick r:id="rId4"/>
              </a:rPr>
              <a:t> Illinois </a:t>
            </a:r>
            <a:r>
              <a:rPr lang="cs-CZ" dirty="0" err="1">
                <a:hlinkClick r:id="rId4"/>
              </a:rPr>
              <a:t>Press</a:t>
            </a:r>
            <a:r>
              <a:rPr lang="cs-CZ" dirty="0">
                <a:hlinkClick r:id="rId4"/>
              </a:rPr>
              <a:t>, s. 172-200.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2. </a:t>
            </a:r>
            <a:r>
              <a:rPr lang="cs-CZ" dirty="0" err="1">
                <a:hlinkClick r:id="rId5"/>
              </a:rPr>
              <a:t>Nettl</a:t>
            </a:r>
            <a:r>
              <a:rPr lang="cs-CZ" dirty="0">
                <a:hlinkClick r:id="rId5"/>
              </a:rPr>
              <a:t>, B. (1983): „</a:t>
            </a:r>
            <a:r>
              <a:rPr lang="cs-CZ" dirty="0" err="1">
                <a:hlinkClick r:id="rId5"/>
              </a:rPr>
              <a:t>The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Singing</a:t>
            </a:r>
            <a:r>
              <a:rPr lang="cs-CZ" dirty="0">
                <a:hlinkClick r:id="rId5"/>
              </a:rPr>
              <a:t> Map“, In: </a:t>
            </a:r>
            <a:r>
              <a:rPr lang="cs-CZ" dirty="0" err="1">
                <a:hlinkClick r:id="rId5"/>
              </a:rPr>
              <a:t>The</a:t>
            </a:r>
            <a:r>
              <a:rPr lang="cs-CZ" dirty="0">
                <a:hlinkClick r:id="rId5"/>
              </a:rPr>
              <a:t> Study </a:t>
            </a:r>
            <a:r>
              <a:rPr lang="cs-CZ" dirty="0" err="1">
                <a:hlinkClick r:id="rId5"/>
              </a:rPr>
              <a:t>of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Ethnomusicology</a:t>
            </a:r>
            <a:r>
              <a:rPr lang="cs-CZ" dirty="0">
                <a:hlinkClick r:id="rId5"/>
              </a:rPr>
              <a:t>. Chicago, University </a:t>
            </a:r>
            <a:r>
              <a:rPr lang="cs-CZ" dirty="0" err="1">
                <a:hlinkClick r:id="rId5"/>
              </a:rPr>
              <a:t>of</a:t>
            </a:r>
            <a:r>
              <a:rPr lang="cs-CZ" dirty="0">
                <a:hlinkClick r:id="rId5"/>
              </a:rPr>
              <a:t> Illinois </a:t>
            </a:r>
            <a:r>
              <a:rPr lang="cs-CZ" dirty="0" err="1">
                <a:hlinkClick r:id="rId5"/>
              </a:rPr>
              <a:t>Press</a:t>
            </a:r>
            <a:r>
              <a:rPr lang="cs-CZ" dirty="0">
                <a:hlinkClick r:id="rId5"/>
              </a:rPr>
              <a:t>, s. 216-246.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3. </a:t>
            </a:r>
            <a:r>
              <a:rPr lang="cs-CZ" dirty="0" err="1">
                <a:hlinkClick r:id="rId6"/>
              </a:rPr>
              <a:t>Nettl</a:t>
            </a:r>
            <a:r>
              <a:rPr lang="cs-CZ" dirty="0">
                <a:hlinkClick r:id="rId6"/>
              </a:rPr>
              <a:t>, B. (1983): „</a:t>
            </a:r>
            <a:r>
              <a:rPr lang="cs-CZ" dirty="0" err="1">
                <a:hlinkClick r:id="rId6"/>
              </a:rPr>
              <a:t>Coma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Back</a:t>
            </a:r>
            <a:r>
              <a:rPr lang="cs-CZ" dirty="0">
                <a:hlinkClick r:id="rId6"/>
              </a:rPr>
              <a:t> and </a:t>
            </a:r>
            <a:r>
              <a:rPr lang="cs-CZ" dirty="0" err="1">
                <a:hlinkClick r:id="rId6"/>
              </a:rPr>
              <a:t>See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Me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Next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Tuesday</a:t>
            </a:r>
            <a:r>
              <a:rPr lang="cs-CZ" dirty="0">
                <a:hlinkClick r:id="rId6"/>
              </a:rPr>
              <a:t>“, In: </a:t>
            </a:r>
            <a:r>
              <a:rPr lang="cs-CZ" dirty="0" err="1">
                <a:hlinkClick r:id="rId6"/>
              </a:rPr>
              <a:t>The</a:t>
            </a:r>
            <a:r>
              <a:rPr lang="cs-CZ" dirty="0">
                <a:hlinkClick r:id="rId6"/>
              </a:rPr>
              <a:t> Study </a:t>
            </a:r>
            <a:r>
              <a:rPr lang="cs-CZ" dirty="0" err="1">
                <a:hlinkClick r:id="rId6"/>
              </a:rPr>
              <a:t>of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Ethnomusicology</a:t>
            </a:r>
            <a:r>
              <a:rPr lang="cs-CZ" dirty="0">
                <a:hlinkClick r:id="rId6"/>
              </a:rPr>
              <a:t>. Chicago, University </a:t>
            </a:r>
            <a:r>
              <a:rPr lang="cs-CZ" dirty="0" err="1">
                <a:hlinkClick r:id="rId6"/>
              </a:rPr>
              <a:t>of</a:t>
            </a:r>
            <a:r>
              <a:rPr lang="cs-CZ" dirty="0">
                <a:hlinkClick r:id="rId6"/>
              </a:rPr>
              <a:t> Illinois </a:t>
            </a:r>
            <a:r>
              <a:rPr lang="cs-CZ" dirty="0" err="1">
                <a:hlinkClick r:id="rId6"/>
              </a:rPr>
              <a:t>Press</a:t>
            </a:r>
            <a:r>
              <a:rPr lang="cs-CZ" dirty="0">
                <a:hlinkClick r:id="rId6"/>
              </a:rPr>
              <a:t>, s. 247-269.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4. </a:t>
            </a:r>
            <a:r>
              <a:rPr lang="cs-CZ" dirty="0" err="1">
                <a:hlinkClick r:id="rId7"/>
              </a:rPr>
              <a:t>Myers</a:t>
            </a:r>
            <a:r>
              <a:rPr lang="cs-CZ" dirty="0">
                <a:hlinkClick r:id="rId7"/>
              </a:rPr>
              <a:t>, H. (1993): „</a:t>
            </a:r>
            <a:r>
              <a:rPr lang="cs-CZ" dirty="0" err="1">
                <a:hlinkClick r:id="rId7"/>
              </a:rPr>
              <a:t>Fieldwork</a:t>
            </a:r>
            <a:r>
              <a:rPr lang="cs-CZ" dirty="0">
                <a:hlinkClick r:id="rId7"/>
              </a:rPr>
              <a:t>“, In: </a:t>
            </a:r>
            <a:r>
              <a:rPr lang="cs-CZ" dirty="0" err="1">
                <a:hlinkClick r:id="rId7"/>
              </a:rPr>
              <a:t>Myers</a:t>
            </a:r>
            <a:r>
              <a:rPr lang="cs-CZ" dirty="0">
                <a:hlinkClick r:id="rId7"/>
              </a:rPr>
              <a:t>, H. (</a:t>
            </a:r>
            <a:r>
              <a:rPr lang="cs-CZ" dirty="0" err="1">
                <a:hlinkClick r:id="rId7"/>
              </a:rPr>
              <a:t>ed</a:t>
            </a:r>
            <a:r>
              <a:rPr lang="cs-CZ" dirty="0">
                <a:hlinkClick r:id="rId7"/>
              </a:rPr>
              <a:t>.), </a:t>
            </a:r>
            <a:r>
              <a:rPr lang="cs-CZ" dirty="0" err="1">
                <a:hlinkClick r:id="rId7"/>
              </a:rPr>
              <a:t>Ethnomusicology</a:t>
            </a:r>
            <a:r>
              <a:rPr lang="cs-CZ" dirty="0">
                <a:hlinkClick r:id="rId7"/>
              </a:rPr>
              <a:t>: </a:t>
            </a:r>
            <a:r>
              <a:rPr lang="cs-CZ" dirty="0" err="1">
                <a:hlinkClick r:id="rId7"/>
              </a:rPr>
              <a:t>An</a:t>
            </a:r>
            <a:r>
              <a:rPr lang="cs-CZ" dirty="0">
                <a:hlinkClick r:id="rId7"/>
              </a:rPr>
              <a:t> </a:t>
            </a:r>
            <a:r>
              <a:rPr lang="cs-CZ" dirty="0" err="1">
                <a:hlinkClick r:id="rId7"/>
              </a:rPr>
              <a:t>Introduction</a:t>
            </a:r>
            <a:r>
              <a:rPr lang="cs-CZ" dirty="0">
                <a:hlinkClick r:id="rId7"/>
              </a:rPr>
              <a:t>, s. 21–49.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DK/IB</a:t>
            </a:r>
            <a:endParaRPr lang="cs-CZ" dirty="0"/>
          </a:p>
          <a:p>
            <a:pPr marL="0" indent="0">
              <a:buNone/>
            </a:pPr>
            <a:r>
              <a:rPr lang="cs-CZ" dirty="0" err="1">
                <a:hlinkClick r:id="rId2"/>
              </a:rPr>
              <a:t>Merriam</a:t>
            </a:r>
            <a:r>
              <a:rPr lang="cs-CZ" dirty="0">
                <a:hlinkClick r:id="rId2"/>
              </a:rPr>
              <a:t> Alan P.. 1990 (1964): </a:t>
            </a:r>
            <a:r>
              <a:rPr lang="cs-CZ" dirty="0" err="1">
                <a:hlinkClick r:id="rId2"/>
              </a:rPr>
              <a:t>The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Anthropology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of</a:t>
            </a:r>
            <a:r>
              <a:rPr lang="cs-CZ" dirty="0">
                <a:hlinkClick r:id="rId2"/>
              </a:rPr>
              <a:t> Music. </a:t>
            </a:r>
            <a:r>
              <a:rPr lang="cs-CZ" dirty="0" err="1">
                <a:hlinkClick r:id="rId2"/>
              </a:rPr>
              <a:t>Evanston</a:t>
            </a:r>
            <a:r>
              <a:rPr lang="cs-CZ" dirty="0">
                <a:hlinkClick r:id="rId2"/>
              </a:rPr>
              <a:t>: </a:t>
            </a:r>
            <a:r>
              <a:rPr lang="cs-CZ" dirty="0" err="1">
                <a:hlinkClick r:id="rId2"/>
              </a:rPr>
              <a:t>Northwestern</a:t>
            </a:r>
            <a:r>
              <a:rPr lang="cs-CZ" dirty="0">
                <a:hlinkClick r:id="rId2"/>
              </a:rPr>
              <a:t> University </a:t>
            </a:r>
            <a:r>
              <a:rPr lang="cs-CZ" dirty="0" err="1">
                <a:hlinkClick r:id="rId2"/>
              </a:rPr>
              <a:t>Press</a:t>
            </a:r>
            <a:r>
              <a:rPr lang="cs-CZ" dirty="0"/>
              <a:t>, s. 3–82, 103–186, 229–258.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74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od 2016/17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povinná literatura (ke každé otázce cca 3-6 textů)</a:t>
            </a:r>
          </a:p>
          <a:p>
            <a:r>
              <a:rPr lang="cs-CZ" dirty="0" smtClean="0"/>
              <a:t>Obvykle 1-2 přehledové texty (učebnicové) a 2-3 texty pramenné (stati klíčových autorů, studie aplikující dané teorie atp.)</a:t>
            </a:r>
          </a:p>
          <a:p>
            <a:endParaRPr lang="cs-CZ" dirty="0"/>
          </a:p>
          <a:p>
            <a:r>
              <a:rPr lang="cs-CZ" dirty="0" smtClean="0"/>
              <a:t>Student odevzdává pouze seznam témat.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3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– nová 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 smtClean="0"/>
              <a:t>10. Téma (A): Politiky paměti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Tuček, J. (2014): Paměť. In: Storchová, L. a kol.: Koncepty a dějiny. Proměny pojmů v současné historické vědě. Praha: </a:t>
            </a:r>
            <a:r>
              <a:rPr lang="cs-CZ" sz="1600" dirty="0" err="1" smtClean="0"/>
              <a:t>Scriptorium</a:t>
            </a:r>
            <a:r>
              <a:rPr lang="cs-CZ" sz="1600" dirty="0" smtClean="0"/>
              <a:t> 2014, s. 244-257 = 13 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Grygar, J. (2003): Strážci paměti. Autobiografické vyprávění a normativní aspekty kultury ve Stonavě na Těšínsku. Český lid 2, s. ?? (celkem 17 s.)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Novotná, H. (2016): Diskurzivní rámce vztahu k židům (antisemitismu) v období tzv. normalizace. In: </a:t>
            </a:r>
            <a:r>
              <a:rPr lang="cs-CZ" sz="1600" dirty="0" err="1" smtClean="0"/>
              <a:t>Vrzgulová</a:t>
            </a:r>
            <a:r>
              <a:rPr lang="cs-CZ" sz="1600" dirty="0" smtClean="0"/>
              <a:t>, M., Kubátová, H.: Podoby antisemitismu. Praha: Karolinum – zatím rukopis. Cca 20 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err="1" smtClean="0"/>
              <a:t>Zandlová</a:t>
            </a:r>
            <a:r>
              <a:rPr lang="cs-CZ" sz="1600" dirty="0" smtClean="0"/>
              <a:t>, M. (2015): Politiky paměti. Kap. z monografie Etnická mobilizace a politiky identit. </a:t>
            </a:r>
            <a:r>
              <a:rPr lang="cs-CZ" sz="1600" dirty="0" err="1" smtClean="0"/>
              <a:t>Aromuni</a:t>
            </a:r>
            <a:r>
              <a:rPr lang="cs-CZ" sz="1600" dirty="0" smtClean="0"/>
              <a:t> v Bulharsku. Praha: FHS UK, anotace + s. 226-240 = 15 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Šlesingerová, E. (2010): </a:t>
            </a:r>
            <a:r>
              <a:rPr lang="cs-CZ" sz="1600" dirty="0" err="1" smtClean="0"/>
              <a:t>Funes</a:t>
            </a:r>
            <a:r>
              <a:rPr lang="cs-CZ" sz="1600" dirty="0" smtClean="0"/>
              <a:t> el </a:t>
            </a:r>
            <a:r>
              <a:rPr lang="cs-CZ" sz="1600" dirty="0" err="1" smtClean="0"/>
              <a:t>Memorioso</a:t>
            </a:r>
            <a:r>
              <a:rPr lang="cs-CZ" sz="1600" dirty="0" smtClean="0"/>
              <a:t> navštěvuje muzeum aneb Vzpomínky na budoucnost. Sociální studia 1, s. 43-57 = 14 s. http://socstudia.fss.muni.cz/dokumenty/100820113057.pdf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 smtClean="0"/>
              <a:t>Van </a:t>
            </a:r>
            <a:r>
              <a:rPr lang="cs-CZ" sz="1600" dirty="0" err="1" smtClean="0"/>
              <a:t>Baar</a:t>
            </a:r>
            <a:r>
              <a:rPr lang="cs-CZ" sz="1600" dirty="0" smtClean="0"/>
              <a:t>, H. (2008): Cesta z amnézie? Evropeizace a uznání romské minulosti a přítomnosti. Biograf (45): 32 odst. Dostupné na adrese http://www.biograf.org/clanek.php?clanek=4503 (cca 18 s.)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326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LS 2015/16 = </a:t>
            </a:r>
            <a:r>
              <a:rPr lang="cs-CZ" dirty="0" smtClean="0"/>
              <a:t>PŘECHODNÉ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Postupně budou zveřejňovány nové verze ústní SVIP v jednotlivých oborech</a:t>
            </a:r>
          </a:p>
          <a:p>
            <a:r>
              <a:rPr lang="cs-CZ" dirty="0" smtClean="0"/>
              <a:t>Student si bude moci vybrat, zda chce být v daném oboru zkoušen ze staré či nové verze</a:t>
            </a:r>
          </a:p>
          <a:p>
            <a:endParaRPr lang="cs-CZ" dirty="0"/>
          </a:p>
          <a:p>
            <a:r>
              <a:rPr lang="cs-CZ" dirty="0" smtClean="0"/>
              <a:t>Student odevzdává seznam témat s literaturou (tedy s poznámkou, zda jde o </a:t>
            </a:r>
            <a:r>
              <a:rPr lang="cs-CZ" dirty="0" err="1" smtClean="0"/>
              <a:t>strarou</a:t>
            </a:r>
            <a:r>
              <a:rPr lang="cs-CZ" dirty="0" smtClean="0"/>
              <a:t> či novou verzi)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37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Hodnocení SVIP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800" dirty="0" smtClean="0"/>
              <a:t>Každá část zkoušky (písemná část + 2 témata ústní části) je hodnocena zvlášť. </a:t>
            </a:r>
            <a:r>
              <a:rPr lang="cs-CZ" altLang="cs-CZ" sz="1800" dirty="0" smtClean="0"/>
              <a:t>Výsledné hodnocení zkoušky SVIP je pak váženým průměrem výsledků písemné a ústní části.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Písemná část 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25-21 = prospěl výborně (1)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20-15 = velmi dobře (2)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14-10 = dobře (3)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9-0 = neprospěl (4)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Ústní část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 smtClean="0"/>
              <a:t>Výborně – velmi dobře – dobře – neprospěl</a:t>
            </a:r>
          </a:p>
          <a:p>
            <a:pPr lvl="1">
              <a:lnSpc>
                <a:spcPct val="80000"/>
              </a:lnSpc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Student, </a:t>
            </a:r>
            <a:r>
              <a:rPr lang="cs-CZ" altLang="cs-CZ" sz="1800" dirty="0" smtClean="0"/>
              <a:t>který v jakékoli části zkoušky neuspěl (písemná část či některé z témat ústní části), obdrží hodnocení neprospěl z celé zkoušky.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K ústní čísti je možné přistoupit až po úspěšném absolvování písemné části.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Při neúspěchu v kterémkoli tématu ústní část student opakuje ústní část celou. Výsledky písemné části platí.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1799538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354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Ústní část SVIP</vt:lpstr>
      <vt:lpstr>Ústní část SVIP</vt:lpstr>
      <vt:lpstr>Ústní 2015/16</vt:lpstr>
      <vt:lpstr>Ukázka – stávající verze</vt:lpstr>
      <vt:lpstr>Ústní od 2016/17</vt:lpstr>
      <vt:lpstr>Ukázka – nová verze</vt:lpstr>
      <vt:lpstr>LS 2015/16 = PŘECHODNÉ OBDOBÍ</vt:lpstr>
      <vt:lpstr>Hodnocení SVIP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Ústní část SVIP</dc:title>
  <dc:creator>Hedvika Novotná</dc:creator>
  <cp:lastModifiedBy>Hedvika Novotná</cp:lastModifiedBy>
  <cp:revision>3</cp:revision>
  <dcterms:created xsi:type="dcterms:W3CDTF">2016-02-27T10:19:46Z</dcterms:created>
  <dcterms:modified xsi:type="dcterms:W3CDTF">2016-02-27T10:37:11Z</dcterms:modified>
</cp:coreProperties>
</file>