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72" r:id="rId6"/>
    <p:sldId id="274" r:id="rId7"/>
    <p:sldId id="259" r:id="rId8"/>
    <p:sldId id="260" r:id="rId9"/>
    <p:sldId id="261" r:id="rId10"/>
    <p:sldId id="262" r:id="rId11"/>
    <p:sldId id="269" r:id="rId12"/>
    <p:sldId id="275" r:id="rId13"/>
    <p:sldId id="268" r:id="rId14"/>
    <p:sldId id="263" r:id="rId15"/>
    <p:sldId id="264" r:id="rId16"/>
    <p:sldId id="265" r:id="rId17"/>
    <p:sldId id="266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B23C47-43B1-472B-BBD7-A1DC8BA4A6E3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25D03F-EBA2-431B-9E59-22202C05BA0A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Порядок слов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684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1556792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5. Кроме четырех основных факторов важным фактором для определения правильного порядка слов являются энклитики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(слова без собственного ударения, примыкающие к другим словам). </a:t>
            </a:r>
          </a:p>
          <a:p>
            <a:pPr>
              <a:spcAft>
                <a:spcPts val="0"/>
              </a:spcAft>
            </a:pPr>
            <a:endParaRPr lang="cs-CZ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Личные местоимения могут стоять в РЯ в предложении на первом месте, т.к. не являются энклитиками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</a:p>
          <a:p>
            <a:pPr marL="285750" lvl="0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Тебе не понравился банкет? Тебе холодно? </a:t>
            </a:r>
            <a:r>
              <a:rPr lang="ru-RU" i="1" dirty="0" smtClean="0">
                <a:latin typeface="Times New Roman"/>
                <a:ea typeface="Times New Roman"/>
              </a:rPr>
              <a:t>Ей вдруг стало трудно дышать. Меня поразило, что он опоздал.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cs-CZ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Times New Roman"/>
                <a:ea typeface="Times New Roman"/>
              </a:rPr>
              <a:t>С другой стороны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в РЯ энклитический характер носят формы глагола связки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с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предикативами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или с краткими формами модальных прилагательных. Поэтому связка стоит в постпозиции. </a:t>
            </a:r>
          </a:p>
          <a:p>
            <a:pPr marL="285750" lvl="0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Он вынужден был бы вернуться. Она должна была остаться.</a:t>
            </a:r>
            <a:endParaRPr lang="cs-CZ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9990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889844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/>
              <a:buChar char="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В чешском языке энклитики располагаются в определенном, фиксированном порядке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В то время как в РЯ свобода намного больше. </a:t>
            </a:r>
          </a:p>
          <a:p>
            <a:pPr lvl="0"/>
            <a:r>
              <a:rPr lang="cs-CZ" i="1" dirty="0">
                <a:solidFill>
                  <a:prstClr val="black"/>
                </a:solidFill>
                <a:latin typeface="Times New Roman"/>
                <a:ea typeface="Times New Roman"/>
              </a:rPr>
              <a:t>Katka mi to vysvětlila.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Катя мне это объяснила. Катя объяснила мне это. Катя мне объяснила это.</a:t>
            </a:r>
            <a:endParaRPr lang="cs-CZ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endParaRPr lang="cs-CZ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spojka </a:t>
            </a:r>
            <a:r>
              <a:rPr lang="cs-CZ" b="1" dirty="0" err="1">
                <a:solidFill>
                  <a:prstClr val="black"/>
                </a:solidFill>
                <a:latin typeface="Times New Roman"/>
                <a:ea typeface="Times New Roman"/>
              </a:rPr>
              <a:t>-li</a:t>
            </a:r>
            <a:endParaRPr lang="cs-CZ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pomocné sloveso v minulém čase – </a:t>
            </a:r>
            <a:r>
              <a:rPr lang="cs-CZ" b="1" dirty="0">
                <a:solidFill>
                  <a:prstClr val="black"/>
                </a:solidFill>
                <a:latin typeface="Times New Roman"/>
                <a:ea typeface="Times New Roman"/>
              </a:rPr>
              <a:t>jsem, </a:t>
            </a:r>
            <a:r>
              <a:rPr lang="cs-CZ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jsi, </a:t>
            </a:r>
            <a:r>
              <a:rPr lang="cs-CZ" b="1" dirty="0">
                <a:solidFill>
                  <a:prstClr val="black"/>
                </a:solidFill>
                <a:latin typeface="Times New Roman"/>
                <a:ea typeface="Times New Roman"/>
              </a:rPr>
              <a:t>jsme, jste </a:t>
            </a: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– a v podmiňovacím způsobu – </a:t>
            </a:r>
            <a:r>
              <a:rPr lang="cs-CZ" b="1" dirty="0">
                <a:solidFill>
                  <a:prstClr val="black"/>
                </a:solidFill>
                <a:latin typeface="Times New Roman"/>
                <a:ea typeface="Times New Roman"/>
              </a:rPr>
              <a:t>bych, bys, by, bychom, byste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krátké tvary zvratných osobních zájmen – </a:t>
            </a:r>
            <a:r>
              <a:rPr lang="cs-CZ" b="1" dirty="0">
                <a:solidFill>
                  <a:prstClr val="black"/>
                </a:solidFill>
                <a:latin typeface="Times New Roman"/>
                <a:ea typeface="Times New Roman"/>
              </a:rPr>
              <a:t>si, se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krátké tvary osobních zájmen v dativu – </a:t>
            </a:r>
            <a:r>
              <a:rPr lang="cs-CZ" b="1" dirty="0">
                <a:solidFill>
                  <a:prstClr val="black"/>
                </a:solidFill>
                <a:latin typeface="Times New Roman"/>
                <a:ea typeface="Times New Roman"/>
              </a:rPr>
              <a:t>mi, ti, mu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krátké tvary osobních zájmen v akuzativu – </a:t>
            </a:r>
            <a:r>
              <a:rPr lang="cs-CZ" b="1" dirty="0">
                <a:solidFill>
                  <a:prstClr val="black"/>
                </a:solidFill>
                <a:latin typeface="Times New Roman"/>
                <a:ea typeface="Times New Roman"/>
              </a:rPr>
              <a:t>mě, tě, ho</a:t>
            </a:r>
            <a:r>
              <a:rPr lang="cs-CZ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, to</a:t>
            </a:r>
          </a:p>
          <a:p>
            <a:pPr lvl="0"/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A proč mi o tom povídáš až teď, když 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jsi mi to 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měl říct hned na začátku?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Snažil 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jsem se mu 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dát nálezné, ale on nic nechtěl.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Pokud 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se mu ho 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nepodaří oblafnout, nastane vydírání.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Nechá-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li ho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odcestovat samotného, hrozí, že se jejich finanční situace dramaticky zhorší.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Neměla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by ses mu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posmívat!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Že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by se mi to 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zamlouvalo, tak to ani trochu. 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Měli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byste si to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ověřit, než projekt mediálně podpoříte. 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Dnes </a:t>
            </a:r>
            <a:r>
              <a:rPr lang="cs-CZ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bych si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šel zaplavat.</a:t>
            </a:r>
            <a:endParaRPr lang="cs-CZ" i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7230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979712" y="2132856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Составьте из этих слов максимально возможное количество предложений.</a:t>
            </a:r>
          </a:p>
          <a:p>
            <a:endParaRPr lang="ru-RU" b="1" dirty="0"/>
          </a:p>
          <a:p>
            <a:pPr algn="ctr"/>
            <a:r>
              <a:rPr lang="ru-RU" b="1" dirty="0"/>
              <a:t>Не, посадил, старика, осла, на, он</a:t>
            </a:r>
          </a:p>
        </p:txBody>
      </p:sp>
    </p:spTree>
    <p:extLst>
      <p:ext uri="{BB962C8B-B14F-4D97-AF65-F5344CB8AC3E}">
        <p14:creationId xmlns:p14="http://schemas.microsoft.com/office/powerpoint/2010/main" val="15162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229200"/>
            <a:ext cx="806489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813690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5553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06489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878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848872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8812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792088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6717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09764"/>
            <a:ext cx="7848872" cy="1123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77686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83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43608" y="1582341"/>
            <a:ext cx="70567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/>
                <a:ea typeface="Times New Roman"/>
              </a:rPr>
              <a:t>Порядок слов в РЯ (как и в ЧЯ) свободный, но это не полная свобода. Она ограничена совокупностью четырех факторов: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1. синтаксической структурой предложения,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2. актуальным членением предложения,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3. стилистической окраской предложения</a:t>
            </a:r>
            <a:r>
              <a:rPr lang="cs-CZ" b="1" dirty="0">
                <a:latin typeface="Times New Roman"/>
                <a:ea typeface="Times New Roman"/>
              </a:rPr>
              <a:t>,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4. местом фразового ударения (интонационной структурой предложения)</a:t>
            </a:r>
            <a:r>
              <a:rPr lang="cs-CZ" b="1" dirty="0" smtClean="0">
                <a:effectLst/>
                <a:latin typeface="Times New Roman"/>
                <a:ea typeface="Times New Roman"/>
              </a:rPr>
              <a:t>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694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7505" y="980728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1. Синтаксическая структура предложения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Члены предложения занимают определенную, фиксированную позицию по отношению друг к другу.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 прямом порядке слов: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Подлежащее → сказуемое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Я иду домой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Об этой проблеме говорил заведующий кафедрой на собрании.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Обратный порядок слов может быть в предложении, вводящем прямую речь.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«Ничего не случилось.», - ответил Игорь.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 lvl="0"/>
            <a:r>
              <a:rPr lang="ru-RU" u="sng" dirty="0">
                <a:solidFill>
                  <a:prstClr val="black"/>
                </a:solidFill>
                <a:latin typeface="Times New Roman"/>
                <a:ea typeface="Times New Roman"/>
              </a:rPr>
              <a:t>В предложениях с логически неударяемым глагольным сказуемым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в котором на первом месте находится обстоятельство или обстоятельственное выражение, в ЧЯ глагольное сказуемое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чаще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находится на втором месте (после обстоятельства). </a:t>
            </a:r>
            <a:endParaRPr lang="cs-CZ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Zítra jede bratr do Bratislavy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→ 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Завтра брат едет в Братиславу.</a:t>
            </a:r>
            <a:endParaRPr lang="ru-RU" sz="1200" i="1" dirty="0" smtClean="0">
              <a:solidFill>
                <a:prstClr val="black"/>
              </a:solidFill>
              <a:latin typeface="Arial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V </a:t>
            </a:r>
            <a:r>
              <a:rPr lang="cs-CZ" i="1" dirty="0">
                <a:solidFill>
                  <a:prstClr val="black"/>
                </a:solidFill>
                <a:latin typeface="Times New Roman"/>
                <a:ea typeface="Times New Roman"/>
              </a:rPr>
              <a:t>pokoji píše sestra úkol.				</a:t>
            </a:r>
            <a:endParaRPr lang="cs-CZ" sz="1200" i="1" dirty="0">
              <a:solidFill>
                <a:prstClr val="black"/>
              </a:solidFill>
              <a:latin typeface="Arial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  <a:latin typeface="Times New Roman"/>
                <a:ea typeface="Times New Roman"/>
              </a:rPr>
              <a:t>V pondělí přijede do Prahy Pavel.			</a:t>
            </a:r>
            <a:endParaRPr lang="cs-CZ" sz="1200" i="1" dirty="0">
              <a:solidFill>
                <a:prstClr val="black"/>
              </a:solidFill>
              <a:latin typeface="Arial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  <a:latin typeface="Times New Roman"/>
                <a:ea typeface="Times New Roman"/>
              </a:rPr>
              <a:t>Po celý čas stál Vladimír na jednom místě.</a:t>
            </a:r>
            <a:endParaRPr lang="cs-CZ" dirty="0" smtClean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1416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836712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u="sng" dirty="0">
                <a:solidFill>
                  <a:prstClr val="black"/>
                </a:solidFill>
              </a:rPr>
              <a:t>Глагол с сильным логическим ударением </a:t>
            </a:r>
            <a:r>
              <a:rPr lang="ru-RU" dirty="0">
                <a:solidFill>
                  <a:prstClr val="black"/>
                </a:solidFill>
              </a:rPr>
              <a:t>в ЧЯ чаще, чем в РЯ, ставится в конец предложения. </a:t>
            </a:r>
            <a:endParaRPr lang="cs-CZ" dirty="0">
              <a:solidFill>
                <a:prstClr val="black"/>
              </a:solidFill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</a:rPr>
              <a:t>Pavel si svého učitele váží. </a:t>
            </a:r>
            <a:r>
              <a:rPr lang="cs-CZ" i="1" dirty="0">
                <a:solidFill>
                  <a:prstClr val="black"/>
                </a:solidFill>
                <a:latin typeface="Times New Roman"/>
                <a:cs typeface="Times New Roman"/>
              </a:rPr>
              <a:t>→ </a:t>
            </a:r>
            <a:r>
              <a:rPr lang="ru-RU" i="1" dirty="0">
                <a:solidFill>
                  <a:prstClr val="black"/>
                </a:solidFill>
              </a:rPr>
              <a:t>Павел уважает своего учителя.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</a:rPr>
              <a:t>Jeho chování Věru překvapilo.			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</a:rPr>
              <a:t>Já nepřátele nemám.					</a:t>
            </a:r>
            <a:endParaRPr lang="ru-RU" i="1" dirty="0">
              <a:solidFill>
                <a:prstClr val="black"/>
              </a:solidFill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</a:rPr>
              <a:t>Otec na něho dlouho nezapomene</a:t>
            </a:r>
            <a:r>
              <a:rPr lang="cs-CZ" i="1" dirty="0" smtClean="0">
                <a:solidFill>
                  <a:prstClr val="black"/>
                </a:solidFill>
              </a:rPr>
              <a:t>.</a:t>
            </a:r>
            <a:endParaRPr lang="ru-RU" i="1" dirty="0" smtClean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u="sng" dirty="0" smtClean="0">
                <a:solidFill>
                  <a:prstClr val="black"/>
                </a:solidFill>
              </a:rPr>
              <a:t>В </a:t>
            </a:r>
            <a:r>
              <a:rPr lang="ru-RU" u="sng" dirty="0">
                <a:solidFill>
                  <a:prstClr val="black"/>
                </a:solidFill>
              </a:rPr>
              <a:t>так называемых общих вопросах </a:t>
            </a:r>
            <a:r>
              <a:rPr lang="ru-RU" dirty="0">
                <a:solidFill>
                  <a:prstClr val="black"/>
                </a:solidFill>
              </a:rPr>
              <a:t>глагольное сказуемое в ЧЯ чаще, чем в РЯ, ставится на первое место. </a:t>
            </a:r>
            <a:endParaRPr lang="cs-CZ" dirty="0">
              <a:solidFill>
                <a:prstClr val="black"/>
              </a:solidFill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</a:rPr>
              <a:t>Pojede Mirek zítra do Ostravy</a:t>
            </a:r>
            <a:r>
              <a:rPr lang="ru-RU" i="1" dirty="0" smtClean="0">
                <a:solidFill>
                  <a:prstClr val="black"/>
                </a:solidFill>
              </a:rPr>
              <a:t>?</a:t>
            </a:r>
            <a:r>
              <a:rPr lang="cs-CZ" i="1" dirty="0" smtClean="0">
                <a:solidFill>
                  <a:prstClr val="black"/>
                </a:solidFill>
              </a:rPr>
              <a:t> </a:t>
            </a:r>
            <a:r>
              <a:rPr lang="cs-CZ" i="1" dirty="0">
                <a:solidFill>
                  <a:prstClr val="black"/>
                </a:solidFill>
              </a:rPr>
              <a:t>→ </a:t>
            </a:r>
            <a:r>
              <a:rPr lang="ru-RU" i="1" dirty="0" err="1">
                <a:solidFill>
                  <a:prstClr val="black"/>
                </a:solidFill>
              </a:rPr>
              <a:t>Мирек</a:t>
            </a:r>
            <a:r>
              <a:rPr lang="ru-RU" i="1" dirty="0">
                <a:solidFill>
                  <a:prstClr val="black"/>
                </a:solidFill>
              </a:rPr>
              <a:t> завтра поедет в </a:t>
            </a:r>
            <a:r>
              <a:rPr lang="ru-RU" i="1" dirty="0" err="1">
                <a:solidFill>
                  <a:prstClr val="black"/>
                </a:solidFill>
              </a:rPr>
              <a:t>Остраву</a:t>
            </a:r>
            <a:r>
              <a:rPr lang="ru-RU" i="1" dirty="0">
                <a:solidFill>
                  <a:prstClr val="black"/>
                </a:solidFill>
              </a:rPr>
              <a:t>?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</a:rPr>
              <a:t>Přinesla už Věra tu knihu</a:t>
            </a:r>
            <a:r>
              <a:rPr lang="ru-RU" i="1" dirty="0" smtClean="0">
                <a:solidFill>
                  <a:prstClr val="black"/>
                </a:solidFill>
              </a:rPr>
              <a:t>?</a:t>
            </a:r>
            <a:endParaRPr lang="ru-RU" i="1" dirty="0">
              <a:solidFill>
                <a:prstClr val="black"/>
              </a:solidFill>
            </a:endParaRPr>
          </a:p>
          <a:p>
            <a:pPr lvl="0"/>
            <a:endParaRPr lang="cs-CZ" i="1" dirty="0">
              <a:solidFill>
                <a:prstClr val="black"/>
              </a:solidFill>
            </a:endParaRPr>
          </a:p>
          <a:p>
            <a:pPr lvl="0"/>
            <a:r>
              <a:rPr lang="ru-RU" u="sng" dirty="0">
                <a:solidFill>
                  <a:prstClr val="black"/>
                </a:solidFill>
              </a:rPr>
              <a:t>Инфинитив, дополняющий значение глагола, если на него падает логическое ударение</a:t>
            </a:r>
            <a:r>
              <a:rPr lang="ru-RU" dirty="0">
                <a:solidFill>
                  <a:prstClr val="black"/>
                </a:solidFill>
              </a:rPr>
              <a:t>, в русском языке обычно стоит в начале предложения, а в чешском</a:t>
            </a:r>
            <a:r>
              <a:rPr lang="cs-CZ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- в конце. </a:t>
            </a:r>
            <a:endParaRPr lang="cs-CZ" dirty="0">
              <a:solidFill>
                <a:prstClr val="black"/>
              </a:solidFill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</a:rPr>
              <a:t>Nebude z čeho žít</a:t>
            </a:r>
            <a:r>
              <a:rPr lang="ru-RU" i="1" dirty="0" smtClean="0">
                <a:solidFill>
                  <a:prstClr val="black"/>
                </a:solidFill>
              </a:rPr>
              <a:t>. </a:t>
            </a:r>
            <a:r>
              <a:rPr lang="ru-RU" i="1" dirty="0">
                <a:solidFill>
                  <a:prstClr val="black"/>
                </a:solidFill>
              </a:rPr>
              <a:t>→ Жить не на что будет.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</a:rPr>
              <a:t>Nebudou se tě ptát</a:t>
            </a:r>
            <a:r>
              <a:rPr lang="ru-RU" i="1" dirty="0" smtClean="0">
                <a:solidFill>
                  <a:prstClr val="black"/>
                </a:solidFill>
              </a:rPr>
              <a:t>.</a:t>
            </a:r>
            <a:endParaRPr lang="cs-CZ" i="1" dirty="0">
              <a:solidFill>
                <a:prstClr val="black"/>
              </a:solidFill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endParaRPr lang="ru-RU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2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15631" y="908720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/>
              <a:buChar char="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Глагольный предикат → местоименное дополнение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Я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не собираюсь звонить ему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Helena mu podala ruku, ale náhle se zarazila. Každý to prožíval po svém.</a:t>
            </a:r>
          </a:p>
          <a:p>
            <a:pPr lvl="0"/>
            <a:endParaRPr lang="cs-CZ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Обстоятельство → глагол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Мы его очень любим.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(это тенденция, не правило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)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cs-CZ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Согласованное определение → существительное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Со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мной случилась интересная история.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В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разговорной речи часто встречается безударная постпозиция. 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Какая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история интересная!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Такая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постпозиция характерна также для списков и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терминов</a:t>
            </a:r>
            <a:r>
              <a:rPr lang="cs-CZ" dirty="0" smtClean="0">
                <a:solidFill>
                  <a:prstClr val="black"/>
                </a:solidFill>
                <a:latin typeface="Times New Roman"/>
                <a:ea typeface="Times New Roman"/>
              </a:rPr>
              <a:t> (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часты случаи несовпадения между ЧЯ и РЯ.) 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имя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существительное, нож 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кухонный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, orel skalní, věta tázací</a:t>
            </a:r>
            <a:endParaRPr lang="ru-RU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Между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существительным и относящимся к нему согласованным определением в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РЯ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может ставиться распространяющий член, в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ЧЯ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он должен стоять перед определяющим словом.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Предлагаемое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вами решение. </a:t>
            </a:r>
            <a:r>
              <a:rPr lang="ru-RU" b="1" i="1" dirty="0">
                <a:solidFill>
                  <a:prstClr val="black"/>
                </a:solidFill>
                <a:latin typeface="Times New Roman"/>
                <a:ea typeface="Times New Roman"/>
              </a:rPr>
              <a:t>→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Vámi navrhované řešení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Написанная карандашом записка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→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	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Tužkou napsaný vzkaz</a:t>
            </a:r>
            <a:r>
              <a:rPr lang="cs-CZ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864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1582341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Обратный порядок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слов в ЧЯ,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т.е. постановка определения после определяемого слова,  бывает в том случае,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если</a:t>
            </a:r>
            <a:r>
              <a:rPr lang="cs-CZ" dirty="0">
                <a:solidFill>
                  <a:prstClr val="black"/>
                </a:solidFill>
                <a:latin typeface="Times New Roman"/>
                <a:ea typeface="Times New Roman"/>
              </a:rPr>
              <a:t>:</a:t>
            </a:r>
            <a:endParaRPr lang="cs-CZ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а) определение находится под логическим ударением или оно эмоционально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окрашено </a:t>
            </a:r>
            <a:r>
              <a:rPr lang="cs-CZ" dirty="0" smtClean="0">
                <a:solidFill>
                  <a:prstClr val="black"/>
                </a:solidFill>
                <a:latin typeface="Times New Roman"/>
                <a:ea typeface="Times New Roman"/>
              </a:rPr>
              <a:t>(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Jen člověk zdravý to dokáže. No, děvče zlaté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),</a:t>
            </a:r>
          </a:p>
          <a:p>
            <a:pPr lvl="0"/>
            <a:endParaRPr lang="ru-RU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б) при перечислении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качеств </a:t>
            </a:r>
            <a:r>
              <a:rPr lang="cs-CZ" dirty="0" smtClean="0">
                <a:solidFill>
                  <a:prstClr val="black"/>
                </a:solidFill>
                <a:latin typeface="Times New Roman"/>
                <a:ea typeface="Times New Roman"/>
              </a:rPr>
              <a:t>(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Je to žena hospodárná, milá a čistotná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),</a:t>
            </a:r>
          </a:p>
          <a:p>
            <a:pPr lvl="0"/>
            <a:endParaRPr lang="ru-RU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в) при наличии распространенных или несогласованных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определений </a:t>
            </a:r>
            <a:r>
              <a:rPr lang="cs-CZ" dirty="0" smtClean="0">
                <a:solidFill>
                  <a:prstClr val="black"/>
                </a:solidFill>
                <a:latin typeface="Times New Roman"/>
                <a:ea typeface="Times New Roman"/>
              </a:rPr>
              <a:t>(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cesta domů, kus chleba, péče rodičů, člověk opravdu vynikající, na nich závislý).</a:t>
            </a:r>
            <a:endParaRPr lang="ru-RU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132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9511" y="943012"/>
            <a:ext cx="883332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/>
              <a:buChar char="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Существительное → обособленное согласованное определение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Билет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, купленный вчера, остался на столе.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Но часто встречается и конструкция, когда определение стоит перед существительным, тогда речь не идет об обособленном обороте.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Купленный вчера билет остался на столе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</a:p>
          <a:p>
            <a:pPr lvl="0"/>
            <a:endParaRPr lang="cs-CZ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Существительное → несогласованное определение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Красивая официантка, в белой кофточке, уносила посуду.</a:t>
            </a:r>
          </a:p>
          <a:p>
            <a:pPr lvl="0"/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Между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существительным и несогласованным определением в род. падеже в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РЯ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может стоять другое несогласованное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определение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в чешском языке это невозможно.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Разработка нашей командой подробного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	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Vypracování podrobného projektu naším</a:t>
            </a:r>
          </a:p>
          <a:p>
            <a:pPr lvl="0"/>
            <a:r>
              <a:rPr lang="cs-CZ" i="1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проекта</a:t>
            </a:r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						tymem.</a:t>
            </a:r>
          </a:p>
          <a:p>
            <a:pPr lvl="0"/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Однако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в некоторых случаях (например, после слов </a:t>
            </a:r>
            <a:r>
              <a:rPr lang="cs-CZ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plný, podobný, obdobný, stejný, týž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)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могут употребляться конструкции такого же типа, как в русском языке.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cs-CZ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Podobného názoru tu byli i ostatní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→ </a:t>
            </a:r>
            <a:r>
              <a:rPr lang="ru-RU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Такой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же точки зрения придерживались и </a:t>
            </a:r>
          </a:p>
          <a:p>
            <a:pPr lvl="0"/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другие.</a:t>
            </a:r>
          </a:p>
          <a:p>
            <a:pPr lvl="0"/>
            <a:endParaRPr lang="cs-CZ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1396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764704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2. Актуальное членение предложения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Актуальное членение предложения заключается в том, что в зависимости от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конситуации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одна часть высказывания становится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темой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данным, основой (это то, что известно), а вторая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ремой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новым, ядром (то, что сообщается).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Объективный порядок слов: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тема → рема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Фразовое ударение обычно на последнем слове.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Жил был царь. У царя было три сына. Младшего звали Иванушкой.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Чем больше имеется членов высказывания, тем больше вариантов может возникать при перестановке слов. </a:t>
            </a:r>
          </a:p>
          <a:p>
            <a:pPr marL="285750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Маша завтра едет в Петербург.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Какие могут быть варианты?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В экспрессивных, эмоционально-окрашенных высказываниях наблюдается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обратный, субъективный порядок слов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рема → тема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Фразовое ударение остается на реме. 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Тебя здесь только не хватало!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В таких случаях часто наблюдается эллипсис темы.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Выиграл ли Вася в соревновании? Выиграл! </a:t>
            </a:r>
            <a:endParaRPr lang="cs-CZ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0618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15616" y="1028343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/>
                <a:ea typeface="Times New Roman"/>
              </a:rPr>
              <a:t>Репертуар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возможностей и способов выражения актуального членения предложения 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совпадает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в ЧЯ и РЯ. Однако их 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употребление отличается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. В РЯ намного чаще в разговорной речи используется субъективный, инверсионный порядок слов.</a:t>
            </a:r>
            <a:endParaRPr lang="cs-CZ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cs-CZ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3, 4. Место фразового ударения связано со стилистической окраской предложения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</a:t>
            </a:r>
          </a:p>
          <a:p>
            <a:pPr>
              <a:spcAft>
                <a:spcPts val="0"/>
              </a:spcAft>
            </a:pPr>
            <a:endParaRPr lang="cs-CZ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Times New Roman"/>
                <a:ea typeface="Times New Roman"/>
              </a:rPr>
              <a:t>Фразовое ударение в РЯ сильнее, чем в ЧЯ и играет очень важную роль в разговорном стиле. </a:t>
            </a:r>
          </a:p>
          <a:p>
            <a:pPr lvl="0"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Вася теперь в Праге живет. </a:t>
            </a:r>
            <a:r>
              <a:rPr lang="cs-CZ" i="1" dirty="0" err="1" smtClean="0">
                <a:effectLst/>
                <a:latin typeface="Times New Roman"/>
                <a:ea typeface="Times New Roman"/>
              </a:rPr>
              <a:t>Vasja</a:t>
            </a:r>
            <a:r>
              <a:rPr lang="cs-CZ" i="1" dirty="0" smtClean="0">
                <a:effectLst/>
                <a:latin typeface="Times New Roman"/>
                <a:ea typeface="Times New Roman"/>
              </a:rPr>
              <a:t> teď bydlí v Praze</a:t>
            </a:r>
            <a:r>
              <a:rPr lang="cs-CZ" dirty="0" smtClean="0">
                <a:effectLst/>
                <a:latin typeface="Times New Roman"/>
                <a:ea typeface="Times New Roman"/>
              </a:rPr>
              <a:t>. 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lvl="0">
              <a:spcAft>
                <a:spcPts val="0"/>
              </a:spcAft>
            </a:pPr>
            <a:endParaRPr lang="cs-CZ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Times New Roman"/>
                <a:ea typeface="Times New Roman"/>
              </a:rPr>
              <a:t>При повествовании в РЯ часто на первом месте в предложении стоит предикат.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</a:rPr>
              <a:t>Звали старика Петрович.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(в ЧЯ такое встречается только в сказках)</a:t>
            </a:r>
            <a:endParaRPr lang="cs-CZ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3230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</TotalTime>
  <Words>728</Words>
  <Application>Microsoft Office PowerPoint</Application>
  <PresentationFormat>Předvádění na obrazovce (4:3)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Constantia</vt:lpstr>
      <vt:lpstr>Courier New</vt:lpstr>
      <vt:lpstr>Symbol</vt:lpstr>
      <vt:lpstr>Times New Roman</vt:lpstr>
      <vt:lpstr>Wingdings 2</vt:lpstr>
      <vt:lpstr>Tok</vt:lpstr>
      <vt:lpstr>Порядок слов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Übersetzer René Stranz-Nikitin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слов</dc:title>
  <dc:creator>Veronika Stranz-Nikitina</dc:creator>
  <cp:lastModifiedBy>Stranz-Nikitina, Veronika</cp:lastModifiedBy>
  <cp:revision>17</cp:revision>
  <cp:lastPrinted>2016-12-06T15:35:03Z</cp:lastPrinted>
  <dcterms:created xsi:type="dcterms:W3CDTF">2016-10-05T12:07:39Z</dcterms:created>
  <dcterms:modified xsi:type="dcterms:W3CDTF">2017-11-16T13:14:08Z</dcterms:modified>
</cp:coreProperties>
</file>