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sldIdLst>
    <p:sldId id="256" r:id="rId2"/>
    <p:sldId id="257" r:id="rId3"/>
    <p:sldId id="266" r:id="rId4"/>
    <p:sldId id="259" r:id="rId5"/>
    <p:sldId id="258" r:id="rId6"/>
    <p:sldId id="260" r:id="rId7"/>
    <p:sldId id="261"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ob Mainka" initials="JM" lastIdx="2" clrIdx="0">
    <p:extLst>
      <p:ext uri="{19B8F6BF-5375-455C-9EA6-DF929625EA0E}">
        <p15:presenceInfo xmlns:p15="http://schemas.microsoft.com/office/powerpoint/2012/main" userId="Jacob Maink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7818EA-553F-4B79-8AE1-B22E686487A2}" type="doc">
      <dgm:prSet loTypeId="urn:microsoft.com/office/officeart/2008/layout/LinedList" loCatId="list" qsTypeId="urn:microsoft.com/office/officeart/2005/8/quickstyle/simple4" qsCatId="simple" csTypeId="urn:microsoft.com/office/officeart/2005/8/colors/colorful2" csCatId="colorful"/>
      <dgm:spPr/>
      <dgm:t>
        <a:bodyPr/>
        <a:lstStyle/>
        <a:p>
          <a:endParaRPr lang="en-US"/>
        </a:p>
      </dgm:t>
    </dgm:pt>
    <dgm:pt modelId="{FA1B93EE-E286-486B-854B-D8F27FE12755}">
      <dgm:prSet/>
      <dgm:spPr/>
      <dgm:t>
        <a:bodyPr/>
        <a:lstStyle/>
        <a:p>
          <a:r>
            <a:rPr lang="de-DE"/>
            <a:t>1. Common Ground</a:t>
          </a:r>
          <a:endParaRPr lang="en-US"/>
        </a:p>
      </dgm:t>
    </dgm:pt>
    <dgm:pt modelId="{1B21539B-3F20-4014-9044-75DE1791C27E}" type="parTrans" cxnId="{5B0B7AB8-73EA-4C74-9B9C-5F4FC7F65F13}">
      <dgm:prSet/>
      <dgm:spPr/>
      <dgm:t>
        <a:bodyPr/>
        <a:lstStyle/>
        <a:p>
          <a:endParaRPr lang="en-US"/>
        </a:p>
      </dgm:t>
    </dgm:pt>
    <dgm:pt modelId="{FE001743-76BE-44EE-AD86-4C1376A084A7}" type="sibTrans" cxnId="{5B0B7AB8-73EA-4C74-9B9C-5F4FC7F65F13}">
      <dgm:prSet/>
      <dgm:spPr/>
      <dgm:t>
        <a:bodyPr/>
        <a:lstStyle/>
        <a:p>
          <a:endParaRPr lang="en-US"/>
        </a:p>
      </dgm:t>
    </dgm:pt>
    <dgm:pt modelId="{7C7BE65F-5D0D-454D-9B48-F204F12FFB3F}">
      <dgm:prSet/>
      <dgm:spPr/>
      <dgm:t>
        <a:bodyPr/>
        <a:lstStyle/>
        <a:p>
          <a:r>
            <a:rPr lang="de-DE"/>
            <a:t>2. Weaknesses and disagreement</a:t>
          </a:r>
          <a:endParaRPr lang="en-US"/>
        </a:p>
      </dgm:t>
    </dgm:pt>
    <dgm:pt modelId="{11DD99C4-5910-4C2E-97A4-5744B93CCBDE}" type="parTrans" cxnId="{30C16530-18F6-48F6-BE3A-4359807101EB}">
      <dgm:prSet/>
      <dgm:spPr/>
      <dgm:t>
        <a:bodyPr/>
        <a:lstStyle/>
        <a:p>
          <a:endParaRPr lang="en-US"/>
        </a:p>
      </dgm:t>
    </dgm:pt>
    <dgm:pt modelId="{15AB1132-FA21-4A93-A3B3-0AA0B4D115A4}" type="sibTrans" cxnId="{30C16530-18F6-48F6-BE3A-4359807101EB}">
      <dgm:prSet/>
      <dgm:spPr/>
      <dgm:t>
        <a:bodyPr/>
        <a:lstStyle/>
        <a:p>
          <a:endParaRPr lang="en-US"/>
        </a:p>
      </dgm:t>
    </dgm:pt>
    <dgm:pt modelId="{17917AB3-41B3-4D30-9215-22741C06A334}">
      <dgm:prSet/>
      <dgm:spPr/>
      <dgm:t>
        <a:bodyPr/>
        <a:lstStyle/>
        <a:p>
          <a:r>
            <a:rPr lang="de-DE"/>
            <a:t>3. Conclusion</a:t>
          </a:r>
          <a:endParaRPr lang="en-US"/>
        </a:p>
      </dgm:t>
    </dgm:pt>
    <dgm:pt modelId="{8205B519-13C3-413A-A1C8-1CEB157C9E9C}" type="parTrans" cxnId="{9749C0E2-E1D7-43E4-9FA7-C38AD7708685}">
      <dgm:prSet/>
      <dgm:spPr/>
      <dgm:t>
        <a:bodyPr/>
        <a:lstStyle/>
        <a:p>
          <a:endParaRPr lang="en-US"/>
        </a:p>
      </dgm:t>
    </dgm:pt>
    <dgm:pt modelId="{F0F2D290-AD03-4E50-BE2F-FF860F9EA016}" type="sibTrans" cxnId="{9749C0E2-E1D7-43E4-9FA7-C38AD7708685}">
      <dgm:prSet/>
      <dgm:spPr/>
      <dgm:t>
        <a:bodyPr/>
        <a:lstStyle/>
        <a:p>
          <a:endParaRPr lang="en-US"/>
        </a:p>
      </dgm:t>
    </dgm:pt>
    <dgm:pt modelId="{5849DEC3-29E1-4B05-B981-144A07404E24}" type="pres">
      <dgm:prSet presAssocID="{367818EA-553F-4B79-8AE1-B22E686487A2}" presName="vert0" presStyleCnt="0">
        <dgm:presLayoutVars>
          <dgm:dir/>
          <dgm:animOne val="branch"/>
          <dgm:animLvl val="lvl"/>
        </dgm:presLayoutVars>
      </dgm:prSet>
      <dgm:spPr/>
    </dgm:pt>
    <dgm:pt modelId="{BD1B12B8-3EC5-4732-8957-4870E24912E4}" type="pres">
      <dgm:prSet presAssocID="{FA1B93EE-E286-486B-854B-D8F27FE12755}" presName="thickLine" presStyleLbl="alignNode1" presStyleIdx="0" presStyleCnt="3"/>
      <dgm:spPr/>
    </dgm:pt>
    <dgm:pt modelId="{27A6FCC7-BE2D-47AB-8652-8895BB0041F2}" type="pres">
      <dgm:prSet presAssocID="{FA1B93EE-E286-486B-854B-D8F27FE12755}" presName="horz1" presStyleCnt="0"/>
      <dgm:spPr/>
    </dgm:pt>
    <dgm:pt modelId="{037420BA-262C-4838-8C95-96C20AC6F31A}" type="pres">
      <dgm:prSet presAssocID="{FA1B93EE-E286-486B-854B-D8F27FE12755}" presName="tx1" presStyleLbl="revTx" presStyleIdx="0" presStyleCnt="3"/>
      <dgm:spPr/>
    </dgm:pt>
    <dgm:pt modelId="{B1FBBE7A-905A-44F1-B38B-415F4A3DAF99}" type="pres">
      <dgm:prSet presAssocID="{FA1B93EE-E286-486B-854B-D8F27FE12755}" presName="vert1" presStyleCnt="0"/>
      <dgm:spPr/>
    </dgm:pt>
    <dgm:pt modelId="{890428A0-6585-4547-B70E-7BE698E71791}" type="pres">
      <dgm:prSet presAssocID="{7C7BE65F-5D0D-454D-9B48-F204F12FFB3F}" presName="thickLine" presStyleLbl="alignNode1" presStyleIdx="1" presStyleCnt="3"/>
      <dgm:spPr/>
    </dgm:pt>
    <dgm:pt modelId="{58F6D5B8-7B56-478F-95E2-C700F8647AAD}" type="pres">
      <dgm:prSet presAssocID="{7C7BE65F-5D0D-454D-9B48-F204F12FFB3F}" presName="horz1" presStyleCnt="0"/>
      <dgm:spPr/>
    </dgm:pt>
    <dgm:pt modelId="{6031F536-6708-4D69-8893-A85E810D495B}" type="pres">
      <dgm:prSet presAssocID="{7C7BE65F-5D0D-454D-9B48-F204F12FFB3F}" presName="tx1" presStyleLbl="revTx" presStyleIdx="1" presStyleCnt="3"/>
      <dgm:spPr/>
    </dgm:pt>
    <dgm:pt modelId="{BA9687B7-65E2-4708-80CE-96E5B19A70FA}" type="pres">
      <dgm:prSet presAssocID="{7C7BE65F-5D0D-454D-9B48-F204F12FFB3F}" presName="vert1" presStyleCnt="0"/>
      <dgm:spPr/>
    </dgm:pt>
    <dgm:pt modelId="{02CE88F0-569C-4A80-8E0C-08A67B43EBC4}" type="pres">
      <dgm:prSet presAssocID="{17917AB3-41B3-4D30-9215-22741C06A334}" presName="thickLine" presStyleLbl="alignNode1" presStyleIdx="2" presStyleCnt="3"/>
      <dgm:spPr/>
    </dgm:pt>
    <dgm:pt modelId="{70223C57-B4B2-4050-B19F-2B59CE314463}" type="pres">
      <dgm:prSet presAssocID="{17917AB3-41B3-4D30-9215-22741C06A334}" presName="horz1" presStyleCnt="0"/>
      <dgm:spPr/>
    </dgm:pt>
    <dgm:pt modelId="{292FF611-DFE7-491E-840A-712109BD18E7}" type="pres">
      <dgm:prSet presAssocID="{17917AB3-41B3-4D30-9215-22741C06A334}" presName="tx1" presStyleLbl="revTx" presStyleIdx="2" presStyleCnt="3"/>
      <dgm:spPr/>
    </dgm:pt>
    <dgm:pt modelId="{663684D6-8DFD-413C-B98B-28D722BEB68A}" type="pres">
      <dgm:prSet presAssocID="{17917AB3-41B3-4D30-9215-22741C06A334}" presName="vert1" presStyleCnt="0"/>
      <dgm:spPr/>
    </dgm:pt>
  </dgm:ptLst>
  <dgm:cxnLst>
    <dgm:cxn modelId="{6F7A310A-C29A-4734-80F7-89A2FD782DEF}" type="presOf" srcId="{FA1B93EE-E286-486B-854B-D8F27FE12755}" destId="{037420BA-262C-4838-8C95-96C20AC6F31A}" srcOrd="0" destOrd="0" presId="urn:microsoft.com/office/officeart/2008/layout/LinedList"/>
    <dgm:cxn modelId="{30C16530-18F6-48F6-BE3A-4359807101EB}" srcId="{367818EA-553F-4B79-8AE1-B22E686487A2}" destId="{7C7BE65F-5D0D-454D-9B48-F204F12FFB3F}" srcOrd="1" destOrd="0" parTransId="{11DD99C4-5910-4C2E-97A4-5744B93CCBDE}" sibTransId="{15AB1132-FA21-4A93-A3B3-0AA0B4D115A4}"/>
    <dgm:cxn modelId="{031A823C-BB08-4F74-8B75-811DCCF45969}" type="presOf" srcId="{17917AB3-41B3-4D30-9215-22741C06A334}" destId="{292FF611-DFE7-491E-840A-712109BD18E7}" srcOrd="0" destOrd="0" presId="urn:microsoft.com/office/officeart/2008/layout/LinedList"/>
    <dgm:cxn modelId="{DD65093E-57E3-400F-B950-61775DB812F7}" type="presOf" srcId="{367818EA-553F-4B79-8AE1-B22E686487A2}" destId="{5849DEC3-29E1-4B05-B981-144A07404E24}" srcOrd="0" destOrd="0" presId="urn:microsoft.com/office/officeart/2008/layout/LinedList"/>
    <dgm:cxn modelId="{633DCB73-F0A9-40CA-BF3E-2392E9CD1515}" type="presOf" srcId="{7C7BE65F-5D0D-454D-9B48-F204F12FFB3F}" destId="{6031F536-6708-4D69-8893-A85E810D495B}" srcOrd="0" destOrd="0" presId="urn:microsoft.com/office/officeart/2008/layout/LinedList"/>
    <dgm:cxn modelId="{5B0B7AB8-73EA-4C74-9B9C-5F4FC7F65F13}" srcId="{367818EA-553F-4B79-8AE1-B22E686487A2}" destId="{FA1B93EE-E286-486B-854B-D8F27FE12755}" srcOrd="0" destOrd="0" parTransId="{1B21539B-3F20-4014-9044-75DE1791C27E}" sibTransId="{FE001743-76BE-44EE-AD86-4C1376A084A7}"/>
    <dgm:cxn modelId="{9749C0E2-E1D7-43E4-9FA7-C38AD7708685}" srcId="{367818EA-553F-4B79-8AE1-B22E686487A2}" destId="{17917AB3-41B3-4D30-9215-22741C06A334}" srcOrd="2" destOrd="0" parTransId="{8205B519-13C3-413A-A1C8-1CEB157C9E9C}" sibTransId="{F0F2D290-AD03-4E50-BE2F-FF860F9EA016}"/>
    <dgm:cxn modelId="{80F29D38-3F0A-43D4-8C85-8C8775839872}" type="presParOf" srcId="{5849DEC3-29E1-4B05-B981-144A07404E24}" destId="{BD1B12B8-3EC5-4732-8957-4870E24912E4}" srcOrd="0" destOrd="0" presId="urn:microsoft.com/office/officeart/2008/layout/LinedList"/>
    <dgm:cxn modelId="{2D25E020-0B10-4EE0-8EB8-41836118EED0}" type="presParOf" srcId="{5849DEC3-29E1-4B05-B981-144A07404E24}" destId="{27A6FCC7-BE2D-47AB-8652-8895BB0041F2}" srcOrd="1" destOrd="0" presId="urn:microsoft.com/office/officeart/2008/layout/LinedList"/>
    <dgm:cxn modelId="{82628A32-2D7B-40DE-B14C-6D77B10C6F92}" type="presParOf" srcId="{27A6FCC7-BE2D-47AB-8652-8895BB0041F2}" destId="{037420BA-262C-4838-8C95-96C20AC6F31A}" srcOrd="0" destOrd="0" presId="urn:microsoft.com/office/officeart/2008/layout/LinedList"/>
    <dgm:cxn modelId="{939AB459-C276-41BA-87DF-AD040E5808A4}" type="presParOf" srcId="{27A6FCC7-BE2D-47AB-8652-8895BB0041F2}" destId="{B1FBBE7A-905A-44F1-B38B-415F4A3DAF99}" srcOrd="1" destOrd="0" presId="urn:microsoft.com/office/officeart/2008/layout/LinedList"/>
    <dgm:cxn modelId="{C331D60A-0527-4753-9D71-BC42DA8A22A1}" type="presParOf" srcId="{5849DEC3-29E1-4B05-B981-144A07404E24}" destId="{890428A0-6585-4547-B70E-7BE698E71791}" srcOrd="2" destOrd="0" presId="urn:microsoft.com/office/officeart/2008/layout/LinedList"/>
    <dgm:cxn modelId="{4369E5EC-F2ED-449F-AA4B-D63E3907C062}" type="presParOf" srcId="{5849DEC3-29E1-4B05-B981-144A07404E24}" destId="{58F6D5B8-7B56-478F-95E2-C700F8647AAD}" srcOrd="3" destOrd="0" presId="urn:microsoft.com/office/officeart/2008/layout/LinedList"/>
    <dgm:cxn modelId="{2F20BB75-CC55-419B-AB0A-9C3C586D4EF5}" type="presParOf" srcId="{58F6D5B8-7B56-478F-95E2-C700F8647AAD}" destId="{6031F536-6708-4D69-8893-A85E810D495B}" srcOrd="0" destOrd="0" presId="urn:microsoft.com/office/officeart/2008/layout/LinedList"/>
    <dgm:cxn modelId="{A438B0ED-8420-4F44-8278-C07ED1E40E33}" type="presParOf" srcId="{58F6D5B8-7B56-478F-95E2-C700F8647AAD}" destId="{BA9687B7-65E2-4708-80CE-96E5B19A70FA}" srcOrd="1" destOrd="0" presId="urn:microsoft.com/office/officeart/2008/layout/LinedList"/>
    <dgm:cxn modelId="{9C9169AA-9A99-46FC-A5FC-2B7FDCE535B9}" type="presParOf" srcId="{5849DEC3-29E1-4B05-B981-144A07404E24}" destId="{02CE88F0-569C-4A80-8E0C-08A67B43EBC4}" srcOrd="4" destOrd="0" presId="urn:microsoft.com/office/officeart/2008/layout/LinedList"/>
    <dgm:cxn modelId="{38EFE82B-1522-409E-9E17-6E7B2A096967}" type="presParOf" srcId="{5849DEC3-29E1-4B05-B981-144A07404E24}" destId="{70223C57-B4B2-4050-B19F-2B59CE314463}" srcOrd="5" destOrd="0" presId="urn:microsoft.com/office/officeart/2008/layout/LinedList"/>
    <dgm:cxn modelId="{DFD65864-DBF1-4DC6-848F-7C1FBB15F59D}" type="presParOf" srcId="{70223C57-B4B2-4050-B19F-2B59CE314463}" destId="{292FF611-DFE7-491E-840A-712109BD18E7}" srcOrd="0" destOrd="0" presId="urn:microsoft.com/office/officeart/2008/layout/LinedList"/>
    <dgm:cxn modelId="{3FDEC4E3-FA51-4374-8FD1-568E92077D2F}" type="presParOf" srcId="{70223C57-B4B2-4050-B19F-2B59CE314463}" destId="{663684D6-8DFD-413C-B98B-28D722BEB68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98DEA5-C6E0-448C-89AD-44779751E744}"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E6D0D277-936E-44E9-8A5B-2100CCCB055E}">
      <dgm:prSet/>
      <dgm:spPr/>
      <dgm:t>
        <a:bodyPr/>
        <a:lstStyle/>
        <a:p>
          <a:r>
            <a:rPr lang="de-DE"/>
            <a:t>regarding the form: </a:t>
          </a:r>
        </a:p>
      </dgm:t>
    </dgm:pt>
    <dgm:pt modelId="{247CCACD-BBD8-48EB-949E-71A5BF172979}" type="parTrans" cxnId="{C66C81FB-E54B-4BEF-B50E-6CA00097E12F}">
      <dgm:prSet/>
      <dgm:spPr/>
      <dgm:t>
        <a:bodyPr/>
        <a:lstStyle/>
        <a:p>
          <a:endParaRPr lang="en-US"/>
        </a:p>
      </dgm:t>
    </dgm:pt>
    <dgm:pt modelId="{1C2D5047-DAE9-4785-AD5C-BF20B62E4102}" type="sibTrans" cxnId="{C66C81FB-E54B-4BEF-B50E-6CA00097E12F}">
      <dgm:prSet/>
      <dgm:spPr/>
      <dgm:t>
        <a:bodyPr/>
        <a:lstStyle/>
        <a:p>
          <a:endParaRPr lang="en-US"/>
        </a:p>
      </dgm:t>
    </dgm:pt>
    <dgm:pt modelId="{71D28AAF-4659-4939-92F7-81B9F0EDDFE4}">
      <dgm:prSet/>
      <dgm:spPr/>
      <dgm:t>
        <a:bodyPr/>
        <a:lstStyle/>
        <a:p>
          <a:r>
            <a:rPr lang="de-DE" dirty="0" err="1"/>
            <a:t>Good</a:t>
          </a:r>
          <a:r>
            <a:rPr lang="de-DE" dirty="0"/>
            <a:t> </a:t>
          </a:r>
          <a:r>
            <a:rPr lang="de-DE" dirty="0" err="1"/>
            <a:t>summary</a:t>
          </a:r>
          <a:r>
            <a:rPr lang="de-DE" dirty="0"/>
            <a:t> </a:t>
          </a:r>
          <a:r>
            <a:rPr lang="de-DE" dirty="0" err="1"/>
            <a:t>of</a:t>
          </a:r>
          <a:r>
            <a:rPr lang="de-DE" dirty="0"/>
            <a:t> </a:t>
          </a:r>
          <a:r>
            <a:rPr lang="de-DE" dirty="0" err="1"/>
            <a:t>the</a:t>
          </a:r>
          <a:r>
            <a:rPr lang="de-DE" dirty="0"/>
            <a:t> </a:t>
          </a:r>
          <a:r>
            <a:rPr lang="de-DE" dirty="0" err="1"/>
            <a:t>current</a:t>
          </a:r>
          <a:r>
            <a:rPr lang="de-DE" dirty="0"/>
            <a:t> </a:t>
          </a:r>
          <a:r>
            <a:rPr lang="de-DE" dirty="0" err="1"/>
            <a:t>political</a:t>
          </a:r>
          <a:r>
            <a:rPr lang="de-DE" dirty="0"/>
            <a:t> </a:t>
          </a:r>
          <a:r>
            <a:rPr lang="de-DE" dirty="0" err="1"/>
            <a:t>situation</a:t>
          </a:r>
          <a:r>
            <a:rPr lang="de-DE" dirty="0"/>
            <a:t> and different </a:t>
          </a:r>
          <a:r>
            <a:rPr lang="de-DE" dirty="0" err="1"/>
            <a:t>proposals</a:t>
          </a:r>
          <a:r>
            <a:rPr lang="de-DE" dirty="0"/>
            <a:t>. </a:t>
          </a:r>
          <a:r>
            <a:rPr lang="de-DE" dirty="0" err="1"/>
            <a:t>Proposals</a:t>
          </a:r>
          <a:r>
            <a:rPr lang="de-DE" dirty="0"/>
            <a:t> </a:t>
          </a:r>
          <a:r>
            <a:rPr lang="de-DE" dirty="0" err="1"/>
            <a:t>could</a:t>
          </a:r>
          <a:r>
            <a:rPr lang="de-DE" dirty="0"/>
            <a:t> </a:t>
          </a:r>
          <a:r>
            <a:rPr lang="de-DE" dirty="0" err="1"/>
            <a:t>be</a:t>
          </a:r>
          <a:r>
            <a:rPr lang="de-DE" dirty="0"/>
            <a:t> </a:t>
          </a:r>
          <a:r>
            <a:rPr lang="de-DE" dirty="0" err="1"/>
            <a:t>more</a:t>
          </a:r>
          <a:r>
            <a:rPr lang="de-DE" dirty="0"/>
            <a:t> </a:t>
          </a:r>
          <a:r>
            <a:rPr lang="de-DE" dirty="0" err="1"/>
            <a:t>elaborate</a:t>
          </a:r>
          <a:r>
            <a:rPr lang="de-DE" dirty="0"/>
            <a:t>.</a:t>
          </a:r>
          <a:endParaRPr lang="en-US" dirty="0"/>
        </a:p>
      </dgm:t>
    </dgm:pt>
    <dgm:pt modelId="{01887A38-7BA0-4A23-966C-25936CA57B89}" type="parTrans" cxnId="{9F40C005-2313-4C58-9920-C55F458525B7}">
      <dgm:prSet/>
      <dgm:spPr/>
      <dgm:t>
        <a:bodyPr/>
        <a:lstStyle/>
        <a:p>
          <a:endParaRPr lang="en-US"/>
        </a:p>
      </dgm:t>
    </dgm:pt>
    <dgm:pt modelId="{7DF8AE87-EF89-429E-9840-63DBC0DD1E24}" type="sibTrans" cxnId="{9F40C005-2313-4C58-9920-C55F458525B7}">
      <dgm:prSet/>
      <dgm:spPr/>
      <dgm:t>
        <a:bodyPr/>
        <a:lstStyle/>
        <a:p>
          <a:endParaRPr lang="en-US"/>
        </a:p>
      </dgm:t>
    </dgm:pt>
    <dgm:pt modelId="{22BE9BBC-2592-4DB0-A129-46A0F2DC09F6}">
      <dgm:prSet/>
      <dgm:spPr/>
      <dgm:t>
        <a:bodyPr/>
        <a:lstStyle/>
        <a:p>
          <a:r>
            <a:rPr lang="de-DE" dirty="0" err="1"/>
            <a:t>Few</a:t>
          </a:r>
          <a:r>
            <a:rPr lang="de-DE" dirty="0"/>
            <a:t> </a:t>
          </a:r>
          <a:r>
            <a:rPr lang="de-DE" dirty="0" err="1"/>
            <a:t>problems</a:t>
          </a:r>
          <a:r>
            <a:rPr lang="de-DE" dirty="0"/>
            <a:t> </a:t>
          </a:r>
          <a:r>
            <a:rPr lang="de-DE" dirty="0" err="1"/>
            <a:t>with</a:t>
          </a:r>
          <a:r>
            <a:rPr lang="de-DE" dirty="0"/>
            <a:t> </a:t>
          </a:r>
          <a:r>
            <a:rPr lang="de-DE" dirty="0" err="1"/>
            <a:t>sources</a:t>
          </a:r>
          <a:r>
            <a:rPr lang="de-DE" dirty="0"/>
            <a:t> (</a:t>
          </a:r>
          <a:r>
            <a:rPr lang="de-DE" dirty="0" err="1"/>
            <a:t>wrong</a:t>
          </a:r>
          <a:r>
            <a:rPr lang="de-DE" dirty="0"/>
            <a:t> </a:t>
          </a:r>
          <a:r>
            <a:rPr lang="de-DE" dirty="0" err="1"/>
            <a:t>use</a:t>
          </a:r>
          <a:r>
            <a:rPr lang="de-DE" dirty="0"/>
            <a:t>, </a:t>
          </a:r>
          <a:r>
            <a:rPr lang="de-DE" dirty="0" err="1"/>
            <a:t>sometimes</a:t>
          </a:r>
          <a:r>
            <a:rPr lang="de-DE" dirty="0"/>
            <a:t> </a:t>
          </a:r>
          <a:r>
            <a:rPr lang="de-DE" dirty="0" err="1"/>
            <a:t>sources</a:t>
          </a:r>
          <a:r>
            <a:rPr lang="de-DE" dirty="0"/>
            <a:t> </a:t>
          </a:r>
          <a:r>
            <a:rPr lang="de-DE" dirty="0" err="1"/>
            <a:t>desirable</a:t>
          </a:r>
          <a:r>
            <a:rPr lang="de-DE" dirty="0"/>
            <a:t>)</a:t>
          </a:r>
          <a:endParaRPr lang="en-US" dirty="0"/>
        </a:p>
      </dgm:t>
    </dgm:pt>
    <dgm:pt modelId="{F1FA4864-E886-414C-8CDC-4C81E24ABC2B}" type="parTrans" cxnId="{F5783A4F-94C9-45AC-A0F7-9F365A3BEC4D}">
      <dgm:prSet/>
      <dgm:spPr/>
      <dgm:t>
        <a:bodyPr/>
        <a:lstStyle/>
        <a:p>
          <a:endParaRPr lang="en-US"/>
        </a:p>
      </dgm:t>
    </dgm:pt>
    <dgm:pt modelId="{4DEDC51E-C897-4E46-A21F-9D33A200676F}" type="sibTrans" cxnId="{F5783A4F-94C9-45AC-A0F7-9F365A3BEC4D}">
      <dgm:prSet/>
      <dgm:spPr/>
      <dgm:t>
        <a:bodyPr/>
        <a:lstStyle/>
        <a:p>
          <a:endParaRPr lang="en-US"/>
        </a:p>
      </dgm:t>
    </dgm:pt>
    <dgm:pt modelId="{3784E40E-2531-4CDD-8D8A-2F121DB090B0}">
      <dgm:prSet/>
      <dgm:spPr/>
      <dgm:t>
        <a:bodyPr/>
        <a:lstStyle/>
        <a:p>
          <a:r>
            <a:rPr lang="de-DE"/>
            <a:t>Regarding the content: </a:t>
          </a:r>
          <a:endParaRPr lang="en-US"/>
        </a:p>
      </dgm:t>
    </dgm:pt>
    <dgm:pt modelId="{80DBDA73-902B-4F25-A41C-99B1BDBA8AAE}" type="parTrans" cxnId="{FEA99D72-CA27-43E9-8128-AD804F2E18D2}">
      <dgm:prSet/>
      <dgm:spPr/>
      <dgm:t>
        <a:bodyPr/>
        <a:lstStyle/>
        <a:p>
          <a:endParaRPr lang="en-US"/>
        </a:p>
      </dgm:t>
    </dgm:pt>
    <dgm:pt modelId="{466AA850-5209-43C2-9D4D-1A3A327C4461}" type="sibTrans" cxnId="{FEA99D72-CA27-43E9-8128-AD804F2E18D2}">
      <dgm:prSet/>
      <dgm:spPr/>
      <dgm:t>
        <a:bodyPr/>
        <a:lstStyle/>
        <a:p>
          <a:endParaRPr lang="en-US"/>
        </a:p>
      </dgm:t>
    </dgm:pt>
    <dgm:pt modelId="{41B0A990-4F6A-42A5-BD12-643044C13B2C}">
      <dgm:prSet/>
      <dgm:spPr/>
      <dgm:t>
        <a:bodyPr/>
        <a:lstStyle/>
        <a:p>
          <a:r>
            <a:rPr lang="de-DE" dirty="0" err="1"/>
            <a:t>Questionable</a:t>
          </a:r>
          <a:r>
            <a:rPr lang="de-DE" dirty="0"/>
            <a:t> </a:t>
          </a:r>
          <a:r>
            <a:rPr lang="de-DE" dirty="0" err="1"/>
            <a:t>justification</a:t>
          </a:r>
          <a:r>
            <a:rPr lang="de-DE" dirty="0"/>
            <a:t> </a:t>
          </a:r>
          <a:r>
            <a:rPr lang="de-DE" dirty="0" err="1"/>
            <a:t>of</a:t>
          </a:r>
          <a:r>
            <a:rPr lang="de-DE" dirty="0"/>
            <a:t> </a:t>
          </a:r>
          <a:r>
            <a:rPr lang="de-DE" dirty="0" err="1"/>
            <a:t>conditionality</a:t>
          </a:r>
          <a:r>
            <a:rPr lang="de-DE" dirty="0"/>
            <a:t> + lack </a:t>
          </a:r>
          <a:r>
            <a:rPr lang="de-DE" dirty="0" err="1"/>
            <a:t>of</a:t>
          </a:r>
          <a:r>
            <a:rPr lang="de-DE" dirty="0"/>
            <a:t> </a:t>
          </a:r>
          <a:r>
            <a:rPr lang="de-DE" dirty="0" err="1"/>
            <a:t>specification</a:t>
          </a:r>
          <a:endParaRPr lang="en-US" dirty="0"/>
        </a:p>
      </dgm:t>
    </dgm:pt>
    <dgm:pt modelId="{9A53188F-B34B-4E78-9E6C-37D99B0EEAEA}" type="parTrans" cxnId="{CA85BAC7-957B-4941-BF51-5A2337C8E168}">
      <dgm:prSet/>
      <dgm:spPr/>
      <dgm:t>
        <a:bodyPr/>
        <a:lstStyle/>
        <a:p>
          <a:endParaRPr lang="en-US"/>
        </a:p>
      </dgm:t>
    </dgm:pt>
    <dgm:pt modelId="{DBB25C51-4CC3-4411-936B-C91B4F6AF8D8}" type="sibTrans" cxnId="{CA85BAC7-957B-4941-BF51-5A2337C8E168}">
      <dgm:prSet/>
      <dgm:spPr/>
      <dgm:t>
        <a:bodyPr/>
        <a:lstStyle/>
        <a:p>
          <a:endParaRPr lang="en-US"/>
        </a:p>
      </dgm:t>
    </dgm:pt>
    <dgm:pt modelId="{20949AA0-F7A5-4458-89E9-991B93A108D5}">
      <dgm:prSet/>
      <dgm:spPr/>
      <dgm:t>
        <a:bodyPr/>
        <a:lstStyle/>
        <a:p>
          <a:r>
            <a:rPr lang="de-DE" dirty="0"/>
            <a:t>Many </a:t>
          </a:r>
          <a:r>
            <a:rPr lang="de-DE" dirty="0" err="1"/>
            <a:t>overlaps</a:t>
          </a:r>
          <a:r>
            <a:rPr lang="de-DE" dirty="0"/>
            <a:t> in </a:t>
          </a:r>
          <a:r>
            <a:rPr lang="de-DE" dirty="0" err="1"/>
            <a:t>goals</a:t>
          </a:r>
          <a:r>
            <a:rPr lang="de-DE" dirty="0"/>
            <a:t> </a:t>
          </a:r>
          <a:r>
            <a:rPr lang="de-DE" dirty="0" err="1"/>
            <a:t>with</a:t>
          </a:r>
          <a:r>
            <a:rPr lang="de-DE" dirty="0"/>
            <a:t> </a:t>
          </a:r>
          <a:r>
            <a:rPr lang="de-DE" dirty="0" err="1"/>
            <a:t>Poland</a:t>
          </a:r>
          <a:r>
            <a:rPr lang="de-DE" dirty="0"/>
            <a:t> &amp; </a:t>
          </a:r>
          <a:r>
            <a:rPr lang="de-DE" dirty="0" err="1"/>
            <a:t>Hungary</a:t>
          </a:r>
          <a:endParaRPr lang="en-US" dirty="0"/>
        </a:p>
      </dgm:t>
    </dgm:pt>
    <dgm:pt modelId="{EAD06BC0-EC99-4665-8114-088B100D6A95}" type="parTrans" cxnId="{67D2B83C-20D9-4F99-BABE-8F2D8FB4227A}">
      <dgm:prSet/>
      <dgm:spPr/>
      <dgm:t>
        <a:bodyPr/>
        <a:lstStyle/>
        <a:p>
          <a:endParaRPr lang="en-US"/>
        </a:p>
      </dgm:t>
    </dgm:pt>
    <dgm:pt modelId="{ECAB1E51-32C7-4FA1-A8DA-D9419D3DF4BE}" type="sibTrans" cxnId="{67D2B83C-20D9-4F99-BABE-8F2D8FB4227A}">
      <dgm:prSet/>
      <dgm:spPr/>
      <dgm:t>
        <a:bodyPr/>
        <a:lstStyle/>
        <a:p>
          <a:endParaRPr lang="en-US"/>
        </a:p>
      </dgm:t>
    </dgm:pt>
    <dgm:pt modelId="{BBB3DC8C-35F3-49F4-846D-BF50FD71B92C}">
      <dgm:prSet/>
      <dgm:spPr/>
      <dgm:t>
        <a:bodyPr/>
        <a:lstStyle/>
        <a:p>
          <a:r>
            <a:rPr lang="de-DE" dirty="0" err="1"/>
            <a:t>Somewhat</a:t>
          </a:r>
          <a:r>
            <a:rPr lang="de-DE" dirty="0"/>
            <a:t> </a:t>
          </a:r>
          <a:r>
            <a:rPr lang="de-DE" dirty="0" err="1"/>
            <a:t>contradictory</a:t>
          </a:r>
          <a:r>
            <a:rPr lang="de-DE" dirty="0"/>
            <a:t> </a:t>
          </a:r>
          <a:r>
            <a:rPr lang="de-DE" dirty="0" err="1"/>
            <a:t>or</a:t>
          </a:r>
          <a:r>
            <a:rPr lang="de-DE" dirty="0"/>
            <a:t> </a:t>
          </a:r>
          <a:r>
            <a:rPr lang="de-DE" dirty="0" err="1"/>
            <a:t>unclear</a:t>
          </a:r>
          <a:r>
            <a:rPr lang="de-DE" dirty="0"/>
            <a:t> </a:t>
          </a:r>
          <a:r>
            <a:rPr lang="de-DE" dirty="0" err="1"/>
            <a:t>position</a:t>
          </a:r>
          <a:r>
            <a:rPr lang="de-DE" dirty="0"/>
            <a:t> </a:t>
          </a:r>
          <a:r>
            <a:rPr lang="de-DE" dirty="0" err="1"/>
            <a:t>towards</a:t>
          </a:r>
          <a:r>
            <a:rPr lang="de-DE" dirty="0"/>
            <a:t> </a:t>
          </a:r>
          <a:r>
            <a:rPr lang="de-DE" dirty="0" err="1"/>
            <a:t>funding</a:t>
          </a:r>
          <a:r>
            <a:rPr lang="de-DE" dirty="0"/>
            <a:t> </a:t>
          </a:r>
          <a:r>
            <a:rPr lang="de-DE" dirty="0" err="1"/>
            <a:t>of</a:t>
          </a:r>
          <a:r>
            <a:rPr lang="de-DE" dirty="0"/>
            <a:t> </a:t>
          </a:r>
          <a:r>
            <a:rPr lang="de-DE" dirty="0" err="1"/>
            <a:t>new</a:t>
          </a:r>
          <a:r>
            <a:rPr lang="de-DE" dirty="0"/>
            <a:t> EU </a:t>
          </a:r>
          <a:r>
            <a:rPr lang="de-DE" dirty="0" err="1"/>
            <a:t>budget</a:t>
          </a:r>
          <a:r>
            <a:rPr lang="de-DE" dirty="0"/>
            <a:t> (</a:t>
          </a:r>
          <a:r>
            <a:rPr lang="de-DE" dirty="0" err="1"/>
            <a:t>raising</a:t>
          </a:r>
          <a:r>
            <a:rPr lang="de-DE" dirty="0"/>
            <a:t> </a:t>
          </a:r>
          <a:r>
            <a:rPr lang="de-DE" dirty="0" err="1"/>
            <a:t>or</a:t>
          </a:r>
          <a:r>
            <a:rPr lang="de-DE" dirty="0"/>
            <a:t> </a:t>
          </a:r>
          <a:r>
            <a:rPr lang="de-DE" dirty="0" err="1"/>
            <a:t>maintaining</a:t>
          </a:r>
          <a:r>
            <a:rPr lang="de-DE" dirty="0"/>
            <a:t> </a:t>
          </a:r>
          <a:r>
            <a:rPr lang="de-DE" dirty="0" err="1"/>
            <a:t>it</a:t>
          </a:r>
          <a:r>
            <a:rPr lang="de-DE" dirty="0"/>
            <a:t>, and </a:t>
          </a:r>
          <a:r>
            <a:rPr lang="de-DE" dirty="0" err="1"/>
            <a:t>how</a:t>
          </a:r>
          <a:r>
            <a:rPr lang="de-DE" dirty="0"/>
            <a:t>?)</a:t>
          </a:r>
          <a:endParaRPr lang="en-US" dirty="0"/>
        </a:p>
      </dgm:t>
    </dgm:pt>
    <dgm:pt modelId="{366F426F-9426-445B-A5D3-2A9A602F931E}" type="parTrans" cxnId="{F5768CE0-AE8F-405F-AE0C-D25DA3D091D2}">
      <dgm:prSet/>
      <dgm:spPr/>
      <dgm:t>
        <a:bodyPr/>
        <a:lstStyle/>
        <a:p>
          <a:endParaRPr lang="en-US"/>
        </a:p>
      </dgm:t>
    </dgm:pt>
    <dgm:pt modelId="{7BA9CF18-4DAE-4515-80D0-784621CB713D}" type="sibTrans" cxnId="{F5768CE0-AE8F-405F-AE0C-D25DA3D091D2}">
      <dgm:prSet/>
      <dgm:spPr/>
      <dgm:t>
        <a:bodyPr/>
        <a:lstStyle/>
        <a:p>
          <a:endParaRPr lang="en-US"/>
        </a:p>
      </dgm:t>
    </dgm:pt>
    <dgm:pt modelId="{E0BA9438-7211-4053-AC83-9C21FF80A5F5}">
      <dgm:prSet/>
      <dgm:spPr/>
      <dgm:t>
        <a:bodyPr/>
        <a:lstStyle/>
        <a:p>
          <a:r>
            <a:rPr lang="en-US" dirty="0"/>
            <a:t>Unclear proposal of tradable refugee quotas</a:t>
          </a:r>
        </a:p>
      </dgm:t>
    </dgm:pt>
    <dgm:pt modelId="{D2E7B067-FEFA-43CB-B11F-44EFF8DA9B54}" type="parTrans" cxnId="{2601D523-D2DF-4A4D-AA77-EFD0AE68C7B0}">
      <dgm:prSet/>
      <dgm:spPr/>
      <dgm:t>
        <a:bodyPr/>
        <a:lstStyle/>
        <a:p>
          <a:endParaRPr lang="de-DE"/>
        </a:p>
      </dgm:t>
    </dgm:pt>
    <dgm:pt modelId="{AE288702-3643-405E-977B-FB7D68921C0A}" type="sibTrans" cxnId="{2601D523-D2DF-4A4D-AA77-EFD0AE68C7B0}">
      <dgm:prSet/>
      <dgm:spPr/>
      <dgm:t>
        <a:bodyPr/>
        <a:lstStyle/>
        <a:p>
          <a:endParaRPr lang="de-DE"/>
        </a:p>
      </dgm:t>
    </dgm:pt>
    <dgm:pt modelId="{7DEDBB63-2320-4070-8118-4760296130CB}" type="pres">
      <dgm:prSet presAssocID="{FA98DEA5-C6E0-448C-89AD-44779751E744}" presName="Name0" presStyleCnt="0">
        <dgm:presLayoutVars>
          <dgm:dir/>
          <dgm:animLvl val="lvl"/>
          <dgm:resizeHandles val="exact"/>
        </dgm:presLayoutVars>
      </dgm:prSet>
      <dgm:spPr/>
    </dgm:pt>
    <dgm:pt modelId="{A3628520-4D94-445C-9234-948DEF1F2A5A}" type="pres">
      <dgm:prSet presAssocID="{E6D0D277-936E-44E9-8A5B-2100CCCB055E}" presName="composite" presStyleCnt="0"/>
      <dgm:spPr/>
    </dgm:pt>
    <dgm:pt modelId="{B5906D54-090A-477E-9DDE-C5BD4CB4BC17}" type="pres">
      <dgm:prSet presAssocID="{E6D0D277-936E-44E9-8A5B-2100CCCB055E}" presName="parTx" presStyleLbl="alignNode1" presStyleIdx="0" presStyleCnt="2">
        <dgm:presLayoutVars>
          <dgm:chMax val="0"/>
          <dgm:chPref val="0"/>
          <dgm:bulletEnabled val="1"/>
        </dgm:presLayoutVars>
      </dgm:prSet>
      <dgm:spPr/>
    </dgm:pt>
    <dgm:pt modelId="{A4492A71-BBC7-4736-9C31-1EEF1C87C169}" type="pres">
      <dgm:prSet presAssocID="{E6D0D277-936E-44E9-8A5B-2100CCCB055E}" presName="desTx" presStyleLbl="alignAccFollowNode1" presStyleIdx="0" presStyleCnt="2">
        <dgm:presLayoutVars>
          <dgm:bulletEnabled val="1"/>
        </dgm:presLayoutVars>
      </dgm:prSet>
      <dgm:spPr/>
    </dgm:pt>
    <dgm:pt modelId="{065DEA0B-1197-47EE-B802-730D71CB768A}" type="pres">
      <dgm:prSet presAssocID="{1C2D5047-DAE9-4785-AD5C-BF20B62E4102}" presName="space" presStyleCnt="0"/>
      <dgm:spPr/>
    </dgm:pt>
    <dgm:pt modelId="{5AA02D47-60F5-480C-BB56-097BF51352CB}" type="pres">
      <dgm:prSet presAssocID="{3784E40E-2531-4CDD-8D8A-2F121DB090B0}" presName="composite" presStyleCnt="0"/>
      <dgm:spPr/>
    </dgm:pt>
    <dgm:pt modelId="{E2723452-FDB5-4019-9954-45D6E1B4DA22}" type="pres">
      <dgm:prSet presAssocID="{3784E40E-2531-4CDD-8D8A-2F121DB090B0}" presName="parTx" presStyleLbl="alignNode1" presStyleIdx="1" presStyleCnt="2">
        <dgm:presLayoutVars>
          <dgm:chMax val="0"/>
          <dgm:chPref val="0"/>
          <dgm:bulletEnabled val="1"/>
        </dgm:presLayoutVars>
      </dgm:prSet>
      <dgm:spPr/>
    </dgm:pt>
    <dgm:pt modelId="{275A5E44-01B0-4DE0-9F03-5F1329D604DB}" type="pres">
      <dgm:prSet presAssocID="{3784E40E-2531-4CDD-8D8A-2F121DB090B0}" presName="desTx" presStyleLbl="alignAccFollowNode1" presStyleIdx="1" presStyleCnt="2">
        <dgm:presLayoutVars>
          <dgm:bulletEnabled val="1"/>
        </dgm:presLayoutVars>
      </dgm:prSet>
      <dgm:spPr/>
    </dgm:pt>
  </dgm:ptLst>
  <dgm:cxnLst>
    <dgm:cxn modelId="{9F40C005-2313-4C58-9920-C55F458525B7}" srcId="{E6D0D277-936E-44E9-8A5B-2100CCCB055E}" destId="{71D28AAF-4659-4939-92F7-81B9F0EDDFE4}" srcOrd="0" destOrd="0" parTransId="{01887A38-7BA0-4A23-966C-25936CA57B89}" sibTransId="{7DF8AE87-EF89-429E-9840-63DBC0DD1E24}"/>
    <dgm:cxn modelId="{3D9AEB20-02C9-49AB-A6DF-F8600FBBAD6E}" type="presOf" srcId="{71D28AAF-4659-4939-92F7-81B9F0EDDFE4}" destId="{A4492A71-BBC7-4736-9C31-1EEF1C87C169}" srcOrd="0" destOrd="0" presId="urn:microsoft.com/office/officeart/2005/8/layout/hList1"/>
    <dgm:cxn modelId="{2601D523-D2DF-4A4D-AA77-EFD0AE68C7B0}" srcId="{3784E40E-2531-4CDD-8D8A-2F121DB090B0}" destId="{E0BA9438-7211-4053-AC83-9C21FF80A5F5}" srcOrd="3" destOrd="0" parTransId="{D2E7B067-FEFA-43CB-B11F-44EFF8DA9B54}" sibTransId="{AE288702-3643-405E-977B-FB7D68921C0A}"/>
    <dgm:cxn modelId="{95725A29-18F9-4852-B05B-C89904777F03}" type="presOf" srcId="{FA98DEA5-C6E0-448C-89AD-44779751E744}" destId="{7DEDBB63-2320-4070-8118-4760296130CB}" srcOrd="0" destOrd="0" presId="urn:microsoft.com/office/officeart/2005/8/layout/hList1"/>
    <dgm:cxn modelId="{67D2B83C-20D9-4F99-BABE-8F2D8FB4227A}" srcId="{3784E40E-2531-4CDD-8D8A-2F121DB090B0}" destId="{20949AA0-F7A5-4458-89E9-991B93A108D5}" srcOrd="1" destOrd="0" parTransId="{EAD06BC0-EC99-4665-8114-088B100D6A95}" sibTransId="{ECAB1E51-32C7-4FA1-A8DA-D9419D3DF4BE}"/>
    <dgm:cxn modelId="{0660D03C-EA85-4B7B-89A3-EA7D8848829E}" type="presOf" srcId="{E0BA9438-7211-4053-AC83-9C21FF80A5F5}" destId="{275A5E44-01B0-4DE0-9F03-5F1329D604DB}" srcOrd="0" destOrd="3" presId="urn:microsoft.com/office/officeart/2005/8/layout/hList1"/>
    <dgm:cxn modelId="{40D7954A-26D4-4F60-8354-07F90E98A5FD}" type="presOf" srcId="{20949AA0-F7A5-4458-89E9-991B93A108D5}" destId="{275A5E44-01B0-4DE0-9F03-5F1329D604DB}" srcOrd="0" destOrd="1" presId="urn:microsoft.com/office/officeart/2005/8/layout/hList1"/>
    <dgm:cxn modelId="{F5783A4F-94C9-45AC-A0F7-9F365A3BEC4D}" srcId="{E6D0D277-936E-44E9-8A5B-2100CCCB055E}" destId="{22BE9BBC-2592-4DB0-A129-46A0F2DC09F6}" srcOrd="1" destOrd="0" parTransId="{F1FA4864-E886-414C-8CDC-4C81E24ABC2B}" sibTransId="{4DEDC51E-C897-4E46-A21F-9D33A200676F}"/>
    <dgm:cxn modelId="{FEA99D72-CA27-43E9-8128-AD804F2E18D2}" srcId="{FA98DEA5-C6E0-448C-89AD-44779751E744}" destId="{3784E40E-2531-4CDD-8D8A-2F121DB090B0}" srcOrd="1" destOrd="0" parTransId="{80DBDA73-902B-4F25-A41C-99B1BDBA8AAE}" sibTransId="{466AA850-5209-43C2-9D4D-1A3A327C4461}"/>
    <dgm:cxn modelId="{D3144453-D6ED-4590-A889-0FD3A9671BA9}" type="presOf" srcId="{E6D0D277-936E-44E9-8A5B-2100CCCB055E}" destId="{B5906D54-090A-477E-9DDE-C5BD4CB4BC17}" srcOrd="0" destOrd="0" presId="urn:microsoft.com/office/officeart/2005/8/layout/hList1"/>
    <dgm:cxn modelId="{7148D791-2222-4567-B231-A2BED3D17959}" type="presOf" srcId="{41B0A990-4F6A-42A5-BD12-643044C13B2C}" destId="{275A5E44-01B0-4DE0-9F03-5F1329D604DB}" srcOrd="0" destOrd="0" presId="urn:microsoft.com/office/officeart/2005/8/layout/hList1"/>
    <dgm:cxn modelId="{2ED13DB8-9472-4FBC-94A3-A31DC753B9F0}" type="presOf" srcId="{22BE9BBC-2592-4DB0-A129-46A0F2DC09F6}" destId="{A4492A71-BBC7-4736-9C31-1EEF1C87C169}" srcOrd="0" destOrd="1" presId="urn:microsoft.com/office/officeart/2005/8/layout/hList1"/>
    <dgm:cxn modelId="{CA85BAC7-957B-4941-BF51-5A2337C8E168}" srcId="{3784E40E-2531-4CDD-8D8A-2F121DB090B0}" destId="{41B0A990-4F6A-42A5-BD12-643044C13B2C}" srcOrd="0" destOrd="0" parTransId="{9A53188F-B34B-4E78-9E6C-37D99B0EEAEA}" sibTransId="{DBB25C51-4CC3-4411-936B-C91B4F6AF8D8}"/>
    <dgm:cxn modelId="{F5768CE0-AE8F-405F-AE0C-D25DA3D091D2}" srcId="{3784E40E-2531-4CDD-8D8A-2F121DB090B0}" destId="{BBB3DC8C-35F3-49F4-846D-BF50FD71B92C}" srcOrd="2" destOrd="0" parTransId="{366F426F-9426-445B-A5D3-2A9A602F931E}" sibTransId="{7BA9CF18-4DAE-4515-80D0-784621CB713D}"/>
    <dgm:cxn modelId="{C67436E2-75EA-447F-965F-7EF16E0C5275}" type="presOf" srcId="{3784E40E-2531-4CDD-8D8A-2F121DB090B0}" destId="{E2723452-FDB5-4019-9954-45D6E1B4DA22}" srcOrd="0" destOrd="0" presId="urn:microsoft.com/office/officeart/2005/8/layout/hList1"/>
    <dgm:cxn modelId="{229EF2EA-6C01-4CCF-94C6-34F939E52789}" type="presOf" srcId="{BBB3DC8C-35F3-49F4-846D-BF50FD71B92C}" destId="{275A5E44-01B0-4DE0-9F03-5F1329D604DB}" srcOrd="0" destOrd="2" presId="urn:microsoft.com/office/officeart/2005/8/layout/hList1"/>
    <dgm:cxn modelId="{C66C81FB-E54B-4BEF-B50E-6CA00097E12F}" srcId="{FA98DEA5-C6E0-448C-89AD-44779751E744}" destId="{E6D0D277-936E-44E9-8A5B-2100CCCB055E}" srcOrd="0" destOrd="0" parTransId="{247CCACD-BBD8-48EB-949E-71A5BF172979}" sibTransId="{1C2D5047-DAE9-4785-AD5C-BF20B62E4102}"/>
    <dgm:cxn modelId="{7BD99818-C97B-4F6A-BB20-0A7074800D7C}" type="presParOf" srcId="{7DEDBB63-2320-4070-8118-4760296130CB}" destId="{A3628520-4D94-445C-9234-948DEF1F2A5A}" srcOrd="0" destOrd="0" presId="urn:microsoft.com/office/officeart/2005/8/layout/hList1"/>
    <dgm:cxn modelId="{9815E24B-A44F-4F55-BBFA-5C8DA99E4FF4}" type="presParOf" srcId="{A3628520-4D94-445C-9234-948DEF1F2A5A}" destId="{B5906D54-090A-477E-9DDE-C5BD4CB4BC17}" srcOrd="0" destOrd="0" presId="urn:microsoft.com/office/officeart/2005/8/layout/hList1"/>
    <dgm:cxn modelId="{A91E4D55-5F65-4030-ACFB-7D29FB566319}" type="presParOf" srcId="{A3628520-4D94-445C-9234-948DEF1F2A5A}" destId="{A4492A71-BBC7-4736-9C31-1EEF1C87C169}" srcOrd="1" destOrd="0" presId="urn:microsoft.com/office/officeart/2005/8/layout/hList1"/>
    <dgm:cxn modelId="{1A35BF72-7D2A-4C00-80B9-9F002D5BB5F5}" type="presParOf" srcId="{7DEDBB63-2320-4070-8118-4760296130CB}" destId="{065DEA0B-1197-47EE-B802-730D71CB768A}" srcOrd="1" destOrd="0" presId="urn:microsoft.com/office/officeart/2005/8/layout/hList1"/>
    <dgm:cxn modelId="{C91CA3F4-EDF4-4985-B787-890A8E3F22B2}" type="presParOf" srcId="{7DEDBB63-2320-4070-8118-4760296130CB}" destId="{5AA02D47-60F5-480C-BB56-097BF51352CB}" srcOrd="2" destOrd="0" presId="urn:microsoft.com/office/officeart/2005/8/layout/hList1"/>
    <dgm:cxn modelId="{4710C665-14D6-4139-968A-63E021AB3539}" type="presParOf" srcId="{5AA02D47-60F5-480C-BB56-097BF51352CB}" destId="{E2723452-FDB5-4019-9954-45D6E1B4DA22}" srcOrd="0" destOrd="0" presId="urn:microsoft.com/office/officeart/2005/8/layout/hList1"/>
    <dgm:cxn modelId="{DE93798B-85A9-450C-B43C-DB3B273ACCB2}" type="presParOf" srcId="{5AA02D47-60F5-480C-BB56-097BF51352CB}" destId="{275A5E44-01B0-4DE0-9F03-5F1329D604D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1B12B8-3EC5-4732-8957-4870E24912E4}">
      <dsp:nvSpPr>
        <dsp:cNvPr id="0" name=""/>
        <dsp:cNvSpPr/>
      </dsp:nvSpPr>
      <dsp:spPr>
        <a:xfrm>
          <a:off x="0" y="2758"/>
          <a:ext cx="6797675" cy="0"/>
        </a:xfrm>
        <a:prstGeom prst="lin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037420BA-262C-4838-8C95-96C20AC6F31A}">
      <dsp:nvSpPr>
        <dsp:cNvPr id="0" name=""/>
        <dsp:cNvSpPr/>
      </dsp:nvSpPr>
      <dsp:spPr>
        <a:xfrm>
          <a:off x="0" y="2758"/>
          <a:ext cx="6797675" cy="1881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0" tIns="209550" rIns="209550" bIns="209550" numCol="1" spcCol="1270" anchor="t" anchorCtr="0">
          <a:noAutofit/>
        </a:bodyPr>
        <a:lstStyle/>
        <a:p>
          <a:pPr marL="0" lvl="0" indent="0" algn="l" defTabSz="2444750">
            <a:lnSpc>
              <a:spcPct val="90000"/>
            </a:lnSpc>
            <a:spcBef>
              <a:spcPct val="0"/>
            </a:spcBef>
            <a:spcAft>
              <a:spcPct val="35000"/>
            </a:spcAft>
            <a:buNone/>
          </a:pPr>
          <a:r>
            <a:rPr lang="de-DE" sz="5500" kern="1200"/>
            <a:t>1. Common Ground</a:t>
          </a:r>
          <a:endParaRPr lang="en-US" sz="5500" kern="1200"/>
        </a:p>
      </dsp:txBody>
      <dsp:txXfrm>
        <a:off x="0" y="2758"/>
        <a:ext cx="6797675" cy="1881464"/>
      </dsp:txXfrm>
    </dsp:sp>
    <dsp:sp modelId="{890428A0-6585-4547-B70E-7BE698E71791}">
      <dsp:nvSpPr>
        <dsp:cNvPr id="0" name=""/>
        <dsp:cNvSpPr/>
      </dsp:nvSpPr>
      <dsp:spPr>
        <a:xfrm>
          <a:off x="0" y="1884223"/>
          <a:ext cx="6797675" cy="0"/>
        </a:xfrm>
        <a:prstGeom prst="line">
          <a:avLst/>
        </a:prstGeom>
        <a:gradFill rotWithShape="0">
          <a:gsLst>
            <a:gs pos="0">
              <a:schemeClr val="accent2">
                <a:hueOff val="953895"/>
                <a:satOff val="-21764"/>
                <a:lumOff val="8039"/>
                <a:alphaOff val="0"/>
                <a:shade val="85000"/>
                <a:satMod val="130000"/>
              </a:schemeClr>
            </a:gs>
            <a:gs pos="34000">
              <a:schemeClr val="accent2">
                <a:hueOff val="953895"/>
                <a:satOff val="-21764"/>
                <a:lumOff val="8039"/>
                <a:alphaOff val="0"/>
                <a:shade val="87000"/>
                <a:satMod val="125000"/>
              </a:schemeClr>
            </a:gs>
            <a:gs pos="70000">
              <a:schemeClr val="accent2">
                <a:hueOff val="953895"/>
                <a:satOff val="-21764"/>
                <a:lumOff val="8039"/>
                <a:alphaOff val="0"/>
                <a:tint val="100000"/>
                <a:shade val="90000"/>
                <a:satMod val="130000"/>
              </a:schemeClr>
            </a:gs>
            <a:gs pos="100000">
              <a:schemeClr val="accent2">
                <a:hueOff val="953895"/>
                <a:satOff val="-21764"/>
                <a:lumOff val="8039"/>
                <a:alphaOff val="0"/>
                <a:tint val="100000"/>
                <a:shade val="100000"/>
                <a:satMod val="110000"/>
              </a:schemeClr>
            </a:gs>
          </a:gsLst>
          <a:path path="circle">
            <a:fillToRect l="100000" t="100000" r="100000" b="100000"/>
          </a:path>
        </a:gradFill>
        <a:ln w="12700" cap="flat" cmpd="sng" algn="ctr">
          <a:solidFill>
            <a:schemeClr val="accent2">
              <a:hueOff val="953895"/>
              <a:satOff val="-21764"/>
              <a:lumOff val="8039"/>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6031F536-6708-4D69-8893-A85E810D495B}">
      <dsp:nvSpPr>
        <dsp:cNvPr id="0" name=""/>
        <dsp:cNvSpPr/>
      </dsp:nvSpPr>
      <dsp:spPr>
        <a:xfrm>
          <a:off x="0" y="1884223"/>
          <a:ext cx="6797675" cy="1881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0" tIns="209550" rIns="209550" bIns="209550" numCol="1" spcCol="1270" anchor="t" anchorCtr="0">
          <a:noAutofit/>
        </a:bodyPr>
        <a:lstStyle/>
        <a:p>
          <a:pPr marL="0" lvl="0" indent="0" algn="l" defTabSz="2444750">
            <a:lnSpc>
              <a:spcPct val="90000"/>
            </a:lnSpc>
            <a:spcBef>
              <a:spcPct val="0"/>
            </a:spcBef>
            <a:spcAft>
              <a:spcPct val="35000"/>
            </a:spcAft>
            <a:buNone/>
          </a:pPr>
          <a:r>
            <a:rPr lang="de-DE" sz="5500" kern="1200"/>
            <a:t>2. Weaknesses and disagreement</a:t>
          </a:r>
          <a:endParaRPr lang="en-US" sz="5500" kern="1200"/>
        </a:p>
      </dsp:txBody>
      <dsp:txXfrm>
        <a:off x="0" y="1884223"/>
        <a:ext cx="6797675" cy="1881464"/>
      </dsp:txXfrm>
    </dsp:sp>
    <dsp:sp modelId="{02CE88F0-569C-4A80-8E0C-08A67B43EBC4}">
      <dsp:nvSpPr>
        <dsp:cNvPr id="0" name=""/>
        <dsp:cNvSpPr/>
      </dsp:nvSpPr>
      <dsp:spPr>
        <a:xfrm>
          <a:off x="0" y="3765688"/>
          <a:ext cx="6797675" cy="0"/>
        </a:xfrm>
        <a:prstGeom prst="line">
          <a:avLst/>
        </a:prstGeom>
        <a:gradFill rotWithShape="0">
          <a:gsLst>
            <a:gs pos="0">
              <a:schemeClr val="accent2">
                <a:hueOff val="1907789"/>
                <a:satOff val="-43528"/>
                <a:lumOff val="16079"/>
                <a:alphaOff val="0"/>
                <a:shade val="85000"/>
                <a:satMod val="130000"/>
              </a:schemeClr>
            </a:gs>
            <a:gs pos="34000">
              <a:schemeClr val="accent2">
                <a:hueOff val="1907789"/>
                <a:satOff val="-43528"/>
                <a:lumOff val="16079"/>
                <a:alphaOff val="0"/>
                <a:shade val="87000"/>
                <a:satMod val="125000"/>
              </a:schemeClr>
            </a:gs>
            <a:gs pos="70000">
              <a:schemeClr val="accent2">
                <a:hueOff val="1907789"/>
                <a:satOff val="-43528"/>
                <a:lumOff val="16079"/>
                <a:alphaOff val="0"/>
                <a:tint val="100000"/>
                <a:shade val="90000"/>
                <a:satMod val="130000"/>
              </a:schemeClr>
            </a:gs>
            <a:gs pos="100000">
              <a:schemeClr val="accent2">
                <a:hueOff val="1907789"/>
                <a:satOff val="-43528"/>
                <a:lumOff val="16079"/>
                <a:alphaOff val="0"/>
                <a:tint val="100000"/>
                <a:shade val="100000"/>
                <a:satMod val="110000"/>
              </a:schemeClr>
            </a:gs>
          </a:gsLst>
          <a:path path="circle">
            <a:fillToRect l="100000" t="100000" r="100000" b="100000"/>
          </a:path>
        </a:gradFill>
        <a:ln w="12700" cap="flat" cmpd="sng" algn="ctr">
          <a:solidFill>
            <a:schemeClr val="accent2">
              <a:hueOff val="1907789"/>
              <a:satOff val="-43528"/>
              <a:lumOff val="16079"/>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292FF611-DFE7-491E-840A-712109BD18E7}">
      <dsp:nvSpPr>
        <dsp:cNvPr id="0" name=""/>
        <dsp:cNvSpPr/>
      </dsp:nvSpPr>
      <dsp:spPr>
        <a:xfrm>
          <a:off x="0" y="3765688"/>
          <a:ext cx="6797675" cy="1881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0" tIns="209550" rIns="209550" bIns="209550" numCol="1" spcCol="1270" anchor="t" anchorCtr="0">
          <a:noAutofit/>
        </a:bodyPr>
        <a:lstStyle/>
        <a:p>
          <a:pPr marL="0" lvl="0" indent="0" algn="l" defTabSz="2444750">
            <a:lnSpc>
              <a:spcPct val="90000"/>
            </a:lnSpc>
            <a:spcBef>
              <a:spcPct val="0"/>
            </a:spcBef>
            <a:spcAft>
              <a:spcPct val="35000"/>
            </a:spcAft>
            <a:buNone/>
          </a:pPr>
          <a:r>
            <a:rPr lang="de-DE" sz="5500" kern="1200"/>
            <a:t>3. Conclusion</a:t>
          </a:r>
          <a:endParaRPr lang="en-US" sz="5500" kern="1200"/>
        </a:p>
      </dsp:txBody>
      <dsp:txXfrm>
        <a:off x="0" y="3765688"/>
        <a:ext cx="6797675" cy="18814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06D54-090A-477E-9DDE-C5BD4CB4BC17}">
      <dsp:nvSpPr>
        <dsp:cNvPr id="0" name=""/>
        <dsp:cNvSpPr/>
      </dsp:nvSpPr>
      <dsp:spPr>
        <a:xfrm>
          <a:off x="49" y="60977"/>
          <a:ext cx="4700141" cy="576000"/>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de-DE" sz="2000" kern="1200"/>
            <a:t>regarding the form: </a:t>
          </a:r>
        </a:p>
      </dsp:txBody>
      <dsp:txXfrm>
        <a:off x="49" y="60977"/>
        <a:ext cx="4700141" cy="576000"/>
      </dsp:txXfrm>
    </dsp:sp>
    <dsp:sp modelId="{A4492A71-BBC7-4736-9C31-1EEF1C87C169}">
      <dsp:nvSpPr>
        <dsp:cNvPr id="0" name=""/>
        <dsp:cNvSpPr/>
      </dsp:nvSpPr>
      <dsp:spPr>
        <a:xfrm>
          <a:off x="49" y="636977"/>
          <a:ext cx="4700141" cy="3088124"/>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de-DE" sz="2000" kern="1200" dirty="0" err="1"/>
            <a:t>Good</a:t>
          </a:r>
          <a:r>
            <a:rPr lang="de-DE" sz="2000" kern="1200" dirty="0"/>
            <a:t> </a:t>
          </a:r>
          <a:r>
            <a:rPr lang="de-DE" sz="2000" kern="1200" dirty="0" err="1"/>
            <a:t>summary</a:t>
          </a:r>
          <a:r>
            <a:rPr lang="de-DE" sz="2000" kern="1200" dirty="0"/>
            <a:t> </a:t>
          </a:r>
          <a:r>
            <a:rPr lang="de-DE" sz="2000" kern="1200" dirty="0" err="1"/>
            <a:t>of</a:t>
          </a:r>
          <a:r>
            <a:rPr lang="de-DE" sz="2000" kern="1200" dirty="0"/>
            <a:t> </a:t>
          </a:r>
          <a:r>
            <a:rPr lang="de-DE" sz="2000" kern="1200" dirty="0" err="1"/>
            <a:t>the</a:t>
          </a:r>
          <a:r>
            <a:rPr lang="de-DE" sz="2000" kern="1200" dirty="0"/>
            <a:t> </a:t>
          </a:r>
          <a:r>
            <a:rPr lang="de-DE" sz="2000" kern="1200" dirty="0" err="1"/>
            <a:t>current</a:t>
          </a:r>
          <a:r>
            <a:rPr lang="de-DE" sz="2000" kern="1200" dirty="0"/>
            <a:t> </a:t>
          </a:r>
          <a:r>
            <a:rPr lang="de-DE" sz="2000" kern="1200" dirty="0" err="1"/>
            <a:t>political</a:t>
          </a:r>
          <a:r>
            <a:rPr lang="de-DE" sz="2000" kern="1200" dirty="0"/>
            <a:t> </a:t>
          </a:r>
          <a:r>
            <a:rPr lang="de-DE" sz="2000" kern="1200" dirty="0" err="1"/>
            <a:t>situation</a:t>
          </a:r>
          <a:r>
            <a:rPr lang="de-DE" sz="2000" kern="1200" dirty="0"/>
            <a:t> and different </a:t>
          </a:r>
          <a:r>
            <a:rPr lang="de-DE" sz="2000" kern="1200" dirty="0" err="1"/>
            <a:t>proposals</a:t>
          </a:r>
          <a:r>
            <a:rPr lang="de-DE" sz="2000" kern="1200" dirty="0"/>
            <a:t>. </a:t>
          </a:r>
          <a:r>
            <a:rPr lang="de-DE" sz="2000" kern="1200" dirty="0" err="1"/>
            <a:t>Proposals</a:t>
          </a:r>
          <a:r>
            <a:rPr lang="de-DE" sz="2000" kern="1200" dirty="0"/>
            <a:t> </a:t>
          </a:r>
          <a:r>
            <a:rPr lang="de-DE" sz="2000" kern="1200" dirty="0" err="1"/>
            <a:t>could</a:t>
          </a:r>
          <a:r>
            <a:rPr lang="de-DE" sz="2000" kern="1200" dirty="0"/>
            <a:t> </a:t>
          </a:r>
          <a:r>
            <a:rPr lang="de-DE" sz="2000" kern="1200" dirty="0" err="1"/>
            <a:t>be</a:t>
          </a:r>
          <a:r>
            <a:rPr lang="de-DE" sz="2000" kern="1200" dirty="0"/>
            <a:t> </a:t>
          </a:r>
          <a:r>
            <a:rPr lang="de-DE" sz="2000" kern="1200" dirty="0" err="1"/>
            <a:t>more</a:t>
          </a:r>
          <a:r>
            <a:rPr lang="de-DE" sz="2000" kern="1200" dirty="0"/>
            <a:t> </a:t>
          </a:r>
          <a:r>
            <a:rPr lang="de-DE" sz="2000" kern="1200" dirty="0" err="1"/>
            <a:t>elaborate</a:t>
          </a:r>
          <a:r>
            <a:rPr lang="de-DE" sz="2000" kern="1200" dirty="0"/>
            <a:t>.</a:t>
          </a:r>
          <a:endParaRPr lang="en-US" sz="2000" kern="1200" dirty="0"/>
        </a:p>
        <a:p>
          <a:pPr marL="228600" lvl="1" indent="-228600" algn="l" defTabSz="889000">
            <a:lnSpc>
              <a:spcPct val="90000"/>
            </a:lnSpc>
            <a:spcBef>
              <a:spcPct val="0"/>
            </a:spcBef>
            <a:spcAft>
              <a:spcPct val="15000"/>
            </a:spcAft>
            <a:buChar char="•"/>
          </a:pPr>
          <a:r>
            <a:rPr lang="de-DE" sz="2000" kern="1200" dirty="0" err="1"/>
            <a:t>Few</a:t>
          </a:r>
          <a:r>
            <a:rPr lang="de-DE" sz="2000" kern="1200" dirty="0"/>
            <a:t> </a:t>
          </a:r>
          <a:r>
            <a:rPr lang="de-DE" sz="2000" kern="1200" dirty="0" err="1"/>
            <a:t>problems</a:t>
          </a:r>
          <a:r>
            <a:rPr lang="de-DE" sz="2000" kern="1200" dirty="0"/>
            <a:t> </a:t>
          </a:r>
          <a:r>
            <a:rPr lang="de-DE" sz="2000" kern="1200" dirty="0" err="1"/>
            <a:t>with</a:t>
          </a:r>
          <a:r>
            <a:rPr lang="de-DE" sz="2000" kern="1200" dirty="0"/>
            <a:t> </a:t>
          </a:r>
          <a:r>
            <a:rPr lang="de-DE" sz="2000" kern="1200" dirty="0" err="1"/>
            <a:t>sources</a:t>
          </a:r>
          <a:r>
            <a:rPr lang="de-DE" sz="2000" kern="1200" dirty="0"/>
            <a:t> (</a:t>
          </a:r>
          <a:r>
            <a:rPr lang="de-DE" sz="2000" kern="1200" dirty="0" err="1"/>
            <a:t>wrong</a:t>
          </a:r>
          <a:r>
            <a:rPr lang="de-DE" sz="2000" kern="1200" dirty="0"/>
            <a:t> </a:t>
          </a:r>
          <a:r>
            <a:rPr lang="de-DE" sz="2000" kern="1200" dirty="0" err="1"/>
            <a:t>use</a:t>
          </a:r>
          <a:r>
            <a:rPr lang="de-DE" sz="2000" kern="1200" dirty="0"/>
            <a:t>, </a:t>
          </a:r>
          <a:r>
            <a:rPr lang="de-DE" sz="2000" kern="1200" dirty="0" err="1"/>
            <a:t>sometimes</a:t>
          </a:r>
          <a:r>
            <a:rPr lang="de-DE" sz="2000" kern="1200" dirty="0"/>
            <a:t> </a:t>
          </a:r>
          <a:r>
            <a:rPr lang="de-DE" sz="2000" kern="1200" dirty="0" err="1"/>
            <a:t>sources</a:t>
          </a:r>
          <a:r>
            <a:rPr lang="de-DE" sz="2000" kern="1200" dirty="0"/>
            <a:t> </a:t>
          </a:r>
          <a:r>
            <a:rPr lang="de-DE" sz="2000" kern="1200" dirty="0" err="1"/>
            <a:t>desirable</a:t>
          </a:r>
          <a:r>
            <a:rPr lang="de-DE" sz="2000" kern="1200" dirty="0"/>
            <a:t>)</a:t>
          </a:r>
          <a:endParaRPr lang="en-US" sz="2000" kern="1200" dirty="0"/>
        </a:p>
      </dsp:txBody>
      <dsp:txXfrm>
        <a:off x="49" y="636977"/>
        <a:ext cx="4700141" cy="3088124"/>
      </dsp:txXfrm>
    </dsp:sp>
    <dsp:sp modelId="{E2723452-FDB5-4019-9954-45D6E1B4DA22}">
      <dsp:nvSpPr>
        <dsp:cNvPr id="0" name=""/>
        <dsp:cNvSpPr/>
      </dsp:nvSpPr>
      <dsp:spPr>
        <a:xfrm>
          <a:off x="5358209" y="60977"/>
          <a:ext cx="4700141" cy="576000"/>
        </a:xfrm>
        <a:prstGeom prst="rect">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de-DE" sz="2000" kern="1200"/>
            <a:t>Regarding the content: </a:t>
          </a:r>
          <a:endParaRPr lang="en-US" sz="2000" kern="1200"/>
        </a:p>
      </dsp:txBody>
      <dsp:txXfrm>
        <a:off x="5358209" y="60977"/>
        <a:ext cx="4700141" cy="576000"/>
      </dsp:txXfrm>
    </dsp:sp>
    <dsp:sp modelId="{275A5E44-01B0-4DE0-9F03-5F1329D604DB}">
      <dsp:nvSpPr>
        <dsp:cNvPr id="0" name=""/>
        <dsp:cNvSpPr/>
      </dsp:nvSpPr>
      <dsp:spPr>
        <a:xfrm>
          <a:off x="5358209" y="636977"/>
          <a:ext cx="4700141" cy="3088124"/>
        </a:xfrm>
        <a:prstGeom prst="rect">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de-DE" sz="2000" kern="1200" dirty="0" err="1"/>
            <a:t>Questionable</a:t>
          </a:r>
          <a:r>
            <a:rPr lang="de-DE" sz="2000" kern="1200" dirty="0"/>
            <a:t> </a:t>
          </a:r>
          <a:r>
            <a:rPr lang="de-DE" sz="2000" kern="1200" dirty="0" err="1"/>
            <a:t>justification</a:t>
          </a:r>
          <a:r>
            <a:rPr lang="de-DE" sz="2000" kern="1200" dirty="0"/>
            <a:t> </a:t>
          </a:r>
          <a:r>
            <a:rPr lang="de-DE" sz="2000" kern="1200" dirty="0" err="1"/>
            <a:t>of</a:t>
          </a:r>
          <a:r>
            <a:rPr lang="de-DE" sz="2000" kern="1200" dirty="0"/>
            <a:t> </a:t>
          </a:r>
          <a:r>
            <a:rPr lang="de-DE" sz="2000" kern="1200" dirty="0" err="1"/>
            <a:t>conditionality</a:t>
          </a:r>
          <a:r>
            <a:rPr lang="de-DE" sz="2000" kern="1200" dirty="0"/>
            <a:t> + lack </a:t>
          </a:r>
          <a:r>
            <a:rPr lang="de-DE" sz="2000" kern="1200" dirty="0" err="1"/>
            <a:t>of</a:t>
          </a:r>
          <a:r>
            <a:rPr lang="de-DE" sz="2000" kern="1200" dirty="0"/>
            <a:t> </a:t>
          </a:r>
          <a:r>
            <a:rPr lang="de-DE" sz="2000" kern="1200" dirty="0" err="1"/>
            <a:t>specification</a:t>
          </a:r>
          <a:endParaRPr lang="en-US" sz="2000" kern="1200" dirty="0"/>
        </a:p>
        <a:p>
          <a:pPr marL="228600" lvl="1" indent="-228600" algn="l" defTabSz="889000">
            <a:lnSpc>
              <a:spcPct val="90000"/>
            </a:lnSpc>
            <a:spcBef>
              <a:spcPct val="0"/>
            </a:spcBef>
            <a:spcAft>
              <a:spcPct val="15000"/>
            </a:spcAft>
            <a:buChar char="•"/>
          </a:pPr>
          <a:r>
            <a:rPr lang="de-DE" sz="2000" kern="1200" dirty="0"/>
            <a:t>Many </a:t>
          </a:r>
          <a:r>
            <a:rPr lang="de-DE" sz="2000" kern="1200" dirty="0" err="1"/>
            <a:t>overlaps</a:t>
          </a:r>
          <a:r>
            <a:rPr lang="de-DE" sz="2000" kern="1200" dirty="0"/>
            <a:t> in </a:t>
          </a:r>
          <a:r>
            <a:rPr lang="de-DE" sz="2000" kern="1200" dirty="0" err="1"/>
            <a:t>goals</a:t>
          </a:r>
          <a:r>
            <a:rPr lang="de-DE" sz="2000" kern="1200" dirty="0"/>
            <a:t> </a:t>
          </a:r>
          <a:r>
            <a:rPr lang="de-DE" sz="2000" kern="1200" dirty="0" err="1"/>
            <a:t>with</a:t>
          </a:r>
          <a:r>
            <a:rPr lang="de-DE" sz="2000" kern="1200" dirty="0"/>
            <a:t> </a:t>
          </a:r>
          <a:r>
            <a:rPr lang="de-DE" sz="2000" kern="1200" dirty="0" err="1"/>
            <a:t>Poland</a:t>
          </a:r>
          <a:r>
            <a:rPr lang="de-DE" sz="2000" kern="1200" dirty="0"/>
            <a:t> &amp; </a:t>
          </a:r>
          <a:r>
            <a:rPr lang="de-DE" sz="2000" kern="1200" dirty="0" err="1"/>
            <a:t>Hungary</a:t>
          </a:r>
          <a:endParaRPr lang="en-US" sz="2000" kern="1200" dirty="0"/>
        </a:p>
        <a:p>
          <a:pPr marL="228600" lvl="1" indent="-228600" algn="l" defTabSz="889000">
            <a:lnSpc>
              <a:spcPct val="90000"/>
            </a:lnSpc>
            <a:spcBef>
              <a:spcPct val="0"/>
            </a:spcBef>
            <a:spcAft>
              <a:spcPct val="15000"/>
            </a:spcAft>
            <a:buChar char="•"/>
          </a:pPr>
          <a:r>
            <a:rPr lang="de-DE" sz="2000" kern="1200" dirty="0" err="1"/>
            <a:t>Somewhat</a:t>
          </a:r>
          <a:r>
            <a:rPr lang="de-DE" sz="2000" kern="1200" dirty="0"/>
            <a:t> </a:t>
          </a:r>
          <a:r>
            <a:rPr lang="de-DE" sz="2000" kern="1200" dirty="0" err="1"/>
            <a:t>contradictory</a:t>
          </a:r>
          <a:r>
            <a:rPr lang="de-DE" sz="2000" kern="1200" dirty="0"/>
            <a:t> </a:t>
          </a:r>
          <a:r>
            <a:rPr lang="de-DE" sz="2000" kern="1200" dirty="0" err="1"/>
            <a:t>or</a:t>
          </a:r>
          <a:r>
            <a:rPr lang="de-DE" sz="2000" kern="1200" dirty="0"/>
            <a:t> </a:t>
          </a:r>
          <a:r>
            <a:rPr lang="de-DE" sz="2000" kern="1200" dirty="0" err="1"/>
            <a:t>unclear</a:t>
          </a:r>
          <a:r>
            <a:rPr lang="de-DE" sz="2000" kern="1200" dirty="0"/>
            <a:t> </a:t>
          </a:r>
          <a:r>
            <a:rPr lang="de-DE" sz="2000" kern="1200" dirty="0" err="1"/>
            <a:t>position</a:t>
          </a:r>
          <a:r>
            <a:rPr lang="de-DE" sz="2000" kern="1200" dirty="0"/>
            <a:t> </a:t>
          </a:r>
          <a:r>
            <a:rPr lang="de-DE" sz="2000" kern="1200" dirty="0" err="1"/>
            <a:t>towards</a:t>
          </a:r>
          <a:r>
            <a:rPr lang="de-DE" sz="2000" kern="1200" dirty="0"/>
            <a:t> </a:t>
          </a:r>
          <a:r>
            <a:rPr lang="de-DE" sz="2000" kern="1200" dirty="0" err="1"/>
            <a:t>funding</a:t>
          </a:r>
          <a:r>
            <a:rPr lang="de-DE" sz="2000" kern="1200" dirty="0"/>
            <a:t> </a:t>
          </a:r>
          <a:r>
            <a:rPr lang="de-DE" sz="2000" kern="1200" dirty="0" err="1"/>
            <a:t>of</a:t>
          </a:r>
          <a:r>
            <a:rPr lang="de-DE" sz="2000" kern="1200" dirty="0"/>
            <a:t> </a:t>
          </a:r>
          <a:r>
            <a:rPr lang="de-DE" sz="2000" kern="1200" dirty="0" err="1"/>
            <a:t>new</a:t>
          </a:r>
          <a:r>
            <a:rPr lang="de-DE" sz="2000" kern="1200" dirty="0"/>
            <a:t> EU </a:t>
          </a:r>
          <a:r>
            <a:rPr lang="de-DE" sz="2000" kern="1200" dirty="0" err="1"/>
            <a:t>budget</a:t>
          </a:r>
          <a:r>
            <a:rPr lang="de-DE" sz="2000" kern="1200" dirty="0"/>
            <a:t> (</a:t>
          </a:r>
          <a:r>
            <a:rPr lang="de-DE" sz="2000" kern="1200" dirty="0" err="1"/>
            <a:t>raising</a:t>
          </a:r>
          <a:r>
            <a:rPr lang="de-DE" sz="2000" kern="1200" dirty="0"/>
            <a:t> </a:t>
          </a:r>
          <a:r>
            <a:rPr lang="de-DE" sz="2000" kern="1200" dirty="0" err="1"/>
            <a:t>or</a:t>
          </a:r>
          <a:r>
            <a:rPr lang="de-DE" sz="2000" kern="1200" dirty="0"/>
            <a:t> </a:t>
          </a:r>
          <a:r>
            <a:rPr lang="de-DE" sz="2000" kern="1200" dirty="0" err="1"/>
            <a:t>maintaining</a:t>
          </a:r>
          <a:r>
            <a:rPr lang="de-DE" sz="2000" kern="1200" dirty="0"/>
            <a:t> </a:t>
          </a:r>
          <a:r>
            <a:rPr lang="de-DE" sz="2000" kern="1200" dirty="0" err="1"/>
            <a:t>it</a:t>
          </a:r>
          <a:r>
            <a:rPr lang="de-DE" sz="2000" kern="1200" dirty="0"/>
            <a:t>, and </a:t>
          </a:r>
          <a:r>
            <a:rPr lang="de-DE" sz="2000" kern="1200" dirty="0" err="1"/>
            <a:t>how</a:t>
          </a:r>
          <a:r>
            <a:rPr lang="de-DE" sz="2000" kern="1200" dirty="0"/>
            <a:t>?)</a:t>
          </a:r>
          <a:endParaRPr lang="en-US" sz="2000" kern="1200" dirty="0"/>
        </a:p>
        <a:p>
          <a:pPr marL="228600" lvl="1" indent="-228600" algn="l" defTabSz="889000">
            <a:lnSpc>
              <a:spcPct val="90000"/>
            </a:lnSpc>
            <a:spcBef>
              <a:spcPct val="0"/>
            </a:spcBef>
            <a:spcAft>
              <a:spcPct val="15000"/>
            </a:spcAft>
            <a:buChar char="•"/>
          </a:pPr>
          <a:r>
            <a:rPr lang="en-US" sz="2000" kern="1200" dirty="0"/>
            <a:t>Unclear proposal of tradable refugee quotas</a:t>
          </a:r>
        </a:p>
      </dsp:txBody>
      <dsp:txXfrm>
        <a:off x="5358209" y="636977"/>
        <a:ext cx="4700141" cy="308812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90BCCD6-B82D-4A0F-A051-6D85B9179145}" type="datetimeFigureOut">
              <a:rPr lang="de-DE" smtClean="0"/>
              <a:t>28.04.2019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8A87114-A2EB-4DEF-8308-B14329BCB3C5}" type="slidenum">
              <a:rPr lang="de-DE" smtClean="0"/>
              <a:t>‹Nr.›</a:t>
            </a:fld>
            <a:endParaRPr lang="de-D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3192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90BCCD6-B82D-4A0F-A051-6D85B9179145}" type="datetimeFigureOut">
              <a:rPr lang="de-DE" smtClean="0"/>
              <a:t>28.04.2019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8A87114-A2EB-4DEF-8308-B14329BCB3C5}" type="slidenum">
              <a:rPr lang="de-DE" smtClean="0"/>
              <a:t>‹Nr.›</a:t>
            </a:fld>
            <a:endParaRPr lang="de-DE"/>
          </a:p>
        </p:txBody>
      </p:sp>
    </p:spTree>
    <p:extLst>
      <p:ext uri="{BB962C8B-B14F-4D97-AF65-F5344CB8AC3E}">
        <p14:creationId xmlns:p14="http://schemas.microsoft.com/office/powerpoint/2010/main" val="305152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90BCCD6-B82D-4A0F-A051-6D85B9179145}" type="datetimeFigureOut">
              <a:rPr lang="de-DE" smtClean="0"/>
              <a:t>28.04.2019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8A87114-A2EB-4DEF-8308-B14329BCB3C5}" type="slidenum">
              <a:rPr lang="de-DE" smtClean="0"/>
              <a:t>‹Nr.›</a:t>
            </a:fld>
            <a:endParaRPr lang="de-DE"/>
          </a:p>
        </p:txBody>
      </p:sp>
    </p:spTree>
    <p:extLst>
      <p:ext uri="{BB962C8B-B14F-4D97-AF65-F5344CB8AC3E}">
        <p14:creationId xmlns:p14="http://schemas.microsoft.com/office/powerpoint/2010/main" val="2365509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90BCCD6-B82D-4A0F-A051-6D85B9179145}" type="datetimeFigureOut">
              <a:rPr lang="de-DE" smtClean="0"/>
              <a:t>28.04.2019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8A87114-A2EB-4DEF-8308-B14329BCB3C5}" type="slidenum">
              <a:rPr lang="de-DE" smtClean="0"/>
              <a:t>‹Nr.›</a:t>
            </a:fld>
            <a:endParaRPr lang="de-DE"/>
          </a:p>
        </p:txBody>
      </p:sp>
    </p:spTree>
    <p:extLst>
      <p:ext uri="{BB962C8B-B14F-4D97-AF65-F5344CB8AC3E}">
        <p14:creationId xmlns:p14="http://schemas.microsoft.com/office/powerpoint/2010/main" val="194589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90BCCD6-B82D-4A0F-A051-6D85B9179145}" type="datetimeFigureOut">
              <a:rPr lang="de-DE" smtClean="0"/>
              <a:t>28.04.2019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8A87114-A2EB-4DEF-8308-B14329BCB3C5}" type="slidenum">
              <a:rPr lang="de-DE" smtClean="0"/>
              <a:t>‹Nr.›</a:t>
            </a:fld>
            <a:endParaRPr lang="de-D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0888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090BCCD6-B82D-4A0F-A051-6D85B9179145}" type="datetimeFigureOut">
              <a:rPr lang="de-DE" smtClean="0"/>
              <a:t>28.04.2019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8A87114-A2EB-4DEF-8308-B14329BCB3C5}" type="slidenum">
              <a:rPr lang="de-DE" smtClean="0"/>
              <a:t>‹Nr.›</a:t>
            </a:fld>
            <a:endParaRPr lang="de-DE"/>
          </a:p>
        </p:txBody>
      </p:sp>
    </p:spTree>
    <p:extLst>
      <p:ext uri="{BB962C8B-B14F-4D97-AF65-F5344CB8AC3E}">
        <p14:creationId xmlns:p14="http://schemas.microsoft.com/office/powerpoint/2010/main" val="4169692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90BCCD6-B82D-4A0F-A051-6D85B9179145}" type="datetimeFigureOut">
              <a:rPr lang="de-DE" smtClean="0"/>
              <a:t>28.04.2019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48A87114-A2EB-4DEF-8308-B14329BCB3C5}" type="slidenum">
              <a:rPr lang="de-DE" smtClean="0"/>
              <a:t>‹Nr.›</a:t>
            </a:fld>
            <a:endParaRPr lang="de-DE"/>
          </a:p>
        </p:txBody>
      </p:sp>
    </p:spTree>
    <p:extLst>
      <p:ext uri="{BB962C8B-B14F-4D97-AF65-F5344CB8AC3E}">
        <p14:creationId xmlns:p14="http://schemas.microsoft.com/office/powerpoint/2010/main" val="4015164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090BCCD6-B82D-4A0F-A051-6D85B9179145}" type="datetimeFigureOut">
              <a:rPr lang="de-DE" smtClean="0"/>
              <a:t>28.04.2019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48A87114-A2EB-4DEF-8308-B14329BCB3C5}" type="slidenum">
              <a:rPr lang="de-DE" smtClean="0"/>
              <a:t>‹Nr.›</a:t>
            </a:fld>
            <a:endParaRPr lang="de-DE"/>
          </a:p>
        </p:txBody>
      </p:sp>
    </p:spTree>
    <p:extLst>
      <p:ext uri="{BB962C8B-B14F-4D97-AF65-F5344CB8AC3E}">
        <p14:creationId xmlns:p14="http://schemas.microsoft.com/office/powerpoint/2010/main" val="246152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90BCCD6-B82D-4A0F-A051-6D85B9179145}" type="datetimeFigureOut">
              <a:rPr lang="de-DE" smtClean="0"/>
              <a:t>28.04.2019</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48A87114-A2EB-4DEF-8308-B14329BCB3C5}" type="slidenum">
              <a:rPr lang="de-DE" smtClean="0"/>
              <a:t>‹Nr.›</a:t>
            </a:fld>
            <a:endParaRPr lang="de-DE"/>
          </a:p>
        </p:txBody>
      </p:sp>
    </p:spTree>
    <p:extLst>
      <p:ext uri="{BB962C8B-B14F-4D97-AF65-F5344CB8AC3E}">
        <p14:creationId xmlns:p14="http://schemas.microsoft.com/office/powerpoint/2010/main" val="159010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90BCCD6-B82D-4A0F-A051-6D85B9179145}" type="datetimeFigureOut">
              <a:rPr lang="de-DE" smtClean="0"/>
              <a:t>28.04.2019</a:t>
            </a:fld>
            <a:endParaRPr lang="de-D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8A87114-A2EB-4DEF-8308-B14329BCB3C5}" type="slidenum">
              <a:rPr lang="de-DE" smtClean="0"/>
              <a:t>‹Nr.›</a:t>
            </a:fld>
            <a:endParaRPr lang="de-DE"/>
          </a:p>
        </p:txBody>
      </p:sp>
    </p:spTree>
    <p:extLst>
      <p:ext uri="{BB962C8B-B14F-4D97-AF65-F5344CB8AC3E}">
        <p14:creationId xmlns:p14="http://schemas.microsoft.com/office/powerpoint/2010/main" val="3660659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090BCCD6-B82D-4A0F-A051-6D85B9179145}" type="datetimeFigureOut">
              <a:rPr lang="de-DE" smtClean="0"/>
              <a:t>28.04.2019</a:t>
            </a:fld>
            <a:endParaRPr lang="de-DE"/>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A87114-A2EB-4DEF-8308-B14329BCB3C5}" type="slidenum">
              <a:rPr lang="de-DE" smtClean="0"/>
              <a:t>‹Nr.›</a:t>
            </a:fld>
            <a:endParaRPr lang="de-DE"/>
          </a:p>
        </p:txBody>
      </p:sp>
    </p:spTree>
    <p:extLst>
      <p:ext uri="{BB962C8B-B14F-4D97-AF65-F5344CB8AC3E}">
        <p14:creationId xmlns:p14="http://schemas.microsoft.com/office/powerpoint/2010/main" val="1870819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90BCCD6-B82D-4A0F-A051-6D85B9179145}" type="datetimeFigureOut">
              <a:rPr lang="de-DE" smtClean="0"/>
              <a:t>28.04.2019</a:t>
            </a:fld>
            <a:endParaRPr lang="de-D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8A87114-A2EB-4DEF-8308-B14329BCB3C5}" type="slidenum">
              <a:rPr lang="de-DE" smtClean="0"/>
              <a:t>‹Nr.›</a:t>
            </a:fld>
            <a:endParaRPr lang="de-D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5853240"/>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c.europa.eu/home-affairs/sites/homeaffairs/files/what-we-do/policies/european-agenda-migration/20190306_managing-migration-factsheet-immediate-measures-needed_en.pd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hyperlink" Target="http://dotaceeu.cz/getmedia/b3724770-81b9-4cb0-950c-fcb3b65c60f5/Summary_EU-15_V4.pdf" TargetMode="External"/><Relationship Id="rId2" Type="http://schemas.openxmlformats.org/officeDocument/2006/relationships/hyperlink" Target="http://www.siepweb.it/siep/images/joomd/1463413160Bordignon_Scabrosetti_WP_SIEP_708.pdf" TargetMode="External"/><Relationship Id="rId1" Type="http://schemas.openxmlformats.org/officeDocument/2006/relationships/slideLayout" Target="../slideLayouts/slideLayout2.xml"/><Relationship Id="rId4" Type="http://schemas.openxmlformats.org/officeDocument/2006/relationships/hyperlink" Target="https://ec.europa.eu/home-affairs/sites/homeaffairs/files/what-we-do/policies/european-agenda-migration/20190306_managing-migration-factsheet-immediate-measures-needed_e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48A6F93-54E3-457B-848B-965C351652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D71F2F7B-1CD1-4341-8300-D3AB8CC5EBC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44603" y="4325112"/>
            <a:ext cx="71323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el 1">
            <a:extLst>
              <a:ext uri="{FF2B5EF4-FFF2-40B4-BE49-F238E27FC236}">
                <a16:creationId xmlns:a16="http://schemas.microsoft.com/office/drawing/2014/main" id="{1105DC9A-109B-492F-BD22-91F2EC30418D}"/>
              </a:ext>
            </a:extLst>
          </p:cNvPr>
          <p:cNvSpPr>
            <a:spLocks noGrp="1"/>
          </p:cNvSpPr>
          <p:nvPr>
            <p:ph type="ctrTitle"/>
          </p:nvPr>
        </p:nvSpPr>
        <p:spPr>
          <a:xfrm>
            <a:off x="3836504" y="758952"/>
            <a:ext cx="7319175" cy="3566160"/>
          </a:xfrm>
        </p:spPr>
        <p:txBody>
          <a:bodyPr>
            <a:normAutofit/>
          </a:bodyPr>
          <a:lstStyle/>
          <a:p>
            <a:r>
              <a:rPr lang="de-DE" sz="7400"/>
              <a:t>Review </a:t>
            </a:r>
            <a:r>
              <a:rPr lang="de-DE" sz="7400" err="1"/>
              <a:t>of</a:t>
            </a:r>
            <a:r>
              <a:rPr lang="de-DE" sz="7400"/>
              <a:t> </a:t>
            </a:r>
            <a:r>
              <a:rPr lang="de-DE" sz="7400" err="1"/>
              <a:t>the</a:t>
            </a:r>
            <a:r>
              <a:rPr lang="de-DE" sz="7400"/>
              <a:t> </a:t>
            </a:r>
            <a:r>
              <a:rPr lang="de-DE" sz="7400" err="1"/>
              <a:t>Finnish</a:t>
            </a:r>
            <a:r>
              <a:rPr lang="de-DE" sz="7400"/>
              <a:t> &amp; Swedish Policy </a:t>
            </a:r>
            <a:r>
              <a:rPr lang="de-DE" sz="7400" err="1"/>
              <a:t>Proposal</a:t>
            </a:r>
            <a:endParaRPr lang="de-DE" sz="7400"/>
          </a:p>
        </p:txBody>
      </p:sp>
      <p:sp>
        <p:nvSpPr>
          <p:cNvPr id="3" name="Untertitel 2">
            <a:extLst>
              <a:ext uri="{FF2B5EF4-FFF2-40B4-BE49-F238E27FC236}">
                <a16:creationId xmlns:a16="http://schemas.microsoft.com/office/drawing/2014/main" id="{1B83F47D-D15F-47EC-B949-7F1C2276886B}"/>
              </a:ext>
            </a:extLst>
          </p:cNvPr>
          <p:cNvSpPr>
            <a:spLocks noGrp="1"/>
          </p:cNvSpPr>
          <p:nvPr>
            <p:ph type="subTitle" idx="1"/>
          </p:nvPr>
        </p:nvSpPr>
        <p:spPr>
          <a:xfrm>
            <a:off x="3836504" y="4455620"/>
            <a:ext cx="7321946" cy="1143000"/>
          </a:xfrm>
        </p:spPr>
        <p:txBody>
          <a:bodyPr>
            <a:normAutofit/>
          </a:bodyPr>
          <a:lstStyle/>
          <a:p>
            <a:r>
              <a:rPr lang="de-DE"/>
              <a:t>By Poland &amp; Hungary</a:t>
            </a:r>
            <a:endParaRPr lang="de-DE" dirty="0"/>
          </a:p>
        </p:txBody>
      </p:sp>
      <p:pic>
        <p:nvPicPr>
          <p:cNvPr id="7" name="Graphic 6">
            <a:extLst>
              <a:ext uri="{FF2B5EF4-FFF2-40B4-BE49-F238E27FC236}">
                <a16:creationId xmlns:a16="http://schemas.microsoft.com/office/drawing/2014/main" id="{3F2F115A-A8A8-4A2B-8242-D11CB7A5B76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818" y="1944907"/>
            <a:ext cx="2449486" cy="2449486"/>
          </a:xfrm>
          <a:prstGeom prst="rect">
            <a:avLst/>
          </a:prstGeom>
        </p:spPr>
      </p:pic>
      <p:sp>
        <p:nvSpPr>
          <p:cNvPr id="14" name="Rectangle 13">
            <a:extLst>
              <a:ext uri="{FF2B5EF4-FFF2-40B4-BE49-F238E27FC236}">
                <a16:creationId xmlns:a16="http://schemas.microsoft.com/office/drawing/2014/main" id="{51F59CD9-29E6-4943-8931-5BC7201334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5B76B32D-AA83-45A4-9609-F96830AD4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9995300"/>
      </p:ext>
    </p:extLst>
  </p:cSld>
  <p:clrMapOvr>
    <a:masterClrMapping/>
  </p:clrMapOvr>
  <mc:AlternateContent xmlns:mc="http://schemas.openxmlformats.org/markup-compatibility/2006">
    <mc:Choice xmlns:p14="http://schemas.microsoft.com/office/powerpoint/2010/main" Requires="p14">
      <p:transition spd="slow" p14:dur="2000" advTm="8904"/>
    </mc:Choice>
    <mc:Fallback>
      <p:transition spd="slow" advTm="890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3529AFD-5A84-4419-9390-0E9584F35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FFD9C4-5E6D-4E44-8CCD-24EF7B6FF1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96A9FFB0-BE74-41EE-9695-54631EDC34A9}"/>
              </a:ext>
            </a:extLst>
          </p:cNvPr>
          <p:cNvSpPr>
            <a:spLocks noGrp="1"/>
          </p:cNvSpPr>
          <p:nvPr>
            <p:ph type="title"/>
          </p:nvPr>
        </p:nvSpPr>
        <p:spPr>
          <a:xfrm>
            <a:off x="492370" y="516835"/>
            <a:ext cx="3084844" cy="5772840"/>
          </a:xfrm>
        </p:spPr>
        <p:txBody>
          <a:bodyPr anchor="ctr">
            <a:normAutofit/>
          </a:bodyPr>
          <a:lstStyle/>
          <a:p>
            <a:r>
              <a:rPr lang="de-DE" sz="3600">
                <a:solidFill>
                  <a:srgbClr val="FFFFFF"/>
                </a:solidFill>
              </a:rPr>
              <a:t>Structure</a:t>
            </a:r>
          </a:p>
        </p:txBody>
      </p:sp>
      <p:sp>
        <p:nvSpPr>
          <p:cNvPr id="14" name="Rectangle 13">
            <a:extLst>
              <a:ext uri="{FF2B5EF4-FFF2-40B4-BE49-F238E27FC236}">
                <a16:creationId xmlns:a16="http://schemas.microsoft.com/office/drawing/2014/main" id="{6B3B2DB5-1B01-4A7A-B79B-E180757E61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Inhaltsplatzhalter 2">
            <a:extLst>
              <a:ext uri="{FF2B5EF4-FFF2-40B4-BE49-F238E27FC236}">
                <a16:creationId xmlns:a16="http://schemas.microsoft.com/office/drawing/2014/main" id="{D8B600F0-3A5D-4201-9093-F5DB7B17E03F}"/>
              </a:ext>
            </a:extLst>
          </p:cNvPr>
          <p:cNvGraphicFramePr>
            <a:graphicFrameLocks noGrp="1"/>
          </p:cNvGraphicFramePr>
          <p:nvPr>
            <p:ph idx="1"/>
            <p:extLst>
              <p:ext uri="{D42A27DB-BD31-4B8C-83A1-F6EECF244321}">
                <p14:modId xmlns:p14="http://schemas.microsoft.com/office/powerpoint/2010/main" val="3069205108"/>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1849583"/>
      </p:ext>
    </p:extLst>
  </p:cSld>
  <p:clrMapOvr>
    <a:masterClrMapping/>
  </p:clrMapOvr>
  <mc:AlternateContent xmlns:mc="http://schemas.openxmlformats.org/markup-compatibility/2006">
    <mc:Choice xmlns:p14="http://schemas.microsoft.com/office/powerpoint/2010/main" Requires="p14">
      <p:transition spd="slow" p14:dur="2000" advTm="13056"/>
    </mc:Choice>
    <mc:Fallback>
      <p:transition spd="slow" advTm="1305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9B54FF-F930-47F5-993F-2D570621D071}"/>
              </a:ext>
            </a:extLst>
          </p:cNvPr>
          <p:cNvSpPr>
            <a:spLocks noGrp="1"/>
          </p:cNvSpPr>
          <p:nvPr>
            <p:ph type="title"/>
          </p:nvPr>
        </p:nvSpPr>
        <p:spPr>
          <a:xfrm>
            <a:off x="1097280" y="286603"/>
            <a:ext cx="10058400" cy="1450757"/>
          </a:xfrm>
        </p:spPr>
        <p:txBody>
          <a:bodyPr/>
          <a:lstStyle/>
          <a:p>
            <a:r>
              <a:rPr lang="de-DE" dirty="0"/>
              <a:t>2. Common </a:t>
            </a:r>
            <a:r>
              <a:rPr lang="de-DE" dirty="0" err="1"/>
              <a:t>ground</a:t>
            </a:r>
            <a:r>
              <a:rPr lang="de-DE" dirty="0"/>
              <a:t> </a:t>
            </a:r>
          </a:p>
        </p:txBody>
      </p:sp>
      <p:sp>
        <p:nvSpPr>
          <p:cNvPr id="3" name="Inhaltsplatzhalter 2">
            <a:extLst>
              <a:ext uri="{FF2B5EF4-FFF2-40B4-BE49-F238E27FC236}">
                <a16:creationId xmlns:a16="http://schemas.microsoft.com/office/drawing/2014/main" id="{29AB9BB6-D026-4FF8-A5CF-C5DA71B73BCD}"/>
              </a:ext>
            </a:extLst>
          </p:cNvPr>
          <p:cNvSpPr>
            <a:spLocks noGrp="1"/>
          </p:cNvSpPr>
          <p:nvPr>
            <p:ph idx="1"/>
          </p:nvPr>
        </p:nvSpPr>
        <p:spPr>
          <a:xfrm>
            <a:off x="1097280" y="1845733"/>
            <a:ext cx="10058400" cy="4470225"/>
          </a:xfrm>
        </p:spPr>
        <p:txBody>
          <a:bodyPr/>
          <a:lstStyle/>
          <a:p>
            <a:pPr>
              <a:buFont typeface="Arial" panose="020B0604020202020204" pitchFamily="34" charset="0"/>
              <a:buChar char="•"/>
            </a:pPr>
            <a:r>
              <a:rPr lang="de-DE" dirty="0"/>
              <a:t> Policy </a:t>
            </a:r>
            <a:r>
              <a:rPr lang="de-DE" dirty="0" err="1"/>
              <a:t>Proposal</a:t>
            </a:r>
            <a:r>
              <a:rPr lang="de-DE" dirty="0"/>
              <a:t> </a:t>
            </a:r>
            <a:r>
              <a:rPr lang="de-DE" dirty="0" err="1"/>
              <a:t>contains</a:t>
            </a:r>
            <a:r>
              <a:rPr lang="de-DE" dirty="0"/>
              <a:t> </a:t>
            </a:r>
            <a:r>
              <a:rPr lang="de-DE" dirty="0" err="1"/>
              <a:t>many</a:t>
            </a:r>
            <a:r>
              <a:rPr lang="de-DE" dirty="0"/>
              <a:t> </a:t>
            </a:r>
            <a:r>
              <a:rPr lang="de-DE" dirty="0" err="1"/>
              <a:t>good</a:t>
            </a:r>
            <a:r>
              <a:rPr lang="de-DE" dirty="0"/>
              <a:t> </a:t>
            </a:r>
            <a:r>
              <a:rPr lang="de-DE" dirty="0" err="1"/>
              <a:t>approaches</a:t>
            </a:r>
            <a:r>
              <a:rPr lang="de-DE" dirty="0"/>
              <a:t>:</a:t>
            </a:r>
          </a:p>
          <a:p>
            <a:pPr>
              <a:buFont typeface="Arial" panose="020B0604020202020204" pitchFamily="34" charset="0"/>
              <a:buChar char="•"/>
            </a:pPr>
            <a:endParaRPr lang="de-DE" dirty="0"/>
          </a:p>
          <a:p>
            <a:pPr marL="457200" indent="-457200">
              <a:buFont typeface="+mj-lt"/>
              <a:buAutoNum type="arabicParenBoth"/>
            </a:pPr>
            <a:r>
              <a:rPr lang="en-US" dirty="0"/>
              <a:t>“It is possible to state it with certainty that </a:t>
            </a:r>
            <a:r>
              <a:rPr lang="en-US" b="1" dirty="0"/>
              <a:t>stronger external borders</a:t>
            </a:r>
            <a:r>
              <a:rPr lang="en-US" dirty="0"/>
              <a:t>, </a:t>
            </a:r>
            <a:r>
              <a:rPr lang="en-US" b="1" dirty="0"/>
              <a:t>preserving</a:t>
            </a:r>
            <a:r>
              <a:rPr lang="en-US" dirty="0"/>
              <a:t> the status quo on </a:t>
            </a:r>
            <a:r>
              <a:rPr lang="en-US" b="1" dirty="0"/>
              <a:t>cohesion funds</a:t>
            </a:r>
            <a:r>
              <a:rPr lang="en-US" dirty="0"/>
              <a:t>, reforming the Dublin regulation, and a standardized system for asylum claims is a common goal.”</a:t>
            </a:r>
            <a:endParaRPr lang="de-DE" dirty="0"/>
          </a:p>
          <a:p>
            <a:pPr marL="457200" indent="-457200">
              <a:buFont typeface="+mj-lt"/>
              <a:buAutoNum type="arabicParenBoth"/>
            </a:pPr>
            <a:r>
              <a:rPr lang="en-US" dirty="0"/>
              <a:t>predominantly realistic assessment of the situation, e.g.</a:t>
            </a:r>
          </a:p>
          <a:p>
            <a:pPr marL="761238" lvl="2" indent="-285750"/>
            <a:r>
              <a:rPr lang="en-US" dirty="0"/>
              <a:t>Consequences of migration</a:t>
            </a:r>
          </a:p>
          <a:p>
            <a:pPr marL="761238" lvl="2" indent="-285750"/>
            <a:r>
              <a:rPr lang="en-US" dirty="0"/>
              <a:t>Failure of the quota system</a:t>
            </a:r>
          </a:p>
          <a:p>
            <a:pPr marL="761238" lvl="2" indent="-285750"/>
            <a:r>
              <a:rPr lang="en-US" dirty="0"/>
              <a:t>Importance of cohesion funds for EU member states</a:t>
            </a:r>
          </a:p>
          <a:p>
            <a:pPr marL="761238" lvl="2" indent="-285750"/>
            <a:r>
              <a:rPr lang="en-US" dirty="0"/>
              <a:t>Importance of other issues for the EU, in particular Brexit and its consequences</a:t>
            </a:r>
          </a:p>
          <a:p>
            <a:pPr marL="0" indent="0">
              <a:buNone/>
            </a:pPr>
            <a:endParaRPr lang="en-US" dirty="0"/>
          </a:p>
          <a:p>
            <a:pPr marL="457200" indent="-457200">
              <a:buFont typeface="+mj-lt"/>
              <a:buAutoNum type="arabicParenBoth"/>
            </a:pPr>
            <a:endParaRPr lang="de-DE" dirty="0"/>
          </a:p>
        </p:txBody>
      </p:sp>
    </p:spTree>
    <p:extLst>
      <p:ext uri="{BB962C8B-B14F-4D97-AF65-F5344CB8AC3E}">
        <p14:creationId xmlns:p14="http://schemas.microsoft.com/office/powerpoint/2010/main" val="3458510357"/>
      </p:ext>
    </p:extLst>
  </p:cSld>
  <p:clrMapOvr>
    <a:masterClrMapping/>
  </p:clrMapOvr>
  <mc:AlternateContent xmlns:mc="http://schemas.openxmlformats.org/markup-compatibility/2006">
    <mc:Choice xmlns:p14="http://schemas.microsoft.com/office/powerpoint/2010/main" Requires="p14">
      <p:transition spd="slow" p14:dur="2000" advTm="48921"/>
    </mc:Choice>
    <mc:Fallback>
      <p:transition spd="slow" advTm="4892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AEB896-1B2A-49CB-8DF4-F737AA926A65}"/>
              </a:ext>
            </a:extLst>
          </p:cNvPr>
          <p:cNvSpPr>
            <a:spLocks noGrp="1"/>
          </p:cNvSpPr>
          <p:nvPr>
            <p:ph type="title"/>
          </p:nvPr>
        </p:nvSpPr>
        <p:spPr>
          <a:xfrm>
            <a:off x="1097280" y="263527"/>
            <a:ext cx="10058400" cy="1450757"/>
          </a:xfrm>
        </p:spPr>
        <p:txBody>
          <a:bodyPr>
            <a:normAutofit/>
          </a:bodyPr>
          <a:lstStyle/>
          <a:p>
            <a:r>
              <a:rPr lang="de-DE" dirty="0"/>
              <a:t>3. </a:t>
            </a:r>
            <a:r>
              <a:rPr lang="de-DE" dirty="0" err="1"/>
              <a:t>Weaknesses</a:t>
            </a:r>
            <a:r>
              <a:rPr lang="de-DE" dirty="0"/>
              <a:t> and </a:t>
            </a:r>
            <a:r>
              <a:rPr lang="de-DE" dirty="0" err="1"/>
              <a:t>disagreement</a:t>
            </a:r>
            <a:endParaRPr lang="de-DE" sz="2800" dirty="0">
              <a:latin typeface="+mn-lt"/>
            </a:endParaRPr>
          </a:p>
        </p:txBody>
      </p:sp>
      <p:sp>
        <p:nvSpPr>
          <p:cNvPr id="3" name="Inhaltsplatzhalter 2">
            <a:extLst>
              <a:ext uri="{FF2B5EF4-FFF2-40B4-BE49-F238E27FC236}">
                <a16:creationId xmlns:a16="http://schemas.microsoft.com/office/drawing/2014/main" id="{B80C445E-F6FA-4823-BBA9-C50FD87882EB}"/>
              </a:ext>
            </a:extLst>
          </p:cNvPr>
          <p:cNvSpPr>
            <a:spLocks noGrp="1"/>
          </p:cNvSpPr>
          <p:nvPr>
            <p:ph idx="1"/>
          </p:nvPr>
        </p:nvSpPr>
        <p:spPr>
          <a:xfrm>
            <a:off x="1097280" y="1845733"/>
            <a:ext cx="10058400" cy="4309969"/>
          </a:xfrm>
        </p:spPr>
        <p:txBody>
          <a:bodyPr>
            <a:normAutofit/>
          </a:bodyPr>
          <a:lstStyle/>
          <a:p>
            <a:pPr marL="0" indent="0">
              <a:buNone/>
            </a:pPr>
            <a:r>
              <a:rPr lang="de-DE" b="1" dirty="0" err="1"/>
              <a:t>Stricter</a:t>
            </a:r>
            <a:r>
              <a:rPr lang="de-DE" b="1" dirty="0"/>
              <a:t> </a:t>
            </a:r>
            <a:r>
              <a:rPr lang="de-DE" b="1" dirty="0" err="1"/>
              <a:t>conditionality</a:t>
            </a:r>
            <a:endParaRPr lang="de-DE" b="1" dirty="0"/>
          </a:p>
          <a:p>
            <a:pPr>
              <a:buFont typeface="Arial" panose="020B0604020202020204" pitchFamily="34" charset="0"/>
              <a:buChar char="•"/>
            </a:pPr>
            <a:r>
              <a:rPr lang="de-DE" dirty="0"/>
              <a:t> </a:t>
            </a:r>
            <a:r>
              <a:rPr lang="de-DE" dirty="0" err="1"/>
              <a:t>Conditionality</a:t>
            </a:r>
            <a:r>
              <a:rPr lang="de-DE" dirty="0"/>
              <a:t> </a:t>
            </a:r>
            <a:r>
              <a:rPr lang="de-DE" dirty="0" err="1"/>
              <a:t>for</a:t>
            </a:r>
            <a:r>
              <a:rPr lang="de-DE" dirty="0"/>
              <a:t> </a:t>
            </a:r>
            <a:r>
              <a:rPr lang="de-DE" dirty="0" err="1"/>
              <a:t>what</a:t>
            </a:r>
            <a:r>
              <a:rPr lang="de-DE" dirty="0"/>
              <a:t>? Not </a:t>
            </a:r>
            <a:r>
              <a:rPr lang="de-DE" dirty="0" err="1"/>
              <a:t>specified</a:t>
            </a:r>
            <a:r>
              <a:rPr lang="de-DE" dirty="0"/>
              <a:t> in </a:t>
            </a:r>
            <a:r>
              <a:rPr lang="de-DE" dirty="0" err="1"/>
              <a:t>the</a:t>
            </a:r>
            <a:r>
              <a:rPr lang="de-DE" dirty="0"/>
              <a:t> </a:t>
            </a:r>
            <a:r>
              <a:rPr lang="de-DE" dirty="0" err="1"/>
              <a:t>policy</a:t>
            </a:r>
            <a:r>
              <a:rPr lang="de-DE" dirty="0"/>
              <a:t> </a:t>
            </a:r>
            <a:r>
              <a:rPr lang="de-DE" dirty="0" err="1"/>
              <a:t>proposal</a:t>
            </a:r>
            <a:r>
              <a:rPr lang="de-DE" dirty="0"/>
              <a:t>.</a:t>
            </a:r>
          </a:p>
          <a:p>
            <a:pPr>
              <a:buFont typeface="Arial" panose="020B0604020202020204" pitchFamily="34" charset="0"/>
              <a:buChar char="•"/>
            </a:pPr>
            <a:r>
              <a:rPr lang="de-DE" dirty="0"/>
              <a:t> </a:t>
            </a:r>
            <a:r>
              <a:rPr lang="de-DE" dirty="0" err="1"/>
              <a:t>Acknowledgement</a:t>
            </a:r>
            <a:r>
              <a:rPr lang="de-DE" dirty="0"/>
              <a:t> </a:t>
            </a:r>
            <a:r>
              <a:rPr lang="de-DE" dirty="0" err="1"/>
              <a:t>for</a:t>
            </a:r>
            <a:r>
              <a:rPr lang="de-DE" dirty="0"/>
              <a:t> </a:t>
            </a:r>
            <a:r>
              <a:rPr lang="de-DE" dirty="0" err="1"/>
              <a:t>the</a:t>
            </a:r>
            <a:r>
              <a:rPr lang="de-DE" dirty="0"/>
              <a:t> </a:t>
            </a:r>
            <a:r>
              <a:rPr lang="de-DE" dirty="0" err="1"/>
              <a:t>insight</a:t>
            </a:r>
            <a:r>
              <a:rPr lang="de-DE" dirty="0"/>
              <a:t> </a:t>
            </a:r>
            <a:r>
              <a:rPr lang="de-DE" dirty="0" err="1"/>
              <a:t>that</a:t>
            </a:r>
            <a:r>
              <a:rPr lang="de-DE" dirty="0"/>
              <a:t> </a:t>
            </a:r>
            <a:r>
              <a:rPr lang="de-DE" dirty="0" err="1"/>
              <a:t>stronger</a:t>
            </a:r>
            <a:r>
              <a:rPr lang="de-DE" dirty="0"/>
              <a:t> </a:t>
            </a:r>
            <a:r>
              <a:rPr lang="de-DE" dirty="0" err="1"/>
              <a:t>states</a:t>
            </a:r>
            <a:r>
              <a:rPr lang="de-DE" dirty="0"/>
              <a:t> </a:t>
            </a:r>
            <a:r>
              <a:rPr lang="de-DE" dirty="0" err="1"/>
              <a:t>tend</a:t>
            </a:r>
            <a:r>
              <a:rPr lang="de-DE" dirty="0"/>
              <a:t> </a:t>
            </a:r>
            <a:r>
              <a:rPr lang="de-DE" dirty="0" err="1"/>
              <a:t>to</a:t>
            </a:r>
            <a:r>
              <a:rPr lang="de-DE" dirty="0"/>
              <a:t> </a:t>
            </a:r>
            <a:r>
              <a:rPr lang="de-DE" dirty="0" err="1"/>
              <a:t>impose</a:t>
            </a:r>
            <a:r>
              <a:rPr lang="de-DE" dirty="0"/>
              <a:t> </a:t>
            </a:r>
            <a:r>
              <a:rPr lang="de-DE" dirty="0" err="1"/>
              <a:t>the</a:t>
            </a:r>
            <a:r>
              <a:rPr lang="de-DE" dirty="0"/>
              <a:t> </a:t>
            </a:r>
            <a:r>
              <a:rPr lang="de-DE" dirty="0" err="1"/>
              <a:t>conditions</a:t>
            </a:r>
            <a:r>
              <a:rPr lang="de-DE" dirty="0"/>
              <a:t> on </a:t>
            </a:r>
            <a:r>
              <a:rPr lang="de-DE" dirty="0" err="1"/>
              <a:t>weaker</a:t>
            </a:r>
            <a:r>
              <a:rPr lang="de-DE" dirty="0"/>
              <a:t> </a:t>
            </a:r>
            <a:r>
              <a:rPr lang="de-DE" dirty="0" err="1"/>
              <a:t>ones</a:t>
            </a:r>
            <a:r>
              <a:rPr lang="de-DE" dirty="0"/>
              <a:t>, </a:t>
            </a:r>
            <a:r>
              <a:rPr lang="de-DE" dirty="0" err="1"/>
              <a:t>hence</a:t>
            </a:r>
            <a:r>
              <a:rPr lang="de-DE" dirty="0"/>
              <a:t> </a:t>
            </a:r>
            <a:r>
              <a:rPr lang="de-DE" dirty="0" err="1"/>
              <a:t>creating</a:t>
            </a:r>
            <a:r>
              <a:rPr lang="de-DE" dirty="0"/>
              <a:t> </a:t>
            </a:r>
            <a:r>
              <a:rPr lang="de-DE" dirty="0" err="1"/>
              <a:t>division</a:t>
            </a:r>
            <a:r>
              <a:rPr lang="de-DE" dirty="0"/>
              <a:t>. </a:t>
            </a:r>
          </a:p>
          <a:p>
            <a:pPr marL="0" indent="0">
              <a:buNone/>
            </a:pPr>
            <a:endParaRPr lang="de-DE" dirty="0"/>
          </a:p>
          <a:p>
            <a:pPr>
              <a:buFont typeface="Arial" panose="020B0604020202020204" pitchFamily="34" charset="0"/>
              <a:buChar char="•"/>
            </a:pPr>
            <a:r>
              <a:rPr lang="de-DE" dirty="0"/>
              <a:t> </a:t>
            </a:r>
            <a:r>
              <a:rPr lang="de-DE" dirty="0" err="1"/>
              <a:t>However</a:t>
            </a:r>
            <a:r>
              <a:rPr lang="de-DE" dirty="0"/>
              <a:t>, </a:t>
            </a:r>
            <a:r>
              <a:rPr lang="de-DE" dirty="0" err="1"/>
              <a:t>ulterior</a:t>
            </a:r>
            <a:r>
              <a:rPr lang="de-DE" dirty="0"/>
              <a:t> </a:t>
            </a:r>
            <a:r>
              <a:rPr lang="de-DE" dirty="0" err="1"/>
              <a:t>motives</a:t>
            </a:r>
            <a:r>
              <a:rPr lang="de-DE" dirty="0"/>
              <a:t> </a:t>
            </a:r>
            <a:r>
              <a:rPr lang="de-DE" dirty="0" err="1"/>
              <a:t>highly</a:t>
            </a:r>
            <a:r>
              <a:rPr lang="de-DE" dirty="0"/>
              <a:t> </a:t>
            </a:r>
            <a:r>
              <a:rPr lang="de-DE" dirty="0" err="1"/>
              <a:t>unclear</a:t>
            </a:r>
            <a:r>
              <a:rPr lang="de-DE" dirty="0"/>
              <a:t>:</a:t>
            </a:r>
          </a:p>
          <a:p>
            <a:pPr marL="0" indent="0">
              <a:buNone/>
            </a:pPr>
            <a:r>
              <a:rPr lang="en-US" i="1" dirty="0"/>
              <a:t>“While the process [of Brexit] has been taking longer than expected and decision-making is slow, some </a:t>
            </a:r>
            <a:r>
              <a:rPr lang="en-US" b="1" i="1" dirty="0"/>
              <a:t>revised ex-ante conditions </a:t>
            </a:r>
            <a:r>
              <a:rPr lang="en-US" i="1" dirty="0"/>
              <a:t>could be re-regulated to </a:t>
            </a:r>
            <a:r>
              <a:rPr lang="en-US" b="1" i="1" dirty="0"/>
              <a:t>compensate this budget loss</a:t>
            </a:r>
            <a:r>
              <a:rPr lang="en-US" i="1" dirty="0"/>
              <a:t>. Meaning during the period of indecisiveness, they would be </a:t>
            </a:r>
            <a:r>
              <a:rPr lang="en-US" b="1" i="1" dirty="0"/>
              <a:t>penalized for financial damages </a:t>
            </a:r>
            <a:r>
              <a:rPr lang="en-US" i="1" dirty="0"/>
              <a:t>to the other members, so the 27 remaining states can keep the 1% GNI contributions.” (Position Paper Finland/Sweden)</a:t>
            </a:r>
            <a:endParaRPr lang="de-DE" dirty="0"/>
          </a:p>
          <a:p>
            <a:pPr marL="201168" lvl="1" indent="0">
              <a:buNone/>
            </a:pPr>
            <a:endParaRPr lang="de-DE" dirty="0"/>
          </a:p>
        </p:txBody>
      </p:sp>
    </p:spTree>
    <p:extLst>
      <p:ext uri="{BB962C8B-B14F-4D97-AF65-F5344CB8AC3E}">
        <p14:creationId xmlns:p14="http://schemas.microsoft.com/office/powerpoint/2010/main" val="2205783372"/>
      </p:ext>
    </p:extLst>
  </p:cSld>
  <p:clrMapOvr>
    <a:masterClrMapping/>
  </p:clrMapOvr>
  <mc:AlternateContent xmlns:mc="http://schemas.openxmlformats.org/markup-compatibility/2006">
    <mc:Choice xmlns:p14="http://schemas.microsoft.com/office/powerpoint/2010/main" Requires="p14">
      <p:transition spd="slow" p14:dur="2000" advTm="105663"/>
    </mc:Choice>
    <mc:Fallback>
      <p:transition spd="slow" advTm="10566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98A0EA2-FD6D-42FF-9F8A-B6EE010C1E3B}"/>
              </a:ext>
            </a:extLst>
          </p:cNvPr>
          <p:cNvSpPr>
            <a:spLocks noGrp="1"/>
          </p:cNvSpPr>
          <p:nvPr>
            <p:ph idx="1"/>
          </p:nvPr>
        </p:nvSpPr>
        <p:spPr/>
        <p:txBody>
          <a:bodyPr/>
          <a:lstStyle/>
          <a:p>
            <a:pPr>
              <a:buFont typeface="Arial" panose="020B0604020202020204" pitchFamily="34" charset="0"/>
              <a:buChar char="•"/>
            </a:pPr>
            <a:r>
              <a:rPr lang="de-DE" dirty="0"/>
              <a:t> The </a:t>
            </a:r>
            <a:r>
              <a:rPr lang="de-DE" dirty="0" err="1"/>
              <a:t>cited</a:t>
            </a:r>
            <a:r>
              <a:rPr lang="de-DE" dirty="0"/>
              <a:t> report </a:t>
            </a:r>
            <a:r>
              <a:rPr lang="de-DE" dirty="0" err="1"/>
              <a:t>actually</a:t>
            </a:r>
            <a:r>
              <a:rPr lang="de-DE" dirty="0"/>
              <a:t> </a:t>
            </a:r>
            <a:r>
              <a:rPr lang="de-DE" dirty="0" err="1"/>
              <a:t>refutes</a:t>
            </a:r>
            <a:r>
              <a:rPr lang="de-DE" dirty="0"/>
              <a:t> </a:t>
            </a:r>
            <a:r>
              <a:rPr lang="de-DE" dirty="0" err="1"/>
              <a:t>this</a:t>
            </a:r>
            <a:r>
              <a:rPr lang="de-DE" dirty="0"/>
              <a:t> </a:t>
            </a:r>
            <a:r>
              <a:rPr lang="de-DE" dirty="0" err="1"/>
              <a:t>view</a:t>
            </a:r>
            <a:r>
              <a:rPr lang="de-DE" dirty="0"/>
              <a:t> </a:t>
            </a:r>
            <a:r>
              <a:rPr lang="de-DE" dirty="0" err="1"/>
              <a:t>by</a:t>
            </a:r>
            <a:r>
              <a:rPr lang="de-DE" dirty="0"/>
              <a:t> </a:t>
            </a:r>
            <a:r>
              <a:rPr lang="de-DE" dirty="0" err="1"/>
              <a:t>emphasizing</a:t>
            </a:r>
            <a:r>
              <a:rPr lang="de-DE" dirty="0"/>
              <a:t> </a:t>
            </a:r>
            <a:r>
              <a:rPr lang="de-DE" dirty="0" err="1"/>
              <a:t>that</a:t>
            </a:r>
            <a:r>
              <a:rPr lang="de-DE" dirty="0"/>
              <a:t> </a:t>
            </a:r>
            <a:r>
              <a:rPr lang="de-DE" dirty="0" err="1"/>
              <a:t>the</a:t>
            </a:r>
            <a:r>
              <a:rPr lang="de-DE" dirty="0"/>
              <a:t> pure </a:t>
            </a:r>
            <a:r>
              <a:rPr lang="de-DE" dirty="0" err="1"/>
              <a:t>numbers</a:t>
            </a:r>
            <a:r>
              <a:rPr lang="de-DE" dirty="0"/>
              <a:t> do not </a:t>
            </a:r>
            <a:r>
              <a:rPr lang="de-DE" dirty="0" err="1"/>
              <a:t>imply</a:t>
            </a:r>
            <a:r>
              <a:rPr lang="de-DE" dirty="0"/>
              <a:t> such a lack </a:t>
            </a:r>
            <a:r>
              <a:rPr lang="de-DE" dirty="0" err="1"/>
              <a:t>of</a:t>
            </a:r>
            <a:r>
              <a:rPr lang="de-DE" dirty="0"/>
              <a:t> </a:t>
            </a:r>
            <a:r>
              <a:rPr lang="de-DE" dirty="0" err="1"/>
              <a:t>fairness</a:t>
            </a:r>
            <a:r>
              <a:rPr lang="de-DE" dirty="0"/>
              <a:t>.</a:t>
            </a:r>
          </a:p>
          <a:p>
            <a:pPr lvl="1">
              <a:buFont typeface="Arial" panose="020B0604020202020204" pitchFamily="34" charset="0"/>
              <a:buChar char="•"/>
            </a:pPr>
            <a:r>
              <a:rPr lang="en-US" dirty="0"/>
              <a:t>However, the present system is generally thought of being “unfair” because the final allocation of the burden to pay to the EU violates a notion of “horizontal equity” across member countries (…). </a:t>
            </a:r>
            <a:r>
              <a:rPr lang="en-US" b="1" dirty="0"/>
              <a:t>In particular, in some cases, poorer countries pay to the EU budget more than richer ones.</a:t>
            </a:r>
            <a:endParaRPr lang="en-US" dirty="0"/>
          </a:p>
          <a:p>
            <a:pPr lvl="1">
              <a:buFont typeface="Arial" panose="020B0604020202020204" pitchFamily="34" charset="0"/>
              <a:buChar char="•"/>
            </a:pPr>
            <a:r>
              <a:rPr lang="en-US" b="1" dirty="0"/>
              <a:t>Budgetary balances do not measure the real benefits accruing to countries for their participation to the Union</a:t>
            </a:r>
            <a:r>
              <a:rPr lang="en-US" dirty="0"/>
              <a:t> (…), not even in the strict sense of the benefits deriving from the EU expenditure, as spillover effects across countries are not computed in the exercise (</a:t>
            </a:r>
            <a:r>
              <a:rPr lang="it-IT" dirty="0"/>
              <a:t>Bordignon &amp; </a:t>
            </a:r>
            <a:r>
              <a:rPr lang="it-IT" dirty="0" err="1"/>
              <a:t>Scabrosetti</a:t>
            </a:r>
            <a:r>
              <a:rPr lang="it-IT" dirty="0"/>
              <a:t>, 2016, p. 6).</a:t>
            </a:r>
            <a:r>
              <a:rPr lang="en-US" dirty="0"/>
              <a:t> </a:t>
            </a:r>
          </a:p>
          <a:p>
            <a:pPr>
              <a:buFont typeface="Arial" panose="020B0604020202020204" pitchFamily="34" charset="0"/>
              <a:buChar char="•"/>
            </a:pPr>
            <a:r>
              <a:rPr lang="en-US" dirty="0"/>
              <a:t> Many benefits for net contributors. Example of Germany gaining more from implementation of Social Cohesion in V4 countries than contributing (Polish Ministry of Regional Development, 2013).</a:t>
            </a:r>
          </a:p>
          <a:p>
            <a:pPr>
              <a:buFont typeface="Arial" panose="020B0604020202020204" pitchFamily="34" charset="0"/>
              <a:buChar char="•"/>
            </a:pPr>
            <a:endParaRPr lang="de-DE" dirty="0"/>
          </a:p>
        </p:txBody>
      </p:sp>
      <p:sp>
        <p:nvSpPr>
          <p:cNvPr id="5" name="Textfeld 4">
            <a:extLst>
              <a:ext uri="{FF2B5EF4-FFF2-40B4-BE49-F238E27FC236}">
                <a16:creationId xmlns:a16="http://schemas.microsoft.com/office/drawing/2014/main" id="{4FB0B9F9-D127-4FE3-85FD-EA8E95D71E66}"/>
              </a:ext>
            </a:extLst>
          </p:cNvPr>
          <p:cNvSpPr txBox="1"/>
          <p:nvPr/>
        </p:nvSpPr>
        <p:spPr>
          <a:xfrm>
            <a:off x="4807670" y="6372520"/>
            <a:ext cx="4034673" cy="485480"/>
          </a:xfrm>
          <a:prstGeom prst="rect">
            <a:avLst/>
          </a:prstGeom>
          <a:noFill/>
        </p:spPr>
        <p:txBody>
          <a:bodyPr wrap="square" rtlCol="0">
            <a:spAutoFit/>
          </a:bodyPr>
          <a:lstStyle/>
          <a:p>
            <a:endParaRPr lang="de-DE" dirty="0"/>
          </a:p>
        </p:txBody>
      </p:sp>
      <p:sp>
        <p:nvSpPr>
          <p:cNvPr id="7" name="Textfeld 6">
            <a:extLst>
              <a:ext uri="{FF2B5EF4-FFF2-40B4-BE49-F238E27FC236}">
                <a16:creationId xmlns:a16="http://schemas.microsoft.com/office/drawing/2014/main" id="{6ECB7F57-6827-479B-B230-27C52D9C107A}"/>
              </a:ext>
            </a:extLst>
          </p:cNvPr>
          <p:cNvSpPr txBox="1"/>
          <p:nvPr/>
        </p:nvSpPr>
        <p:spPr>
          <a:xfrm>
            <a:off x="1097280" y="443060"/>
            <a:ext cx="10058400" cy="1292662"/>
          </a:xfrm>
          <a:prstGeom prst="rect">
            <a:avLst/>
          </a:prstGeom>
          <a:noFill/>
        </p:spPr>
        <p:txBody>
          <a:bodyPr wrap="square" rtlCol="0">
            <a:spAutoFit/>
          </a:bodyPr>
          <a:lstStyle/>
          <a:p>
            <a:r>
              <a:rPr lang="en-US" sz="2000" i="1" dirty="0"/>
              <a:t>“While it is desirable to enlarge the budget, some states (e.g., Germany, Sweden, Finland) are the net contributors thus they receive significantly less than they give. </a:t>
            </a:r>
            <a:r>
              <a:rPr lang="en-US" sz="2000" b="1" i="1" dirty="0"/>
              <a:t>This becomes more of a fairness issue than that of lacking finances.</a:t>
            </a:r>
            <a:r>
              <a:rPr lang="en-US" sz="2000" i="1" dirty="0"/>
              <a:t>”</a:t>
            </a:r>
            <a:endParaRPr lang="de-DE" sz="2000" i="1" dirty="0"/>
          </a:p>
          <a:p>
            <a:endParaRPr lang="de-DE" dirty="0"/>
          </a:p>
        </p:txBody>
      </p:sp>
    </p:spTree>
    <p:extLst>
      <p:ext uri="{BB962C8B-B14F-4D97-AF65-F5344CB8AC3E}">
        <p14:creationId xmlns:p14="http://schemas.microsoft.com/office/powerpoint/2010/main" val="2427546875"/>
      </p:ext>
    </p:extLst>
  </p:cSld>
  <p:clrMapOvr>
    <a:masterClrMapping/>
  </p:clrMapOvr>
  <mc:AlternateContent xmlns:mc="http://schemas.openxmlformats.org/markup-compatibility/2006">
    <mc:Choice xmlns:p14="http://schemas.microsoft.com/office/powerpoint/2010/main" Requires="p14">
      <p:transition spd="slow" p14:dur="2000" advTm="86960"/>
    </mc:Choice>
    <mc:Fallback>
      <p:transition spd="slow" advTm="8696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AEB896-1B2A-49CB-8DF4-F737AA926A65}"/>
              </a:ext>
            </a:extLst>
          </p:cNvPr>
          <p:cNvSpPr>
            <a:spLocks noGrp="1"/>
          </p:cNvSpPr>
          <p:nvPr>
            <p:ph type="title"/>
          </p:nvPr>
        </p:nvSpPr>
        <p:spPr/>
        <p:txBody>
          <a:bodyPr>
            <a:noAutofit/>
          </a:bodyPr>
          <a:lstStyle/>
          <a:p>
            <a:r>
              <a:rPr lang="en-US" sz="2000" i="1">
                <a:solidFill>
                  <a:schemeClr val="tx1"/>
                </a:solidFill>
                <a:latin typeface="+mn-lt"/>
              </a:rPr>
              <a:t>“</a:t>
            </a:r>
            <a:r>
              <a:rPr lang="en-US" sz="2000" b="1" i="1">
                <a:solidFill>
                  <a:schemeClr val="tx1"/>
                </a:solidFill>
                <a:latin typeface="+mn-lt"/>
              </a:rPr>
              <a:t>Several issues </a:t>
            </a:r>
            <a:r>
              <a:rPr lang="en-US" sz="2000" i="1">
                <a:solidFill>
                  <a:schemeClr val="tx1"/>
                </a:solidFill>
                <a:latin typeface="+mn-lt"/>
              </a:rPr>
              <a:t>connected to the EU policies on external borders were uncovered by the </a:t>
            </a:r>
            <a:r>
              <a:rPr lang="en-US" sz="2000" b="1" i="1">
                <a:solidFill>
                  <a:schemeClr val="tx1"/>
                </a:solidFill>
                <a:latin typeface="+mn-lt"/>
              </a:rPr>
              <a:t>unprecedented arrival of refugees</a:t>
            </a:r>
            <a:r>
              <a:rPr lang="en-US" sz="2000" i="1">
                <a:solidFill>
                  <a:schemeClr val="tx1"/>
                </a:solidFill>
                <a:latin typeface="+mn-lt"/>
              </a:rPr>
              <a:t> that culminated in 2015. These problems </a:t>
            </a:r>
            <a:r>
              <a:rPr lang="en-US" sz="2000" b="1" i="1">
                <a:solidFill>
                  <a:schemeClr val="tx1"/>
                </a:solidFill>
                <a:latin typeface="+mn-lt"/>
              </a:rPr>
              <a:t>affected the well-functioning of the Schengen </a:t>
            </a:r>
            <a:r>
              <a:rPr lang="en-US" sz="2000" i="1">
                <a:solidFill>
                  <a:schemeClr val="tx1"/>
                </a:solidFill>
                <a:latin typeface="+mn-lt"/>
              </a:rPr>
              <a:t>rules, resulted in </a:t>
            </a:r>
            <a:r>
              <a:rPr lang="en-US" sz="2000" b="1" i="1">
                <a:solidFill>
                  <a:schemeClr val="tx1"/>
                </a:solidFill>
                <a:latin typeface="+mn-lt"/>
              </a:rPr>
              <a:t>terrorist insurgencies</a:t>
            </a:r>
            <a:r>
              <a:rPr lang="en-US" sz="2000" i="1">
                <a:solidFill>
                  <a:schemeClr val="tx1"/>
                </a:solidFill>
                <a:latin typeface="+mn-lt"/>
              </a:rPr>
              <a:t>, and </a:t>
            </a:r>
            <a:r>
              <a:rPr lang="en-US" sz="2000" b="1" i="1">
                <a:solidFill>
                  <a:schemeClr val="tx1"/>
                </a:solidFill>
                <a:latin typeface="+mn-lt"/>
              </a:rPr>
              <a:t>cross-border crimes </a:t>
            </a:r>
            <a:r>
              <a:rPr lang="en-US" sz="2000" i="1">
                <a:solidFill>
                  <a:schemeClr val="tx1"/>
                </a:solidFill>
                <a:latin typeface="+mn-lt"/>
              </a:rPr>
              <a:t>thus making several MSs reintroduce border checks. (…) However, as was seen in the US case, the prospect of having </a:t>
            </a:r>
            <a:r>
              <a:rPr lang="en-US" sz="2000" b="1" i="1">
                <a:solidFill>
                  <a:schemeClr val="tx1"/>
                </a:solidFill>
                <a:latin typeface="+mn-lt"/>
              </a:rPr>
              <a:t>stronger border control </a:t>
            </a:r>
            <a:r>
              <a:rPr lang="en-US" sz="2000" i="1">
                <a:solidFill>
                  <a:schemeClr val="tx1"/>
                </a:solidFill>
                <a:latin typeface="+mn-lt"/>
              </a:rPr>
              <a:t>(e.g. the Trump wall) </a:t>
            </a:r>
            <a:r>
              <a:rPr lang="en-US" sz="2000" b="1" i="1">
                <a:solidFill>
                  <a:schemeClr val="tx1"/>
                </a:solidFill>
                <a:latin typeface="+mn-lt"/>
              </a:rPr>
              <a:t>leads to a higher migration rates </a:t>
            </a:r>
            <a:r>
              <a:rPr lang="en-US" sz="2000" i="1">
                <a:solidFill>
                  <a:schemeClr val="tx1"/>
                </a:solidFill>
                <a:latin typeface="+mn-lt"/>
              </a:rPr>
              <a:t>now.”</a:t>
            </a:r>
            <a:endParaRPr lang="de-DE" sz="2000" i="1" dirty="0">
              <a:solidFill>
                <a:schemeClr val="tx1"/>
              </a:solidFill>
              <a:latin typeface="+mn-lt"/>
            </a:endParaRPr>
          </a:p>
        </p:txBody>
      </p:sp>
      <p:sp>
        <p:nvSpPr>
          <p:cNvPr id="3" name="Inhaltsplatzhalter 2">
            <a:extLst>
              <a:ext uri="{FF2B5EF4-FFF2-40B4-BE49-F238E27FC236}">
                <a16:creationId xmlns:a16="http://schemas.microsoft.com/office/drawing/2014/main" id="{B80C445E-F6FA-4823-BBA9-C50FD87882EB}"/>
              </a:ext>
            </a:extLst>
          </p:cNvPr>
          <p:cNvSpPr>
            <a:spLocks noGrp="1"/>
          </p:cNvSpPr>
          <p:nvPr>
            <p:ph idx="1"/>
          </p:nvPr>
        </p:nvSpPr>
        <p:spPr>
          <a:xfrm>
            <a:off x="1097280" y="2092752"/>
            <a:ext cx="3870645" cy="4053524"/>
          </a:xfrm>
        </p:spPr>
        <p:txBody>
          <a:bodyPr>
            <a:normAutofit/>
          </a:bodyPr>
          <a:lstStyle/>
          <a:p>
            <a:pPr>
              <a:buFont typeface="Arial" panose="020B0604020202020204" pitchFamily="34" charset="0"/>
              <a:buChar char="•"/>
            </a:pPr>
            <a:r>
              <a:rPr lang="en-US" dirty="0"/>
              <a:t> </a:t>
            </a:r>
            <a:r>
              <a:rPr lang="en-US" u="sng" dirty="0"/>
              <a:t>Pro</a:t>
            </a:r>
            <a:r>
              <a:rPr lang="en-US" dirty="0"/>
              <a:t>: realistic view on migration</a:t>
            </a:r>
          </a:p>
          <a:p>
            <a:pPr>
              <a:buFont typeface="Arial" panose="020B0604020202020204" pitchFamily="34" charset="0"/>
              <a:buChar char="•"/>
            </a:pPr>
            <a:endParaRPr lang="en-US" dirty="0"/>
          </a:p>
          <a:p>
            <a:pPr>
              <a:buFont typeface="Arial" panose="020B0604020202020204" pitchFamily="34" charset="0"/>
              <a:buChar char="•"/>
            </a:pPr>
            <a:r>
              <a:rPr lang="en-US" dirty="0"/>
              <a:t> </a:t>
            </a:r>
            <a:r>
              <a:rPr lang="en-US" u="sng" dirty="0"/>
              <a:t>Con</a:t>
            </a:r>
            <a:r>
              <a:rPr lang="en-US" dirty="0"/>
              <a:t>: cited article unrelated to statement.</a:t>
            </a:r>
          </a:p>
          <a:p>
            <a:pPr lvl="1">
              <a:buFont typeface="Arial" panose="020B0604020202020204" pitchFamily="34" charset="0"/>
              <a:buChar char="•"/>
            </a:pPr>
            <a:r>
              <a:rPr lang="en-US" dirty="0"/>
              <a:t>In fact, the </a:t>
            </a:r>
            <a:r>
              <a:rPr lang="en-US" b="1" dirty="0"/>
              <a:t>numbers have been decreased significantly </a:t>
            </a:r>
            <a:r>
              <a:rPr lang="en-US" dirty="0"/>
              <a:t>since the improvement of EU external border control</a:t>
            </a:r>
            <a:endParaRPr lang="de-DE" dirty="0"/>
          </a:p>
        </p:txBody>
      </p:sp>
      <p:pic>
        <p:nvPicPr>
          <p:cNvPr id="4" name="Grafik 3">
            <a:extLst>
              <a:ext uri="{FF2B5EF4-FFF2-40B4-BE49-F238E27FC236}">
                <a16:creationId xmlns:a16="http://schemas.microsoft.com/office/drawing/2014/main" id="{7150FF82-D486-48D3-AC07-D33AD1A87C9C}"/>
              </a:ext>
            </a:extLst>
          </p:cNvPr>
          <p:cNvPicPr/>
          <p:nvPr/>
        </p:nvPicPr>
        <p:blipFill>
          <a:blip r:embed="rId2"/>
          <a:stretch>
            <a:fillRect/>
          </a:stretch>
        </p:blipFill>
        <p:spPr>
          <a:xfrm>
            <a:off x="5128181" y="2092752"/>
            <a:ext cx="7063819" cy="3578972"/>
          </a:xfrm>
          <a:prstGeom prst="rect">
            <a:avLst/>
          </a:prstGeom>
        </p:spPr>
      </p:pic>
      <p:sp>
        <p:nvSpPr>
          <p:cNvPr id="5" name="Textfeld 4">
            <a:extLst>
              <a:ext uri="{FF2B5EF4-FFF2-40B4-BE49-F238E27FC236}">
                <a16:creationId xmlns:a16="http://schemas.microsoft.com/office/drawing/2014/main" id="{93EDDF8B-CD34-4959-B9DE-E784ABF3219B}"/>
              </a:ext>
            </a:extLst>
          </p:cNvPr>
          <p:cNvSpPr txBox="1"/>
          <p:nvPr/>
        </p:nvSpPr>
        <p:spPr>
          <a:xfrm>
            <a:off x="5128181" y="5796283"/>
            <a:ext cx="6828148" cy="461665"/>
          </a:xfrm>
          <a:prstGeom prst="rect">
            <a:avLst/>
          </a:prstGeom>
          <a:noFill/>
        </p:spPr>
        <p:txBody>
          <a:bodyPr wrap="square" rtlCol="0">
            <a:spAutoFit/>
          </a:bodyPr>
          <a:lstStyle/>
          <a:p>
            <a:r>
              <a:rPr lang="de-DE" sz="1200" dirty="0"/>
              <a:t>Source: </a:t>
            </a:r>
            <a:r>
              <a:rPr lang="de-DE" sz="1200" u="sng" dirty="0">
                <a:hlinkClick r:id="rId3"/>
              </a:rPr>
              <a:t>https://ec.europa.eu/home-affairs/sites/homeaffairs/files/what-we-do/policies/european-agenda-migration/20190306_managing-migration-factsheet-immediate-measures-needed_en.pdf</a:t>
            </a:r>
            <a:endParaRPr lang="de-DE" sz="1200" dirty="0"/>
          </a:p>
        </p:txBody>
      </p:sp>
    </p:spTree>
    <p:extLst>
      <p:ext uri="{BB962C8B-B14F-4D97-AF65-F5344CB8AC3E}">
        <p14:creationId xmlns:p14="http://schemas.microsoft.com/office/powerpoint/2010/main" val="1851236349"/>
      </p:ext>
    </p:extLst>
  </p:cSld>
  <p:clrMapOvr>
    <a:masterClrMapping/>
  </p:clrMapOvr>
  <mc:AlternateContent xmlns:mc="http://schemas.openxmlformats.org/markup-compatibility/2006">
    <mc:Choice xmlns:p14="http://schemas.microsoft.com/office/powerpoint/2010/main" Requires="p14">
      <p:transition spd="slow" p14:dur="2000" advTm="55916"/>
    </mc:Choice>
    <mc:Fallback>
      <p:transition spd="slow" advTm="5591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E0D1E5-2132-44FA-AB19-F6F5B92ABCFC}"/>
              </a:ext>
            </a:extLst>
          </p:cNvPr>
          <p:cNvSpPr>
            <a:spLocks noGrp="1"/>
          </p:cNvSpPr>
          <p:nvPr>
            <p:ph type="title"/>
          </p:nvPr>
        </p:nvSpPr>
        <p:spPr>
          <a:xfrm>
            <a:off x="1097280" y="286603"/>
            <a:ext cx="10058400" cy="1450757"/>
          </a:xfrm>
        </p:spPr>
        <p:txBody>
          <a:bodyPr>
            <a:normAutofit fontScale="90000"/>
          </a:bodyPr>
          <a:lstStyle/>
          <a:p>
            <a:r>
              <a:rPr lang="en-US" sz="2800" i="1">
                <a:latin typeface="+mn-lt"/>
              </a:rPr>
              <a:t>“</a:t>
            </a:r>
            <a:r>
              <a:rPr lang="en-US" sz="2800" b="1" i="1">
                <a:latin typeface="+mn-lt"/>
              </a:rPr>
              <a:t>Tradable refugee admission quotas</a:t>
            </a:r>
            <a:r>
              <a:rPr lang="en-US" sz="2800" i="1">
                <a:latin typeface="+mn-lt"/>
              </a:rPr>
              <a:t>. This is in a way connected to the Dublin regulation reform as it aims to </a:t>
            </a:r>
            <a:r>
              <a:rPr lang="en-US" sz="2800" b="1" i="1">
                <a:latin typeface="+mn-lt"/>
              </a:rPr>
              <a:t>evenly distribute the migrants without valid claims</a:t>
            </a:r>
            <a:r>
              <a:rPr lang="en-US" sz="2800" i="1">
                <a:latin typeface="+mn-lt"/>
              </a:rPr>
              <a:t> in order to lift the burden from some states and encourages the </a:t>
            </a:r>
            <a:r>
              <a:rPr lang="en-US" sz="2800" b="1" i="1">
                <a:latin typeface="+mn-lt"/>
              </a:rPr>
              <a:t>solidarity principle</a:t>
            </a:r>
            <a:r>
              <a:rPr lang="en-US" sz="2800" i="1">
                <a:latin typeface="+mn-lt"/>
              </a:rPr>
              <a:t>.”</a:t>
            </a:r>
            <a:endParaRPr lang="de-DE" sz="2800" i="1" dirty="0">
              <a:latin typeface="+mn-lt"/>
            </a:endParaRPr>
          </a:p>
        </p:txBody>
      </p:sp>
      <p:sp>
        <p:nvSpPr>
          <p:cNvPr id="3" name="Inhaltsplatzhalter 2">
            <a:extLst>
              <a:ext uri="{FF2B5EF4-FFF2-40B4-BE49-F238E27FC236}">
                <a16:creationId xmlns:a16="http://schemas.microsoft.com/office/drawing/2014/main" id="{C129594C-A9D8-43E7-8ED5-10CBF7004E49}"/>
              </a:ext>
            </a:extLst>
          </p:cNvPr>
          <p:cNvSpPr>
            <a:spLocks noGrp="1"/>
          </p:cNvSpPr>
          <p:nvPr>
            <p:ph idx="1"/>
          </p:nvPr>
        </p:nvSpPr>
        <p:spPr>
          <a:xfrm>
            <a:off x="1097280" y="1845734"/>
            <a:ext cx="10058400" cy="4023360"/>
          </a:xfrm>
        </p:spPr>
        <p:txBody>
          <a:bodyPr/>
          <a:lstStyle/>
          <a:p>
            <a:pPr>
              <a:buFont typeface="Arial" panose="020B0604020202020204" pitchFamily="34" charset="0"/>
              <a:buChar char="•"/>
            </a:pPr>
            <a:r>
              <a:rPr lang="de-DE" dirty="0"/>
              <a:t> </a:t>
            </a:r>
            <a:r>
              <a:rPr lang="de-DE" dirty="0" err="1"/>
              <a:t>Refugees</a:t>
            </a:r>
            <a:r>
              <a:rPr lang="de-DE" dirty="0"/>
              <a:t> </a:t>
            </a:r>
            <a:r>
              <a:rPr lang="de-DE" dirty="0" err="1"/>
              <a:t>without</a:t>
            </a:r>
            <a:r>
              <a:rPr lang="de-DE" dirty="0"/>
              <a:t> valid </a:t>
            </a:r>
            <a:r>
              <a:rPr lang="de-DE" dirty="0" err="1"/>
              <a:t>claims</a:t>
            </a:r>
            <a:r>
              <a:rPr lang="de-DE" dirty="0"/>
              <a:t> </a:t>
            </a:r>
            <a:r>
              <a:rPr lang="de-DE" dirty="0" err="1"/>
              <a:t>have</a:t>
            </a:r>
            <a:r>
              <a:rPr lang="de-DE" dirty="0"/>
              <a:t> </a:t>
            </a:r>
            <a:r>
              <a:rPr lang="de-DE" dirty="0" err="1"/>
              <a:t>no</a:t>
            </a:r>
            <a:r>
              <a:rPr lang="de-DE" dirty="0"/>
              <a:t> </a:t>
            </a:r>
            <a:r>
              <a:rPr lang="de-DE" dirty="0" err="1"/>
              <a:t>right</a:t>
            </a:r>
            <a:r>
              <a:rPr lang="de-DE" dirty="0"/>
              <a:t> </a:t>
            </a:r>
            <a:r>
              <a:rPr lang="de-DE" dirty="0" err="1"/>
              <a:t>of</a:t>
            </a:r>
            <a:r>
              <a:rPr lang="de-DE" dirty="0"/>
              <a:t> </a:t>
            </a:r>
            <a:r>
              <a:rPr lang="de-DE" dirty="0" err="1"/>
              <a:t>staying</a:t>
            </a:r>
            <a:r>
              <a:rPr lang="de-DE" dirty="0"/>
              <a:t> at </a:t>
            </a:r>
            <a:r>
              <a:rPr lang="de-DE" dirty="0" err="1"/>
              <a:t>the</a:t>
            </a:r>
            <a:r>
              <a:rPr lang="de-DE" dirty="0"/>
              <a:t> </a:t>
            </a:r>
            <a:r>
              <a:rPr lang="de-DE" dirty="0" err="1"/>
              <a:t>territory</a:t>
            </a:r>
            <a:r>
              <a:rPr lang="de-DE" dirty="0"/>
              <a:t> </a:t>
            </a:r>
            <a:r>
              <a:rPr lang="de-DE" dirty="0" err="1"/>
              <a:t>of</a:t>
            </a:r>
            <a:r>
              <a:rPr lang="de-DE" dirty="0"/>
              <a:t> </a:t>
            </a:r>
            <a:r>
              <a:rPr lang="de-DE" dirty="0" err="1"/>
              <a:t>the</a:t>
            </a:r>
            <a:r>
              <a:rPr lang="de-DE" dirty="0"/>
              <a:t> European Union</a:t>
            </a:r>
          </a:p>
          <a:p>
            <a:pPr>
              <a:buFont typeface="Arial" panose="020B0604020202020204" pitchFamily="34" charset="0"/>
              <a:buChar char="•"/>
            </a:pPr>
            <a:r>
              <a:rPr lang="de-DE" dirty="0"/>
              <a:t> </a:t>
            </a:r>
            <a:r>
              <a:rPr lang="de-DE" dirty="0" err="1"/>
              <a:t>We</a:t>
            </a:r>
            <a:r>
              <a:rPr lang="de-DE" dirty="0"/>
              <a:t> </a:t>
            </a:r>
            <a:r>
              <a:rPr lang="de-DE" dirty="0" err="1"/>
              <a:t>strictly</a:t>
            </a:r>
            <a:r>
              <a:rPr lang="de-DE" dirty="0"/>
              <a:t> </a:t>
            </a:r>
            <a:r>
              <a:rPr lang="de-DE" dirty="0" err="1"/>
              <a:t>oppose</a:t>
            </a:r>
            <a:r>
              <a:rPr lang="de-DE" dirty="0"/>
              <a:t> </a:t>
            </a:r>
            <a:r>
              <a:rPr lang="de-DE" dirty="0" err="1"/>
              <a:t>the</a:t>
            </a:r>
            <a:r>
              <a:rPr lang="de-DE" dirty="0"/>
              <a:t> </a:t>
            </a:r>
            <a:r>
              <a:rPr lang="de-DE" dirty="0" err="1"/>
              <a:t>proposed</a:t>
            </a:r>
            <a:r>
              <a:rPr lang="de-DE" dirty="0"/>
              <a:t> </a:t>
            </a:r>
            <a:r>
              <a:rPr lang="de-DE" dirty="0" err="1"/>
              <a:t>distribution</a:t>
            </a:r>
            <a:r>
              <a:rPr lang="de-DE" dirty="0"/>
              <a:t> </a:t>
            </a:r>
            <a:r>
              <a:rPr lang="de-DE" dirty="0" err="1"/>
              <a:t>of</a:t>
            </a:r>
            <a:r>
              <a:rPr lang="de-DE" dirty="0"/>
              <a:t> </a:t>
            </a:r>
            <a:r>
              <a:rPr lang="de-DE" dirty="0" err="1"/>
              <a:t>economic</a:t>
            </a:r>
            <a:r>
              <a:rPr lang="de-DE" dirty="0"/>
              <a:t> </a:t>
            </a:r>
            <a:r>
              <a:rPr lang="de-DE" dirty="0" err="1"/>
              <a:t>migrants</a:t>
            </a:r>
            <a:r>
              <a:rPr lang="de-DE" dirty="0"/>
              <a:t> in </a:t>
            </a:r>
            <a:r>
              <a:rPr lang="de-DE" dirty="0" err="1"/>
              <a:t>the</a:t>
            </a:r>
            <a:r>
              <a:rPr lang="de-DE" dirty="0"/>
              <a:t> </a:t>
            </a:r>
            <a:r>
              <a:rPr lang="de-DE" dirty="0" err="1"/>
              <a:t>name</a:t>
            </a:r>
            <a:r>
              <a:rPr lang="de-DE" dirty="0"/>
              <a:t> </a:t>
            </a:r>
            <a:r>
              <a:rPr lang="de-DE" dirty="0" err="1"/>
              <a:t>of</a:t>
            </a:r>
            <a:r>
              <a:rPr lang="de-DE" dirty="0"/>
              <a:t> </a:t>
            </a:r>
            <a:r>
              <a:rPr lang="de-DE" dirty="0" err="1"/>
              <a:t>solidarity</a:t>
            </a:r>
            <a:r>
              <a:rPr lang="de-DE" dirty="0"/>
              <a:t>.</a:t>
            </a:r>
          </a:p>
        </p:txBody>
      </p:sp>
    </p:spTree>
    <p:extLst>
      <p:ext uri="{BB962C8B-B14F-4D97-AF65-F5344CB8AC3E}">
        <p14:creationId xmlns:p14="http://schemas.microsoft.com/office/powerpoint/2010/main" val="252574628"/>
      </p:ext>
    </p:extLst>
  </p:cSld>
  <p:clrMapOvr>
    <a:masterClrMapping/>
  </p:clrMapOvr>
  <mc:AlternateContent xmlns:mc="http://schemas.openxmlformats.org/markup-compatibility/2006">
    <mc:Choice xmlns:p14="http://schemas.microsoft.com/office/powerpoint/2010/main" Requires="p14">
      <p:transition spd="slow" p14:dur="2000" advTm="56938"/>
    </mc:Choice>
    <mc:Fallback>
      <p:transition spd="slow" advTm="5693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7ACF4A-186D-424D-9EC8-8E329CAB9F0E}"/>
              </a:ext>
            </a:extLst>
          </p:cNvPr>
          <p:cNvSpPr>
            <a:spLocks noGrp="1"/>
          </p:cNvSpPr>
          <p:nvPr>
            <p:ph type="title"/>
          </p:nvPr>
        </p:nvSpPr>
        <p:spPr>
          <a:xfrm>
            <a:off x="1097280" y="286603"/>
            <a:ext cx="10058400" cy="1450757"/>
          </a:xfrm>
        </p:spPr>
        <p:txBody>
          <a:bodyPr>
            <a:normAutofit/>
          </a:bodyPr>
          <a:lstStyle/>
          <a:p>
            <a:r>
              <a:rPr lang="de-DE"/>
              <a:t>4. Conclusion</a:t>
            </a:r>
            <a:endParaRPr lang="de-DE" dirty="0"/>
          </a:p>
        </p:txBody>
      </p:sp>
      <p:graphicFrame>
        <p:nvGraphicFramePr>
          <p:cNvPr id="16" name="Inhaltsplatzhalter 2">
            <a:extLst>
              <a:ext uri="{FF2B5EF4-FFF2-40B4-BE49-F238E27FC236}">
                <a16:creationId xmlns:a16="http://schemas.microsoft.com/office/drawing/2014/main" id="{B64A4925-96D4-4CEE-9484-A228CDE11432}"/>
              </a:ext>
            </a:extLst>
          </p:cNvPr>
          <p:cNvGraphicFramePr>
            <a:graphicFrameLocks noGrp="1"/>
          </p:cNvGraphicFramePr>
          <p:nvPr>
            <p:ph idx="1"/>
            <p:extLst>
              <p:ext uri="{D42A27DB-BD31-4B8C-83A1-F6EECF244321}">
                <p14:modId xmlns:p14="http://schemas.microsoft.com/office/powerpoint/2010/main" val="248734933"/>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9559985"/>
      </p:ext>
    </p:extLst>
  </p:cSld>
  <p:clrMapOvr>
    <a:masterClrMapping/>
  </p:clrMapOvr>
  <mc:AlternateContent xmlns:mc="http://schemas.openxmlformats.org/markup-compatibility/2006">
    <mc:Choice xmlns:p14="http://schemas.microsoft.com/office/powerpoint/2010/main" Requires="p14">
      <p:transition spd="slow" p14:dur="2000" advTm="47274"/>
    </mc:Choice>
    <mc:Fallback>
      <p:transition spd="slow" advTm="4727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1BD1F8-F746-4123-AE31-DC10FCF5DF77}"/>
              </a:ext>
            </a:extLst>
          </p:cNvPr>
          <p:cNvSpPr>
            <a:spLocks noGrp="1"/>
          </p:cNvSpPr>
          <p:nvPr>
            <p:ph type="title"/>
          </p:nvPr>
        </p:nvSpPr>
        <p:spPr/>
        <p:txBody>
          <a:bodyPr/>
          <a:lstStyle/>
          <a:p>
            <a:r>
              <a:rPr lang="de-DE" dirty="0" err="1"/>
              <a:t>Bibliography</a:t>
            </a:r>
            <a:endParaRPr lang="de-DE" dirty="0"/>
          </a:p>
        </p:txBody>
      </p:sp>
      <p:sp>
        <p:nvSpPr>
          <p:cNvPr id="3" name="Inhaltsplatzhalter 2">
            <a:extLst>
              <a:ext uri="{FF2B5EF4-FFF2-40B4-BE49-F238E27FC236}">
                <a16:creationId xmlns:a16="http://schemas.microsoft.com/office/drawing/2014/main" id="{2D875BAE-200C-4AE8-8A69-D17B316B24C0}"/>
              </a:ext>
            </a:extLst>
          </p:cNvPr>
          <p:cNvSpPr>
            <a:spLocks noGrp="1"/>
          </p:cNvSpPr>
          <p:nvPr>
            <p:ph idx="1"/>
          </p:nvPr>
        </p:nvSpPr>
        <p:spPr/>
        <p:txBody>
          <a:bodyPr>
            <a:normAutofit/>
          </a:bodyPr>
          <a:lstStyle/>
          <a:p>
            <a:pPr>
              <a:buFont typeface="Arial" panose="020B0604020202020204" pitchFamily="34" charset="0"/>
              <a:buChar char="•"/>
            </a:pPr>
            <a:r>
              <a:rPr lang="en-US" dirty="0" err="1"/>
              <a:t>Bordignon</a:t>
            </a:r>
            <a:r>
              <a:rPr lang="en-US" dirty="0"/>
              <a:t>, M. &amp; </a:t>
            </a:r>
            <a:r>
              <a:rPr lang="en-US" dirty="0" err="1"/>
              <a:t>Scabrosetti</a:t>
            </a:r>
            <a:r>
              <a:rPr lang="en-US" dirty="0"/>
              <a:t>, S., 2016. </a:t>
            </a:r>
            <a:r>
              <a:rPr lang="en-US" i="1" dirty="0"/>
              <a:t>The Political Economy of Financing the EU Budget</a:t>
            </a:r>
            <a:r>
              <a:rPr lang="en-US" dirty="0"/>
              <a:t>. </a:t>
            </a:r>
            <a:r>
              <a:rPr lang="en-US" dirty="0" err="1"/>
              <a:t>Siep</a:t>
            </a:r>
            <a:r>
              <a:rPr lang="en-US" dirty="0"/>
              <a:t>, No. 708. Available at: </a:t>
            </a:r>
            <a:r>
              <a:rPr lang="de-DE" dirty="0">
                <a:hlinkClick r:id="rId2"/>
              </a:rPr>
              <a:t>http://www.siepweb.it/siep/images/joomd/1463413160Bordignon_Scabrosetti_WP_SIEP_708.pdf</a:t>
            </a:r>
            <a:r>
              <a:rPr lang="de-DE" dirty="0"/>
              <a:t>.</a:t>
            </a:r>
          </a:p>
          <a:p>
            <a:pPr>
              <a:buFont typeface="Arial" panose="020B0604020202020204" pitchFamily="34" charset="0"/>
              <a:buChar char="•"/>
            </a:pPr>
            <a:r>
              <a:rPr lang="de-DE" dirty="0" err="1"/>
              <a:t>Polish</a:t>
            </a:r>
            <a:r>
              <a:rPr lang="de-DE" dirty="0"/>
              <a:t> Ministry </a:t>
            </a:r>
            <a:r>
              <a:rPr lang="de-DE" dirty="0" err="1"/>
              <a:t>of</a:t>
            </a:r>
            <a:r>
              <a:rPr lang="de-DE" dirty="0"/>
              <a:t> Regional Development, 2013. </a:t>
            </a:r>
            <a:r>
              <a:rPr lang="en-US" i="1" dirty="0"/>
              <a:t>Evaluation of benefits to the EU-15 countries resulting from the implementation of the Cohesion Policy in the </a:t>
            </a:r>
            <a:r>
              <a:rPr lang="en-US" i="1" dirty="0" err="1"/>
              <a:t>Visegrad</a:t>
            </a:r>
            <a:r>
              <a:rPr lang="en-US" i="1" dirty="0"/>
              <a:t> Group countries. </a:t>
            </a:r>
            <a:r>
              <a:rPr lang="en-US" dirty="0"/>
              <a:t>Available at: </a:t>
            </a:r>
            <a:r>
              <a:rPr lang="de-DE" dirty="0">
                <a:hlinkClick r:id="rId3"/>
              </a:rPr>
              <a:t>http://dotaceeu.cz/getmedia/b3724770-81b9-4cb0-950c-fcb3b65c60f5/Summary_EU-15_V4.pdf</a:t>
            </a:r>
            <a:r>
              <a:rPr lang="de-DE" dirty="0"/>
              <a:t>.</a:t>
            </a:r>
          </a:p>
          <a:p>
            <a:pPr>
              <a:buFont typeface="Arial" panose="020B0604020202020204" pitchFamily="34" charset="0"/>
              <a:buChar char="•"/>
            </a:pPr>
            <a:r>
              <a:rPr lang="de-DE" dirty="0" err="1"/>
              <a:t>Zadoyan</a:t>
            </a:r>
            <a:r>
              <a:rPr lang="de-DE" dirty="0"/>
              <a:t>, </a:t>
            </a:r>
            <a:r>
              <a:rPr lang="de-DE" dirty="0" err="1"/>
              <a:t>Özygit</a:t>
            </a:r>
            <a:r>
              <a:rPr lang="de-DE" dirty="0"/>
              <a:t>, Ribeiro, 2019. </a:t>
            </a:r>
            <a:r>
              <a:rPr lang="de-DE" i="1" dirty="0"/>
              <a:t>Position Paper </a:t>
            </a:r>
            <a:r>
              <a:rPr lang="de-DE" i="1" dirty="0" err="1"/>
              <a:t>Finland</a:t>
            </a:r>
            <a:r>
              <a:rPr lang="de-DE" i="1" dirty="0"/>
              <a:t> &amp; </a:t>
            </a:r>
            <a:r>
              <a:rPr lang="de-DE" i="1" dirty="0" err="1"/>
              <a:t>Sweden</a:t>
            </a:r>
            <a:r>
              <a:rPr lang="de-DE" i="1" dirty="0"/>
              <a:t>.</a:t>
            </a:r>
          </a:p>
          <a:p>
            <a:pPr>
              <a:buFont typeface="Arial" panose="020B0604020202020204" pitchFamily="34" charset="0"/>
              <a:buChar char="•"/>
            </a:pPr>
            <a:r>
              <a:rPr lang="de-DE" dirty="0"/>
              <a:t>European </a:t>
            </a:r>
            <a:r>
              <a:rPr lang="de-DE" dirty="0" err="1"/>
              <a:t>Commission</a:t>
            </a:r>
            <a:r>
              <a:rPr lang="de-DE" dirty="0"/>
              <a:t>, 2019. </a:t>
            </a:r>
            <a:r>
              <a:rPr lang="de-DE" i="1" dirty="0"/>
              <a:t>Migration Immediate </a:t>
            </a:r>
            <a:r>
              <a:rPr lang="de-DE" i="1" dirty="0" err="1"/>
              <a:t>measures</a:t>
            </a:r>
            <a:r>
              <a:rPr lang="de-DE" i="1" dirty="0"/>
              <a:t> </a:t>
            </a:r>
            <a:r>
              <a:rPr lang="de-DE" i="1" dirty="0" err="1"/>
              <a:t>neede</a:t>
            </a:r>
            <a:r>
              <a:rPr lang="de-DE" dirty="0" err="1"/>
              <a:t>d</a:t>
            </a:r>
            <a:r>
              <a:rPr lang="de-DE" dirty="0"/>
              <a:t>. </a:t>
            </a:r>
            <a:r>
              <a:rPr lang="de-DE" dirty="0" err="1"/>
              <a:t>Available</a:t>
            </a:r>
            <a:r>
              <a:rPr lang="de-DE" dirty="0"/>
              <a:t> at: </a:t>
            </a:r>
            <a:r>
              <a:rPr lang="de-DE" dirty="0">
                <a:hlinkClick r:id="rId4"/>
              </a:rPr>
              <a:t>https://ec.europa.eu/home-affairs/sites/homeaffairs/files/what-we-do/policies/european-agenda-migration/20190306_managing-migration-factsheet-immediate-measures-needed_en.pdf</a:t>
            </a:r>
            <a:r>
              <a:rPr lang="de-DE" dirty="0"/>
              <a:t>.</a:t>
            </a:r>
          </a:p>
          <a:p>
            <a:pPr>
              <a:buFont typeface="Arial" panose="020B0604020202020204" pitchFamily="34" charset="0"/>
              <a:buChar char="•"/>
            </a:pPr>
            <a:endParaRPr lang="de-DE" dirty="0"/>
          </a:p>
        </p:txBody>
      </p:sp>
    </p:spTree>
    <p:extLst>
      <p:ext uri="{BB962C8B-B14F-4D97-AF65-F5344CB8AC3E}">
        <p14:creationId xmlns:p14="http://schemas.microsoft.com/office/powerpoint/2010/main" val="3722842896"/>
      </p:ext>
    </p:extLst>
  </p:cSld>
  <p:clrMapOvr>
    <a:masterClrMapping/>
  </p:clrMapOvr>
  <mc:AlternateContent xmlns:mc="http://schemas.openxmlformats.org/markup-compatibility/2006">
    <mc:Choice xmlns:p14="http://schemas.microsoft.com/office/powerpoint/2010/main" Requires="p14">
      <p:transition spd="slow" p14:dur="2000" advTm="4512"/>
    </mc:Choice>
    <mc:Fallback>
      <p:transition spd="slow" advTm="4512"/>
    </mc:Fallback>
  </mc:AlternateContent>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otalTime>0</TotalTime>
  <Words>920</Words>
  <Application>Microsoft Office PowerPoint</Application>
  <PresentationFormat>Breitbild</PresentationFormat>
  <Paragraphs>50</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Gill Sans MT</vt:lpstr>
      <vt:lpstr>Rückblick</vt:lpstr>
      <vt:lpstr>Review of the Finnish &amp; Swedish Policy Proposal</vt:lpstr>
      <vt:lpstr>Structure</vt:lpstr>
      <vt:lpstr>2. Common ground </vt:lpstr>
      <vt:lpstr>3. Weaknesses and disagreement</vt:lpstr>
      <vt:lpstr>PowerPoint-Präsentation</vt:lpstr>
      <vt:lpstr>“Several issues connected to the EU policies on external borders were uncovered by the unprecedented arrival of refugees that culminated in 2015. These problems affected the well-functioning of the Schengen rules, resulted in terrorist insurgencies, and cross-border crimes thus making several MSs reintroduce border checks. (…) However, as was seen in the US case, the prospect of having stronger border control (e.g. the Trump wall) leads to a higher migration rates now.”</vt:lpstr>
      <vt:lpstr>“Tradable refugee admission quotas. This is in a way connected to the Dublin regulation reform as it aims to evenly distribute the migrants without valid claims in order to lift the burden from some states and encourages the solidarity principle.”</vt:lpstr>
      <vt:lpstr>4. Conclusion</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the Finnish &amp; Swedish Policy Proposal</dc:title>
  <dc:creator>Jacob Mainka</dc:creator>
  <cp:lastModifiedBy>Jacob Mainka</cp:lastModifiedBy>
  <cp:revision>12</cp:revision>
  <dcterms:created xsi:type="dcterms:W3CDTF">2019-04-15T21:42:09Z</dcterms:created>
  <dcterms:modified xsi:type="dcterms:W3CDTF">2019-04-28T22:02:34Z</dcterms:modified>
</cp:coreProperties>
</file>