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www.ucl.ac.uk/dutchstudies/an/SP_LINKS_UCL_POPUP/SPs_english/linguistics/syntax_verb.html" TargetMode="Externa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tif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tif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tif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tif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tif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tif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ntroduction to the Dutch Language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 to the Dutch Language</a:t>
            </a:r>
          </a:p>
        </p:txBody>
      </p:sp>
      <p:sp>
        <p:nvSpPr>
          <p:cNvPr id="120" name="Week 7: Dutch word order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 7: Dutch word order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Behold the wonder that is the syntax tre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Behold the wonder that is the syntax tree</a:t>
            </a:r>
          </a:p>
        </p:txBody>
      </p:sp>
      <p:sp>
        <p:nvSpPr>
          <p:cNvPr id="147" name="Source: https://www.ucl.ac.uk/dutchstudies/an/SP_LINKS_UCL_POPUP/SPs_english/linguistics/syntax_verb.html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Source: </a:t>
            </a:r>
            <a:r>
              <a:rPr u="sng">
                <a:hlinkClick r:id="rId2" invalidUrl="" action="" tgtFrame="" tooltip="" history="1" highlightClick="0" endSnd="0"/>
              </a:rPr>
              <a:t>https://www.ucl.ac.uk/dutchstudies/an/SP_LINKS_UCL_POPUP/SPs_english/linguistics/syntax_verb.html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0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00299" y="2969323"/>
            <a:ext cx="8204201" cy="38149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4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705100" y="3006629"/>
            <a:ext cx="7594600" cy="37403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8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62741" y="2929987"/>
            <a:ext cx="7079318" cy="38936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2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6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96292" y="2650421"/>
            <a:ext cx="7012216" cy="44527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6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6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10564" y="1494439"/>
            <a:ext cx="6583672" cy="67647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it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0" name="Bod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7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13451" y="1708150"/>
            <a:ext cx="6777898" cy="6286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oda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Today</a:t>
            </a:r>
          </a:p>
        </p:txBody>
      </p:sp>
      <p:sp>
        <p:nvSpPr>
          <p:cNvPr id="123" name="Pres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35000" indent="-635000">
              <a:buSzPct val="100000"/>
              <a:buAutoNum type="arabicPeriod" startAt="1"/>
            </a:pPr>
            <a:r>
              <a:t>Presentation</a:t>
            </a:r>
          </a:p>
          <a:p>
            <a:pPr marL="635000" indent="-635000">
              <a:buSzPct val="100000"/>
              <a:buAutoNum type="arabicPeriod" startAt="1"/>
            </a:pPr>
            <a:r>
              <a:t>Word order in Dutch</a:t>
            </a:r>
          </a:p>
          <a:p>
            <a:pPr marL="635000" indent="-635000">
              <a:buSzPct val="100000"/>
              <a:buAutoNum type="arabicPeriod" startAt="1"/>
            </a:pPr>
            <a:r>
              <a:t>Dutch practice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Word order in Du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Word order in Dutch</a:t>
            </a:r>
          </a:p>
        </p:txBody>
      </p:sp>
      <p:sp>
        <p:nvSpPr>
          <p:cNvPr id="126" name="Preliminary remark: Word order is very important and quite fixed in Dutch due to its lack of flex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1150" indent="-311150" defTabSz="408940">
              <a:spcBef>
                <a:spcPts val="2900"/>
              </a:spcBef>
              <a:defRPr sz="2240"/>
            </a:pPr>
            <a:r>
              <a:t>Preliminary remark: Word order is very important and quite fixed in Dutch due to its lack of flexion.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Some basic terms.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Dutch is a V2 / SOV language.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Dutch is generally a head-final language.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Basic word order rules (that aren’t actually rules): adverbial phrases; direct and indirect objects.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The importance of the theme/comment structure for word order.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Why the Dutch language is bipolar.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Behold the wonder that is the syntax tree.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Word order: some basic ter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Word order: some basic terms</a:t>
            </a:r>
          </a:p>
        </p:txBody>
      </p:sp>
      <p:sp>
        <p:nvSpPr>
          <p:cNvPr id="129" name="Subject, Object, Verb: a typology of languag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4495" indent="-404495" defTabSz="531622">
              <a:spcBef>
                <a:spcPts val="3800"/>
              </a:spcBef>
              <a:defRPr sz="2912"/>
            </a:pPr>
            <a:r>
              <a:t>Subject, Object, Verb: a typology of languages.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Head-initial vs. Head-final: an alternative typology of languages: is the main constituent of a phrase at its end or at its start?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Main clauses and sub-clauses: sub-clauses fulfil a grammatical function in another (main) clause; main clauses don’t. Sentences that contain sub-clauses are ‘complex’ sentences.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Sentence, clause, phrase.</a:t>
            </a:r>
          </a:p>
          <a:p>
            <a:pPr marL="404495" indent="-404495" defTabSz="531622">
              <a:spcBef>
                <a:spcPts val="3800"/>
              </a:spcBef>
              <a:defRPr sz="2912"/>
            </a:pPr>
            <a:r>
              <a:t>Phrases: categorical phrases (Noun, Verb, Adjective, Preposition, Determiner) and functional phrases (Inflection).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utch is a V2 / SOV languag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Dutch is a V2 / SOV language</a:t>
            </a:r>
          </a:p>
        </p:txBody>
      </p:sp>
      <p:sp>
        <p:nvSpPr>
          <p:cNvPr id="132" name="Dutch basic word order is SOV: the subject comes first, then the object(s), and the verb is final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Dutch basic word order is SOV: the subject comes first, then the object(s), and the verb is final.</a:t>
            </a:r>
          </a:p>
          <a:p>
            <a:pPr/>
            <a:r>
              <a:t>However, in main clauses, the conjugated verb MUST be in the second (grammatical, functional) position. (Apparent) exceptions: yes/no questions and imperative phrases and certain (archaic) conjunctive phrases.</a:t>
            </a:r>
          </a:p>
          <a:p>
            <a:pPr/>
            <a:r>
              <a:t>*Ik koekjes eten ga, but: Ik ga koekjes eten, Ik zeg dat ik koekjes eten ga (/ga eten).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utch is generally a head-final languag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Dutch is generally a head-final language</a:t>
            </a:r>
          </a:p>
        </p:txBody>
      </p:sp>
      <p:sp>
        <p:nvSpPr>
          <p:cNvPr id="135" name="In Dutch, the main constituent of a phrase tends to come last: ‘de mooie man’, a noun phrase, has ‘man’, the noun, at the end. (Although some linguists would call this a ‘determiner’ phrase, which would of course ruin this typology. Linguistics often looks more science-y than it actually is. But I digress.) Also: ‘koekie eten’ (eat cookie) is a verb phrase, again with the verb at the end. (Note the different order in English; also, note that phrases stack: this verb phrase contains a noun phrase (‘koekie’))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 Dutch, the main constituent of a phrase tends to come last: ‘de mooie man’, a noun phrase, has ‘man’, the noun, at the end. </a:t>
            </a:r>
            <a:r>
              <a:rPr sz="2500"/>
              <a:t>(Although some linguists would call this a ‘determiner’ phrase, which would of course ruin this typology. Linguistics often looks more science-y than it actually is. But I digress.)</a:t>
            </a:r>
            <a:r>
              <a:t> Also: ‘koekie eten’ (eat cookie) is a verb phrase, again with the verb at the end. (Note the different order in English; also, note that phrases stack: this verb phrase contains a noun phrase (‘koekie’)).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Basic word order rules (that aren’t actually rule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Basic word order rules (that aren’t actually rules)</a:t>
            </a:r>
          </a:p>
        </p:txBody>
      </p:sp>
      <p:sp>
        <p:nvSpPr>
          <p:cNvPr id="138" name="For adverbial phrases: time, manner, place: ‘Ik ging gisteren met mijn moeder op de fiets naar Amsterdam.’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2275" indent="-422275" defTabSz="554990">
              <a:spcBef>
                <a:spcPts val="3900"/>
              </a:spcBef>
              <a:defRPr sz="3040"/>
            </a:pPr>
            <a:r>
              <a:t>For adverbial phrases: time, manner, place: ‘Ik ging gisteren met mijn moeder op de fiets naar Amsterdam.’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t>For objects: indirect objects first, direct objects second: ik gaf de man het boek. Or: toen de man de man de man aangewezen had, was alles de man duidelijk geworden. 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t>An interesting quirk: ambiguous preposition of place/direction (‘in’) + [place] == place (‘in het huis’), [place] + ambiguous preposition of place/direction == direction (‘het huis in’).</a:t>
            </a:r>
          </a:p>
          <a:p>
            <a:pPr marL="422275" indent="-422275" defTabSz="554990">
              <a:spcBef>
                <a:spcPts val="3900"/>
              </a:spcBef>
              <a:defRPr sz="3040"/>
            </a:pPr>
            <a:r>
              <a:t>BUT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he importance of the theme/comment structure for word order (and Dutch grammar in general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21310">
              <a:defRPr sz="4400"/>
            </a:lvl1pPr>
          </a:lstStyle>
          <a:p>
            <a:pPr/>
            <a:r>
              <a:t>The importance of the theme/comment structure for word order (and Dutch grammar in general)</a:t>
            </a:r>
          </a:p>
        </p:txBody>
      </p:sp>
      <p:sp>
        <p:nvSpPr>
          <p:cNvPr id="141" name="(The theme/rheme distinction is, I am obliged to remark, a Prague invention.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97815" indent="-297815" defTabSz="391414">
              <a:spcBef>
                <a:spcPts val="2800"/>
              </a:spcBef>
              <a:defRPr sz="2144"/>
            </a:pPr>
            <a:r>
              <a:t>(The theme/rheme distinction is, I am obliged to remark, a Prague invention.)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Dutch (and Czech, if I’m not mistaken) sentences tend to start with known information and then ‘comment’ upon that known information with new information.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Short deictic words therefore tend to congregate at the start of the sentence, while longer, more specific words/phrases go at the end.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So: ‘Ik wil twee boeken’ BUT ‘Ik wil ER twee’; 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Also: free placement of adverbial phrases including propositions at the end of the sentence (for emphasis): ‘Ik ben gisteren met mijn moeder op de fiets naar Amsterdam gegaan’ vs. ‘Ik ben gisteren op de fiets naar Amsterdam gegaan met mijn moeder’).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Also: ‘Ik heb hem het boek gegeven’ BUT ‘Ik heb HET hem gisteren gegeven’.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(Compare Czech, which regularly puts the reflexive pronoun in the second position in the sentence for, I imagine – but don’t actually know – similar reasons.)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Why the Dutch language is bipola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Why the Dutch language is bipolar</a:t>
            </a:r>
          </a:p>
        </p:txBody>
      </p:sp>
      <p:sp>
        <p:nvSpPr>
          <p:cNvPr id="144" name="The two-pole theory of Dutch sentence structure: [Run-up] 1st position, first Verbal Pole, middle, second verbal pole, last position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97815" indent="-297815" defTabSz="391414">
              <a:spcBef>
                <a:spcPts val="2800"/>
              </a:spcBef>
              <a:defRPr sz="2144"/>
            </a:pPr>
            <a:r>
              <a:t>The two-pole theory of Dutch sentence structure: [Run-up] 1st position, first Verbal Pole, middle, second verbal pole, last position.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Anything can be in first position (usually (part of) the theme, but (confusingly) in cases of ‘paradoxical emphasis’ (part of) the comment, too, can be found here).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First verbal pole: reserved for conjugated verbs and subordinate conjunctions. 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Middle: anything can go here, except of course for the above-mentioned verbs and subordinate conjunctions, and, as we’ll see, the so-called ‘verbal rest’.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The second verbal pole: this is where the verbal rest goes, including past or passive participles, infinite verbs and the separable parts of separable verbs. (order: 1) separable parts of separable verbs, 2)[participle], 3) auxiliary verb of time, 4) modal verbs, 5) main verb, 6)[participle].</a:t>
            </a:r>
          </a:p>
          <a:p>
            <a:pPr marL="297815" indent="-297815" defTabSz="391414">
              <a:spcBef>
                <a:spcPts val="2800"/>
              </a:spcBef>
              <a:defRPr sz="2144"/>
            </a:pPr>
            <a:r>
              <a:t>The last position: reserved for adverbial phrases with prepositions. You can fit a couple here.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