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66" r:id="rId2"/>
    <p:sldId id="256" r:id="rId3"/>
    <p:sldId id="257" r:id="rId4"/>
    <p:sldId id="258" r:id="rId5"/>
    <p:sldId id="264" r:id="rId6"/>
    <p:sldId id="260" r:id="rId7"/>
    <p:sldId id="261" r:id="rId8"/>
    <p:sldId id="262" r:id="rId9"/>
    <p:sldId id="267" r:id="rId10"/>
    <p:sldId id="268" r:id="rId11"/>
    <p:sldId id="259" r:id="rId12"/>
    <p:sldId id="265" r:id="rId13"/>
    <p:sldId id="285" r:id="rId14"/>
    <p:sldId id="286" r:id="rId15"/>
    <p:sldId id="270" r:id="rId16"/>
    <p:sldId id="272" r:id="rId17"/>
    <p:sldId id="273" r:id="rId18"/>
    <p:sldId id="279" r:id="rId19"/>
    <p:sldId id="280" r:id="rId20"/>
    <p:sldId id="278" r:id="rId21"/>
    <p:sldId id="274" r:id="rId22"/>
    <p:sldId id="282" r:id="rId23"/>
    <p:sldId id="288" r:id="rId24"/>
    <p:sldId id="287" r:id="rId25"/>
    <p:sldId id="277" r:id="rId26"/>
    <p:sldId id="284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78A84-774B-4A37-9CA1-A6DD85C97B9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ADBFD-6289-49BB-B683-0A853059F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436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Hindu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ADBFD-6289-49BB-B683-0A853059F64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93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Aztec</a:t>
            </a:r>
            <a:r>
              <a:rPr lang="cs-CZ" dirty="0"/>
              <a:t> mandala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ADBFD-6289-49BB-B683-0A853059F641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07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Schizophrenic</a:t>
            </a:r>
            <a:r>
              <a:rPr lang="cs-CZ" dirty="0"/>
              <a:t> </a:t>
            </a:r>
            <a:r>
              <a:rPr lang="cs-CZ" dirty="0" err="1"/>
              <a:t>patient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ADBFD-6289-49BB-B683-0A853059F64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82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BCB4A-AEB0-B546-9F41-B3C27E3AE3CF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654DC-593A-9649-8DC4-B863601E9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crdownload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-9qVhIclcb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81755-2619-4ABF-9235-4D43D160B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85" y="1807039"/>
            <a:ext cx="9049215" cy="1470025"/>
          </a:xfrm>
        </p:spPr>
        <p:txBody>
          <a:bodyPr>
            <a:normAutofit fontScale="90000"/>
          </a:bodyPr>
          <a:lstStyle/>
          <a:p>
            <a:br>
              <a:rPr lang="cs-CZ" sz="6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6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Archetypal</a:t>
            </a:r>
            <a:r>
              <a:rPr lang="cs-CZ" sz="6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6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Archetypes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unconscious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Individuation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Jungian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fairytales</a:t>
            </a:r>
            <a: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to 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M.L. von Franz: </a:t>
            </a:r>
            <a:r>
              <a:rPr lang="cs-CZ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Feathers</a:t>
            </a:r>
            <a: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Fairytales</a:t>
            </a:r>
            <a:r>
              <a:rPr lang="cs-CZ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1987)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89" y="3277064"/>
            <a:ext cx="2479636" cy="24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34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Situational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archetypes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1932" y="1873405"/>
            <a:ext cx="3445727" cy="3679902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Birth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Initiation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Marriag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Apocalypse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1348368"/>
            <a:ext cx="381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Self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53" y="1522577"/>
            <a:ext cx="4421575" cy="4730682"/>
          </a:xfrm>
        </p:spPr>
      </p:pic>
    </p:spTree>
    <p:extLst>
      <p:ext uri="{BB962C8B-B14F-4D97-AF65-F5344CB8AC3E}">
        <p14:creationId xmlns:p14="http://schemas.microsoft.com/office/powerpoint/2010/main" val="236132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887" y="427038"/>
            <a:ext cx="8162693" cy="61220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35980" y="27576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Individuation</a:t>
            </a:r>
          </a:p>
        </p:txBody>
      </p:sp>
    </p:spTree>
    <p:extLst>
      <p:ext uri="{BB962C8B-B14F-4D97-AF65-F5344CB8AC3E}">
        <p14:creationId xmlns:p14="http://schemas.microsoft.com/office/powerpoint/2010/main" val="3865785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612398-55E3-4762-AF79-71A1E9BC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103" y="1168842"/>
            <a:ext cx="5413794" cy="5353349"/>
          </a:xfrm>
        </p:spPr>
      </p:pic>
    </p:spTree>
    <p:extLst>
      <p:ext uri="{BB962C8B-B14F-4D97-AF65-F5344CB8AC3E}">
        <p14:creationId xmlns:p14="http://schemas.microsoft.com/office/powerpoint/2010/main" val="359836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612398-55E3-4762-AF79-71A1E9BC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103" y="1168842"/>
            <a:ext cx="5413794" cy="535334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534CD1-3CE4-4D62-BD67-D28C60C284F6}"/>
              </a:ext>
            </a:extLst>
          </p:cNvPr>
          <p:cNvSpPr txBox="1"/>
          <p:nvPr/>
        </p:nvSpPr>
        <p:spPr>
          <a:xfrm>
            <a:off x="3538330" y="42327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Mandala</a:t>
            </a:r>
          </a:p>
        </p:txBody>
      </p:sp>
    </p:spTree>
    <p:extLst>
      <p:ext uri="{BB962C8B-B14F-4D97-AF65-F5344CB8AC3E}">
        <p14:creationId xmlns:p14="http://schemas.microsoft.com/office/powerpoint/2010/main" val="88403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BBBF50-0EBB-4043-9A65-9E50F8297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904" y="267621"/>
            <a:ext cx="6307790" cy="630779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EA9828-AECA-41B8-B549-417B3AF274B7}"/>
              </a:ext>
            </a:extLst>
          </p:cNvPr>
          <p:cNvSpPr txBox="1"/>
          <p:nvPr/>
        </p:nvSpPr>
        <p:spPr>
          <a:xfrm>
            <a:off x="307696" y="6289080"/>
            <a:ext cx="241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Tibetian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mandala</a:t>
            </a:r>
          </a:p>
        </p:txBody>
      </p:sp>
    </p:spTree>
    <p:extLst>
      <p:ext uri="{BB962C8B-B14F-4D97-AF65-F5344CB8AC3E}">
        <p14:creationId xmlns:p14="http://schemas.microsoft.com/office/powerpoint/2010/main" val="385718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9C34E2-BFB6-4C84-8BE8-20DD496A9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18" y="508884"/>
            <a:ext cx="7376490" cy="55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6F4C6A-2561-430D-B256-FF68B1C3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700" y="216819"/>
            <a:ext cx="5180937" cy="64243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D7596A-EFE2-40E7-A891-900BA1661711}"/>
              </a:ext>
            </a:extLst>
          </p:cNvPr>
          <p:cNvSpPr txBox="1"/>
          <p:nvPr/>
        </p:nvSpPr>
        <p:spPr>
          <a:xfrm>
            <a:off x="135173" y="6338976"/>
            <a:ext cx="236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Hindu mandala</a:t>
            </a:r>
          </a:p>
        </p:txBody>
      </p:sp>
    </p:spTree>
    <p:extLst>
      <p:ext uri="{BB962C8B-B14F-4D97-AF65-F5344CB8AC3E}">
        <p14:creationId xmlns:p14="http://schemas.microsoft.com/office/powerpoint/2010/main" val="2070715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E0234C-9AB2-41FA-B1FA-075BED5B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348863"/>
            <a:ext cx="6160274" cy="61602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B551731-388A-4FD6-B752-A0EA97F2C3F8}"/>
              </a:ext>
            </a:extLst>
          </p:cNvPr>
          <p:cNvSpPr txBox="1"/>
          <p:nvPr/>
        </p:nvSpPr>
        <p:spPr>
          <a:xfrm>
            <a:off x="198783" y="6338976"/>
            <a:ext cx="236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Aztec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mandala</a:t>
            </a:r>
          </a:p>
        </p:txBody>
      </p:sp>
    </p:spTree>
    <p:extLst>
      <p:ext uri="{BB962C8B-B14F-4D97-AF65-F5344CB8AC3E}">
        <p14:creationId xmlns:p14="http://schemas.microsoft.com/office/powerpoint/2010/main" val="368210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7A5506-EC58-4B65-BC40-30B49205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864" y="425447"/>
            <a:ext cx="3239814" cy="24008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378A95-40FB-4EF9-A279-56E29F849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95" y="411270"/>
            <a:ext cx="3238876" cy="24291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4882E1-95B7-4B45-B4B1-8EA8C5E5D59C}"/>
              </a:ext>
            </a:extLst>
          </p:cNvPr>
          <p:cNvSpPr txBox="1"/>
          <p:nvPr/>
        </p:nvSpPr>
        <p:spPr>
          <a:xfrm>
            <a:off x="1620373" y="2899310"/>
            <a:ext cx="160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Sumer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95C8B3-7F1B-4540-842F-E300B09C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4" y="3682508"/>
            <a:ext cx="2869599" cy="22571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4A68EE-031F-4C7A-8884-E94A255B9EAA}"/>
              </a:ext>
            </a:extLst>
          </p:cNvPr>
          <p:cNvSpPr txBox="1"/>
          <p:nvPr/>
        </p:nvSpPr>
        <p:spPr>
          <a:xfrm>
            <a:off x="5610621" y="2840427"/>
            <a:ext cx="282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Cheyenne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5DDA11-98EF-495E-81A9-88BA786C5431}"/>
              </a:ext>
            </a:extLst>
          </p:cNvPr>
          <p:cNvSpPr txBox="1"/>
          <p:nvPr/>
        </p:nvSpPr>
        <p:spPr>
          <a:xfrm>
            <a:off x="689669" y="6068447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swordhield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173DC78-4FD7-4B3B-AC78-F3AC8B1C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354" y="3682508"/>
            <a:ext cx="2260054" cy="225711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5A48BC2-8485-4FD9-9E55-2B70880699E1}"/>
              </a:ext>
            </a:extLst>
          </p:cNvPr>
          <p:cNvSpPr txBox="1"/>
          <p:nvPr/>
        </p:nvSpPr>
        <p:spPr>
          <a:xfrm>
            <a:off x="3314699" y="6082907"/>
            <a:ext cx="341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warshield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981A542-B81E-4634-B276-88C5942A3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639" y="3679570"/>
            <a:ext cx="2260054" cy="226005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0111ED9-47AB-4E50-BC00-81DD8D3FF154}"/>
              </a:ext>
            </a:extLst>
          </p:cNvPr>
          <p:cNvSpPr txBox="1"/>
          <p:nvPr/>
        </p:nvSpPr>
        <p:spPr>
          <a:xfrm>
            <a:off x="6013070" y="6097085"/>
            <a:ext cx="309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Native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dreamcatcher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5414" y="228190"/>
            <a:ext cx="5882269" cy="83117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Gustav Jung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6849" y="1059366"/>
            <a:ext cx="6266985" cy="1575538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psychology.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88" y="1998917"/>
            <a:ext cx="5938952" cy="44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F60B78E-185B-42B5-8C40-5410856F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50" y="3307953"/>
            <a:ext cx="4460681" cy="334551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B3802B8-31E8-47E5-BE78-1487BD218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23011" y="274186"/>
            <a:ext cx="2266718" cy="34091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89A6E0E-71A4-4243-A996-B9F262FF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87" y="3949031"/>
            <a:ext cx="3380542" cy="27044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1E89699-DCC4-4904-A3C3-1413C3C1F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10" y="274186"/>
            <a:ext cx="2703444" cy="270344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D3F9DB-55AA-4DF4-9415-F77F42DE9D8B}"/>
              </a:ext>
            </a:extLst>
          </p:cNvPr>
          <p:cNvSpPr txBox="1"/>
          <p:nvPr/>
        </p:nvSpPr>
        <p:spPr>
          <a:xfrm>
            <a:off x="3473413" y="2515965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2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96E3AD1-897A-4DC1-BE0F-B93F99F3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" y="772302"/>
            <a:ext cx="8522687" cy="53133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E93A61A-6790-45F7-AF15-66006B1B0DB5}"/>
              </a:ext>
            </a:extLst>
          </p:cNvPr>
          <p:cNvSpPr txBox="1"/>
          <p:nvPr/>
        </p:nvSpPr>
        <p:spPr>
          <a:xfrm>
            <a:off x="2847123" y="6293055"/>
            <a:ext cx="492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Mandala done by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schizophrenic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5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34FAD3-232D-4FBD-8DDE-000CDABE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647" y="352310"/>
            <a:ext cx="3160705" cy="35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4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34FAD3-232D-4FBD-8DDE-000CDABE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647" y="352310"/>
            <a:ext cx="3160705" cy="350200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F012C48-184F-4F4C-8500-5176F52C6747}"/>
              </a:ext>
            </a:extLst>
          </p:cNvPr>
          <p:cNvSpPr txBox="1"/>
          <p:nvPr/>
        </p:nvSpPr>
        <p:spPr>
          <a:xfrm>
            <a:off x="3512628" y="3717245"/>
            <a:ext cx="19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Ouroboros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1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3AE96B2-324E-4C03-80E8-1EEEA0820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1" y="3812660"/>
            <a:ext cx="2444982" cy="2491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3C3C07-0211-4C5E-B33F-C864B0A86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97" y="4675367"/>
            <a:ext cx="2579107" cy="16289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9A4267-475F-4355-8869-496CF987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7" y="4464549"/>
            <a:ext cx="2969384" cy="18754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D34FAD3-232D-4FBD-8DDE-000CDABEF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647" y="352310"/>
            <a:ext cx="3160705" cy="350200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F012C48-184F-4F4C-8500-5176F52C6747}"/>
              </a:ext>
            </a:extLst>
          </p:cNvPr>
          <p:cNvSpPr txBox="1"/>
          <p:nvPr/>
        </p:nvSpPr>
        <p:spPr>
          <a:xfrm>
            <a:off x="3512628" y="3717245"/>
            <a:ext cx="19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Ouroboros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0949CC1-1247-4CFB-85E0-AE59ECBD8974}"/>
              </a:ext>
            </a:extLst>
          </p:cNvPr>
          <p:cNvSpPr txBox="1"/>
          <p:nvPr/>
        </p:nvSpPr>
        <p:spPr>
          <a:xfrm>
            <a:off x="355169" y="6330014"/>
            <a:ext cx="243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17th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engraving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BA268A-7666-4A7E-B45A-76ACAA1BCF7A}"/>
              </a:ext>
            </a:extLst>
          </p:cNvPr>
          <p:cNvSpPr txBox="1"/>
          <p:nvPr/>
        </p:nvSpPr>
        <p:spPr>
          <a:xfrm>
            <a:off x="3514337" y="6375623"/>
            <a:ext cx="34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AED838-8363-442B-80D4-38078CA00654}"/>
              </a:ext>
            </a:extLst>
          </p:cNvPr>
          <p:cNvSpPr txBox="1"/>
          <p:nvPr/>
        </p:nvSpPr>
        <p:spPr>
          <a:xfrm>
            <a:off x="6562251" y="6355191"/>
            <a:ext cx="34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15th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century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4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ED309E-FEF7-4358-BB65-30191B83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73" y="1735372"/>
            <a:ext cx="4124076" cy="41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ED309E-FEF7-4358-BB65-30191B83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73" y="1735372"/>
            <a:ext cx="4124076" cy="412407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8C73E2-DF81-428B-A5D2-0D48C973BCF2}"/>
              </a:ext>
            </a:extLst>
          </p:cNvPr>
          <p:cNvSpPr txBox="1"/>
          <p:nvPr/>
        </p:nvSpPr>
        <p:spPr>
          <a:xfrm>
            <a:off x="2655735" y="998552"/>
            <a:ext cx="3832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Tao /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Yin-Yang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0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B50A808-75A5-4F76-A78E-149A1AA3EEDA}"/>
              </a:ext>
            </a:extLst>
          </p:cNvPr>
          <p:cNvSpPr txBox="1"/>
          <p:nvPr/>
        </p:nvSpPr>
        <p:spPr>
          <a:xfrm>
            <a:off x="374361" y="364548"/>
            <a:ext cx="2112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0" dirty="0">
                <a:solidFill>
                  <a:srgbClr val="00B0F0"/>
                </a:solidFill>
                <a:effectLst/>
              </a:rPr>
              <a:t> </a:t>
            </a:r>
            <a:r>
              <a:rPr lang="cs-CZ" sz="2800" b="0" dirty="0" err="1">
                <a:solidFill>
                  <a:srgbClr val="00B0F0"/>
                </a:solidFill>
                <a:effectLst/>
              </a:rPr>
              <a:t>masculinity</a:t>
            </a:r>
            <a:endParaRPr lang="cs-CZ" sz="2800" dirty="0">
              <a:solidFill>
                <a:srgbClr val="00B0F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89C226-3678-4B02-BEA2-D0337992DEFB}"/>
              </a:ext>
            </a:extLst>
          </p:cNvPr>
          <p:cNvSpPr txBox="1"/>
          <p:nvPr/>
        </p:nvSpPr>
        <p:spPr>
          <a:xfrm>
            <a:off x="711594" y="599646"/>
            <a:ext cx="33943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ambitions</a:t>
            </a:r>
          </a:p>
          <a:p>
            <a:pPr algn="r"/>
            <a:r>
              <a:rPr lang="en-US" dirty="0" err="1">
                <a:solidFill>
                  <a:srgbClr val="00B0F0"/>
                </a:solidFill>
              </a:rPr>
              <a:t>assertivity</a:t>
            </a:r>
            <a:endParaRPr lang="en-US" dirty="0">
              <a:solidFill>
                <a:srgbClr val="00B0F0"/>
              </a:solidFill>
            </a:endParaRPr>
          </a:p>
          <a:p>
            <a:pPr algn="r"/>
            <a:r>
              <a:rPr lang="en-US" dirty="0">
                <a:solidFill>
                  <a:srgbClr val="00B0F0"/>
                </a:solidFill>
              </a:rPr>
              <a:t>aggression</a:t>
            </a: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r>
              <a:rPr lang="en-US" dirty="0">
                <a:solidFill>
                  <a:srgbClr val="00B0F0"/>
                </a:solidFill>
              </a:rPr>
              <a:t>competitiveness, goal-orientation,</a:t>
            </a:r>
          </a:p>
          <a:p>
            <a:pPr algn="r"/>
            <a:r>
              <a:rPr lang="en-US" dirty="0">
                <a:solidFill>
                  <a:srgbClr val="00B0F0"/>
                </a:solidFill>
              </a:rPr>
              <a:t>(desire for power, success)</a:t>
            </a:r>
            <a:endParaRPr lang="cs-CZ" dirty="0">
              <a:solidFill>
                <a:srgbClr val="00B0F0"/>
              </a:solidFill>
            </a:endParaRPr>
          </a:p>
          <a:p>
            <a:pPr algn="r"/>
            <a:r>
              <a:rPr lang="cs-CZ" dirty="0" err="1">
                <a:solidFill>
                  <a:srgbClr val="00B0F0"/>
                </a:solidFill>
              </a:rPr>
              <a:t>firmness</a:t>
            </a:r>
            <a:r>
              <a:rPr lang="cs-CZ" dirty="0">
                <a:solidFill>
                  <a:srgbClr val="00B0F0"/>
                </a:solidFill>
              </a:rPr>
              <a:t> (rigidity), persistence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5C18183-71FB-429F-9927-C6DA265C36A6}"/>
              </a:ext>
            </a:extLst>
          </p:cNvPr>
          <p:cNvSpPr txBox="1"/>
          <p:nvPr/>
        </p:nvSpPr>
        <p:spPr>
          <a:xfrm>
            <a:off x="790113" y="2749755"/>
            <a:ext cx="3394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00B0F0"/>
                </a:solidFill>
              </a:rPr>
              <a:t>RACIONALITY</a:t>
            </a:r>
          </a:p>
          <a:p>
            <a:pPr algn="r"/>
            <a:r>
              <a:rPr lang="cs-CZ" dirty="0" err="1">
                <a:solidFill>
                  <a:srgbClr val="00B0F0"/>
                </a:solidFill>
              </a:rPr>
              <a:t>thinking</a:t>
            </a:r>
            <a:endParaRPr lang="cs-CZ" dirty="0">
              <a:solidFill>
                <a:srgbClr val="00B0F0"/>
              </a:solidFill>
            </a:endParaRPr>
          </a:p>
          <a:p>
            <a:endParaRPr lang="cs-CZ" dirty="0"/>
          </a:p>
          <a:p>
            <a:r>
              <a:rPr lang="cs-CZ" dirty="0"/>
              <a:t>                         </a:t>
            </a:r>
          </a:p>
          <a:p>
            <a:r>
              <a:rPr lang="cs-CZ" dirty="0"/>
              <a:t>                                 </a:t>
            </a:r>
            <a:r>
              <a:rPr lang="cs-CZ" dirty="0">
                <a:solidFill>
                  <a:srgbClr val="00B0F0"/>
                </a:solidFill>
              </a:rPr>
              <a:t>LOGOS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F7EB5D6-6D6E-4DA3-8B93-D9B3E51C568A}"/>
              </a:ext>
            </a:extLst>
          </p:cNvPr>
          <p:cNvSpPr txBox="1"/>
          <p:nvPr/>
        </p:nvSpPr>
        <p:spPr>
          <a:xfrm>
            <a:off x="374361" y="5329599"/>
            <a:ext cx="257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                      </a:t>
            </a:r>
            <a:r>
              <a:rPr lang="cs-CZ" dirty="0" err="1">
                <a:solidFill>
                  <a:srgbClr val="00B0F0"/>
                </a:solidFill>
              </a:rPr>
              <a:t>Yin</a:t>
            </a:r>
            <a:endParaRPr lang="cs-CZ" dirty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  <a:p>
            <a:r>
              <a:rPr lang="cs-CZ" dirty="0" err="1">
                <a:solidFill>
                  <a:srgbClr val="00B0F0"/>
                </a:solidFill>
              </a:rPr>
              <a:t>light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B0F0"/>
                </a:solidFill>
              </a:rPr>
              <a:t>day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B0F0"/>
                </a:solidFill>
              </a:rPr>
              <a:t>activity</a:t>
            </a:r>
            <a:r>
              <a:rPr lang="cs-CZ" dirty="0">
                <a:solidFill>
                  <a:srgbClr val="00B0F0"/>
                </a:solidFill>
              </a:rPr>
              <a:t>, </a:t>
            </a:r>
            <a:r>
              <a:rPr lang="cs-CZ" dirty="0" err="1">
                <a:solidFill>
                  <a:srgbClr val="00B0F0"/>
                </a:solidFill>
              </a:rPr>
              <a:t>fire</a:t>
            </a:r>
            <a:r>
              <a:rPr lang="cs-CZ" dirty="0">
                <a:solidFill>
                  <a:srgbClr val="00B0F0"/>
                </a:solidFill>
              </a:rPr>
              <a:t>...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375C53-885F-433D-ACE4-9D25845AC759}"/>
              </a:ext>
            </a:extLst>
          </p:cNvPr>
          <p:cNvSpPr txBox="1"/>
          <p:nvPr/>
        </p:nvSpPr>
        <p:spPr>
          <a:xfrm>
            <a:off x="1660124" y="4382039"/>
            <a:ext cx="22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CONSCIOUS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C5EEDC2-218E-463E-B4B8-1B7FDB691296}"/>
              </a:ext>
            </a:extLst>
          </p:cNvPr>
          <p:cNvSpPr txBox="1"/>
          <p:nvPr/>
        </p:nvSpPr>
        <p:spPr>
          <a:xfrm>
            <a:off x="2286000" y="32465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CD84C78-4F9C-44B6-AC6A-4D11093BDD36}"/>
              </a:ext>
            </a:extLst>
          </p:cNvPr>
          <p:cNvSpPr txBox="1"/>
          <p:nvPr/>
        </p:nvSpPr>
        <p:spPr>
          <a:xfrm>
            <a:off x="4270159" y="616998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>
                <a:effectLst/>
              </a:rPr>
              <a:t> 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47513DA-A2CB-480B-85A2-94F0BB82102B}"/>
              </a:ext>
            </a:extLst>
          </p:cNvPr>
          <p:cNvSpPr txBox="1"/>
          <p:nvPr/>
        </p:nvSpPr>
        <p:spPr>
          <a:xfrm>
            <a:off x="4772467" y="3377410"/>
            <a:ext cx="4674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solidFill>
                  <a:srgbClr val="FF0000"/>
                </a:solidFill>
                <a:effectLst/>
              </a:rPr>
              <a:t> (</a:t>
            </a:r>
            <a:r>
              <a:rPr lang="cs-CZ" b="0" dirty="0" err="1">
                <a:solidFill>
                  <a:srgbClr val="FF0000"/>
                </a:solidFill>
                <a:effectLst/>
              </a:rPr>
              <a:t>intuition</a:t>
            </a:r>
            <a:r>
              <a:rPr lang="cs-CZ" b="0" dirty="0">
                <a:solidFill>
                  <a:srgbClr val="FF0000"/>
                </a:solidFill>
                <a:effectLst/>
              </a:rPr>
              <a:t>, </a:t>
            </a:r>
            <a:r>
              <a:rPr lang="cs-CZ" b="0" dirty="0" err="1">
                <a:solidFill>
                  <a:srgbClr val="FF0000"/>
                </a:solidFill>
                <a:effectLst/>
              </a:rPr>
              <a:t>imagination</a:t>
            </a:r>
            <a:r>
              <a:rPr lang="cs-CZ" b="0" dirty="0">
                <a:solidFill>
                  <a:srgbClr val="FF0000"/>
                </a:solidFill>
                <a:effectLst/>
              </a:rPr>
              <a:t>, </a:t>
            </a:r>
            <a:r>
              <a:rPr lang="cs-CZ" b="0" dirty="0" err="1">
                <a:solidFill>
                  <a:srgbClr val="FF0000"/>
                </a:solidFill>
                <a:effectLst/>
              </a:rPr>
              <a:t>instinct</a:t>
            </a:r>
            <a:r>
              <a:rPr lang="cs-CZ" b="0" dirty="0">
                <a:solidFill>
                  <a:srgbClr val="FF0000"/>
                </a:solidFill>
                <a:effectLst/>
              </a:rPr>
              <a:t>, </a:t>
            </a:r>
            <a:r>
              <a:rPr lang="cs-CZ" b="0" dirty="0" err="1">
                <a:solidFill>
                  <a:srgbClr val="FF0000"/>
                </a:solidFill>
                <a:effectLst/>
              </a:rPr>
              <a:t>inspiration</a:t>
            </a:r>
            <a:r>
              <a:rPr lang="cs-CZ" b="0" dirty="0">
                <a:solidFill>
                  <a:srgbClr val="FF0000"/>
                </a:solidFill>
                <a:effectLst/>
              </a:rPr>
              <a:t>…)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EACB5A5-E6DA-450B-BF7E-7262810BED24}"/>
              </a:ext>
            </a:extLst>
          </p:cNvPr>
          <p:cNvSpPr txBox="1"/>
          <p:nvPr/>
        </p:nvSpPr>
        <p:spPr>
          <a:xfrm>
            <a:off x="4772467" y="30263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solidFill>
                  <a:srgbClr val="FF0000"/>
                </a:solidFill>
                <a:effectLst/>
              </a:rPr>
              <a:t>  feeling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FAA9629E-97D0-4E72-9E42-61BCEF4F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432" y="4488838"/>
            <a:ext cx="2030585" cy="2030585"/>
          </a:xfrm>
          <a:prstGeom prst="rect">
            <a:avLst/>
          </a:prstGeom>
        </p:spPr>
      </p:pic>
      <p:sp>
        <p:nvSpPr>
          <p:cNvPr id="37" name="TextovéPole 36">
            <a:extLst>
              <a:ext uri="{FF2B5EF4-FFF2-40B4-BE49-F238E27FC236}">
                <a16:creationId xmlns:a16="http://schemas.microsoft.com/office/drawing/2014/main" id="{48BBD982-BBEF-4BE0-8695-02F82594C1C7}"/>
              </a:ext>
            </a:extLst>
          </p:cNvPr>
          <p:cNvSpPr txBox="1"/>
          <p:nvPr/>
        </p:nvSpPr>
        <p:spPr>
          <a:xfrm>
            <a:off x="3154993" y="-27332"/>
            <a:ext cx="489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Three</a:t>
            </a:r>
            <a:r>
              <a:rPr lang="cs-CZ" sz="1400" dirty="0"/>
              <a:t> </a:t>
            </a:r>
            <a:r>
              <a:rPr lang="cs-CZ" sz="1400" dirty="0" err="1"/>
              <a:t>Feathers</a:t>
            </a:r>
            <a:r>
              <a:rPr lang="cs-CZ" sz="1400" dirty="0"/>
              <a:t> </a:t>
            </a:r>
            <a:r>
              <a:rPr lang="cs-CZ" sz="1400" dirty="0" err="1"/>
              <a:t>Analysis</a:t>
            </a:r>
            <a:r>
              <a:rPr lang="cs-CZ" sz="1400" dirty="0"/>
              <a:t> </a:t>
            </a:r>
            <a:r>
              <a:rPr lang="cs-CZ" sz="1400" dirty="0" err="1"/>
              <a:t>scheme</a:t>
            </a:r>
            <a:endParaRPr lang="cs-CZ" sz="14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CDAB7A9-6EF6-400B-89E6-74B3A8C71216}"/>
              </a:ext>
            </a:extLst>
          </p:cNvPr>
          <p:cNvSpPr txBox="1"/>
          <p:nvPr/>
        </p:nvSpPr>
        <p:spPr>
          <a:xfrm>
            <a:off x="7372904" y="315997"/>
            <a:ext cx="233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feminity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B2341314-7AFD-4B3B-8424-B7BF65820935}"/>
              </a:ext>
            </a:extLst>
          </p:cNvPr>
          <p:cNvSpPr txBox="1"/>
          <p:nvPr/>
        </p:nvSpPr>
        <p:spPr>
          <a:xfrm>
            <a:off x="4964885" y="577607"/>
            <a:ext cx="28441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effectLst/>
              </a:rPr>
              <a:t>humbleness</a:t>
            </a:r>
          </a:p>
          <a:p>
            <a:r>
              <a:rPr lang="cs-CZ" dirty="0" err="1">
                <a:solidFill>
                  <a:srgbClr val="FF0000"/>
                </a:solidFill>
              </a:rPr>
              <a:t>placidity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leniency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easy-going</a:t>
            </a:r>
            <a:r>
              <a:rPr lang="cs-CZ" dirty="0" err="1">
                <a:solidFill>
                  <a:srgbClr val="FF0000"/>
                </a:solidFill>
              </a:rPr>
              <a:t>ness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laziness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naivity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a</a:t>
            </a:r>
            <a:r>
              <a:rPr lang="cs-CZ" b="0" dirty="0" err="1">
                <a:solidFill>
                  <a:srgbClr val="FF0000"/>
                </a:solidFill>
                <a:effectLst/>
              </a:rPr>
              <a:t>cceptance</a:t>
            </a:r>
            <a:r>
              <a:rPr lang="cs-CZ" dirty="0">
                <a:solidFill>
                  <a:srgbClr val="FF0000"/>
                </a:solidFill>
              </a:rPr>
              <a:t>, tolerance</a:t>
            </a:r>
            <a:endParaRPr lang="cs-CZ" b="0" dirty="0">
              <a:solidFill>
                <a:srgbClr val="FF0000"/>
              </a:solidFill>
              <a:effectLst/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C5050923-8082-4AD9-9F75-036F19AE74A8}"/>
              </a:ext>
            </a:extLst>
          </p:cNvPr>
          <p:cNvSpPr txBox="1"/>
          <p:nvPr/>
        </p:nvSpPr>
        <p:spPr>
          <a:xfrm>
            <a:off x="4959626" y="2701266"/>
            <a:ext cx="256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EMOCIONALITY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DA566A12-C33C-4E66-8302-0BC15A23AFC2}"/>
              </a:ext>
            </a:extLst>
          </p:cNvPr>
          <p:cNvSpPr txBox="1"/>
          <p:nvPr/>
        </p:nvSpPr>
        <p:spPr>
          <a:xfrm>
            <a:off x="4839049" y="3888840"/>
            <a:ext cx="22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EROS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EC5F9543-D9B8-4339-A642-216360E3565C}"/>
              </a:ext>
            </a:extLst>
          </p:cNvPr>
          <p:cNvSpPr txBox="1"/>
          <p:nvPr/>
        </p:nvSpPr>
        <p:spPr>
          <a:xfrm>
            <a:off x="5948758" y="4392137"/>
            <a:ext cx="221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UNCONSCIOUS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938DC2B-BF75-4BAB-9118-FA05599BEB87}"/>
              </a:ext>
            </a:extLst>
          </p:cNvPr>
          <p:cNvSpPr txBox="1"/>
          <p:nvPr/>
        </p:nvSpPr>
        <p:spPr>
          <a:xfrm>
            <a:off x="5929311" y="5329599"/>
            <a:ext cx="3117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cs-CZ" dirty="0" err="1">
                <a:solidFill>
                  <a:srgbClr val="FF0000"/>
                </a:solidFill>
              </a:rPr>
              <a:t>Yang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algn="r"/>
            <a:r>
              <a:rPr lang="cs-CZ" dirty="0" err="1">
                <a:solidFill>
                  <a:srgbClr val="FF0000"/>
                </a:solidFill>
              </a:rPr>
              <a:t>dark</a:t>
            </a:r>
            <a:r>
              <a:rPr lang="cs-CZ" dirty="0">
                <a:solidFill>
                  <a:srgbClr val="FF0000"/>
                </a:solidFill>
              </a:rPr>
              <a:t>, night, </a:t>
            </a:r>
            <a:r>
              <a:rPr lang="cs-CZ" dirty="0" err="1">
                <a:solidFill>
                  <a:srgbClr val="FF0000"/>
                </a:solidFill>
              </a:rPr>
              <a:t>passivity</a:t>
            </a:r>
            <a:r>
              <a:rPr lang="cs-CZ" dirty="0">
                <a:solidFill>
                  <a:srgbClr val="FF0000"/>
                </a:solidFill>
              </a:rPr>
              <a:t>, </a:t>
            </a:r>
            <a:r>
              <a:rPr lang="cs-CZ" dirty="0" err="1">
                <a:solidFill>
                  <a:srgbClr val="FF0000"/>
                </a:solidFill>
              </a:rPr>
              <a:t>water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4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46809" y="1845526"/>
            <a:ext cx="5486401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Swiss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psychiatrist and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psychotherapist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analytical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psychology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colleagues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Freud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</a:t>
            </a:r>
            <a:r>
              <a:rPr lang="cs-CZ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unconscious</a:t>
            </a:r>
            <a:r>
              <a:rPr lang="cs-CZ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archetypes</a:t>
            </a:r>
            <a:r>
              <a:rPr lang="cs-CZ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Individuation</a:t>
            </a:r>
            <a:r>
              <a:rPr lang="cs-CZ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6173" r="-16173"/>
          <a:stretch>
            <a:fillRect/>
          </a:stretch>
        </p:blipFill>
        <p:spPr>
          <a:xfrm>
            <a:off x="0" y="1845526"/>
            <a:ext cx="4038600" cy="4527550"/>
          </a:xfrm>
        </p:spPr>
      </p:pic>
      <p:sp>
        <p:nvSpPr>
          <p:cNvPr id="5" name="Obdélník 4"/>
          <p:cNvSpPr/>
          <p:nvPr/>
        </p:nvSpPr>
        <p:spPr>
          <a:xfrm>
            <a:off x="289933" y="301083"/>
            <a:ext cx="8753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Gustav Jung</a:t>
            </a:r>
            <a: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(1875-1961)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00462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Unconscious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619" r="-166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8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Archetypes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3678" y="4482789"/>
            <a:ext cx="8497229" cy="4080631"/>
          </a:xfrm>
        </p:spPr>
        <p:txBody>
          <a:bodyPr/>
          <a:lstStyle/>
          <a:p>
            <a:endParaRPr lang="cs-CZ" dirty="0">
              <a:hlinkClick r:id="rId2"/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https://www.youtube.com/watch?v=-9qVhIclcbI</a:t>
            </a:r>
            <a:endParaRPr lang="cs-CZ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35751"/>
            <a:ext cx="47625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4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Anima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/Animus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31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Shadow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162" r="-8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433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Wise Old Man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674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5620" y="1616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archetypes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5415" y="4583151"/>
            <a:ext cx="3245005" cy="4345471"/>
          </a:xfrm>
        </p:spPr>
        <p:txBody>
          <a:bodyPr>
            <a:normAutofit/>
          </a:bodyPr>
          <a:lstStyle/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Great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Divine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Child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49" y="875310"/>
            <a:ext cx="6972901" cy="3707840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5203899" y="4583150"/>
            <a:ext cx="3245005" cy="4345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Maiden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Hero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Trickster</a:t>
            </a:r>
            <a:endParaRPr lang="cs-C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Persona</a:t>
            </a:r>
          </a:p>
        </p:txBody>
      </p:sp>
    </p:spTree>
    <p:extLst>
      <p:ext uri="{BB962C8B-B14F-4D97-AF65-F5344CB8AC3E}">
        <p14:creationId xmlns:p14="http://schemas.microsoft.com/office/powerpoint/2010/main" val="76417196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232</TotalTime>
  <Words>285</Words>
  <Application>Microsoft Office PowerPoint</Application>
  <PresentationFormat>Předvádění na obrazovce (4:3)</PresentationFormat>
  <Paragraphs>94</Paragraphs>
  <Slides>27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Black</vt:lpstr>
      <vt:lpstr>  Archetypal Experience Archetypes and collective unconscious. Individuation, amplification. (Jungian approach to fairytales)      Study to read:  M.L. von Franz: The Three Feathers  (Interpretation of Fairytales, 1987)</vt:lpstr>
      <vt:lpstr>Carl Gustav Jung</vt:lpstr>
      <vt:lpstr>Prezentace aplikace PowerPoint</vt:lpstr>
      <vt:lpstr>Collective Unconscious</vt:lpstr>
      <vt:lpstr>Archetypes</vt:lpstr>
      <vt:lpstr>The Anima /Animus</vt:lpstr>
      <vt:lpstr>The Shadow</vt:lpstr>
      <vt:lpstr>The Wise Old Man</vt:lpstr>
      <vt:lpstr>Other figural archetypes: </vt:lpstr>
      <vt:lpstr>Situational archetypes: </vt:lpstr>
      <vt:lpstr>The Self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Colby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Carl Gustav Jung</dc:title>
  <dc:creator>Jimmy Grote</dc:creator>
  <cp:lastModifiedBy>Barbara Storchova</cp:lastModifiedBy>
  <cp:revision>31</cp:revision>
  <dcterms:created xsi:type="dcterms:W3CDTF">2014-10-21T09:32:43Z</dcterms:created>
  <dcterms:modified xsi:type="dcterms:W3CDTF">2021-04-15T13:32:57Z</dcterms:modified>
</cp:coreProperties>
</file>