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0" r:id="rId3"/>
    <p:sldId id="262" r:id="rId4"/>
    <p:sldId id="263" r:id="rId5"/>
    <p:sldId id="265" r:id="rId6"/>
    <p:sldId id="266" r:id="rId7"/>
    <p:sldId id="293" r:id="rId8"/>
    <p:sldId id="267" r:id="rId9"/>
    <p:sldId id="268" r:id="rId10"/>
    <p:sldId id="269" r:id="rId11"/>
    <p:sldId id="283" r:id="rId12"/>
    <p:sldId id="284" r:id="rId13"/>
    <p:sldId id="285" r:id="rId14"/>
    <p:sldId id="286" r:id="rId15"/>
    <p:sldId id="294" r:id="rId16"/>
    <p:sldId id="280" r:id="rId17"/>
    <p:sldId id="287" r:id="rId18"/>
    <p:sldId id="289" r:id="rId19"/>
    <p:sldId id="290" r:id="rId20"/>
    <p:sldId id="291" r:id="rId21"/>
    <p:sldId id="288" r:id="rId22"/>
    <p:sldId id="29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0929"/>
  </p:normalViewPr>
  <p:slideViewPr>
    <p:cSldViewPr>
      <p:cViewPr varScale="1">
        <p:scale>
          <a:sx n="72" d="100"/>
          <a:sy n="72" d="100"/>
        </p:scale>
        <p:origin x="12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42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cs-CZ" altLang="cs-CZ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kumimoji="1" lang="cs-CZ" altLang="cs-CZ">
              <a:latin typeface="Verdana" panose="020B0604030504040204" pitchFamily="34" charset="0"/>
            </a:endParaRPr>
          </a:p>
        </p:txBody>
      </p:sp>
      <p:sp>
        <p:nvSpPr>
          <p:cNvPr id="4921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22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58289B7A-7E97-4E4A-A825-F7B45C5A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8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44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669925"/>
            <a:ext cx="2286000" cy="61880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669925"/>
            <a:ext cx="6705600" cy="61880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78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19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1550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905000"/>
            <a:ext cx="4495800" cy="4953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495800" cy="4953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78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60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70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98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5006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4101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2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0" name="Rectangle 4"/>
            <p:cNvSpPr>
              <a:spLocks noChangeArrowheads="1"/>
            </p:cNvSpPr>
            <p:nvPr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1" name="Rectangle 5"/>
            <p:cNvSpPr>
              <a:spLocks noChangeArrowheads="1"/>
            </p:cNvSpPr>
            <p:nvPr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2" name="Rectangle 6"/>
            <p:cNvSpPr>
              <a:spLocks noChangeArrowheads="1"/>
            </p:cNvSpPr>
            <p:nvPr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3" name="Rectangle 7"/>
            <p:cNvSpPr>
              <a:spLocks noChangeArrowheads="1"/>
            </p:cNvSpPr>
            <p:nvPr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5" name="Rectangle 9"/>
            <p:cNvSpPr>
              <a:spLocks noChangeArrowheads="1"/>
            </p:cNvSpPr>
            <p:nvPr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6" name="Rectangle 10"/>
            <p:cNvSpPr>
              <a:spLocks noChangeArrowheads="1"/>
            </p:cNvSpPr>
            <p:nvPr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7" name="Rectangle 11"/>
            <p:cNvSpPr>
              <a:spLocks noChangeArrowheads="1"/>
            </p:cNvSpPr>
            <p:nvPr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8" name="Rectangle 12"/>
            <p:cNvSpPr>
              <a:spLocks noChangeArrowheads="1"/>
            </p:cNvSpPr>
            <p:nvPr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9" name="Rectangle 13"/>
            <p:cNvSpPr>
              <a:spLocks noChangeArrowheads="1"/>
            </p:cNvSpPr>
            <p:nvPr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" name="Rectangle 14"/>
            <p:cNvSpPr>
              <a:spLocks noChangeArrowheads="1"/>
            </p:cNvSpPr>
            <p:nvPr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" name="Rectangle 15"/>
            <p:cNvSpPr>
              <a:spLocks noChangeArrowheads="1"/>
            </p:cNvSpPr>
            <p:nvPr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2" name="Rectangle 16"/>
            <p:cNvSpPr>
              <a:spLocks noChangeArrowheads="1"/>
            </p:cNvSpPr>
            <p:nvPr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" name="Rectangle 17"/>
            <p:cNvSpPr>
              <a:spLocks noChangeArrowheads="1"/>
            </p:cNvSpPr>
            <p:nvPr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4" name="Rectangle 18"/>
            <p:cNvSpPr>
              <a:spLocks noChangeArrowheads="1"/>
            </p:cNvSpPr>
            <p:nvPr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5" name="Rectangle 19"/>
            <p:cNvSpPr>
              <a:spLocks noChangeArrowheads="1"/>
            </p:cNvSpPr>
            <p:nvPr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6" name="Rectangle 20"/>
            <p:cNvSpPr>
              <a:spLocks noChangeArrowheads="1"/>
            </p:cNvSpPr>
            <p:nvPr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" name="Rectangle 21"/>
            <p:cNvSpPr>
              <a:spLocks noChangeArrowheads="1"/>
            </p:cNvSpPr>
            <p:nvPr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8" name="Rectangle 22"/>
            <p:cNvSpPr>
              <a:spLocks noChangeArrowheads="1"/>
            </p:cNvSpPr>
            <p:nvPr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9" name="Rectangle 23"/>
            <p:cNvSpPr>
              <a:spLocks noChangeArrowheads="1"/>
            </p:cNvSpPr>
            <p:nvPr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0" name="Rectangle 24"/>
            <p:cNvSpPr>
              <a:spLocks noChangeArrowheads="1"/>
            </p:cNvSpPr>
            <p:nvPr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1" name="Rectangle 25"/>
            <p:cNvSpPr>
              <a:spLocks noChangeArrowheads="1"/>
            </p:cNvSpPr>
            <p:nvPr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2" name="Rectangle 26"/>
            <p:cNvSpPr>
              <a:spLocks noChangeArrowheads="1"/>
            </p:cNvSpPr>
            <p:nvPr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3" name="Rectangle 27"/>
            <p:cNvSpPr>
              <a:spLocks noChangeArrowheads="1"/>
            </p:cNvSpPr>
            <p:nvPr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4" name="Rectangle 28"/>
            <p:cNvSpPr>
              <a:spLocks noChangeArrowheads="1"/>
            </p:cNvSpPr>
            <p:nvPr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5" name="Rectangle 29"/>
            <p:cNvSpPr>
              <a:spLocks noChangeArrowheads="1"/>
            </p:cNvSpPr>
            <p:nvPr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6" name="Rectangle 30"/>
            <p:cNvSpPr>
              <a:spLocks noChangeArrowheads="1"/>
            </p:cNvSpPr>
            <p:nvPr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7" name="Rectangle 31"/>
            <p:cNvSpPr>
              <a:spLocks noChangeArrowheads="1"/>
            </p:cNvSpPr>
            <p:nvPr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8" name="Rectangle 32"/>
            <p:cNvSpPr>
              <a:spLocks noChangeArrowheads="1"/>
            </p:cNvSpPr>
            <p:nvPr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9" name="Rectangle 33"/>
            <p:cNvSpPr>
              <a:spLocks noChangeArrowheads="1"/>
            </p:cNvSpPr>
            <p:nvPr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0" name="Rectangle 34"/>
            <p:cNvSpPr>
              <a:spLocks noChangeArrowheads="1"/>
            </p:cNvSpPr>
            <p:nvPr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1" name="Rectangle 35"/>
            <p:cNvSpPr>
              <a:spLocks noChangeArrowheads="1"/>
            </p:cNvSpPr>
            <p:nvPr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2" name="Rectangle 36"/>
            <p:cNvSpPr>
              <a:spLocks noChangeArrowheads="1"/>
            </p:cNvSpPr>
            <p:nvPr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3" name="Rectangle 37"/>
            <p:cNvSpPr>
              <a:spLocks noChangeArrowheads="1"/>
            </p:cNvSpPr>
            <p:nvPr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4" name="Rectangle 38"/>
            <p:cNvSpPr>
              <a:spLocks noChangeArrowheads="1"/>
            </p:cNvSpPr>
            <p:nvPr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5" name="Rectangle 39"/>
            <p:cNvSpPr>
              <a:spLocks noChangeArrowheads="1"/>
            </p:cNvSpPr>
            <p:nvPr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6" name="Rectangle 40"/>
            <p:cNvSpPr>
              <a:spLocks noChangeArrowheads="1"/>
            </p:cNvSpPr>
            <p:nvPr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7" name="Rectangle 41"/>
            <p:cNvSpPr>
              <a:spLocks noChangeArrowheads="1"/>
            </p:cNvSpPr>
            <p:nvPr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8" name="Rectangle 42"/>
            <p:cNvSpPr>
              <a:spLocks noChangeArrowheads="1"/>
            </p:cNvSpPr>
            <p:nvPr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9" name="Rectangle 43"/>
            <p:cNvSpPr>
              <a:spLocks noChangeArrowheads="1"/>
            </p:cNvSpPr>
            <p:nvPr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70" name="Rectangle 44"/>
            <p:cNvSpPr>
              <a:spLocks noChangeArrowheads="1"/>
            </p:cNvSpPr>
            <p:nvPr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71" name="Rectangle 45"/>
            <p:cNvSpPr>
              <a:spLocks noChangeArrowheads="1"/>
            </p:cNvSpPr>
            <p:nvPr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72" name="Rectangle 46"/>
            <p:cNvSpPr>
              <a:spLocks noChangeArrowheads="1"/>
            </p:cNvSpPr>
            <p:nvPr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73" name="Rectangle 47"/>
            <p:cNvSpPr>
              <a:spLocks noChangeArrowheads="1"/>
            </p:cNvSpPr>
            <p:nvPr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74" name="Rectangle 48"/>
            <p:cNvSpPr>
              <a:spLocks noChangeArrowheads="1"/>
            </p:cNvSpPr>
            <p:nvPr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75" name="Rectangle 49"/>
            <p:cNvSpPr>
              <a:spLocks noChangeArrowheads="1"/>
            </p:cNvSpPr>
            <p:nvPr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76" name="Rectangle 50"/>
            <p:cNvSpPr>
              <a:spLocks noChangeArrowheads="1"/>
            </p:cNvSpPr>
            <p:nvPr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77" name="Rectangle 51"/>
            <p:cNvSpPr>
              <a:spLocks noChangeArrowheads="1"/>
            </p:cNvSpPr>
            <p:nvPr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78" name="Rectangle 52"/>
            <p:cNvSpPr>
              <a:spLocks noChangeArrowheads="1"/>
            </p:cNvSpPr>
            <p:nvPr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79" name="Rectangle 53"/>
            <p:cNvSpPr>
              <a:spLocks noChangeArrowheads="1"/>
            </p:cNvSpPr>
            <p:nvPr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80" name="Rectangle 54"/>
            <p:cNvSpPr>
              <a:spLocks noChangeArrowheads="1"/>
            </p:cNvSpPr>
            <p:nvPr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81" name="Rectangle 55"/>
            <p:cNvSpPr>
              <a:spLocks noChangeArrowheads="1"/>
            </p:cNvSpPr>
            <p:nvPr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82" name="Rectangle 56"/>
            <p:cNvSpPr>
              <a:spLocks noChangeArrowheads="1"/>
            </p:cNvSpPr>
            <p:nvPr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83" name="Rectangle 57"/>
            <p:cNvSpPr>
              <a:spLocks noChangeArrowheads="1"/>
            </p:cNvSpPr>
            <p:nvPr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84" name="Rectangle 58"/>
            <p:cNvSpPr>
              <a:spLocks noChangeArrowheads="1"/>
            </p:cNvSpPr>
            <p:nvPr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85" name="Rectangle 59"/>
            <p:cNvSpPr>
              <a:spLocks noChangeArrowheads="1"/>
            </p:cNvSpPr>
            <p:nvPr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86" name="Rectangle 60"/>
            <p:cNvSpPr>
              <a:spLocks noChangeArrowheads="1"/>
            </p:cNvSpPr>
            <p:nvPr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87" name="Rectangle 61"/>
            <p:cNvSpPr>
              <a:spLocks noChangeArrowheads="1"/>
            </p:cNvSpPr>
            <p:nvPr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88" name="Rectangle 62"/>
            <p:cNvSpPr>
              <a:spLocks noChangeArrowheads="1"/>
            </p:cNvSpPr>
            <p:nvPr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89" name="Rectangle 63"/>
            <p:cNvSpPr>
              <a:spLocks noChangeArrowheads="1"/>
            </p:cNvSpPr>
            <p:nvPr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90" name="Rectangle 64"/>
            <p:cNvSpPr>
              <a:spLocks noChangeArrowheads="1"/>
            </p:cNvSpPr>
            <p:nvPr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0" y="66992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05000"/>
            <a:ext cx="9144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614488"/>
            <a:ext cx="7678737" cy="914400"/>
          </a:xfrm>
        </p:spPr>
        <p:txBody>
          <a:bodyPr/>
          <a:lstStyle/>
          <a:p>
            <a:pPr eaLnBrk="1" hangingPunct="1"/>
            <a:r>
              <a:rPr lang="cs-CZ" altLang="cs-CZ" sz="5400" smtClean="0"/>
              <a:t>Konference/akce</a:t>
            </a:r>
            <a:endParaRPr lang="cs-CZ" altLang="cs-CZ" smtClean="0"/>
          </a:p>
        </p:txBody>
      </p:sp>
      <p:pic>
        <p:nvPicPr>
          <p:cNvPr id="3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3501008"/>
            <a:ext cx="36401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683568" y="4725144"/>
            <a:ext cx="8239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400" dirty="0"/>
              <a:t>Evropský sociální fond</a:t>
            </a:r>
          </a:p>
          <a:p>
            <a:r>
              <a:rPr lang="cs-CZ" altLang="cs-CZ" sz="1400" dirty="0"/>
              <a:t>Praha &amp; EU: Investujeme do vaší budoucnosti</a:t>
            </a:r>
          </a:p>
          <a:p>
            <a:endParaRPr lang="cs-CZ" altLang="cs-CZ" sz="1400" dirty="0"/>
          </a:p>
          <a:p>
            <a:r>
              <a:rPr lang="cs-CZ" altLang="cs-CZ" sz="1400" dirty="0"/>
              <a:t>Tvorba tohoto kurzu byla financována z Evropského sociálního fondu prostřednictvím Operačního programu Praha </a:t>
            </a:r>
            <a:r>
              <a:rPr lang="cs-CZ" altLang="cs-CZ" sz="1400" dirty="0" smtClean="0"/>
              <a:t>Adaptabilita </a:t>
            </a:r>
            <a:r>
              <a:rPr lang="cs-CZ" altLang="cs-CZ" sz="1400" dirty="0"/>
              <a:t>a z rozpočtu Hlavního města Prahy.</a:t>
            </a:r>
          </a:p>
          <a:p>
            <a:endParaRPr lang="cs-CZ" altLang="cs-CZ" sz="1400" dirty="0"/>
          </a:p>
          <a:p>
            <a:r>
              <a:rPr lang="cs-CZ" altLang="cs-CZ" sz="1400" dirty="0"/>
              <a:t>Název projektu: Modernizace bakalářského programu Informační studia a knihovnictví na Filozofické fakultě Univerzity Karlovy v Praze, registrační číslo: CZ.2.17/3.1.00/36231.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Kvalifikátor (doplněk) - (...)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nachází se za vstupním prvkem, popř. podřízenou složkou v „(...)“</a:t>
            </a:r>
          </a:p>
          <a:p>
            <a:pPr eaLnBrk="1" hangingPunct="1"/>
            <a:r>
              <a:rPr lang="cs-CZ" altLang="cs-CZ" smtClean="0"/>
              <a:t>vždy česky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Pořadové číslo akce/konf.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Pokud je konference/akce jednou z číslovaných akcí se stejným jménem, připojte řadovou číslovku do tohoto podpole. Není-li pořadové číslo konferencí pravidelné, nepřipojujte jej. Jakoukoli nepravidelnost volitelně vysvětlete v poznámce, popř. vysvětlujícím odkazu.</a:t>
            </a:r>
          </a:p>
          <a:p>
            <a:pPr eaLnBrk="1" hangingPunct="1"/>
            <a:r>
              <a:rPr lang="cs-CZ" altLang="cs-CZ" b="1" noProof="1" smtClean="0"/>
              <a:t>$a</a:t>
            </a:r>
            <a:r>
              <a:rPr lang="cs-CZ" altLang="cs-CZ" noProof="1" smtClean="0"/>
              <a:t>Conference of British Teachers of Marketing at Advanced Level</a:t>
            </a:r>
            <a:r>
              <a:rPr lang="cs-CZ" altLang="cs-CZ" b="1" noProof="1" smtClean="0"/>
              <a:t>$n</a:t>
            </a:r>
            <a:r>
              <a:rPr lang="cs-CZ" altLang="cs-CZ" noProof="1" smtClean="0"/>
              <a:t>(3 : …</a:t>
            </a:r>
            <a:endParaRPr lang="cs-CZ" alt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Datum konání akce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000" smtClean="0"/>
              <a:t>Je-li záhlaví vytvořeno pro jednu akci, připojte rok či roky, kdy byla konference/akce pořádána. </a:t>
            </a:r>
          </a:p>
          <a:p>
            <a:pPr eaLnBrk="1" hangingPunct="1"/>
            <a:r>
              <a:rPr lang="cs-CZ" altLang="cs-CZ" sz="3000" b="1" noProof="1" smtClean="0"/>
              <a:t>$a</a:t>
            </a:r>
            <a:r>
              <a:rPr lang="cs-CZ" altLang="cs-CZ" sz="3000" noProof="1" smtClean="0"/>
              <a:t>Litoměřické varhanní léto</a:t>
            </a:r>
            <a:r>
              <a:rPr lang="cs-CZ" altLang="cs-CZ" sz="3000" b="1" noProof="1" smtClean="0"/>
              <a:t>$n</a:t>
            </a:r>
            <a:r>
              <a:rPr lang="cs-CZ" altLang="cs-CZ" sz="3000" noProof="1" smtClean="0"/>
              <a:t>(7. </a:t>
            </a:r>
            <a:r>
              <a:rPr lang="cs-CZ" altLang="cs-CZ" sz="3000" b="1" noProof="1" smtClean="0"/>
              <a:t>:$d</a:t>
            </a:r>
            <a:r>
              <a:rPr lang="cs-CZ" altLang="cs-CZ" sz="3000" noProof="1" smtClean="0"/>
              <a:t>1997 </a:t>
            </a:r>
            <a:r>
              <a:rPr lang="cs-CZ" altLang="cs-CZ" sz="3000" b="1" noProof="1" smtClean="0"/>
              <a:t>:$c</a:t>
            </a:r>
            <a:r>
              <a:rPr lang="cs-CZ" altLang="cs-CZ" sz="3000" noProof="1" smtClean="0"/>
              <a:t>Litoměřice, Česko)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3000" b="1" noProof="1" smtClean="0"/>
              <a:t>$a</a:t>
            </a:r>
            <a:r>
              <a:rPr lang="cs-CZ" altLang="cs-CZ" sz="3000" noProof="1" smtClean="0"/>
              <a:t>Dřevčická brána </a:t>
            </a:r>
            <a:r>
              <a:rPr lang="cs-CZ" altLang="cs-CZ" sz="3000" b="1" noProof="1" smtClean="0"/>
              <a:t>$d</a:t>
            </a:r>
            <a:r>
              <a:rPr lang="cs-CZ" altLang="cs-CZ" sz="3000" noProof="1" smtClean="0"/>
              <a:t>(1999 : </a:t>
            </a:r>
            <a:r>
              <a:rPr lang="cs-CZ" altLang="cs-CZ" sz="3000" b="1" noProof="1" smtClean="0"/>
              <a:t>$c</a:t>
            </a:r>
            <a:r>
              <a:rPr lang="cs-CZ" altLang="cs-CZ" sz="3000" noProof="1" smtClean="0"/>
              <a:t>Dřevčice, Česko)</a:t>
            </a:r>
            <a:endParaRPr lang="cs-CZ" altLang="cs-CZ" sz="3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Místo konání akce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Připojte jméno místa nebo jinou lokaci (instituci např.), ve které se konference/akce konala. Uveďte jméno místa v češtině, nejlepší je se řídit souborem autorit geografických názvů.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altLang="cs-CZ" b="1" noProof="1" smtClean="0"/>
              <a:t>$a</a:t>
            </a:r>
            <a:r>
              <a:rPr lang="cs-CZ" altLang="cs-CZ" noProof="1" smtClean="0"/>
              <a:t>Hořické hudební slavnosti 2000</a:t>
            </a:r>
            <a:r>
              <a:rPr lang="cs-CZ" altLang="cs-CZ" b="1" noProof="1" smtClean="0"/>
              <a:t>$c</a:t>
            </a:r>
            <a:r>
              <a:rPr lang="cs-CZ" altLang="cs-CZ" noProof="1" smtClean="0"/>
              <a:t>(Hořice v Podkrkonoší, Česko)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b="1" noProof="1" smtClean="0"/>
              <a:t>$a</a:t>
            </a:r>
            <a:r>
              <a:rPr lang="cs-CZ" altLang="cs-CZ" noProof="1" smtClean="0"/>
              <a:t>Hořické pašijové hry</a:t>
            </a:r>
            <a:r>
              <a:rPr lang="cs-CZ" altLang="cs-CZ" b="1" noProof="1" smtClean="0"/>
              <a:t>$c</a:t>
            </a:r>
            <a:r>
              <a:rPr lang="cs-CZ" altLang="cs-CZ" noProof="1" smtClean="0"/>
              <a:t>(Hořice na Šumavě, Česko)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b="1" noProof="1" smtClean="0"/>
              <a:t>$a</a:t>
            </a:r>
            <a:r>
              <a:rPr lang="cs-CZ" altLang="cs-CZ" noProof="1" smtClean="0"/>
              <a:t>Beethovenův Hradec</a:t>
            </a:r>
            <a:r>
              <a:rPr lang="cs-CZ" altLang="cs-CZ" b="1" noProof="1" smtClean="0"/>
              <a:t>$n</a:t>
            </a:r>
            <a:r>
              <a:rPr lang="cs-CZ" altLang="cs-CZ" noProof="1" smtClean="0"/>
              <a:t>(36. :</a:t>
            </a:r>
            <a:r>
              <a:rPr lang="cs-CZ" altLang="cs-CZ" b="1" noProof="1" smtClean="0"/>
              <a:t>$d</a:t>
            </a:r>
            <a:r>
              <a:rPr lang="cs-CZ" altLang="cs-CZ" noProof="1" smtClean="0"/>
              <a:t>1997 : </a:t>
            </a:r>
            <a:r>
              <a:rPr lang="cs-CZ" altLang="cs-CZ" b="1" noProof="1" smtClean="0"/>
              <a:t>$c</a:t>
            </a:r>
            <a:r>
              <a:rPr lang="cs-CZ" altLang="cs-CZ" noProof="1" smtClean="0"/>
              <a:t>Hradec nad Moravicí, Česko)</a:t>
            </a:r>
            <a:endParaRPr lang="cs-CZ" alt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pPr eaLnBrk="1" hangingPunct="1"/>
            <a:r>
              <a:rPr lang="cs-CZ" altLang="cs-CZ" smtClean="0"/>
              <a:t>Obecné pojmenování zasedání korporace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Obecně pojmenované zasedání korporace:</a:t>
            </a:r>
          </a:p>
          <a:p>
            <a:pPr eaLnBrk="1" hangingPunct="1"/>
            <a:r>
              <a:rPr lang="cs-CZ" altLang="cs-CZ" smtClean="0"/>
              <a:t>2# </a:t>
            </a:r>
            <a:r>
              <a:rPr lang="cs-CZ" altLang="cs-CZ" b="1" smtClean="0"/>
              <a:t>$a</a:t>
            </a:r>
            <a:r>
              <a:rPr lang="cs-CZ" altLang="cs-CZ" smtClean="0"/>
              <a:t>International Labour Organisation.</a:t>
            </a:r>
            <a:r>
              <a:rPr lang="cs-CZ" altLang="cs-CZ" b="1" smtClean="0"/>
              <a:t>$b</a:t>
            </a:r>
            <a:r>
              <a:rPr lang="cs-CZ" altLang="cs-CZ" smtClean="0"/>
              <a:t>European Regional Conference</a:t>
            </a:r>
            <a:r>
              <a:rPr lang="cs-CZ" altLang="cs-CZ" b="1" smtClean="0"/>
              <a:t>$n</a:t>
            </a:r>
            <a:r>
              <a:rPr lang="cs-CZ" altLang="cs-CZ" smtClean="0"/>
              <a:t>(2. :</a:t>
            </a:r>
            <a:r>
              <a:rPr lang="cs-CZ" altLang="cs-CZ" b="1" smtClean="0"/>
              <a:t>$d</a:t>
            </a:r>
            <a:r>
              <a:rPr lang="cs-CZ" altLang="cs-CZ" smtClean="0"/>
              <a:t>1968 </a:t>
            </a:r>
            <a:r>
              <a:rPr lang="cs-CZ" altLang="cs-CZ" b="1" smtClean="0"/>
              <a:t>:$c</a:t>
            </a:r>
            <a:r>
              <a:rPr lang="cs-CZ" altLang="cs-CZ" smtClean="0"/>
              <a:t>Ženeva, Švýcarsko)</a:t>
            </a:r>
          </a:p>
          <a:p>
            <a:pPr eaLnBrk="1" hangingPunct="1"/>
            <a:r>
              <a:rPr lang="cs-CZ" altLang="cs-CZ" smtClean="0"/>
              <a:t>Meeting of the Society of American Foresters</a:t>
            </a:r>
          </a:p>
          <a:p>
            <a:pPr eaLnBrk="1" hangingPunct="1"/>
            <a:r>
              <a:rPr lang="cs-CZ" altLang="cs-CZ" smtClean="0"/>
              <a:t>M21 - 110!!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Indikátory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první indikátor:</a:t>
            </a:r>
          </a:p>
          <a:p>
            <a:pPr lvl="1" eaLnBrk="1" hangingPunct="1"/>
            <a:r>
              <a:rPr lang="cs-CZ" altLang="cs-CZ" smtClean="0"/>
              <a:t>0	invertovaná forma jména</a:t>
            </a:r>
          </a:p>
          <a:p>
            <a:pPr lvl="1" eaLnBrk="1" hangingPunct="1"/>
            <a:r>
              <a:rPr lang="cs-CZ" altLang="cs-CZ" smtClean="0"/>
              <a:t>1	jméno jurisdikce</a:t>
            </a:r>
          </a:p>
          <a:p>
            <a:pPr lvl="1" eaLnBrk="1" hangingPunct="1"/>
            <a:r>
              <a:rPr lang="cs-CZ" altLang="cs-CZ" smtClean="0"/>
              <a:t>2	jméno v přímém pořadí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druhý indikátor:</a:t>
            </a:r>
          </a:p>
          <a:p>
            <a:pPr lvl="1" eaLnBrk="1" hangingPunct="1"/>
            <a:r>
              <a:rPr lang="cs-CZ" altLang="cs-CZ" smtClean="0"/>
              <a:t>nedefinován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Pojmenujte konferenci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800" smtClean="0"/>
              <a:t>Research Methods in Librarianship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800" smtClean="0"/>
              <a:t>Historical and Bibliographic Methods in Library Research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800" smtClean="0"/>
              <a:t>Papers Presented at the Conference on Historical and Bibliographical Methods in Library Research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800" smtClean="0"/>
              <a:t>Conducted by the University of Illinois Graduate School of Library Science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800" smtClean="0"/>
              <a:t>March 1-4 1970</a:t>
            </a:r>
            <a:endParaRPr lang="cs-CZ" alt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Pojmenujte konferenci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mtClean="0"/>
              <a:t>Lunar Science 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mtClean="0"/>
              <a:t>Abstracts of Papers Submitted to the Fifth Lunar Science Conference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mtClean="0"/>
              <a:t>Sponsored by NASA through The Lunar Science Institute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mtClean="0"/>
              <a:t>3303 NASA Road 1, Houston, Texas 77058</a:t>
            </a:r>
            <a:endParaRPr lang="cs-CZ" alt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Pojmenujte konferenci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mtClean="0"/>
              <a:t>Computers and Education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mtClean="0"/>
              <a:t>A Workshop Conference at University of California at University of California, Irvine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mtClean="0"/>
              <a:t>Edited by R.W. Gerard 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Definice - akce</a:t>
            </a:r>
            <a:endParaRPr lang="cs-CZ" alt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Konferenční záhlaví nebo záhlaví pro akce je považováno za jedno z druhů korporativních záhlaví. Jméno konference/akce může tvořit hlavní záhlaví pro díla, zaznamenávající kolektivní činnost korporace, např. sborníky referátů, katalogy výstav a další díla ad hoc událostí (sportovní soutěže, expedice, veletrhy a festivaly).</a:t>
            </a:r>
            <a:endParaRPr lang="cs-CZ" alt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Pojmenujte konferenci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mtClean="0"/>
              <a:t>Proceedings of the LARC Institute on Automated Serials Systems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mtClean="0"/>
              <a:t>Held May 24-25, 1973 at the Case Park Plaza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mtClean="0"/>
              <a:t>St. Louise, Missouri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mtClean="0"/>
              <a:t>Coordinated by Estelle Brodman …</a:t>
            </a:r>
            <a:endParaRPr lang="cs-CZ" alt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Pojmenujte konferenci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600" smtClean="0"/>
              <a:t>Proceedings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600" smtClean="0"/>
              <a:t>Society of American Foresters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600" smtClean="0"/>
              <a:t>Meeting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600" smtClean="0"/>
              <a:t>September 28-October 2, 1958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600" smtClean="0"/>
              <a:t>Hotel Utah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600" smtClean="0"/>
              <a:t>Salt Lake City, Utah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600" smtClean="0"/>
              <a:t>Published by Society of American Foresters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600" smtClean="0"/>
              <a:t>Millst Building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cs-CZ" sz="2600" smtClean="0"/>
              <a:t>Washington 6, D.C.</a:t>
            </a:r>
            <a:endParaRPr lang="cs-CZ" alt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Bibliografie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RDA Toolkit </a:t>
            </a:r>
            <a:r>
              <a:rPr lang="en-US" altLang="cs-CZ" b="1" smtClean="0"/>
              <a:t>11.2, </a:t>
            </a:r>
            <a:r>
              <a:rPr lang="cs-CZ" altLang="cs-CZ" b="1" smtClean="0"/>
              <a:t>11.3.2, </a:t>
            </a:r>
            <a:r>
              <a:rPr lang="en-US" altLang="cs-CZ" b="1" smtClean="0"/>
              <a:t>11.13.1.8</a:t>
            </a:r>
            <a:r>
              <a:rPr lang="cs-CZ" altLang="cs-CZ" b="1" smtClean="0"/>
              <a:t>, 11.7</a:t>
            </a:r>
            <a:endParaRPr lang="cs-CZ" alt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Hlavní záhlaví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pojmenovaná x nepojmenovaná konference/akce</a:t>
            </a:r>
          </a:p>
          <a:p>
            <a:pPr eaLnBrk="1" hangingPunct="1"/>
            <a:r>
              <a:rPr lang="cs-CZ" altLang="cs-CZ" sz="2800" smtClean="0"/>
              <a:t>pojmenovaná: určitý člen v názvu, spíše specifické výrazy než obecný popis, velká počáteční písmena každého slova v názvu (zejména v angličtině); musejí být uvedena v dokumentu, nejlépe výrazně =&gt;hlavní záhlaví pro konf.</a:t>
            </a:r>
          </a:p>
          <a:p>
            <a:pPr eaLnBrk="1" hangingPunct="1"/>
            <a:r>
              <a:rPr lang="cs-CZ" altLang="cs-CZ" sz="2800" smtClean="0"/>
              <a:t>nepojmenovaná: obecný výraz (seminář o katalogizaci) = &gt; konf. záhlaví se netvoří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pPr eaLnBrk="1" hangingPunct="1"/>
            <a:r>
              <a:rPr lang="cs-CZ" altLang="cs-CZ" smtClean="0"/>
              <a:t>Vedlejší záhlaví pro konferenci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minimálně případů</a:t>
            </a:r>
          </a:p>
          <a:p>
            <a:pPr eaLnBrk="1" hangingPunct="1"/>
            <a:r>
              <a:rPr lang="cs-CZ" altLang="cs-CZ" smtClean="0"/>
              <a:t>druhá a třetí konference/akce</a:t>
            </a:r>
          </a:p>
          <a:p>
            <a:pPr eaLnBrk="1" hangingPunct="1"/>
            <a:r>
              <a:rPr lang="cs-CZ" altLang="cs-CZ" smtClean="0"/>
              <a:t>popisná jednotka se cele nevěnuje konf./akci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MARC 21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111 - hlavní záhlaví</a:t>
            </a:r>
          </a:p>
          <a:p>
            <a:pPr eaLnBrk="1" hangingPunct="1"/>
            <a:r>
              <a:rPr lang="cs-CZ" altLang="cs-CZ" smtClean="0"/>
              <a:t>711 - vedlejší záhlaví</a:t>
            </a:r>
          </a:p>
          <a:p>
            <a:pPr eaLnBrk="1" hangingPunct="1"/>
            <a:r>
              <a:rPr lang="cs-CZ" altLang="cs-CZ" smtClean="0"/>
              <a:t>X11 - všeobecná pravidla pro zápis do formátu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Pravidla pro zápis jména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vždy v jazyce korporace - preferovaná forma</a:t>
            </a:r>
          </a:p>
          <a:p>
            <a:pPr eaLnBrk="1" hangingPunct="1"/>
            <a:r>
              <a:rPr lang="cs-CZ" altLang="cs-CZ" smtClean="0"/>
              <a:t>vynechejte úvodní mluvnický člen</a:t>
            </a:r>
          </a:p>
          <a:p>
            <a:pPr eaLnBrk="1" hangingPunct="1"/>
            <a:r>
              <a:rPr lang="cs-CZ" altLang="cs-CZ" smtClean="0"/>
              <a:t>má-li konference jako jedna ze série konferencí jak své vlastní jméno, tak i jméno obecnější, použijte vlastní jméno dané konference (všechny další formy jména se zapíší v autoritním záznamu v odkazových polích).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Pravidla pro zápis jména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úplná forma - vždy přednost před zkratkou</a:t>
            </a:r>
          </a:p>
          <a:p>
            <a:pPr eaLnBrk="1" hangingPunct="1"/>
            <a:r>
              <a:rPr lang="cs-CZ" altLang="cs-CZ" smtClean="0"/>
              <a:t>kvalifikátory - vždy česky</a:t>
            </a:r>
          </a:p>
          <a:p>
            <a:pPr eaLnBrk="1" hangingPunct="1"/>
            <a:r>
              <a:rPr lang="cs-CZ" altLang="cs-CZ" smtClean="0"/>
              <a:t>strukturace jména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záhlaví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Vstupní prvek - $a</a:t>
            </a:r>
          </a:p>
          <a:p>
            <a:pPr eaLnBrk="1" hangingPunct="1"/>
            <a:r>
              <a:rPr lang="cs-CZ" altLang="cs-CZ" smtClean="0"/>
              <a:t>(Podřízená složka) - $b - spíše výjimečně</a:t>
            </a:r>
          </a:p>
          <a:p>
            <a:pPr eaLnBrk="1" hangingPunct="1"/>
            <a:r>
              <a:rPr lang="cs-CZ" altLang="cs-CZ" smtClean="0"/>
              <a:t>Kvalifikátor (doplněk) - $n(... :$d... :$c...)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Vstupní prvek - $a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název konference/akce - většinou nestojí o samotě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iroké pruhy">
  <a:themeElements>
    <a:clrScheme name="Široké pruhy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Široké pruh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Široké pruhy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iroké pruhy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iroké pruhy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iroké pruhy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prezentací\Široké pruhy.pot</Template>
  <TotalTime>123</TotalTime>
  <Words>537</Words>
  <Application>Microsoft Office PowerPoint</Application>
  <PresentationFormat>Předvádění na obrazovce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Verdana</vt:lpstr>
      <vt:lpstr>Wingdings</vt:lpstr>
      <vt:lpstr>Široké pruhy</vt:lpstr>
      <vt:lpstr>Konference/akce</vt:lpstr>
      <vt:lpstr>Definice - akce</vt:lpstr>
      <vt:lpstr>Hlavní záhlaví</vt:lpstr>
      <vt:lpstr>Vedlejší záhlaví pro konferenci</vt:lpstr>
      <vt:lpstr>MARC 21</vt:lpstr>
      <vt:lpstr>Pravidla pro zápis jména</vt:lpstr>
      <vt:lpstr>Pravidla pro zápis jména</vt:lpstr>
      <vt:lpstr>Struktura záhlaví</vt:lpstr>
      <vt:lpstr>Vstupní prvek - $a</vt:lpstr>
      <vt:lpstr>Kvalifikátor (doplněk) - (...)</vt:lpstr>
      <vt:lpstr>Pořadové číslo akce/konf.</vt:lpstr>
      <vt:lpstr>Datum konání akce</vt:lpstr>
      <vt:lpstr>Místo konání akce</vt:lpstr>
      <vt:lpstr>Příklady</vt:lpstr>
      <vt:lpstr>Obecné pojmenování zasedání korporace</vt:lpstr>
      <vt:lpstr>Indikátory</vt:lpstr>
      <vt:lpstr>Pojmenujte konferenci</vt:lpstr>
      <vt:lpstr>Pojmenujte konferenci</vt:lpstr>
      <vt:lpstr>Pojmenujte konferenci</vt:lpstr>
      <vt:lpstr>Pojmenujte konferenci</vt:lpstr>
      <vt:lpstr>Pojmenujte konferenci</vt:lpstr>
      <vt:lpstr>Bibliografie</vt:lpstr>
    </vt:vector>
  </TitlesOfParts>
  <Company>Drobik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Korporace</dc:title>
  <dc:creator>B+T</dc:creator>
  <cp:lastModifiedBy>Barbora Drobíková</cp:lastModifiedBy>
  <cp:revision>26</cp:revision>
  <dcterms:created xsi:type="dcterms:W3CDTF">2004-04-04T12:57:42Z</dcterms:created>
  <dcterms:modified xsi:type="dcterms:W3CDTF">2015-04-06T19:07:19Z</dcterms:modified>
</cp:coreProperties>
</file>