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72" r:id="rId3"/>
    <p:sldId id="261" r:id="rId4"/>
    <p:sldId id="262" r:id="rId5"/>
    <p:sldId id="263" r:id="rId6"/>
    <p:sldId id="264" r:id="rId7"/>
    <p:sldId id="286" r:id="rId8"/>
    <p:sldId id="273" r:id="rId9"/>
    <p:sldId id="274" r:id="rId10"/>
    <p:sldId id="266" r:id="rId11"/>
    <p:sldId id="267" r:id="rId12"/>
    <p:sldId id="268" r:id="rId13"/>
    <p:sldId id="269" r:id="rId14"/>
    <p:sldId id="270" r:id="rId15"/>
    <p:sldId id="271" r:id="rId16"/>
    <p:sldId id="275" r:id="rId17"/>
    <p:sldId id="282" r:id="rId18"/>
    <p:sldId id="281" r:id="rId19"/>
    <p:sldId id="283" r:id="rId20"/>
    <p:sldId id="284" r:id="rId21"/>
    <p:sldId id="276" r:id="rId22"/>
    <p:sldId id="277" r:id="rId23"/>
    <p:sldId id="278" r:id="rId24"/>
    <p:sldId id="279" r:id="rId25"/>
    <p:sldId id="280" r:id="rId26"/>
    <p:sldId id="285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90801" autoAdjust="0"/>
  </p:normalViewPr>
  <p:slideViewPr>
    <p:cSldViewPr>
      <p:cViewPr varScale="1">
        <p:scale>
          <a:sx n="61" d="100"/>
          <a:sy n="61" d="100"/>
        </p:scale>
        <p:origin x="132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5BDBE-DA66-4D6F-941C-386F75E6060E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F751-3640-4B0B-91C9-9D1B2497B1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70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DDF751-3640-4B0B-91C9-9D1B2497B1A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35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52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54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5625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621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93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39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362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2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030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07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0087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E3821-D4B7-4D8A-8D4D-136CC350729C}" type="datetimeFigureOut">
              <a:rPr lang="cs-CZ" smtClean="0"/>
              <a:t>12.03.2018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5970-994D-4A3D-B15B-C698085004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69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Seminář praktické češtiny II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cs-CZ" sz="2400" dirty="0"/>
              <a:t>19. března 2018</a:t>
            </a:r>
          </a:p>
          <a:p>
            <a:pPr algn="r"/>
            <a:r>
              <a:rPr lang="cs-CZ" sz="2400" dirty="0"/>
              <a:t>Hana Prokšová</a:t>
            </a:r>
          </a:p>
        </p:txBody>
      </p:sp>
    </p:spTree>
    <p:extLst>
      <p:ext uri="{BB962C8B-B14F-4D97-AF65-F5344CB8AC3E}">
        <p14:creationId xmlns:p14="http://schemas.microsoft.com/office/powerpoint/2010/main" val="61981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formálně-syntaktické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0289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souřadnost/parataxe</a:t>
            </a:r>
            <a:endParaRPr lang="cs-CZ" dirty="0"/>
          </a:p>
          <a:p>
            <a:pPr lvl="0"/>
            <a:r>
              <a:rPr lang="cs-CZ" dirty="0"/>
              <a:t>vztah mezi dvěma nebo více členy, které jsou ve struktuře věty na stejné úrovni (jsou syntakticky rovnocenné, jsou stejným větným členem)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b="1" dirty="0"/>
              <a:t>+ KOORDINACE</a:t>
            </a:r>
            <a:r>
              <a:rPr lang="cs-CZ" dirty="0"/>
              <a:t> (</a:t>
            </a:r>
            <a:r>
              <a:rPr lang="cs-CZ" i="1" dirty="0"/>
              <a:t>upekla dort a buchty; hezká, ale pohublá dívka</a:t>
            </a:r>
            <a:r>
              <a:rPr lang="cs-CZ" dirty="0"/>
              <a:t>)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b="1" dirty="0"/>
              <a:t>+ ADORDINACE</a:t>
            </a:r>
            <a:r>
              <a:rPr lang="cs-CZ" dirty="0"/>
              <a:t> (</a:t>
            </a:r>
            <a:r>
              <a:rPr lang="cs-CZ" i="1" dirty="0"/>
              <a:t>Jaroslav Hašek, autor Švejka; řeka Vltava; chudák maminka</a:t>
            </a:r>
            <a:r>
              <a:rPr lang="cs-CZ" dirty="0"/>
              <a:t>)</a:t>
            </a:r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b="1" dirty="0"/>
              <a:t>závislost/hypotaxe</a:t>
            </a:r>
            <a:endParaRPr lang="cs-CZ" dirty="0"/>
          </a:p>
          <a:p>
            <a:pPr lvl="0"/>
            <a:r>
              <a:rPr lang="cs-CZ" dirty="0"/>
              <a:t>formální podřízenost jednoho větného členu jinému větnému členu</a:t>
            </a:r>
          </a:p>
          <a:p>
            <a:pPr lvl="0"/>
            <a:r>
              <a:rPr lang="cs-CZ" dirty="0"/>
              <a:t>rozlišujeme člen závislý/podřízený a člen řídící</a:t>
            </a:r>
          </a:p>
          <a:p>
            <a:pPr lvl="0"/>
            <a:r>
              <a:rPr lang="cs-CZ" dirty="0"/>
              <a:t>užití závislého členu ve větě je podmíněno užitím členu řídícího</a:t>
            </a:r>
          </a:p>
          <a:p>
            <a:pPr marL="0" lv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2548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formálně-syntaktické vztahy</a:t>
            </a:r>
            <a:br>
              <a:rPr lang="cs-CZ" sz="3200" b="1" dirty="0"/>
            </a:br>
            <a:r>
              <a:rPr lang="cs-CZ" sz="3200" b="1" u="sng" dirty="0"/>
              <a:t>závislost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028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shoda/kongruence </a:t>
            </a:r>
          </a:p>
          <a:p>
            <a:r>
              <a:rPr lang="cs-CZ" dirty="0"/>
              <a:t>závislost, která je signalizována </a:t>
            </a:r>
            <a:r>
              <a:rPr lang="cs-CZ" u="sng" dirty="0"/>
              <a:t>shodou ve vyjadřovaných morfologických kategoriích </a:t>
            </a:r>
            <a:r>
              <a:rPr lang="cs-CZ" dirty="0"/>
              <a:t>mezi členem řídícím a členem závislým</a:t>
            </a:r>
          </a:p>
          <a:p>
            <a:pPr marL="971550" lvl="1" indent="-514350">
              <a:buFont typeface="+mj-lt"/>
              <a:buAutoNum type="romanLcPeriod"/>
            </a:pPr>
            <a:r>
              <a:rPr lang="cs-CZ" dirty="0"/>
              <a:t>v pádě, čísle a rodě</a:t>
            </a:r>
          </a:p>
          <a:p>
            <a:pPr marL="1371600" lvl="2" indent="-514350"/>
            <a:r>
              <a:rPr lang="cs-CZ" sz="2800" i="1" dirty="0"/>
              <a:t>malý slon</a:t>
            </a:r>
            <a:endParaRPr lang="cs-CZ" sz="2800" dirty="0"/>
          </a:p>
          <a:p>
            <a:pPr marL="971550" lvl="1" indent="-514350">
              <a:buFont typeface="+mj-lt"/>
              <a:buAutoNum type="romanLcPeriod"/>
            </a:pPr>
            <a:r>
              <a:rPr lang="cs-CZ" dirty="0"/>
              <a:t>v čísle a rodě, v osobě</a:t>
            </a:r>
          </a:p>
          <a:p>
            <a:pPr marL="1371600" lvl="2" indent="-514350"/>
            <a:r>
              <a:rPr lang="cs-CZ" sz="2800" i="1" dirty="0"/>
              <a:t>slon zatroubil</a:t>
            </a:r>
            <a:r>
              <a:rPr lang="cs-CZ" sz="2800" dirty="0"/>
              <a:t>; </a:t>
            </a:r>
            <a:r>
              <a:rPr lang="cs-CZ" sz="2800" i="1" dirty="0"/>
              <a:t>my jsme usnuli</a:t>
            </a:r>
            <a:endParaRPr lang="cs-CZ" sz="2800" dirty="0"/>
          </a:p>
          <a:p>
            <a:r>
              <a:rPr lang="cs-CZ" dirty="0"/>
              <a:t>nastává: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mezi podmětem–přísudkem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jménem–přívlastkem shodným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jméno–doplněk (tam, kde je znát jmenný rod)</a:t>
            </a:r>
          </a:p>
        </p:txBody>
      </p:sp>
    </p:spTree>
    <p:extLst>
      <p:ext uri="{BB962C8B-B14F-4D97-AF65-F5344CB8AC3E}">
        <p14:creationId xmlns:p14="http://schemas.microsoft.com/office/powerpoint/2010/main" val="2427954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formálně-syntaktické vztahy</a:t>
            </a:r>
            <a:br>
              <a:rPr lang="cs-CZ" sz="3200" b="1" dirty="0"/>
            </a:br>
            <a:r>
              <a:rPr lang="cs-CZ" sz="3200" b="1" u="sng" dirty="0"/>
              <a:t>závislost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0289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řízenost/rekce (někdy také silná závislost)</a:t>
            </a:r>
          </a:p>
          <a:p>
            <a:r>
              <a:rPr lang="cs-CZ" dirty="0"/>
              <a:t>typ závislosti, kdy řídící člen </a:t>
            </a:r>
            <a:r>
              <a:rPr lang="cs-CZ" u="sng" dirty="0"/>
              <a:t>předepisuje/nutí členu závislému pád</a:t>
            </a:r>
            <a:r>
              <a:rPr lang="cs-CZ" dirty="0"/>
              <a:t> (případně předložku a pád);</a:t>
            </a:r>
          </a:p>
          <a:p>
            <a:r>
              <a:rPr lang="cs-CZ" dirty="0"/>
              <a:t>není se mezi nimi shoda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upekla dort</a:t>
            </a:r>
            <a:r>
              <a:rPr lang="cs-CZ" dirty="0"/>
              <a:t>; </a:t>
            </a:r>
            <a:r>
              <a:rPr lang="cs-CZ" i="1" dirty="0"/>
              <a:t>dotkl se sametu</a:t>
            </a:r>
            <a:r>
              <a:rPr lang="cs-CZ" dirty="0"/>
              <a:t>; </a:t>
            </a:r>
            <a:r>
              <a:rPr lang="cs-CZ" i="1" dirty="0"/>
              <a:t>spoléhal na Filipa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miska polévky</a:t>
            </a:r>
            <a:r>
              <a:rPr lang="cs-CZ" dirty="0"/>
              <a:t>; </a:t>
            </a:r>
            <a:r>
              <a:rPr lang="cs-CZ" i="1" dirty="0"/>
              <a:t>služba zákazníkům</a:t>
            </a:r>
            <a:endParaRPr lang="cs-CZ" dirty="0"/>
          </a:p>
          <a:p>
            <a:r>
              <a:rPr lang="cs-CZ" dirty="0"/>
              <a:t>nastává: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mezi slovesem–předmětem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jménem–přívlastek neshodným bezpředložkovým,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slovesem–některými typy PU (původce děje, </a:t>
            </a:r>
            <a:r>
              <a:rPr lang="cs-CZ" dirty="0" err="1"/>
              <a:t>proživatele</a:t>
            </a:r>
            <a:r>
              <a:rPr lang="cs-CZ" dirty="0"/>
              <a:t> děje, některého prostředku)</a:t>
            </a:r>
          </a:p>
        </p:txBody>
      </p:sp>
    </p:spTree>
    <p:extLst>
      <p:ext uri="{BB962C8B-B14F-4D97-AF65-F5344CB8AC3E}">
        <p14:creationId xmlns:p14="http://schemas.microsoft.com/office/powerpoint/2010/main" val="2134969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formálně-syntaktické vztahy</a:t>
            </a:r>
            <a:br>
              <a:rPr lang="cs-CZ" sz="3200" b="1" dirty="0"/>
            </a:br>
            <a:r>
              <a:rPr lang="cs-CZ" sz="3200" b="1" u="sng" dirty="0"/>
              <a:t>závislost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40289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přimykání/adjunkce (někdy také slabá závislost)</a:t>
            </a:r>
          </a:p>
          <a:p>
            <a:r>
              <a:rPr lang="cs-CZ" dirty="0"/>
              <a:t>typ závislosti, kdy je jeden člen závislý na druhém, ale člen řídící nepředepisuje členu závislému morfologické kategorie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domluvíme se telefonicky </a:t>
            </a:r>
            <a:r>
              <a:rPr lang="cs-CZ" dirty="0"/>
              <a:t>/ </a:t>
            </a:r>
            <a:r>
              <a:rPr lang="cs-CZ" i="1" dirty="0"/>
              <a:t>telefonem </a:t>
            </a:r>
            <a:r>
              <a:rPr lang="cs-CZ" dirty="0"/>
              <a:t>/ </a:t>
            </a:r>
            <a:r>
              <a:rPr lang="cs-CZ" i="1" dirty="0"/>
              <a:t>po telefonu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sednout si do sněhu </a:t>
            </a:r>
            <a:r>
              <a:rPr lang="cs-CZ" dirty="0"/>
              <a:t>/ </a:t>
            </a:r>
            <a:r>
              <a:rPr lang="cs-CZ" i="1" dirty="0"/>
              <a:t>na židli </a:t>
            </a:r>
            <a:r>
              <a:rPr lang="cs-CZ" dirty="0"/>
              <a:t>/ </a:t>
            </a:r>
            <a:r>
              <a:rPr lang="cs-CZ" i="1" dirty="0"/>
              <a:t>k Lucii </a:t>
            </a:r>
            <a:r>
              <a:rPr lang="cs-CZ" dirty="0"/>
              <a:t>/ </a:t>
            </a:r>
            <a:r>
              <a:rPr lang="cs-CZ" i="1" dirty="0"/>
              <a:t>vedle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cesta zpět </a:t>
            </a:r>
            <a:r>
              <a:rPr lang="cs-CZ" dirty="0"/>
              <a:t>/ </a:t>
            </a:r>
            <a:r>
              <a:rPr lang="cs-CZ" i="1" dirty="0"/>
              <a:t>lesem </a:t>
            </a:r>
            <a:r>
              <a:rPr lang="cs-CZ" dirty="0"/>
              <a:t>/ </a:t>
            </a:r>
            <a:r>
              <a:rPr lang="cs-CZ" i="1" dirty="0"/>
              <a:t>do Prahy </a:t>
            </a:r>
            <a:r>
              <a:rPr lang="cs-CZ" dirty="0"/>
              <a:t>/</a:t>
            </a:r>
            <a:r>
              <a:rPr lang="cs-CZ" i="1" dirty="0"/>
              <a:t> za snem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velmi vzácný</a:t>
            </a:r>
            <a:r>
              <a:rPr lang="cs-CZ" dirty="0"/>
              <a:t>; </a:t>
            </a:r>
            <a:r>
              <a:rPr lang="cs-CZ" i="1" dirty="0"/>
              <a:t>naprosto ojediněle</a:t>
            </a:r>
            <a:r>
              <a:rPr lang="cs-CZ" dirty="0"/>
              <a:t>; </a:t>
            </a:r>
            <a:r>
              <a:rPr lang="cs-CZ" i="1" dirty="0"/>
              <a:t>stůl ze dřeva</a:t>
            </a:r>
            <a:r>
              <a:rPr lang="cs-CZ" dirty="0"/>
              <a:t>; </a:t>
            </a:r>
            <a:r>
              <a:rPr lang="cs-CZ" i="1" dirty="0"/>
              <a:t>kabát s kapucí</a:t>
            </a:r>
          </a:p>
          <a:p>
            <a:r>
              <a:rPr lang="cs-CZ" dirty="0"/>
              <a:t>nastává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mezi slovesem–většinou PU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jménem–přívlastkem neshodným předložkovým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slovesem–doplňkem</a:t>
            </a:r>
          </a:p>
        </p:txBody>
      </p:sp>
    </p:spTree>
    <p:extLst>
      <p:ext uri="{BB962C8B-B14F-4D97-AF65-F5344CB8AC3E}">
        <p14:creationId xmlns:p14="http://schemas.microsoft.com/office/powerpoint/2010/main" val="2276070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Jaké vztahy budou mezi vyznačenými slovy/VČ?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velká třída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čokoláda s oříšky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sklenice vína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moje učebnice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kohout a slepice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Praha</a:t>
            </a:r>
            <a:r>
              <a:rPr lang="cs-CZ" dirty="0">
                <a:solidFill>
                  <a:schemeClr val="accent1"/>
                </a:solidFill>
              </a:rPr>
              <a:t>, hlavní </a:t>
            </a:r>
            <a:r>
              <a:rPr lang="cs-CZ" b="1" dirty="0">
                <a:solidFill>
                  <a:schemeClr val="accent1"/>
                </a:solidFill>
              </a:rPr>
              <a:t>město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Pije čaj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Květina voní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Bydlím v Praze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Zaplatím kartou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cs-CZ" dirty="0">
              <a:solidFill>
                <a:schemeClr val="accent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Pes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b="1" dirty="0">
                <a:solidFill>
                  <a:schemeClr val="accent1"/>
                </a:solidFill>
              </a:rPr>
              <a:t>běhal</a:t>
            </a:r>
            <a:r>
              <a:rPr lang="cs-CZ" dirty="0">
                <a:solidFill>
                  <a:schemeClr val="accent1"/>
                </a:solidFill>
              </a:rPr>
              <a:t> na zahradě </a:t>
            </a:r>
            <a:r>
              <a:rPr lang="cs-CZ" b="1" dirty="0">
                <a:solidFill>
                  <a:schemeClr val="accent1"/>
                </a:solidFill>
              </a:rPr>
              <a:t>špinavý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>
                <a:solidFill>
                  <a:schemeClr val="accent1"/>
                </a:solidFill>
              </a:rPr>
              <a:t>Viděl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b="1" dirty="0">
                <a:solidFill>
                  <a:schemeClr val="accent1"/>
                </a:solidFill>
              </a:rPr>
              <a:t>otce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b="1" dirty="0">
                <a:solidFill>
                  <a:schemeClr val="accent1"/>
                </a:solidFill>
              </a:rPr>
              <a:t>plakat</a:t>
            </a:r>
            <a:r>
              <a:rPr lang="cs-CZ" dirty="0">
                <a:solidFill>
                  <a:schemeClr val="accent1"/>
                </a:solidFill>
              </a:rPr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33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Jaké vztahy budou mezi vyznačenými slovy/VČ?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2632" y="1852129"/>
            <a:ext cx="7886700" cy="4351338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b="1" dirty="0"/>
              <a:t>velká třída </a:t>
            </a:r>
            <a:r>
              <a:rPr lang="cs-CZ" dirty="0"/>
              <a:t>← D, k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čokoláda s oříšky </a:t>
            </a:r>
            <a:r>
              <a:rPr lang="cs-CZ" dirty="0"/>
              <a:t>← D, a (nebo také K, p!)</a:t>
            </a:r>
            <a:endParaRPr lang="cs-CZ" b="1" dirty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sklenice vína </a:t>
            </a:r>
            <a:r>
              <a:rPr lang="cs-CZ" dirty="0"/>
              <a:t>← D, r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moje učebnice </a:t>
            </a:r>
            <a:r>
              <a:rPr lang="cs-CZ" dirty="0"/>
              <a:t>← D, k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kohout a slepice </a:t>
            </a:r>
            <a:r>
              <a:rPr lang="cs-CZ" dirty="0"/>
              <a:t>← K, p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Praha</a:t>
            </a:r>
            <a:r>
              <a:rPr lang="cs-CZ" dirty="0"/>
              <a:t>, hlavní </a:t>
            </a:r>
            <a:r>
              <a:rPr lang="cs-CZ" b="1" dirty="0"/>
              <a:t>město </a:t>
            </a:r>
            <a:r>
              <a:rPr lang="cs-CZ" dirty="0"/>
              <a:t>← A, p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Pije čaj</a:t>
            </a:r>
            <a:r>
              <a:rPr lang="cs-CZ" dirty="0"/>
              <a:t>. ← D, r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Květina voní</a:t>
            </a:r>
            <a:r>
              <a:rPr lang="cs-CZ" dirty="0"/>
              <a:t>. ← P, k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Bydlím v Praze</a:t>
            </a:r>
            <a:r>
              <a:rPr lang="cs-CZ" dirty="0"/>
              <a:t>. ← D, a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Zaplatím kartou</a:t>
            </a:r>
            <a:r>
              <a:rPr lang="cs-CZ" dirty="0"/>
              <a:t>. ← D, a (× Zaplatím /za/ něco ← D, r)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Pes</a:t>
            </a:r>
            <a:r>
              <a:rPr lang="cs-CZ" dirty="0"/>
              <a:t> </a:t>
            </a:r>
            <a:r>
              <a:rPr lang="cs-CZ" b="1" dirty="0"/>
              <a:t>běhal</a:t>
            </a:r>
            <a:r>
              <a:rPr lang="cs-CZ" dirty="0"/>
              <a:t> na zahradě </a:t>
            </a:r>
            <a:r>
              <a:rPr lang="cs-CZ" b="1" dirty="0"/>
              <a:t>špinavý</a:t>
            </a:r>
            <a:r>
              <a:rPr lang="cs-CZ" dirty="0"/>
              <a:t>. ← (</a:t>
            </a:r>
            <a:r>
              <a:rPr lang="cs-CZ" i="1" dirty="0"/>
              <a:t>pes–</a:t>
            </a:r>
            <a:r>
              <a:rPr lang="cs-CZ" i="1" dirty="0" err="1"/>
              <a:t>šp</a:t>
            </a:r>
            <a:r>
              <a:rPr lang="cs-CZ" dirty="0"/>
              <a:t>) D, k + (</a:t>
            </a:r>
            <a:r>
              <a:rPr lang="cs-CZ" i="1" dirty="0"/>
              <a:t>běhal–</a:t>
            </a:r>
            <a:r>
              <a:rPr lang="cs-CZ" i="1" dirty="0" err="1"/>
              <a:t>šp</a:t>
            </a:r>
            <a:r>
              <a:rPr lang="cs-CZ" dirty="0"/>
              <a:t>) D, a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Viděl</a:t>
            </a:r>
            <a:r>
              <a:rPr lang="cs-CZ" dirty="0"/>
              <a:t> </a:t>
            </a:r>
            <a:r>
              <a:rPr lang="cs-CZ" b="1" dirty="0"/>
              <a:t>otce</a:t>
            </a:r>
            <a:r>
              <a:rPr lang="cs-CZ" dirty="0"/>
              <a:t> </a:t>
            </a:r>
            <a:r>
              <a:rPr lang="cs-CZ" b="1" dirty="0"/>
              <a:t>plakat</a:t>
            </a:r>
            <a:r>
              <a:rPr lang="cs-CZ" dirty="0"/>
              <a:t>. ← (</a:t>
            </a:r>
            <a:r>
              <a:rPr lang="cs-CZ" i="1" dirty="0"/>
              <a:t>otce</a:t>
            </a:r>
            <a:r>
              <a:rPr lang="cs-CZ" dirty="0"/>
              <a:t> – </a:t>
            </a:r>
            <a:r>
              <a:rPr lang="cs-CZ" i="1" dirty="0"/>
              <a:t>plakat</a:t>
            </a:r>
            <a:r>
              <a:rPr lang="cs-CZ" dirty="0"/>
              <a:t>) D, a + (</a:t>
            </a:r>
            <a:r>
              <a:rPr lang="cs-CZ" i="1" dirty="0"/>
              <a:t>viděl</a:t>
            </a:r>
            <a:r>
              <a:rPr lang="cs-CZ" dirty="0"/>
              <a:t> – </a:t>
            </a:r>
            <a:r>
              <a:rPr lang="cs-CZ" i="1" dirty="0"/>
              <a:t>plakat</a:t>
            </a:r>
            <a:r>
              <a:rPr lang="cs-CZ" dirty="0"/>
              <a:t>) D, 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7411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závislostní stromy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Autofit/>
          </a:bodyPr>
          <a:lstStyle/>
          <a:p>
            <a:r>
              <a:rPr lang="cs-CZ" sz="3000" dirty="0"/>
              <a:t>prostorový způsob zachycení vztahů ve větě</a:t>
            </a:r>
          </a:p>
          <a:p>
            <a:r>
              <a:rPr lang="cs-CZ" sz="3000" dirty="0"/>
              <a:t>uzly a hrany				</a:t>
            </a:r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		člen řídicí</a:t>
            </a:r>
          </a:p>
          <a:p>
            <a:pPr marL="0" indent="0">
              <a:buNone/>
            </a:pPr>
            <a:r>
              <a:rPr lang="cs-CZ" sz="3000" dirty="0"/>
              <a:t>	P, k				D, r</a:t>
            </a:r>
          </a:p>
          <a:p>
            <a:pPr marL="0" indent="0">
              <a:buNone/>
            </a:pPr>
            <a:r>
              <a:rPr lang="cs-CZ" sz="3000" dirty="0"/>
              <a:t>členy závislý				člen závislý</a:t>
            </a:r>
          </a:p>
          <a:p>
            <a:pPr marL="0" indent="0">
              <a:buNone/>
            </a:pPr>
            <a:r>
              <a:rPr lang="cs-CZ" sz="3000" dirty="0"/>
              <a:t>					D, k</a:t>
            </a:r>
          </a:p>
          <a:p>
            <a:pPr marL="0" indent="0">
              <a:buNone/>
            </a:pPr>
            <a:r>
              <a:rPr lang="cs-CZ" sz="3000" dirty="0"/>
              <a:t>				člen závislý</a:t>
            </a: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626794" y="4000590"/>
            <a:ext cx="144016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75856" y="4000590"/>
            <a:ext cx="374441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4932040" y="5013847"/>
            <a:ext cx="19442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1649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závislostní stromy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prostorový způsob zachycení vztahů ve větě</a:t>
            </a:r>
          </a:p>
          <a:p>
            <a:r>
              <a:rPr lang="cs-CZ" dirty="0"/>
              <a:t>uzly a hrany</a:t>
            </a:r>
          </a:p>
          <a:p>
            <a:pPr marL="0" indent="0">
              <a:buNone/>
            </a:pPr>
            <a:r>
              <a:rPr lang="cs-CZ" dirty="0"/>
              <a:t>					horní uzel je vždycky</a:t>
            </a:r>
          </a:p>
          <a:p>
            <a:pPr marL="0" indent="0">
              <a:buNone/>
            </a:pPr>
            <a:r>
              <a:rPr lang="cs-CZ" dirty="0"/>
              <a:t>					</a:t>
            </a:r>
            <a:r>
              <a:rPr lang="cs-CZ" dirty="0">
                <a:solidFill>
                  <a:srgbClr val="FF0000"/>
                </a:solidFill>
              </a:rPr>
              <a:t>PŘÍSUDEK</a:t>
            </a:r>
          </a:p>
          <a:p>
            <a:pPr marL="0" indent="0">
              <a:buNone/>
            </a:pPr>
            <a:r>
              <a:rPr lang="cs-CZ" dirty="0"/>
              <a:t>		člen řídicí</a:t>
            </a:r>
          </a:p>
          <a:p>
            <a:pPr marL="0" indent="0">
              <a:buNone/>
            </a:pPr>
            <a:r>
              <a:rPr lang="cs-CZ" dirty="0"/>
              <a:t>	P, k				D, r</a:t>
            </a:r>
          </a:p>
          <a:p>
            <a:pPr marL="0" indent="0">
              <a:buNone/>
            </a:pPr>
            <a:r>
              <a:rPr lang="cs-CZ" dirty="0"/>
              <a:t>členy závislý				člen závislý</a:t>
            </a:r>
          </a:p>
          <a:p>
            <a:pPr marL="0" indent="0">
              <a:buNone/>
            </a:pPr>
            <a:r>
              <a:rPr lang="cs-CZ" dirty="0"/>
              <a:t>					D, k</a:t>
            </a:r>
          </a:p>
          <a:p>
            <a:pPr marL="0" indent="0">
              <a:buNone/>
            </a:pPr>
            <a:r>
              <a:rPr lang="cs-CZ" dirty="0"/>
              <a:t>				člen závislý</a:t>
            </a: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626794" y="4000590"/>
            <a:ext cx="144016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75856" y="4000590"/>
            <a:ext cx="374441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5076056" y="4919149"/>
            <a:ext cx="19442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3779912" y="3104964"/>
            <a:ext cx="136815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ál 11"/>
          <p:cNvSpPr/>
          <p:nvPr/>
        </p:nvSpPr>
        <p:spPr>
          <a:xfrm>
            <a:off x="2195736" y="3429000"/>
            <a:ext cx="1944216" cy="8956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85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závislostní stromy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	Divočák okusoval mladou kukuřici.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				horní uzel je vždycky</a:t>
            </a:r>
          </a:p>
          <a:p>
            <a:pPr marL="0" indent="0">
              <a:buNone/>
            </a:pPr>
            <a:r>
              <a:rPr lang="cs-CZ" dirty="0"/>
              <a:t>					</a:t>
            </a:r>
            <a:r>
              <a:rPr lang="cs-CZ" dirty="0">
                <a:solidFill>
                  <a:srgbClr val="FF0000"/>
                </a:solidFill>
              </a:rPr>
              <a:t>PŘÍSUDEK</a:t>
            </a:r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b="1" dirty="0"/>
              <a:t>okusoval</a:t>
            </a:r>
          </a:p>
          <a:p>
            <a:pPr marL="0" indent="0">
              <a:buNone/>
            </a:pPr>
            <a:r>
              <a:rPr lang="cs-CZ" dirty="0"/>
              <a:t>	P, k				D, r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Divočák</a:t>
            </a:r>
            <a:r>
              <a:rPr lang="cs-CZ" dirty="0"/>
              <a:t>					</a:t>
            </a:r>
            <a:r>
              <a:rPr lang="cs-CZ" b="1" dirty="0"/>
              <a:t>kukuřici</a:t>
            </a:r>
          </a:p>
          <a:p>
            <a:pPr marL="0" indent="0">
              <a:buNone/>
            </a:pPr>
            <a:r>
              <a:rPr lang="cs-CZ" dirty="0"/>
              <a:t>					D, k</a:t>
            </a:r>
          </a:p>
          <a:p>
            <a:pPr marL="0" indent="0">
              <a:buNone/>
            </a:pPr>
            <a:r>
              <a:rPr lang="cs-CZ" dirty="0"/>
              <a:t>				</a:t>
            </a:r>
            <a:r>
              <a:rPr lang="cs-CZ" b="1" dirty="0"/>
              <a:t>mladou</a:t>
            </a: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835696" y="4181297"/>
            <a:ext cx="144016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75856" y="4190183"/>
            <a:ext cx="374441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5076056" y="4919149"/>
            <a:ext cx="19442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3779912" y="3104964"/>
            <a:ext cx="1368152" cy="36004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ál 11"/>
          <p:cNvSpPr/>
          <p:nvPr/>
        </p:nvSpPr>
        <p:spPr>
          <a:xfrm>
            <a:off x="2195736" y="3429000"/>
            <a:ext cx="1944216" cy="8956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898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err="1"/>
              <a:t>projektivita</a:t>
            </a:r>
            <a:r>
              <a:rPr lang="cs-CZ" sz="3200" b="1" dirty="0"/>
              <a:t> konstrukce</a:t>
            </a:r>
            <a:br>
              <a:rPr lang="cs-CZ" sz="3200" dirty="0"/>
            </a:br>
            <a:r>
              <a:rPr lang="cs-CZ" sz="3200" dirty="0"/>
              <a:t>aby se to dalo číst zprava doleva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pPr marL="1257300" lvl="3" indent="0">
              <a:buNone/>
            </a:pPr>
            <a:endParaRPr lang="cs-CZ" sz="3000" dirty="0"/>
          </a:p>
          <a:p>
            <a:pPr marL="1257300" lvl="3" indent="0">
              <a:buNone/>
            </a:pPr>
            <a:r>
              <a:rPr lang="cs-CZ" sz="3000" dirty="0"/>
              <a:t>Divočák okusoval mladou kukuřici.</a:t>
            </a:r>
          </a:p>
          <a:p>
            <a:pPr marL="0" indent="0">
              <a:buNone/>
            </a:pPr>
            <a:r>
              <a:rPr lang="cs-CZ" sz="3000" dirty="0"/>
              <a:t>				</a:t>
            </a:r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r>
              <a:rPr lang="cs-CZ" sz="3000" dirty="0"/>
              <a:t>		</a:t>
            </a:r>
            <a:r>
              <a:rPr lang="cs-CZ" sz="3000" b="1" dirty="0"/>
              <a:t>okusoval</a:t>
            </a:r>
          </a:p>
          <a:p>
            <a:pPr marL="0" indent="0">
              <a:buNone/>
            </a:pPr>
            <a:r>
              <a:rPr lang="cs-CZ" sz="3000" dirty="0"/>
              <a:t>	P, k				D, r</a:t>
            </a:r>
          </a:p>
          <a:p>
            <a:pPr marL="0" indent="0">
              <a:buNone/>
            </a:pPr>
            <a:r>
              <a:rPr lang="cs-CZ" sz="3000" dirty="0"/>
              <a:t>	</a:t>
            </a:r>
            <a:r>
              <a:rPr lang="cs-CZ" sz="3000" b="1" dirty="0"/>
              <a:t>Divočák</a:t>
            </a:r>
            <a:r>
              <a:rPr lang="cs-CZ" sz="3000" dirty="0"/>
              <a:t>					</a:t>
            </a:r>
            <a:r>
              <a:rPr lang="cs-CZ" sz="3000" b="1" dirty="0"/>
              <a:t>kukuřici</a:t>
            </a:r>
          </a:p>
          <a:p>
            <a:pPr marL="0" indent="0">
              <a:buNone/>
            </a:pPr>
            <a:r>
              <a:rPr lang="cs-CZ" sz="3000" dirty="0"/>
              <a:t>					D, k</a:t>
            </a:r>
          </a:p>
          <a:p>
            <a:pPr marL="0" indent="0">
              <a:buNone/>
            </a:pPr>
            <a:r>
              <a:rPr lang="cs-CZ" sz="3000" dirty="0"/>
              <a:t>				</a:t>
            </a:r>
            <a:r>
              <a:rPr lang="cs-CZ" sz="3000" b="1" dirty="0"/>
              <a:t>mladou</a:t>
            </a:r>
          </a:p>
        </p:txBody>
      </p:sp>
      <p:cxnSp>
        <p:nvCxnSpPr>
          <p:cNvPr id="5" name="Přímá spojnice 4"/>
          <p:cNvCxnSpPr/>
          <p:nvPr/>
        </p:nvCxnSpPr>
        <p:spPr>
          <a:xfrm flipV="1">
            <a:off x="1626794" y="4000590"/>
            <a:ext cx="144016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275856" y="4000590"/>
            <a:ext cx="3744416" cy="720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5076056" y="4919149"/>
            <a:ext cx="19442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se šipkou 5"/>
          <p:cNvCxnSpPr/>
          <p:nvPr/>
        </p:nvCxnSpPr>
        <p:spPr>
          <a:xfrm>
            <a:off x="2123728" y="2492896"/>
            <a:ext cx="0" cy="12961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3491880" y="2492896"/>
            <a:ext cx="0" cy="11521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/>
          <p:nvPr/>
        </p:nvCxnSpPr>
        <p:spPr>
          <a:xfrm>
            <a:off x="4788024" y="2492896"/>
            <a:ext cx="0" cy="28803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>
            <a:off x="6876256" y="2492896"/>
            <a:ext cx="0" cy="19442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439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syntaktické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mezi každými dvěma větnými členy, které spolu nějak souvisejí, jsou syntaktické vztahy: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b="1" dirty="0"/>
              <a:t>sémantické</a:t>
            </a:r>
          </a:p>
          <a:p>
            <a:pPr marL="971550" lvl="1" indent="-514350">
              <a:buFont typeface="+mj-lt"/>
              <a:buAutoNum type="alphaLcParenR"/>
            </a:pPr>
            <a:r>
              <a:rPr lang="cs-CZ" b="1" dirty="0"/>
              <a:t>formálně-syntaktické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i="1" dirty="0"/>
              <a:t>SPÍ</a:t>
            </a:r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b="1" dirty="0"/>
              <a:t>sémantický vztah:</a:t>
            </a:r>
            <a:r>
              <a:rPr lang="cs-CZ" dirty="0"/>
              <a:t> PREDIKACE</a:t>
            </a:r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b="1" dirty="0"/>
              <a:t>formálně-syntaktický vztah: </a:t>
            </a:r>
            <a:r>
              <a:rPr lang="cs-CZ" dirty="0"/>
              <a:t>kongruence</a:t>
            </a:r>
          </a:p>
          <a:p>
            <a:pPr marL="0" indent="0">
              <a:buNone/>
            </a:pPr>
            <a:r>
              <a:rPr lang="cs-CZ" i="1" dirty="0"/>
              <a:t>PES</a:t>
            </a:r>
          </a:p>
          <a:p>
            <a:endParaRPr lang="cs-CZ" dirty="0"/>
          </a:p>
        </p:txBody>
      </p:sp>
      <p:cxnSp>
        <p:nvCxnSpPr>
          <p:cNvPr id="5" name="Přímá spojnice 4"/>
          <p:cNvCxnSpPr>
            <a:cxnSpLocks/>
          </p:cNvCxnSpPr>
          <p:nvPr/>
        </p:nvCxnSpPr>
        <p:spPr>
          <a:xfrm flipV="1">
            <a:off x="1187624" y="4293096"/>
            <a:ext cx="1368152" cy="1224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>
            <a:cxnSpLocks/>
          </p:cNvCxnSpPr>
          <p:nvPr/>
        </p:nvCxnSpPr>
        <p:spPr>
          <a:xfrm>
            <a:off x="611560" y="3573016"/>
            <a:ext cx="7920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04787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8" y="188640"/>
            <a:ext cx="9144000" cy="6447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379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1"/>
                </a:solidFill>
              </a:rPr>
              <a:t>Z ořechů mi nejmíň chutnají lískové.</a:t>
            </a:r>
            <a:endParaRPr lang="cs-CZ" sz="3200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						chutnají</a:t>
            </a:r>
          </a:p>
          <a:p>
            <a:pPr marL="0" indent="0">
              <a:buNone/>
            </a:pPr>
            <a:r>
              <a:rPr lang="cs-CZ" dirty="0"/>
              <a:t>						přísudek	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400" dirty="0"/>
              <a:t>D, a		D, r		D, a		P, k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z ořechů 	mi 		nejmíň		lískové</a:t>
            </a:r>
          </a:p>
          <a:p>
            <a:pPr marL="0" indent="0">
              <a:buNone/>
            </a:pPr>
            <a:r>
              <a:rPr lang="cs-CZ" dirty="0"/>
              <a:t>PU zřetele	PU		PU míry		podmět</a:t>
            </a:r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dirty="0" err="1"/>
              <a:t>proživatele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		děje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>
            <a:off x="1336431" y="2708031"/>
            <a:ext cx="5076092" cy="119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V="1">
            <a:off x="2907323" y="2708031"/>
            <a:ext cx="3505200" cy="119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 flipV="1">
            <a:off x="5275385" y="2708031"/>
            <a:ext cx="1371600" cy="119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6799385" y="2708031"/>
            <a:ext cx="832338" cy="1195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9221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accent1"/>
                </a:solidFill>
              </a:rPr>
              <a:t>Jiří v opilosti mluvil maďarsky nebo polsky .</a:t>
            </a:r>
            <a:endParaRPr lang="cs-CZ" sz="3200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49" y="1825625"/>
            <a:ext cx="8515351" cy="4351338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sz="2600" dirty="0"/>
              <a:t>		</a:t>
            </a:r>
            <a:r>
              <a:rPr lang="cs-CZ" sz="2600" b="1" dirty="0"/>
              <a:t>mluvil</a:t>
            </a:r>
          </a:p>
          <a:p>
            <a:pPr marL="0" indent="0">
              <a:buNone/>
            </a:pPr>
            <a:r>
              <a:rPr lang="cs-CZ" sz="2600" dirty="0"/>
              <a:t>			přísudek		D, a </a:t>
            </a:r>
          </a:p>
          <a:p>
            <a:pPr marL="0" indent="0">
              <a:buNone/>
            </a:pPr>
            <a:r>
              <a:rPr lang="cs-CZ" sz="2600" dirty="0"/>
              <a:t>P, k		D, a					nebo</a:t>
            </a:r>
            <a:r>
              <a:rPr lang="cs-CZ" sz="2600" b="1" dirty="0"/>
              <a:t>	</a:t>
            </a:r>
          </a:p>
          <a:p>
            <a:pPr marL="0" indent="0">
              <a:buNone/>
            </a:pPr>
            <a:r>
              <a:rPr lang="cs-CZ" sz="2600" b="1" dirty="0"/>
              <a:t>Jiří		v opilosti 		maďarsky 	</a:t>
            </a:r>
            <a:r>
              <a:rPr lang="cs-CZ" sz="2600" dirty="0"/>
              <a:t>K, p</a:t>
            </a:r>
            <a:r>
              <a:rPr lang="cs-CZ" sz="2600" b="1" dirty="0"/>
              <a:t>	polsky</a:t>
            </a:r>
          </a:p>
          <a:p>
            <a:pPr marL="0" indent="0">
              <a:buNone/>
            </a:pPr>
            <a:r>
              <a:rPr lang="cs-CZ" sz="2600" dirty="0"/>
              <a:t>podmět 	PU průvodních 		PU způsobu</a:t>
            </a:r>
          </a:p>
          <a:p>
            <a:pPr marL="0" indent="0">
              <a:buNone/>
            </a:pPr>
            <a:r>
              <a:rPr lang="cs-CZ" sz="2600" dirty="0"/>
              <a:t>		okolností</a:t>
            </a:r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949569" y="2696308"/>
            <a:ext cx="2696308" cy="1207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H="1">
            <a:off x="3141785" y="2696308"/>
            <a:ext cx="738553" cy="1207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3880338" y="2696308"/>
            <a:ext cx="3282462" cy="750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 flipV="1">
            <a:off x="6307015" y="3634153"/>
            <a:ext cx="773723" cy="269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7678615" y="3634153"/>
            <a:ext cx="586154" cy="269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6811106" y="4032739"/>
            <a:ext cx="116058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254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00050" lvl="1" indent="0" algn="ctr">
              <a:buNone/>
            </a:pPr>
            <a:r>
              <a:rPr lang="cs-CZ" sz="3100" dirty="0">
                <a:solidFill>
                  <a:schemeClr val="accent1"/>
                </a:solidFill>
                <a:latin typeface="+mn-lt"/>
              </a:rPr>
              <a:t>Uprostřed města postavili architektonicky nevyhovující budovu.</a:t>
            </a:r>
            <a:br>
              <a:rPr lang="cs-CZ" sz="3200" dirty="0">
                <a:solidFill>
                  <a:schemeClr val="accent1"/>
                </a:solidFill>
              </a:rPr>
            </a:br>
            <a:endParaRPr lang="cs-CZ" sz="3200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00553"/>
            <a:ext cx="7886700" cy="4806461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cs-CZ" sz="2200" dirty="0"/>
              <a:t>		</a:t>
            </a:r>
            <a:r>
              <a:rPr lang="cs-CZ" sz="2200" b="1" dirty="0"/>
              <a:t>postavili</a:t>
            </a:r>
          </a:p>
          <a:p>
            <a:pPr marL="914400" lvl="2" indent="0">
              <a:buNone/>
            </a:pPr>
            <a:r>
              <a:rPr lang="cs-CZ" sz="2200" dirty="0"/>
              <a:t>		přísudek</a:t>
            </a:r>
          </a:p>
          <a:p>
            <a:pPr marL="0" indent="0">
              <a:buNone/>
            </a:pPr>
            <a:r>
              <a:rPr lang="cs-CZ" sz="2200" dirty="0"/>
              <a:t>	P, k		D, a				D, r</a:t>
            </a:r>
          </a:p>
          <a:p>
            <a:pPr marL="0" indent="0">
              <a:buNone/>
            </a:pPr>
            <a:r>
              <a:rPr lang="cs-CZ" sz="2200" b="1" dirty="0"/>
              <a:t>(oni) 		uprostřed města 			budovu</a:t>
            </a:r>
          </a:p>
          <a:p>
            <a:pPr marL="0" indent="0">
              <a:buNone/>
            </a:pPr>
            <a:r>
              <a:rPr lang="cs-CZ" sz="2200" dirty="0"/>
              <a:t>podmět 		PU místa			předmět</a:t>
            </a:r>
          </a:p>
          <a:p>
            <a:pPr marL="0" indent="0">
              <a:buNone/>
            </a:pPr>
            <a:r>
              <a:rPr lang="cs-CZ" sz="2200" dirty="0"/>
              <a:t>všeobecný 				D, k</a:t>
            </a:r>
          </a:p>
          <a:p>
            <a:pPr marL="0" indent="0">
              <a:buNone/>
            </a:pPr>
            <a:r>
              <a:rPr lang="cs-CZ" sz="2200" dirty="0"/>
              <a:t>					</a:t>
            </a:r>
            <a:r>
              <a:rPr lang="cs-CZ" sz="2200" b="1" dirty="0"/>
              <a:t>nevyhovující</a:t>
            </a:r>
          </a:p>
          <a:p>
            <a:pPr marL="0" indent="0">
              <a:buNone/>
            </a:pPr>
            <a:r>
              <a:rPr lang="cs-CZ" sz="2200" dirty="0"/>
              <a:t>					přívlastek</a:t>
            </a:r>
          </a:p>
          <a:p>
            <a:pPr marL="0" indent="0">
              <a:buNone/>
            </a:pPr>
            <a:r>
              <a:rPr lang="cs-CZ" sz="2200" dirty="0"/>
              <a:t>				D, a</a:t>
            </a:r>
          </a:p>
          <a:p>
            <a:pPr marL="0" indent="0">
              <a:buNone/>
            </a:pPr>
            <a:r>
              <a:rPr lang="cs-CZ" sz="2200" dirty="0"/>
              <a:t>				</a:t>
            </a:r>
            <a:r>
              <a:rPr lang="cs-CZ" sz="2200" b="1" dirty="0"/>
              <a:t>architektonicky</a:t>
            </a:r>
          </a:p>
          <a:p>
            <a:pPr marL="0" indent="0">
              <a:buNone/>
            </a:pPr>
            <a:r>
              <a:rPr lang="cs-CZ" sz="2200" dirty="0"/>
              <a:t>				PU zřetele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>
            <a:off x="937846" y="1770185"/>
            <a:ext cx="2719754" cy="984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 flipH="1">
            <a:off x="3657600" y="1770185"/>
            <a:ext cx="211015" cy="984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4079631" y="1770185"/>
            <a:ext cx="3458307" cy="984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H="1">
            <a:off x="5931877" y="3024554"/>
            <a:ext cx="1606061" cy="1043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H="1">
            <a:off x="4994031" y="4302369"/>
            <a:ext cx="814753" cy="996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0654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chemeClr val="accent1"/>
                </a:solidFill>
              </a:rPr>
              <a:t>Ze zkouškového období je mi vždycky špatně.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				</a:t>
            </a:r>
            <a:r>
              <a:rPr lang="cs-CZ" b="1" dirty="0"/>
              <a:t>je špatně</a:t>
            </a:r>
          </a:p>
          <a:p>
            <a:pPr marL="0" indent="0">
              <a:buNone/>
            </a:pPr>
            <a:r>
              <a:rPr lang="cs-CZ" dirty="0"/>
              <a:t>				přísudek</a:t>
            </a:r>
          </a:p>
          <a:p>
            <a:pPr marL="0" indent="0">
              <a:buNone/>
            </a:pPr>
            <a:r>
              <a:rPr lang="cs-CZ" dirty="0"/>
              <a:t>	D, a		D, r				D, a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z období	mi				vždycky</a:t>
            </a:r>
          </a:p>
          <a:p>
            <a:pPr marL="0" indent="0">
              <a:buNone/>
            </a:pPr>
            <a:r>
              <a:rPr lang="cs-CZ" dirty="0"/>
              <a:t>	PU příčiny	PU </a:t>
            </a:r>
            <a:r>
              <a:rPr lang="cs-CZ" dirty="0" err="1"/>
              <a:t>proživatele</a:t>
            </a:r>
            <a:r>
              <a:rPr lang="cs-CZ" dirty="0"/>
              <a:t> 		PU času</a:t>
            </a:r>
          </a:p>
          <a:p>
            <a:pPr marL="0" indent="0">
              <a:buNone/>
            </a:pPr>
            <a:r>
              <a:rPr lang="cs-CZ" dirty="0"/>
              <a:t>D, k			děje </a:t>
            </a:r>
          </a:p>
          <a:p>
            <a:pPr marL="0" indent="0">
              <a:buNone/>
            </a:pPr>
            <a:r>
              <a:rPr lang="cs-CZ" b="1" dirty="0"/>
              <a:t>zkouškového</a:t>
            </a:r>
          </a:p>
          <a:p>
            <a:pPr marL="0" indent="0">
              <a:buNone/>
            </a:pPr>
            <a:r>
              <a:rPr lang="cs-CZ" dirty="0"/>
              <a:t>přívlastek</a:t>
            </a:r>
          </a:p>
          <a:p>
            <a:pPr marL="0" indent="0">
              <a:buNone/>
            </a:pPr>
            <a:r>
              <a:rPr lang="cs-CZ" dirty="0"/>
              <a:t>					</a:t>
            </a:r>
            <a:r>
              <a:rPr lang="cs-CZ" dirty="0">
                <a:solidFill>
                  <a:schemeClr val="accent6"/>
                </a:solidFill>
              </a:rPr>
              <a:t>Věta bezpodmětná!</a:t>
            </a:r>
          </a:p>
        </p:txBody>
      </p:sp>
      <p:cxnSp>
        <p:nvCxnSpPr>
          <p:cNvPr id="6" name="Přímá spojnice 5"/>
          <p:cNvCxnSpPr/>
          <p:nvPr/>
        </p:nvCxnSpPr>
        <p:spPr>
          <a:xfrm flipH="1">
            <a:off x="2297723" y="2192215"/>
            <a:ext cx="2555631" cy="1043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 flipH="1">
            <a:off x="1277815" y="3563815"/>
            <a:ext cx="703385" cy="1125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 flipV="1">
            <a:off x="3821723" y="2192215"/>
            <a:ext cx="1266092" cy="1043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5205046" y="2192215"/>
            <a:ext cx="2391508" cy="10433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5634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6862" y="365126"/>
            <a:ext cx="8581292" cy="1325563"/>
          </a:xfrm>
        </p:spPr>
        <p:txBody>
          <a:bodyPr>
            <a:normAutofit/>
          </a:bodyPr>
          <a:lstStyle/>
          <a:p>
            <a:pPr algn="ctr"/>
            <a:r>
              <a:rPr lang="cs-CZ" sz="2400" dirty="0">
                <a:solidFill>
                  <a:schemeClr val="accent1"/>
                </a:solidFill>
              </a:rPr>
              <a:t>K buzení mohou neslyšící používat vibrační budíky na telefonech.</a:t>
            </a:r>
            <a:endParaRPr lang="cs-CZ" sz="2400" b="1" dirty="0">
              <a:solidFill>
                <a:schemeClr val="accent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49" y="1825625"/>
            <a:ext cx="838639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		mohou používat</a:t>
            </a:r>
          </a:p>
          <a:p>
            <a:pPr marL="0" indent="0">
              <a:buNone/>
            </a:pPr>
            <a:r>
              <a:rPr lang="cs-CZ" dirty="0"/>
              <a:t>		přísudek</a:t>
            </a:r>
          </a:p>
          <a:p>
            <a:pPr marL="0" indent="0">
              <a:buNone/>
            </a:pPr>
            <a:r>
              <a:rPr lang="cs-CZ" dirty="0"/>
              <a:t>D, a			P, k			D, r</a:t>
            </a:r>
          </a:p>
          <a:p>
            <a:pPr marL="0" indent="0">
              <a:buNone/>
            </a:pPr>
            <a:r>
              <a:rPr lang="cs-CZ" b="1" dirty="0"/>
              <a:t>k buzení 		neslyšící 		budíky</a:t>
            </a:r>
          </a:p>
          <a:p>
            <a:pPr marL="0" indent="0">
              <a:buNone/>
            </a:pPr>
            <a:r>
              <a:rPr lang="cs-CZ" dirty="0"/>
              <a:t>PU účelu 		podmět 		předmět</a:t>
            </a:r>
          </a:p>
          <a:p>
            <a:pPr marL="0" indent="0">
              <a:buNone/>
            </a:pPr>
            <a:r>
              <a:rPr lang="cs-CZ" dirty="0"/>
              <a:t>					D, k		D, a</a:t>
            </a:r>
          </a:p>
          <a:p>
            <a:pPr marL="0" indent="0">
              <a:buNone/>
            </a:pPr>
            <a:r>
              <a:rPr lang="cs-CZ" dirty="0"/>
              <a:t>				</a:t>
            </a:r>
            <a:r>
              <a:rPr lang="cs-CZ" b="1" dirty="0"/>
              <a:t>vibrační 		na </a:t>
            </a:r>
            <a:r>
              <a:rPr lang="cs-CZ" b="1" dirty="0" err="1"/>
              <a:t>telef</a:t>
            </a:r>
            <a:r>
              <a:rPr lang="cs-CZ" b="1" dirty="0"/>
              <a:t>.</a:t>
            </a:r>
          </a:p>
          <a:p>
            <a:pPr marL="0" indent="0">
              <a:buNone/>
            </a:pPr>
            <a:r>
              <a:rPr lang="cs-CZ" dirty="0"/>
              <a:t>				přívlastek 		přívlastek</a:t>
            </a:r>
          </a:p>
        </p:txBody>
      </p:sp>
      <p:cxnSp>
        <p:nvCxnSpPr>
          <p:cNvPr id="5" name="Přímá spojnice 4"/>
          <p:cNvCxnSpPr/>
          <p:nvPr/>
        </p:nvCxnSpPr>
        <p:spPr>
          <a:xfrm flipH="1">
            <a:off x="1125415" y="2215662"/>
            <a:ext cx="2239108" cy="1195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3563815" y="2215662"/>
            <a:ext cx="562708" cy="1195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3845169" y="2215662"/>
            <a:ext cx="2895600" cy="11957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V="1">
            <a:off x="5040923" y="3751385"/>
            <a:ext cx="1699846" cy="1230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H="1" flipV="1">
            <a:off x="6740769" y="3751385"/>
            <a:ext cx="1055077" cy="1230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0739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domácí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Zachyťte věty pomocí závislostních stromů + k uzlům připište větné členy, k hranám syntaktické vztahy: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accent1"/>
                </a:solidFill>
              </a:rPr>
              <a:t>Špačci si v dutině stromu postavili hnízdo.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accent1"/>
                </a:solidFill>
              </a:rPr>
              <a:t>Klepnutím vložte text.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accent1"/>
                </a:solidFill>
              </a:rPr>
              <a:t>Adam nám upekl z jablek štrúdl a bábovku.</a:t>
            </a:r>
          </a:p>
          <a:p>
            <a:pPr marL="514350" indent="-514350">
              <a:buFont typeface="+mj-lt"/>
              <a:buAutoNum type="arabicPeriod"/>
            </a:pPr>
            <a:endParaRPr lang="cs-CZ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cs-CZ" dirty="0"/>
              <a:t>Řešení zkontrolujeme na začátku příští hodiny.</a:t>
            </a:r>
          </a:p>
        </p:txBody>
      </p:sp>
    </p:spTree>
    <p:extLst>
      <p:ext uri="{BB962C8B-B14F-4D97-AF65-F5344CB8AC3E}">
        <p14:creationId xmlns:p14="http://schemas.microsoft.com/office/powerpoint/2010/main" val="3231908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syntaktické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sémantické vztahy			</a:t>
            </a:r>
          </a:p>
          <a:p>
            <a:pPr marL="0" indent="0">
              <a:buNone/>
            </a:pPr>
            <a:r>
              <a:rPr lang="cs-CZ" b="1" dirty="0"/>
              <a:t>		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PREDIKACE</a:t>
            </a:r>
            <a:r>
              <a:rPr lang="cs-CZ" dirty="0"/>
              <a:t>/přisuzování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DETERMINACE</a:t>
            </a:r>
            <a:r>
              <a:rPr lang="cs-CZ" dirty="0"/>
              <a:t>/určování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KOORDINACE</a:t>
            </a:r>
            <a:r>
              <a:rPr lang="cs-CZ" dirty="0"/>
              <a:t>/přiřazování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b="1" dirty="0"/>
              <a:t>ADORDINACE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formálně-syntaktické vztahy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571500" lvl="0" indent="-571500">
              <a:buFont typeface="+mj-lt"/>
              <a:buAutoNum type="romanUcPeriod"/>
            </a:pPr>
            <a:r>
              <a:rPr lang="cs-CZ" dirty="0"/>
              <a:t>podřadnost/hypotaxe</a:t>
            </a:r>
          </a:p>
          <a:p>
            <a:pPr marL="971550" lvl="1" indent="-571500">
              <a:buFont typeface="+mj-lt"/>
              <a:buAutoNum type="alphaLcParenR"/>
            </a:pPr>
            <a:r>
              <a:rPr lang="cs-CZ" b="1" dirty="0"/>
              <a:t>kongruence </a:t>
            </a:r>
            <a:r>
              <a:rPr lang="cs-CZ" dirty="0"/>
              <a:t>(shoda)</a:t>
            </a:r>
          </a:p>
          <a:p>
            <a:pPr marL="971550" lvl="1" indent="-571500">
              <a:buFont typeface="+mj-lt"/>
              <a:buAutoNum type="alphaLcParenR"/>
            </a:pPr>
            <a:r>
              <a:rPr lang="cs-CZ" b="1" dirty="0"/>
              <a:t>rekce </a:t>
            </a:r>
            <a:r>
              <a:rPr lang="cs-CZ" dirty="0"/>
              <a:t>(silná závislost)</a:t>
            </a:r>
          </a:p>
          <a:p>
            <a:pPr marL="971550" lvl="1" indent="-571500">
              <a:buFont typeface="+mj-lt"/>
              <a:buAutoNum type="alphaLcParenR"/>
            </a:pPr>
            <a:r>
              <a:rPr lang="cs-CZ" b="1" dirty="0"/>
              <a:t>adjunkce </a:t>
            </a:r>
            <a:r>
              <a:rPr lang="cs-CZ" dirty="0"/>
              <a:t>(slabá závislost)</a:t>
            </a:r>
          </a:p>
          <a:p>
            <a:pPr marL="571500" lvl="0" indent="-571500">
              <a:buFont typeface="+mj-lt"/>
              <a:buAutoNum type="romanUcPeriod"/>
            </a:pPr>
            <a:r>
              <a:rPr lang="cs-CZ" dirty="0"/>
              <a:t>souřadnost/</a:t>
            </a:r>
            <a:r>
              <a:rPr lang="cs-CZ" b="1" dirty="0"/>
              <a:t>parataxe</a:t>
            </a:r>
            <a:endParaRPr lang="cs-CZ" dirty="0"/>
          </a:p>
          <a:p>
            <a:endParaRPr lang="cs-CZ" dirty="0"/>
          </a:p>
        </p:txBody>
      </p:sp>
      <p:cxnSp>
        <p:nvCxnSpPr>
          <p:cNvPr id="6" name="Přímá spojnice 5"/>
          <p:cNvCxnSpPr>
            <a:cxnSpLocks/>
          </p:cNvCxnSpPr>
          <p:nvPr/>
        </p:nvCxnSpPr>
        <p:spPr>
          <a:xfrm>
            <a:off x="4481286" y="1417638"/>
            <a:ext cx="64407" cy="496369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457200" y="2492896"/>
            <a:ext cx="7715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147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sémantické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PREDIKACE</a:t>
            </a:r>
            <a:r>
              <a:rPr lang="cs-CZ" dirty="0"/>
              <a:t>/přisuzování</a:t>
            </a:r>
          </a:p>
          <a:p>
            <a:pPr lvl="0"/>
            <a:r>
              <a:rPr lang="cs-CZ" dirty="0"/>
              <a:t>vztah, v němž se přísudkem podmětu přisuzuje nějaká vlastnost, děj nebo zařazeni</a:t>
            </a:r>
          </a:p>
          <a:p>
            <a:pPr lvl="0"/>
            <a:r>
              <a:rPr lang="cs-CZ" dirty="0"/>
              <a:t>základem věty s podmětem (věty dvojčlenné)</a:t>
            </a:r>
          </a:p>
          <a:p>
            <a:pPr lvl="0"/>
            <a:r>
              <a:rPr lang="cs-CZ" b="1" dirty="0"/>
              <a:t>mezi podmětem a přísudkem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DETERMINACE</a:t>
            </a:r>
            <a:r>
              <a:rPr lang="cs-CZ" dirty="0"/>
              <a:t>/určování</a:t>
            </a:r>
          </a:p>
          <a:p>
            <a:pPr lvl="0"/>
            <a:r>
              <a:rPr lang="cs-CZ" dirty="0"/>
              <a:t>významové zpřesňování jednoho větného členu jiným větným členem</a:t>
            </a:r>
          </a:p>
          <a:p>
            <a:pPr lvl="0"/>
            <a:r>
              <a:rPr lang="cs-CZ" dirty="0"/>
              <a:t>nejfrekventovanější sémantický vztah</a:t>
            </a:r>
          </a:p>
          <a:p>
            <a:pPr lvl="0"/>
            <a:r>
              <a:rPr lang="cs-CZ" b="1" dirty="0"/>
              <a:t>mezi všemi hypotakticky spojenými VČ kromě spojení podmětu a přísudku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73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sémantické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199"/>
            <a:ext cx="8435280" cy="46409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/>
              <a:t>KOORDINACE</a:t>
            </a:r>
            <a:r>
              <a:rPr lang="cs-CZ" dirty="0"/>
              <a:t>/přiřazování</a:t>
            </a:r>
          </a:p>
          <a:p>
            <a:pPr lvl="0"/>
            <a:r>
              <a:rPr lang="cs-CZ" dirty="0"/>
              <a:t>spojení členů významově rovnocenných, referenčně neidentických (tedy referujících k navzájem různým jevům skutečnosti)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konjunkce (slučování)</a:t>
            </a:r>
            <a:r>
              <a:rPr lang="cs-CZ" dirty="0"/>
              <a:t>: </a:t>
            </a:r>
            <a:r>
              <a:rPr lang="cs-CZ" i="1" dirty="0"/>
              <a:t>tatínek a maminka</a:t>
            </a:r>
            <a:r>
              <a:rPr lang="cs-CZ" dirty="0"/>
              <a:t>; </a:t>
            </a:r>
            <a:r>
              <a:rPr lang="cs-CZ" i="1" dirty="0"/>
              <a:t>chtěl pít i jíst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 err="1"/>
              <a:t>alternativnost</a:t>
            </a:r>
            <a:r>
              <a:rPr lang="cs-CZ" b="1" dirty="0"/>
              <a:t> (vylučování)</a:t>
            </a:r>
            <a:r>
              <a:rPr lang="cs-CZ" dirty="0"/>
              <a:t>: </a:t>
            </a:r>
            <a:r>
              <a:rPr lang="cs-CZ" i="1" dirty="0"/>
              <a:t>tatínek, nebo maminka</a:t>
            </a:r>
            <a:r>
              <a:rPr lang="cs-CZ" dirty="0"/>
              <a:t>;</a:t>
            </a:r>
            <a:r>
              <a:rPr lang="cs-CZ" i="1" dirty="0"/>
              <a:t> chce se učit nebo si číst 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gradace (stupňování)</a:t>
            </a:r>
            <a:r>
              <a:rPr lang="cs-CZ" dirty="0"/>
              <a:t>: </a:t>
            </a:r>
            <a:r>
              <a:rPr lang="cs-CZ" i="1" dirty="0"/>
              <a:t>tatínek, a dokonce i maminka</a:t>
            </a:r>
            <a:r>
              <a:rPr lang="cs-CZ" dirty="0"/>
              <a:t>; </a:t>
            </a:r>
            <a:r>
              <a:rPr lang="cs-CZ" i="1" dirty="0"/>
              <a:t>celý týden, a nadto i o víkendu</a:t>
            </a:r>
            <a:endParaRPr lang="cs-CZ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 err="1"/>
              <a:t>adverzativnost</a:t>
            </a:r>
            <a:r>
              <a:rPr lang="cs-CZ" b="1" dirty="0"/>
              <a:t> (odporování)</a:t>
            </a:r>
            <a:r>
              <a:rPr lang="cs-CZ" dirty="0"/>
              <a:t>: </a:t>
            </a:r>
            <a:r>
              <a:rPr lang="cs-CZ" i="1" dirty="0"/>
              <a:t>je slunečno, ale zima</a:t>
            </a:r>
            <a:endParaRPr lang="cs-CZ" dirty="0"/>
          </a:p>
          <a:p>
            <a:pPr lvl="0"/>
            <a:endParaRPr lang="cs-CZ" dirty="0"/>
          </a:p>
          <a:p>
            <a:pPr lvl="0"/>
            <a:r>
              <a:rPr lang="cs-CZ" dirty="0"/>
              <a:t>koordinaci je nejčastěji vyjadřována </a:t>
            </a:r>
            <a:r>
              <a:rPr lang="cs-CZ" b="1" dirty="0"/>
              <a:t>paratakticky</a:t>
            </a:r>
            <a:r>
              <a:rPr lang="cs-CZ" dirty="0"/>
              <a:t> (souřadně)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může být vyjádřena i </a:t>
            </a:r>
            <a:r>
              <a:rPr lang="cs-CZ" b="1" dirty="0"/>
              <a:t>hypotakticky</a:t>
            </a:r>
            <a:r>
              <a:rPr lang="cs-CZ" dirty="0"/>
              <a:t>: </a:t>
            </a:r>
            <a:r>
              <a:rPr lang="cs-CZ" i="1" dirty="0"/>
              <a:t>tatínek s maminkou šli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4062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sémantické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ADORDINACE</a:t>
            </a:r>
            <a:endParaRPr lang="cs-CZ" dirty="0"/>
          </a:p>
          <a:p>
            <a:pPr lvl="0"/>
            <a:r>
              <a:rPr lang="cs-CZ" dirty="0"/>
              <a:t>vztah mezi dvěma nebo více členy, které mají stejný referent</a:t>
            </a:r>
          </a:p>
          <a:p>
            <a:pPr marL="457200" lvl="1" indent="0">
              <a:buNone/>
            </a:pPr>
            <a:r>
              <a:rPr lang="cs-CZ" dirty="0"/>
              <a:t>= označují tentýž jev jinými slovy</a:t>
            </a:r>
          </a:p>
          <a:p>
            <a:pPr marL="457200" lvl="1" indent="0">
              <a:buNone/>
            </a:pPr>
            <a:endParaRPr lang="cs-CZ" dirty="0"/>
          </a:p>
          <a:p>
            <a:pPr lvl="0"/>
            <a:r>
              <a:rPr lang="cs-CZ" dirty="0"/>
              <a:t>lze ji vyjádřit</a:t>
            </a:r>
          </a:p>
          <a:p>
            <a:pPr marL="971550" lvl="1" indent="-514350">
              <a:buFont typeface="+mj-lt"/>
              <a:buAutoNum type="romanLcPeriod"/>
            </a:pPr>
            <a:r>
              <a:rPr lang="cs-CZ" dirty="0"/>
              <a:t>splývavě, tedy tak, že není porušen souvislý intonační průběh věty</a:t>
            </a:r>
          </a:p>
          <a:p>
            <a:pPr marL="857250" lvl="2" indent="0">
              <a:buNone/>
            </a:pPr>
            <a:r>
              <a:rPr lang="cs-CZ" i="1" dirty="0"/>
              <a:t>První český prezident Václav Havel psal divadelní hry.</a:t>
            </a:r>
            <a:endParaRPr lang="cs-CZ" dirty="0"/>
          </a:p>
          <a:p>
            <a:pPr marL="971550" lvl="1" indent="-514350">
              <a:buFont typeface="+mj-lt"/>
              <a:buAutoNum type="romanLcPeriod"/>
            </a:pPr>
            <a:r>
              <a:rPr lang="cs-CZ" dirty="0"/>
              <a:t>nesplývavě, tedy tak, že tento průběh je porušen</a:t>
            </a:r>
          </a:p>
          <a:p>
            <a:pPr marL="857250" lvl="2" indent="0">
              <a:buNone/>
            </a:pPr>
            <a:r>
              <a:rPr lang="cs-CZ" i="1" dirty="0"/>
              <a:t>Václav Havel, první český prezident, psal divadelní hry.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3070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KOORDINACE × ADORDINACE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2800" dirty="0"/>
              <a:t>knedlík nebo brambory</a:t>
            </a:r>
          </a:p>
          <a:p>
            <a:pPr marL="0" indent="0" algn="r">
              <a:buNone/>
            </a:pPr>
            <a:r>
              <a:rPr lang="cs-CZ" sz="2800" dirty="0"/>
              <a:t>knedlík a zelí</a:t>
            </a:r>
          </a:p>
          <a:p>
            <a:pPr marL="0" indent="0" algn="r">
              <a:buNone/>
            </a:pPr>
            <a:r>
              <a:rPr lang="cs-CZ" sz="2800" dirty="0"/>
              <a:t>knedlík, a dokonce i zelí</a:t>
            </a:r>
          </a:p>
          <a:p>
            <a:pPr marL="0" indent="0">
              <a:buNone/>
            </a:pPr>
            <a:r>
              <a:rPr lang="cs-CZ" sz="2800" dirty="0"/>
              <a:t>						</a:t>
            </a:r>
            <a:r>
              <a:rPr lang="cs-CZ" sz="2800" dirty="0">
                <a:solidFill>
                  <a:srgbClr val="00B050"/>
                </a:solidFill>
              </a:rPr>
              <a:t>KOORDINACE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/>
              <a:t>						</a:t>
            </a:r>
            <a:r>
              <a:rPr lang="cs-CZ" sz="2800" dirty="0">
                <a:solidFill>
                  <a:srgbClr val="00B050"/>
                </a:solidFill>
              </a:rPr>
              <a:t>OBOJE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B050"/>
                </a:solidFill>
              </a:rPr>
              <a:t>						parataxe</a:t>
            </a:r>
          </a:p>
          <a:p>
            <a:pPr marL="0" indent="0">
              <a:buNone/>
            </a:pPr>
            <a:r>
              <a:rPr lang="cs-CZ" sz="2800" dirty="0"/>
              <a:t>knedlík, tradiční česká příloha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>
                <a:solidFill>
                  <a:srgbClr val="00B050"/>
                </a:solidFill>
              </a:rPr>
              <a:t>ADORDINACE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822" y="1600200"/>
            <a:ext cx="3638178" cy="2425452"/>
          </a:xfrm>
          <a:prstGeom prst="rect">
            <a:avLst/>
          </a:prstGeom>
        </p:spPr>
      </p:pic>
      <p:cxnSp>
        <p:nvCxnSpPr>
          <p:cNvPr id="7" name="Přímá spojnice se šipkou 6"/>
          <p:cNvCxnSpPr>
            <a:cxnSpLocks/>
          </p:cNvCxnSpPr>
          <p:nvPr/>
        </p:nvCxnSpPr>
        <p:spPr>
          <a:xfrm flipV="1">
            <a:off x="1907704" y="3980667"/>
            <a:ext cx="917778" cy="1176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 flipH="1" flipV="1">
            <a:off x="3203848" y="4025652"/>
            <a:ext cx="1368152" cy="1203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>
            <a:cxnSpLocks/>
            <a:stCxn id="18" idx="2"/>
          </p:cNvCxnSpPr>
          <p:nvPr/>
        </p:nvCxnSpPr>
        <p:spPr>
          <a:xfrm flipH="1" flipV="1">
            <a:off x="3014666" y="1866119"/>
            <a:ext cx="2033956" cy="171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>
            <a:cxnSpLocks/>
            <a:stCxn id="19" idx="2"/>
          </p:cNvCxnSpPr>
          <p:nvPr/>
        </p:nvCxnSpPr>
        <p:spPr>
          <a:xfrm flipH="1">
            <a:off x="4273624" y="2393548"/>
            <a:ext cx="2314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>
            <a:cxnSpLocks/>
          </p:cNvCxnSpPr>
          <p:nvPr/>
        </p:nvCxnSpPr>
        <p:spPr>
          <a:xfrm flipH="1">
            <a:off x="4572000" y="2924944"/>
            <a:ext cx="4766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ál 17"/>
          <p:cNvSpPr/>
          <p:nvPr/>
        </p:nvSpPr>
        <p:spPr>
          <a:xfrm>
            <a:off x="5048622" y="1600200"/>
            <a:ext cx="1323578" cy="5661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6588224" y="2110489"/>
            <a:ext cx="1323578" cy="5661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5052995" y="2614800"/>
            <a:ext cx="1323578" cy="5661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1704804" y="5126359"/>
            <a:ext cx="3343818" cy="59695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438448" y="5157192"/>
            <a:ext cx="1323578" cy="5661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8718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sémantické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ADORDINACE</a:t>
            </a:r>
            <a:endParaRPr lang="cs-CZ" dirty="0"/>
          </a:p>
          <a:p>
            <a:pPr lvl="0"/>
            <a:r>
              <a:rPr lang="cs-CZ" dirty="0"/>
              <a:t>k </a:t>
            </a:r>
            <a:r>
              <a:rPr lang="cs-CZ" dirty="0" err="1"/>
              <a:t>adordinaci</a:t>
            </a:r>
            <a:r>
              <a:rPr lang="cs-CZ" dirty="0"/>
              <a:t> patří i</a:t>
            </a:r>
          </a:p>
          <a:p>
            <a:pPr marL="457200" lvl="1" indent="0">
              <a:buNone/>
            </a:pPr>
            <a:r>
              <a:rPr lang="cs-CZ" i="1" dirty="0"/>
              <a:t>Ph.D. </a:t>
            </a:r>
            <a:r>
              <a:rPr lang="cs-CZ" dirty="0"/>
              <a:t>/</a:t>
            </a:r>
            <a:r>
              <a:rPr lang="cs-CZ" i="1" dirty="0"/>
              <a:t> </a:t>
            </a:r>
            <a:r>
              <a:rPr lang="cs-CZ" i="1" dirty="0" err="1"/>
              <a:t>DiS</a:t>
            </a:r>
            <a:r>
              <a:rPr lang="cs-CZ" i="1" dirty="0"/>
              <a:t>.</a:t>
            </a:r>
          </a:p>
          <a:p>
            <a:pPr marL="457200" lvl="1" indent="0">
              <a:buNone/>
            </a:pPr>
            <a:endParaRPr lang="cs-CZ" i="1" dirty="0"/>
          </a:p>
          <a:p>
            <a:pPr marL="457200" lvl="1" indent="0">
              <a:buNone/>
            </a:pPr>
            <a:r>
              <a:rPr lang="cs-CZ" i="1" dirty="0"/>
              <a:t>s. r. o. </a:t>
            </a:r>
            <a:r>
              <a:rPr lang="cs-CZ" dirty="0"/>
              <a:t>/  </a:t>
            </a:r>
            <a:r>
              <a:rPr lang="cs-CZ" i="1" dirty="0"/>
              <a:t>a. s. </a:t>
            </a:r>
            <a:r>
              <a:rPr lang="cs-CZ" dirty="0"/>
              <a:t>/ </a:t>
            </a:r>
            <a:r>
              <a:rPr lang="cs-CZ" i="1" dirty="0"/>
              <a:t>v. v. i. </a:t>
            </a:r>
            <a:r>
              <a:rPr lang="cs-CZ" dirty="0"/>
              <a:t>/</a:t>
            </a:r>
            <a:r>
              <a:rPr lang="cs-CZ" i="1" dirty="0"/>
              <a:t> z. s.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accent1"/>
                </a:solidFill>
              </a:rPr>
              <a:t>Co to znamená?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accent1"/>
                </a:solidFill>
              </a:rPr>
              <a:t>Jak to psát?</a:t>
            </a:r>
          </a:p>
          <a:p>
            <a:pPr marL="457200" lvl="1" indent="0">
              <a:buNone/>
            </a:pPr>
            <a:endParaRPr lang="cs-CZ" dirty="0">
              <a:solidFill>
                <a:schemeClr val="accent1"/>
              </a:solidFill>
            </a:endParaRP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85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b="1" dirty="0"/>
              <a:t>sémantické vztahy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ADORDINACE</a:t>
            </a:r>
            <a:endParaRPr lang="cs-CZ" dirty="0"/>
          </a:p>
          <a:p>
            <a:pPr marL="457200" lvl="1" indent="0">
              <a:buNone/>
            </a:pPr>
            <a:r>
              <a:rPr lang="cs-CZ" dirty="0">
                <a:solidFill>
                  <a:schemeClr val="accent1"/>
                </a:solidFill>
              </a:rPr>
              <a:t>Co to znamená?</a:t>
            </a:r>
          </a:p>
          <a:p>
            <a:pPr marL="457200" lvl="1" indent="0">
              <a:buNone/>
            </a:pPr>
            <a:r>
              <a:rPr lang="cs-CZ" i="1" dirty="0"/>
              <a:t>s. r. o. </a:t>
            </a:r>
            <a:r>
              <a:rPr lang="cs-CZ" dirty="0"/>
              <a:t>/ spol. s r. o. = společnost s ručením omezeným</a:t>
            </a:r>
          </a:p>
          <a:p>
            <a:pPr marL="457200" lvl="1" indent="0">
              <a:buNone/>
            </a:pPr>
            <a:r>
              <a:rPr lang="cs-CZ" i="1" dirty="0"/>
              <a:t>a. s. </a:t>
            </a:r>
            <a:r>
              <a:rPr lang="cs-CZ" dirty="0"/>
              <a:t>= akciová společnost</a:t>
            </a:r>
          </a:p>
          <a:p>
            <a:pPr marL="457200" lvl="1" indent="0">
              <a:buNone/>
            </a:pPr>
            <a:r>
              <a:rPr lang="cs-CZ" i="1" dirty="0"/>
              <a:t>v. v. i. </a:t>
            </a:r>
            <a:r>
              <a:rPr lang="cs-CZ" dirty="0"/>
              <a:t>= veřejná výzkumná instituce</a:t>
            </a:r>
          </a:p>
          <a:p>
            <a:pPr marL="457200" lvl="1" indent="0">
              <a:buNone/>
            </a:pPr>
            <a:r>
              <a:rPr lang="cs-CZ" i="1" dirty="0"/>
              <a:t>z. s. = zapsaný spolek</a:t>
            </a:r>
          </a:p>
          <a:p>
            <a:pPr marL="457200" lvl="1" indent="0">
              <a:buNone/>
            </a:pPr>
            <a:r>
              <a:rPr lang="cs-CZ" dirty="0">
                <a:solidFill>
                  <a:schemeClr val="accent1"/>
                </a:solidFill>
              </a:rPr>
              <a:t>Jak to psát?</a:t>
            </a:r>
          </a:p>
          <a:p>
            <a:pPr marL="457200" lvl="1" indent="0">
              <a:buNone/>
            </a:pPr>
            <a:r>
              <a:rPr lang="cs-CZ" i="1" dirty="0"/>
              <a:t>ASNEP, z. s., sídlí na Praze 8.</a:t>
            </a:r>
          </a:p>
          <a:p>
            <a:pPr marL="457200" lvl="1" indent="0">
              <a:buNone/>
            </a:pPr>
            <a:r>
              <a:rPr lang="cs-CZ" i="1" dirty="0"/>
              <a:t>Ústav pro jazyk český AV ČR, v. v. i., pořádá přednášky.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53315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4163</TotalTime>
  <Words>979</Words>
  <Application>Microsoft Office PowerPoint</Application>
  <PresentationFormat>Předvádění na obrazovce (4:3)</PresentationFormat>
  <Paragraphs>252</Paragraphs>
  <Slides>26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9" baseType="lpstr">
      <vt:lpstr>Arial</vt:lpstr>
      <vt:lpstr>Calibri</vt:lpstr>
      <vt:lpstr>Motiv systému Office</vt:lpstr>
      <vt:lpstr>Seminář praktické češtiny II</vt:lpstr>
      <vt:lpstr>syntaktické vztahy</vt:lpstr>
      <vt:lpstr>syntaktické vztahy</vt:lpstr>
      <vt:lpstr>sémantické vztahy</vt:lpstr>
      <vt:lpstr>sémantické vztahy</vt:lpstr>
      <vt:lpstr>sémantické vztahy</vt:lpstr>
      <vt:lpstr>KOORDINACE × ADORDINACE</vt:lpstr>
      <vt:lpstr>sémantické vztahy</vt:lpstr>
      <vt:lpstr>sémantické vztahy</vt:lpstr>
      <vt:lpstr>formálně-syntaktické vztahy</vt:lpstr>
      <vt:lpstr>formálně-syntaktické vztahy závislost</vt:lpstr>
      <vt:lpstr>formálně-syntaktické vztahy závislost</vt:lpstr>
      <vt:lpstr>formálně-syntaktické vztahy závislost</vt:lpstr>
      <vt:lpstr>Jaké vztahy budou mezi vyznačenými slovy/VČ?</vt:lpstr>
      <vt:lpstr>Jaké vztahy budou mezi vyznačenými slovy/VČ?</vt:lpstr>
      <vt:lpstr>závislostní stromy</vt:lpstr>
      <vt:lpstr>závislostní stromy</vt:lpstr>
      <vt:lpstr>závislostní stromy</vt:lpstr>
      <vt:lpstr>projektivita konstrukce aby se to dalo číst zprava doleva</vt:lpstr>
      <vt:lpstr>Prezentace aplikace PowerPoint</vt:lpstr>
      <vt:lpstr>Z ořechů mi nejmíň chutnají lískové.</vt:lpstr>
      <vt:lpstr>Jiří v opilosti mluvil maďarsky nebo polsky .</vt:lpstr>
      <vt:lpstr>Uprostřed města postavili architektonicky nevyhovující budovu. </vt:lpstr>
      <vt:lpstr>Ze zkouškového období je mi vždycky špatně.</vt:lpstr>
      <vt:lpstr>K buzení mohou neslyšící používat vibrační budíky na telefonech.</vt:lpstr>
      <vt:lpstr>domácí práce</vt:lpstr>
    </vt:vector>
  </TitlesOfParts>
  <Company>Ústav pro jazyk český AV ČR, v. v. i.,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praktické češtiny</dc:title>
  <dc:creator>Hana Prokšová</dc:creator>
  <cp:lastModifiedBy>Hana Prokšová</cp:lastModifiedBy>
  <cp:revision>113</cp:revision>
  <dcterms:created xsi:type="dcterms:W3CDTF">2016-04-05T12:49:21Z</dcterms:created>
  <dcterms:modified xsi:type="dcterms:W3CDTF">2018-03-12T10:07:12Z</dcterms:modified>
</cp:coreProperties>
</file>