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60"/>
  </p:notesMasterIdLst>
  <p:handoutMasterIdLst>
    <p:handoutMasterId r:id="rId61"/>
  </p:handoutMasterIdLst>
  <p:sldIdLst>
    <p:sldId id="256" r:id="rId2"/>
    <p:sldId id="411" r:id="rId3"/>
    <p:sldId id="469" r:id="rId4"/>
    <p:sldId id="468" r:id="rId5"/>
    <p:sldId id="447" r:id="rId6"/>
    <p:sldId id="449" r:id="rId7"/>
    <p:sldId id="448" r:id="rId8"/>
    <p:sldId id="443" r:id="rId9"/>
    <p:sldId id="446" r:id="rId10"/>
    <p:sldId id="258" r:id="rId11"/>
    <p:sldId id="361" r:id="rId12"/>
    <p:sldId id="263" r:id="rId13"/>
    <p:sldId id="287" r:id="rId14"/>
    <p:sldId id="268" r:id="rId15"/>
    <p:sldId id="269" r:id="rId16"/>
    <p:sldId id="270" r:id="rId17"/>
    <p:sldId id="271" r:id="rId18"/>
    <p:sldId id="272" r:id="rId19"/>
    <p:sldId id="290" r:id="rId20"/>
    <p:sldId id="273" r:id="rId21"/>
    <p:sldId id="274" r:id="rId22"/>
    <p:sldId id="275" r:id="rId23"/>
    <p:sldId id="277" r:id="rId24"/>
    <p:sldId id="294" r:id="rId25"/>
    <p:sldId id="279" r:id="rId26"/>
    <p:sldId id="296" r:id="rId27"/>
    <p:sldId id="281" r:id="rId28"/>
    <p:sldId id="282" r:id="rId29"/>
    <p:sldId id="329" r:id="rId30"/>
    <p:sldId id="472" r:id="rId31"/>
    <p:sldId id="291" r:id="rId32"/>
    <p:sldId id="395" r:id="rId33"/>
    <p:sldId id="293" r:id="rId34"/>
    <p:sldId id="420" r:id="rId35"/>
    <p:sldId id="292" r:id="rId36"/>
    <p:sldId id="470" r:id="rId37"/>
    <p:sldId id="422" r:id="rId38"/>
    <p:sldId id="396" r:id="rId39"/>
    <p:sldId id="423" r:id="rId40"/>
    <p:sldId id="424" r:id="rId41"/>
    <p:sldId id="427" r:id="rId42"/>
    <p:sldId id="299" r:id="rId43"/>
    <p:sldId id="300" r:id="rId44"/>
    <p:sldId id="435" r:id="rId45"/>
    <p:sldId id="397" r:id="rId46"/>
    <p:sldId id="436" r:id="rId47"/>
    <p:sldId id="302" r:id="rId48"/>
    <p:sldId id="398" r:id="rId49"/>
    <p:sldId id="303" r:id="rId50"/>
    <p:sldId id="399" r:id="rId51"/>
    <p:sldId id="438" r:id="rId52"/>
    <p:sldId id="307" r:id="rId53"/>
    <p:sldId id="402" r:id="rId54"/>
    <p:sldId id="308" r:id="rId55"/>
    <p:sldId id="367" r:id="rId56"/>
    <p:sldId id="369" r:id="rId57"/>
    <p:sldId id="473" r:id="rId58"/>
    <p:sldId id="452" r:id="rId5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2" autoAdjust="0"/>
    <p:restoredTop sz="94727"/>
  </p:normalViewPr>
  <p:slideViewPr>
    <p:cSldViewPr snapToGrid="0">
      <p:cViewPr>
        <p:scale>
          <a:sx n="92" d="100"/>
          <a:sy n="92" d="100"/>
        </p:scale>
        <p:origin x="144"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A7658B9A-BB6A-4B01-B407-50E511E37E4C}" type="datetimeFigureOut">
              <a:rPr lang="en-GB" smtClean="0"/>
              <a:t>29/10/2019</a:t>
            </a:fld>
            <a:endParaRPr lang="en-GB"/>
          </a:p>
        </p:txBody>
      </p:sp>
      <p:sp>
        <p:nvSpPr>
          <p:cNvPr id="4" name="Tijdelijke aanduiding voor voettekst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B5D36B3-F77A-4F82-B76E-09E4BF239A89}" type="slidenum">
              <a:rPr lang="en-GB" smtClean="0"/>
              <a:t>‹#›</a:t>
            </a:fld>
            <a:endParaRPr lang="en-GB"/>
          </a:p>
        </p:txBody>
      </p:sp>
    </p:spTree>
    <p:extLst>
      <p:ext uri="{BB962C8B-B14F-4D97-AF65-F5344CB8AC3E}">
        <p14:creationId xmlns:p14="http://schemas.microsoft.com/office/powerpoint/2010/main" val="2595890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B261311-2D78-4940-A472-08C78EEC5DAB}" type="datetimeFigureOut">
              <a:rPr lang="en-GB" smtClean="0"/>
              <a:t>29/10/2019</a:t>
            </a:fld>
            <a:endParaRPr lang="en-GB"/>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D5AA0E7-8D47-478B-8E4B-53307C087464}" type="slidenum">
              <a:rPr lang="en-GB" smtClean="0"/>
              <a:t>‹#›</a:t>
            </a:fld>
            <a:endParaRPr lang="en-GB"/>
          </a:p>
        </p:txBody>
      </p:sp>
    </p:spTree>
    <p:extLst>
      <p:ext uri="{BB962C8B-B14F-4D97-AF65-F5344CB8AC3E}">
        <p14:creationId xmlns:p14="http://schemas.microsoft.com/office/powerpoint/2010/main" val="3218883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a:t>
            </a:fld>
            <a:endParaRPr lang="en-GB"/>
          </a:p>
        </p:txBody>
      </p:sp>
    </p:spTree>
    <p:extLst>
      <p:ext uri="{BB962C8B-B14F-4D97-AF65-F5344CB8AC3E}">
        <p14:creationId xmlns:p14="http://schemas.microsoft.com/office/powerpoint/2010/main" val="1410333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BA04D3-A4CE-42F4-957D-78811DD32534}" type="slidenum">
              <a:rPr lang="nl-NL"/>
              <a:pPr/>
              <a:t>18</a:t>
            </a:fld>
            <a:endParaRPr lang="nl-NL"/>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nl-NL"/>
          </a:p>
        </p:txBody>
      </p:sp>
    </p:spTree>
    <p:extLst>
      <p:ext uri="{BB962C8B-B14F-4D97-AF65-F5344CB8AC3E}">
        <p14:creationId xmlns:p14="http://schemas.microsoft.com/office/powerpoint/2010/main" val="411473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19</a:t>
            </a:fld>
            <a:endParaRPr lang="en-GB"/>
          </a:p>
        </p:txBody>
      </p:sp>
    </p:spTree>
    <p:extLst>
      <p:ext uri="{BB962C8B-B14F-4D97-AF65-F5344CB8AC3E}">
        <p14:creationId xmlns:p14="http://schemas.microsoft.com/office/powerpoint/2010/main" val="848856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20</a:t>
            </a:fld>
            <a:endParaRPr lang="nl-BE"/>
          </a:p>
        </p:txBody>
      </p:sp>
    </p:spTree>
    <p:extLst>
      <p:ext uri="{BB962C8B-B14F-4D97-AF65-F5344CB8AC3E}">
        <p14:creationId xmlns:p14="http://schemas.microsoft.com/office/powerpoint/2010/main" val="1034884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21</a:t>
            </a:fld>
            <a:endParaRPr lang="nl-BE"/>
          </a:p>
        </p:txBody>
      </p:sp>
    </p:spTree>
    <p:extLst>
      <p:ext uri="{BB962C8B-B14F-4D97-AF65-F5344CB8AC3E}">
        <p14:creationId xmlns:p14="http://schemas.microsoft.com/office/powerpoint/2010/main" val="2923443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err="1"/>
              <a:t>Socio-diversity</a:t>
            </a:r>
            <a:r>
              <a:rPr lang="nl-BE" dirty="0"/>
              <a:t> is </a:t>
            </a:r>
            <a:r>
              <a:rPr lang="nl-BE" dirty="0" err="1"/>
              <a:t>declining</a:t>
            </a:r>
            <a:r>
              <a:rPr lang="nl-BE" dirty="0"/>
              <a:t>;</a:t>
            </a:r>
            <a:r>
              <a:rPr lang="nl-BE" baseline="0" dirty="0"/>
              <a:t> more </a:t>
            </a:r>
            <a:r>
              <a:rPr lang="nl-BE" baseline="0" dirty="0" err="1"/>
              <a:t>and</a:t>
            </a:r>
            <a:r>
              <a:rPr lang="nl-BE" baseline="0" dirty="0"/>
              <a:t> more </a:t>
            </a:r>
            <a:r>
              <a:rPr lang="nl-BE" baseline="0" dirty="0" err="1"/>
              <a:t>there</a:t>
            </a:r>
            <a:r>
              <a:rPr lang="nl-BE" baseline="0" dirty="0"/>
              <a:t> is a single, dominant culture. </a:t>
            </a:r>
            <a:r>
              <a:rPr lang="nl-BE" baseline="0" dirty="0" err="1"/>
              <a:t>Yet</a:t>
            </a:r>
            <a:r>
              <a:rPr lang="nl-BE" baseline="0" dirty="0"/>
              <a:t>, </a:t>
            </a:r>
            <a:r>
              <a:rPr lang="nl-BE" baseline="0" dirty="0" err="1"/>
              <a:t>this</a:t>
            </a:r>
            <a:r>
              <a:rPr lang="nl-BE" baseline="0" dirty="0"/>
              <a:t> is </a:t>
            </a:r>
            <a:r>
              <a:rPr lang="nl-BE" baseline="0" dirty="0" err="1"/>
              <a:t>not</a:t>
            </a:r>
            <a:r>
              <a:rPr lang="nl-BE" baseline="0" dirty="0"/>
              <a:t> </a:t>
            </a:r>
            <a:r>
              <a:rPr lang="nl-BE" baseline="0" dirty="0" err="1"/>
              <a:t>so</a:t>
            </a:r>
            <a:r>
              <a:rPr lang="nl-BE" baseline="0" dirty="0"/>
              <a:t> </a:t>
            </a:r>
            <a:r>
              <a:rPr lang="nl-BE" baseline="0" dirty="0" err="1"/>
              <a:t>simple</a:t>
            </a:r>
            <a:endParaRPr lang="nl-BE" baseline="0" dirty="0"/>
          </a:p>
          <a:p>
            <a:r>
              <a:rPr lang="nl-BE" baseline="0" dirty="0"/>
              <a:t>For </a:t>
            </a:r>
            <a:r>
              <a:rPr lang="nl-BE" baseline="0" dirty="0" err="1"/>
              <a:t>instance</a:t>
            </a:r>
            <a:r>
              <a:rPr lang="nl-BE" baseline="0" dirty="0"/>
              <a:t>, </a:t>
            </a:r>
            <a:r>
              <a:rPr lang="nl-BE" baseline="0" dirty="0" err="1"/>
              <a:t>modernization</a:t>
            </a:r>
            <a:r>
              <a:rPr lang="nl-BE" baseline="0" dirty="0"/>
              <a:t> </a:t>
            </a:r>
            <a:r>
              <a:rPr lang="nl-BE" baseline="0" dirty="0" err="1"/>
              <a:t>theory</a:t>
            </a:r>
            <a:r>
              <a:rPr lang="nl-BE" baseline="0" dirty="0"/>
              <a:t> </a:t>
            </a:r>
            <a:r>
              <a:rPr lang="nl-BE" baseline="0" dirty="0" err="1"/>
              <a:t>predicts</a:t>
            </a:r>
            <a:r>
              <a:rPr lang="nl-BE" baseline="0" dirty="0"/>
              <a:t> a </a:t>
            </a:r>
            <a:r>
              <a:rPr lang="nl-BE" baseline="0" dirty="0" err="1"/>
              <a:t>decline</a:t>
            </a:r>
            <a:r>
              <a:rPr lang="nl-BE" baseline="0" dirty="0"/>
              <a:t> of </a:t>
            </a:r>
            <a:r>
              <a:rPr lang="nl-BE" baseline="0" dirty="0" err="1"/>
              <a:t>arranged</a:t>
            </a:r>
            <a:r>
              <a:rPr lang="nl-BE" baseline="0" dirty="0"/>
              <a:t> marriages </a:t>
            </a:r>
            <a:r>
              <a:rPr lang="nl-BE" baseline="0" dirty="0" err="1"/>
              <a:t>and</a:t>
            </a:r>
            <a:r>
              <a:rPr lang="nl-BE" baseline="0" dirty="0"/>
              <a:t> </a:t>
            </a:r>
            <a:r>
              <a:rPr lang="nl-BE" baseline="0" dirty="0" err="1"/>
              <a:t>increasing</a:t>
            </a:r>
            <a:r>
              <a:rPr lang="nl-BE" baseline="0" dirty="0"/>
              <a:t> </a:t>
            </a:r>
            <a:r>
              <a:rPr lang="nl-BE" baseline="0" dirty="0" err="1"/>
              <a:t>importance</a:t>
            </a:r>
            <a:r>
              <a:rPr lang="nl-BE" baseline="0" dirty="0"/>
              <a:t> of </a:t>
            </a:r>
            <a:r>
              <a:rPr lang="nl-BE" baseline="0" dirty="0" err="1"/>
              <a:t>romantic</a:t>
            </a:r>
            <a:r>
              <a:rPr lang="nl-BE" baseline="0" dirty="0"/>
              <a:t> </a:t>
            </a:r>
            <a:r>
              <a:rPr lang="nl-BE" baseline="0" dirty="0" err="1"/>
              <a:t>involvement</a:t>
            </a:r>
            <a:r>
              <a:rPr lang="nl-BE" baseline="0" dirty="0"/>
              <a:t> in </a:t>
            </a:r>
            <a:r>
              <a:rPr lang="nl-BE" baseline="0" dirty="0" err="1"/>
              <a:t>determing</a:t>
            </a:r>
            <a:r>
              <a:rPr lang="nl-BE" baseline="0" dirty="0"/>
              <a:t> </a:t>
            </a:r>
            <a:r>
              <a:rPr lang="nl-BE" baseline="0" dirty="0" err="1"/>
              <a:t>one’s</a:t>
            </a:r>
            <a:r>
              <a:rPr lang="nl-BE" baseline="0" dirty="0"/>
              <a:t> </a:t>
            </a:r>
            <a:r>
              <a:rPr lang="nl-BE" baseline="0" dirty="0" err="1"/>
              <a:t>spouse</a:t>
            </a:r>
            <a:r>
              <a:rPr lang="nl-BE" baseline="0" dirty="0"/>
              <a:t> in </a:t>
            </a:r>
            <a:r>
              <a:rPr lang="nl-BE" baseline="0" dirty="0" err="1"/>
              <a:t>many</a:t>
            </a:r>
            <a:r>
              <a:rPr lang="nl-BE" baseline="0" dirty="0"/>
              <a:t> cultures. </a:t>
            </a:r>
            <a:r>
              <a:rPr lang="nl-BE" baseline="0" dirty="0" err="1"/>
              <a:t>This</a:t>
            </a:r>
            <a:r>
              <a:rPr lang="nl-BE" baseline="0" dirty="0"/>
              <a:t> shift </a:t>
            </a:r>
            <a:r>
              <a:rPr lang="nl-BE" baseline="0" dirty="0" err="1"/>
              <a:t>seems</a:t>
            </a:r>
            <a:r>
              <a:rPr lang="nl-BE" baseline="0" dirty="0"/>
              <a:t> </a:t>
            </a:r>
            <a:r>
              <a:rPr lang="nl-BE" baseline="0" dirty="0" err="1"/>
              <a:t>natural</a:t>
            </a:r>
            <a:r>
              <a:rPr lang="nl-BE" baseline="0" dirty="0"/>
              <a:t> </a:t>
            </a:r>
            <a:r>
              <a:rPr lang="nl-BE" baseline="0" dirty="0" err="1"/>
              <a:t>and</a:t>
            </a:r>
            <a:r>
              <a:rPr lang="nl-BE" baseline="0" dirty="0"/>
              <a:t> </a:t>
            </a:r>
            <a:r>
              <a:rPr lang="nl-BE" baseline="0" dirty="0" err="1"/>
              <a:t>inevitable</a:t>
            </a:r>
            <a:r>
              <a:rPr lang="nl-BE" baseline="0" dirty="0"/>
              <a:t> </a:t>
            </a:r>
            <a:r>
              <a:rPr lang="nl-BE" baseline="0" dirty="0" err="1"/>
              <a:t>yet</a:t>
            </a:r>
            <a:r>
              <a:rPr lang="nl-BE" baseline="0" dirty="0"/>
              <a:t> </a:t>
            </a:r>
            <a:r>
              <a:rPr lang="nl-BE" baseline="0" dirty="0" err="1"/>
              <a:t>arranged</a:t>
            </a:r>
            <a:r>
              <a:rPr lang="nl-BE" baseline="0" dirty="0"/>
              <a:t> marriages in </a:t>
            </a:r>
            <a:r>
              <a:rPr lang="nl-BE" baseline="0" dirty="0" err="1"/>
              <a:t>many</a:t>
            </a:r>
            <a:r>
              <a:rPr lang="nl-BE" baseline="0" dirty="0"/>
              <a:t> cultures </a:t>
            </a:r>
            <a:r>
              <a:rPr lang="nl-BE" baseline="0" dirty="0" err="1"/>
              <a:t>remain</a:t>
            </a:r>
            <a:r>
              <a:rPr lang="nl-BE" baseline="0" dirty="0"/>
              <a:t> the norm.</a:t>
            </a:r>
          </a:p>
          <a:p>
            <a:endParaRPr lang="nl-BE" baseline="0" dirty="0"/>
          </a:p>
          <a:p>
            <a:r>
              <a:rPr lang="nl-BE" baseline="0" dirty="0"/>
              <a:t>-Important </a:t>
            </a:r>
            <a:r>
              <a:rPr lang="nl-BE" baseline="0" dirty="0" err="1"/>
              <a:t>because</a:t>
            </a:r>
            <a:r>
              <a:rPr lang="nl-BE" baseline="0" dirty="0"/>
              <a:t> </a:t>
            </a:r>
            <a:r>
              <a:rPr lang="nl-BE" baseline="0" dirty="0" err="1"/>
              <a:t>it</a:t>
            </a:r>
            <a:r>
              <a:rPr lang="nl-BE" baseline="0" dirty="0"/>
              <a:t> shows </a:t>
            </a:r>
            <a:r>
              <a:rPr lang="nl-BE" baseline="0" dirty="0" err="1"/>
              <a:t>alternatives</a:t>
            </a:r>
            <a:r>
              <a:rPr lang="nl-BE" baseline="0" dirty="0"/>
              <a:t> </a:t>
            </a:r>
            <a:r>
              <a:rPr lang="nl-BE" baseline="0" dirty="0" err="1"/>
              <a:t>for</a:t>
            </a:r>
            <a:r>
              <a:rPr lang="nl-BE" baseline="0" dirty="0"/>
              <a:t> common </a:t>
            </a:r>
            <a:r>
              <a:rPr lang="nl-BE" baseline="0" dirty="0" err="1"/>
              <a:t>problems</a:t>
            </a:r>
            <a:r>
              <a:rPr lang="nl-BE" baseline="0" dirty="0"/>
              <a:t> </a:t>
            </a:r>
            <a:r>
              <a:rPr lang="nl-BE" baseline="0" dirty="0" err="1"/>
              <a:t>and</a:t>
            </a:r>
            <a:r>
              <a:rPr lang="nl-BE" baseline="0" dirty="0"/>
              <a:t> </a:t>
            </a:r>
            <a:r>
              <a:rPr lang="nl-BE" baseline="0" dirty="0" err="1"/>
              <a:t>because</a:t>
            </a:r>
            <a:r>
              <a:rPr lang="nl-BE" baseline="0" dirty="0"/>
              <a:t> </a:t>
            </a:r>
            <a:r>
              <a:rPr lang="nl-BE" baseline="0" dirty="0" err="1"/>
              <a:t>it</a:t>
            </a:r>
            <a:r>
              <a:rPr lang="nl-BE" baseline="0" dirty="0"/>
              <a:t> </a:t>
            </a:r>
            <a:r>
              <a:rPr lang="nl-BE" baseline="0" dirty="0" err="1"/>
              <a:t>undercuts</a:t>
            </a:r>
            <a:r>
              <a:rPr lang="nl-BE" baseline="0" dirty="0"/>
              <a:t> </a:t>
            </a:r>
            <a:r>
              <a:rPr lang="nl-BE" baseline="0" dirty="0" err="1"/>
              <a:t>assumptions</a:t>
            </a:r>
            <a:r>
              <a:rPr lang="nl-BE" baseline="0" dirty="0"/>
              <a:t> of </a:t>
            </a:r>
            <a:r>
              <a:rPr lang="nl-BE" baseline="0" dirty="0" err="1"/>
              <a:t>sameness</a:t>
            </a:r>
            <a:endParaRPr lang="nl-BE" dirty="0"/>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22</a:t>
            </a:fld>
            <a:endParaRPr lang="nl-BE"/>
          </a:p>
        </p:txBody>
      </p:sp>
    </p:spTree>
    <p:extLst>
      <p:ext uri="{BB962C8B-B14F-4D97-AF65-F5344CB8AC3E}">
        <p14:creationId xmlns:p14="http://schemas.microsoft.com/office/powerpoint/2010/main" val="100651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BE" dirty="0"/>
              <a:t>Wat is de les die we hieruit kunnen trekken? Ten</a:t>
            </a:r>
            <a:r>
              <a:rPr lang="nl-BE" baseline="0" dirty="0"/>
              <a:t> eerste, dat elke maatschappelijke groep of categorie, hoe homogeen ze op het eerste zicht ook lijkt, steeds belangrijke sociale variatie vertoont (die dan nog zal verschillen al naargelang van het kenmerk waarnaar je kijkt (je kan bvb. ook naar eerder ‘structurele factoren’ kijken zoals leeftijd, geslacht, opleiding, etc.). Ten tweede, dat kennis van die sociale variëteit belangrijk kan zijn, niet alleen  om stereotypering tegen te gaan, maar ook om inhoud te geven aan een gedifferentieerd sociaal beleid (wat voor zin heeft het bvb je beleid volledig af te stemmen op één subcategorie).</a:t>
            </a:r>
          </a:p>
          <a:p>
            <a:r>
              <a:rPr lang="nl-BE" baseline="0" dirty="0"/>
              <a:t>Let wel, je kan variëteit blijven exploreren (tot op het niveau van het individu), maar sociologisch zoek je natuurlijk naar enkele belangrijke sociale of culturele scheidslijnen.</a:t>
            </a:r>
            <a:endParaRPr lang="nl-BE" dirty="0"/>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23</a:t>
            </a:fld>
            <a:endParaRPr lang="nl-BE"/>
          </a:p>
        </p:txBody>
      </p:sp>
    </p:spTree>
    <p:extLst>
      <p:ext uri="{BB962C8B-B14F-4D97-AF65-F5344CB8AC3E}">
        <p14:creationId xmlns:p14="http://schemas.microsoft.com/office/powerpoint/2010/main" val="3860444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24</a:t>
            </a:fld>
            <a:endParaRPr lang="en-GB"/>
          </a:p>
        </p:txBody>
      </p:sp>
    </p:spTree>
    <p:extLst>
      <p:ext uri="{BB962C8B-B14F-4D97-AF65-F5344CB8AC3E}">
        <p14:creationId xmlns:p14="http://schemas.microsoft.com/office/powerpoint/2010/main" val="464568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25</a:t>
            </a:fld>
            <a:endParaRPr lang="nl-BE"/>
          </a:p>
        </p:txBody>
      </p:sp>
    </p:spTree>
    <p:extLst>
      <p:ext uri="{BB962C8B-B14F-4D97-AF65-F5344CB8AC3E}">
        <p14:creationId xmlns:p14="http://schemas.microsoft.com/office/powerpoint/2010/main" val="1737599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26</a:t>
            </a:fld>
            <a:endParaRPr lang="en-GB"/>
          </a:p>
        </p:txBody>
      </p:sp>
    </p:spTree>
    <p:extLst>
      <p:ext uri="{BB962C8B-B14F-4D97-AF65-F5344CB8AC3E}">
        <p14:creationId xmlns:p14="http://schemas.microsoft.com/office/powerpoint/2010/main" val="20875863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27</a:t>
            </a:fld>
            <a:endParaRPr lang="nl-BE"/>
          </a:p>
        </p:txBody>
      </p:sp>
    </p:spTree>
    <p:extLst>
      <p:ext uri="{BB962C8B-B14F-4D97-AF65-F5344CB8AC3E}">
        <p14:creationId xmlns:p14="http://schemas.microsoft.com/office/powerpoint/2010/main" val="64337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10</a:t>
            </a:fld>
            <a:endParaRPr lang="en-GB"/>
          </a:p>
        </p:txBody>
      </p:sp>
    </p:spTree>
    <p:extLst>
      <p:ext uri="{BB962C8B-B14F-4D97-AF65-F5344CB8AC3E}">
        <p14:creationId xmlns:p14="http://schemas.microsoft.com/office/powerpoint/2010/main" val="2861777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28</a:t>
            </a:fld>
            <a:endParaRPr lang="nl-BE"/>
          </a:p>
        </p:txBody>
      </p:sp>
    </p:spTree>
    <p:extLst>
      <p:ext uri="{BB962C8B-B14F-4D97-AF65-F5344CB8AC3E}">
        <p14:creationId xmlns:p14="http://schemas.microsoft.com/office/powerpoint/2010/main" val="2192716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29</a:t>
            </a:fld>
            <a:endParaRPr lang="en-GB"/>
          </a:p>
        </p:txBody>
      </p:sp>
    </p:spTree>
    <p:extLst>
      <p:ext uri="{BB962C8B-B14F-4D97-AF65-F5344CB8AC3E}">
        <p14:creationId xmlns:p14="http://schemas.microsoft.com/office/powerpoint/2010/main" val="1587634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Desrcibe the social reality</a:t>
            </a:r>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31</a:t>
            </a:fld>
            <a:endParaRPr lang="en-GB"/>
          </a:p>
        </p:txBody>
      </p:sp>
    </p:spTree>
    <p:extLst>
      <p:ext uri="{BB962C8B-B14F-4D97-AF65-F5344CB8AC3E}">
        <p14:creationId xmlns:p14="http://schemas.microsoft.com/office/powerpoint/2010/main" val="3756921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Causality:</a:t>
            </a:r>
            <a:r>
              <a:rPr lang="nl-BE" baseline="0" dirty="0"/>
              <a:t> an indep cause a change in a dependent variable</a:t>
            </a:r>
            <a:br>
              <a:rPr lang="nl-BE" baseline="0" dirty="0"/>
            </a:br>
            <a:r>
              <a:rPr lang="nl-BE" baseline="0" dirty="0"/>
              <a:t>e.g. level of edu effecting the cahnces of finding a job</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32</a:t>
            </a:fld>
            <a:endParaRPr lang="en-GB"/>
          </a:p>
        </p:txBody>
      </p:sp>
    </p:spTree>
    <p:extLst>
      <p:ext uri="{BB962C8B-B14F-4D97-AF65-F5344CB8AC3E}">
        <p14:creationId xmlns:p14="http://schemas.microsoft.com/office/powerpoint/2010/main" val="1934782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33</a:t>
            </a:fld>
            <a:endParaRPr lang="en-GB"/>
          </a:p>
        </p:txBody>
      </p:sp>
    </p:spTree>
    <p:extLst>
      <p:ext uri="{BB962C8B-B14F-4D97-AF65-F5344CB8AC3E}">
        <p14:creationId xmlns:p14="http://schemas.microsoft.com/office/powerpoint/2010/main" val="21485895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There are 100’s of different definantions</a:t>
            </a:r>
            <a:r>
              <a:rPr lang="nl-BE" baseline="0" dirty="0"/>
              <a:t>, so before discribing if a country is more democratic you need to explain what is it mean by democracy, then you coerllate your data with this level of democracy </a:t>
            </a:r>
          </a:p>
          <a:p>
            <a:r>
              <a:rPr lang="nl-BE" baseline="0" dirty="0"/>
              <a:t>How u go from basic term to operationalization level to work on this term in ur research to be able to measure it in ur study</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34</a:t>
            </a:fld>
            <a:endParaRPr lang="en-GB"/>
          </a:p>
        </p:txBody>
      </p:sp>
    </p:spTree>
    <p:extLst>
      <p:ext uri="{BB962C8B-B14F-4D97-AF65-F5344CB8AC3E}">
        <p14:creationId xmlns:p14="http://schemas.microsoft.com/office/powerpoint/2010/main" val="1943349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dirty="0"/>
              <a:t>Description &amp; Explanation are two separate,</a:t>
            </a:r>
            <a:r>
              <a:rPr lang="nl-BE" sz="1200" baseline="0" dirty="0"/>
              <a:t> but essential in ur research</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35</a:t>
            </a:fld>
            <a:endParaRPr lang="en-GB"/>
          </a:p>
        </p:txBody>
      </p:sp>
    </p:spTree>
    <p:extLst>
      <p:ext uri="{BB962C8B-B14F-4D97-AF65-F5344CB8AC3E}">
        <p14:creationId xmlns:p14="http://schemas.microsoft.com/office/powerpoint/2010/main" val="2061181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36</a:t>
            </a:fld>
            <a:endParaRPr lang="en-GB"/>
          </a:p>
        </p:txBody>
      </p:sp>
    </p:spTree>
    <p:extLst>
      <p:ext uri="{BB962C8B-B14F-4D97-AF65-F5344CB8AC3E}">
        <p14:creationId xmlns:p14="http://schemas.microsoft.com/office/powerpoint/2010/main" val="10257320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rtl="0" eaLnBrk="1" fontAlgn="t" latinLnBrk="0" hangingPunct="1"/>
            <a:r>
              <a:rPr lang="en-GB" sz="1200" b="1" i="0" u="none" strike="noStrike" kern="1200" dirty="0">
                <a:solidFill>
                  <a:schemeClr val="tx1"/>
                </a:solidFill>
                <a:effectLst/>
                <a:latin typeface="+mn-lt"/>
                <a:ea typeface="+mn-ea"/>
                <a:cs typeface="+mn-cs"/>
              </a:rPr>
              <a:t>Recall Research</a:t>
            </a:r>
            <a:r>
              <a:rPr lang="en-GB" sz="1200" b="1" i="0" u="none" strike="noStrike" kern="1200" baseline="0" dirty="0">
                <a:solidFill>
                  <a:schemeClr val="tx1"/>
                </a:solidFill>
                <a:effectLst/>
                <a:latin typeface="+mn-lt"/>
                <a:ea typeface="+mn-ea"/>
                <a:cs typeface="+mn-cs"/>
              </a:rPr>
              <a:t> goal in Lecture 5</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1" i="0" u="none" strike="noStrike" kern="1200" dirty="0">
                <a:solidFill>
                  <a:schemeClr val="tx1"/>
                </a:solidFill>
                <a:effectLst/>
                <a:latin typeface="+mn-lt"/>
                <a:ea typeface="+mn-ea"/>
                <a:cs typeface="+mn-cs"/>
              </a:rPr>
              <a:t>Most</a:t>
            </a:r>
            <a:r>
              <a:rPr lang="en-GB" sz="1200" b="1" i="0" u="none" strike="noStrike" kern="1200" baseline="0" dirty="0">
                <a:solidFill>
                  <a:schemeClr val="tx1"/>
                </a:solidFill>
                <a:effectLst/>
                <a:latin typeface="+mn-lt"/>
                <a:ea typeface="+mn-ea"/>
                <a:cs typeface="+mn-cs"/>
              </a:rPr>
              <a:t> prevalent in (though not exclusively!)</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Identifying</a:t>
            </a:r>
            <a:r>
              <a:rPr lang="en-GB" sz="1200" b="0" i="0" u="none" strike="noStrike" kern="1200" baseline="0" dirty="0">
                <a:solidFill>
                  <a:schemeClr val="tx1"/>
                </a:solidFill>
                <a:effectLst/>
                <a:latin typeface="+mn-lt"/>
                <a:ea typeface="+mn-ea"/>
                <a:cs typeface="+mn-cs"/>
              </a:rPr>
              <a:t> general patterns</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(post-)positivist</a:t>
            </a:r>
          </a:p>
          <a:p>
            <a:pPr rtl="0" eaLnBrk="1" fontAlgn="t" latinLnBrk="0" hangingPunct="1"/>
            <a:r>
              <a:rPr lang="en-GB" sz="1200" b="0" i="0" u="none" strike="noStrike" kern="1200" dirty="0">
                <a:solidFill>
                  <a:schemeClr val="tx1"/>
                </a:solidFill>
                <a:effectLst/>
                <a:latin typeface="+mn-lt"/>
                <a:ea typeface="+mn-ea"/>
                <a:cs typeface="+mn-cs"/>
              </a:rPr>
              <a:t>Testing and refining</a:t>
            </a:r>
            <a:r>
              <a:rPr lang="en-GB" sz="1200" b="0" i="0" u="none" strike="noStrike" kern="1200" baseline="0" dirty="0">
                <a:solidFill>
                  <a:schemeClr val="tx1"/>
                </a:solidFill>
                <a:effectLst/>
                <a:latin typeface="+mn-lt"/>
                <a:ea typeface="+mn-ea"/>
                <a:cs typeface="+mn-cs"/>
              </a:rPr>
              <a:t> theories</a:t>
            </a:r>
            <a:endParaRPr lang="en-GB" sz="1200" b="0" i="0" u="none" strike="noStrike" kern="1200" dirty="0">
              <a:solidFill>
                <a:schemeClr val="tx1"/>
              </a:solidFill>
              <a:effectLst/>
              <a:latin typeface="+mn-lt"/>
              <a:ea typeface="+mn-ea"/>
              <a:cs typeface="+mn-cs"/>
            </a:endParaRPr>
          </a:p>
          <a:p>
            <a:pPr rtl="0" eaLnBrk="1" fontAlgn="auto" latinLnBrk="0" hangingPunct="1"/>
            <a:r>
              <a:rPr lang="en-GB" sz="1200" b="0" i="0" u="none" strike="noStrike" kern="1200" dirty="0">
                <a:solidFill>
                  <a:schemeClr val="tx1"/>
                </a:solidFill>
                <a:effectLst/>
                <a:latin typeface="+mn-lt"/>
                <a:ea typeface="+mn-ea"/>
                <a:cs typeface="+mn-cs"/>
              </a:rPr>
              <a:t>(post-)positivist</a:t>
            </a:r>
          </a:p>
          <a:p>
            <a:pPr rtl="0" eaLnBrk="1" fontAlgn="t" latinLnBrk="0" hangingPunct="1"/>
            <a:r>
              <a:rPr lang="en-GB" sz="1200" b="0" i="0" u="none" strike="noStrike" kern="1200" dirty="0">
                <a:solidFill>
                  <a:schemeClr val="tx1"/>
                </a:solidFill>
                <a:effectLst/>
                <a:latin typeface="+mn-lt"/>
                <a:ea typeface="+mn-ea"/>
                <a:cs typeface="+mn-cs"/>
              </a:rPr>
              <a:t>Making predictions</a:t>
            </a:r>
          </a:p>
          <a:p>
            <a:pPr rtl="0" eaLnBrk="1" fontAlgn="auto" latinLnBrk="0" hangingPunct="1"/>
            <a:r>
              <a:rPr lang="en-GB" sz="1200" b="0" i="0" u="none" strike="noStrike" kern="1200" dirty="0">
                <a:solidFill>
                  <a:schemeClr val="tx1"/>
                </a:solidFill>
                <a:effectLst/>
                <a:latin typeface="+mn-lt"/>
                <a:ea typeface="+mn-ea"/>
                <a:cs typeface="+mn-cs"/>
              </a:rPr>
              <a:t>(post-)positivist</a:t>
            </a:r>
          </a:p>
          <a:p>
            <a:pPr rtl="0" eaLnBrk="1" fontAlgn="t" latinLnBrk="0" hangingPunct="1"/>
            <a:r>
              <a:rPr lang="en-GB" sz="1200" b="0" i="0" u="none" strike="noStrike" kern="1200" dirty="0">
                <a:solidFill>
                  <a:schemeClr val="tx1"/>
                </a:solidFill>
                <a:effectLst/>
                <a:latin typeface="+mn-lt"/>
                <a:ea typeface="+mn-ea"/>
                <a:cs typeface="+mn-cs"/>
              </a:rPr>
              <a:t>Interpreting culturally</a:t>
            </a:r>
            <a:r>
              <a:rPr lang="en-GB" sz="1200" b="0" i="0" u="none" strike="noStrike" kern="1200" baseline="0" dirty="0">
                <a:solidFill>
                  <a:schemeClr val="tx1"/>
                </a:solidFill>
                <a:effectLst/>
                <a:latin typeface="+mn-lt"/>
                <a:ea typeface="+mn-ea"/>
                <a:cs typeface="+mn-cs"/>
              </a:rPr>
              <a:t> and/or historically significant phenomena</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Interpretive</a:t>
            </a:r>
          </a:p>
          <a:p>
            <a:pPr rtl="0" eaLnBrk="1" fontAlgn="t" latinLnBrk="0" hangingPunct="1"/>
            <a:r>
              <a:rPr lang="en-GB" sz="1200" b="0" i="0" u="none" strike="noStrike" kern="1200" dirty="0">
                <a:solidFill>
                  <a:schemeClr val="tx1"/>
                </a:solidFill>
                <a:effectLst/>
                <a:latin typeface="+mn-lt"/>
                <a:ea typeface="+mn-ea"/>
                <a:cs typeface="+mn-cs"/>
              </a:rPr>
              <a:t>Exploring diversity</a:t>
            </a:r>
          </a:p>
          <a:p>
            <a:pPr rtl="0" eaLnBrk="1" fontAlgn="t" latinLnBrk="0" hangingPunct="1"/>
            <a:r>
              <a:rPr lang="en-GB" sz="1200" b="0" i="0" u="none" strike="noStrike" kern="1200" dirty="0">
                <a:solidFill>
                  <a:schemeClr val="tx1"/>
                </a:solidFill>
                <a:effectLst/>
                <a:latin typeface="+mn-lt"/>
                <a:ea typeface="+mn-ea"/>
                <a:cs typeface="+mn-cs"/>
              </a:rPr>
              <a:t>Interpretive</a:t>
            </a:r>
          </a:p>
          <a:p>
            <a:pPr rtl="0" eaLnBrk="1" fontAlgn="t" latinLnBrk="0" hangingPunct="1"/>
            <a:r>
              <a:rPr lang="en-GB" sz="1200" b="0" i="0" u="none" strike="noStrike" kern="1200" dirty="0">
                <a:solidFill>
                  <a:schemeClr val="tx1"/>
                </a:solidFill>
                <a:effectLst/>
                <a:latin typeface="+mn-lt"/>
                <a:ea typeface="+mn-ea"/>
                <a:cs typeface="+mn-cs"/>
              </a:rPr>
              <a:t>Giving</a:t>
            </a:r>
            <a:r>
              <a:rPr lang="en-GB" sz="1200" b="0" i="0" u="none" strike="noStrike" kern="1200" baseline="0" dirty="0">
                <a:solidFill>
                  <a:schemeClr val="tx1"/>
                </a:solidFill>
                <a:effectLst/>
                <a:latin typeface="+mn-lt"/>
                <a:ea typeface="+mn-ea"/>
                <a:cs typeface="+mn-cs"/>
              </a:rPr>
              <a:t> voice</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Interpretive</a:t>
            </a:r>
          </a:p>
          <a:p>
            <a:pPr rtl="0" eaLnBrk="1" fontAlgn="t" latinLnBrk="0" hangingPunct="1"/>
            <a:r>
              <a:rPr lang="en-GB" sz="1200" b="0" i="0" u="none" strike="noStrike" kern="1200" dirty="0">
                <a:solidFill>
                  <a:schemeClr val="tx1"/>
                </a:solidFill>
                <a:effectLst/>
                <a:latin typeface="+mn-lt"/>
                <a:ea typeface="+mn-ea"/>
                <a:cs typeface="+mn-cs"/>
              </a:rPr>
              <a:t>Advancing theories</a:t>
            </a:r>
          </a:p>
          <a:p>
            <a:pPr rtl="0" eaLnBrk="1" fontAlgn="auto" latinLnBrk="0" hangingPunct="1"/>
            <a:r>
              <a:rPr lang="en-GB" sz="1200" b="0" i="0" u="none" strike="noStrike" kern="1200" dirty="0">
                <a:solidFill>
                  <a:schemeClr val="tx1"/>
                </a:solidFill>
                <a:effectLst/>
                <a:latin typeface="+mn-lt"/>
                <a:ea typeface="+mn-ea"/>
                <a:cs typeface="+mn-cs"/>
              </a:rPr>
              <a:t>(post-)positivist</a:t>
            </a:r>
          </a:p>
          <a:p>
            <a:pPr rtl="0" eaLnBrk="1" fontAlgn="t" latinLnBrk="0" hangingPunct="1"/>
            <a:r>
              <a:rPr lang="en-GB" sz="1200" b="0" i="0" u="none" strike="noStrike" kern="1200" dirty="0">
                <a:solidFill>
                  <a:schemeClr val="tx1"/>
                </a:solidFill>
                <a:effectLst/>
                <a:latin typeface="+mn-lt"/>
                <a:ea typeface="+mn-ea"/>
                <a:cs typeface="+mn-cs"/>
              </a:rPr>
              <a:t>Policy evaluation</a:t>
            </a:r>
            <a:r>
              <a:rPr lang="en-GB" sz="1200" b="0" i="0" u="none" strike="noStrike" kern="1200" baseline="0" dirty="0">
                <a:solidFill>
                  <a:schemeClr val="tx1"/>
                </a:solidFill>
                <a:effectLst/>
                <a:latin typeface="+mn-lt"/>
                <a:ea typeface="+mn-ea"/>
                <a:cs typeface="+mn-cs"/>
              </a:rPr>
              <a:t> and advice </a:t>
            </a:r>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(post-)positivist</a:t>
            </a:r>
          </a:p>
          <a:p>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37</a:t>
            </a:fld>
            <a:endParaRPr lang="en-GB"/>
          </a:p>
        </p:txBody>
      </p:sp>
    </p:spTree>
    <p:extLst>
      <p:ext uri="{BB962C8B-B14F-4D97-AF65-F5344CB8AC3E}">
        <p14:creationId xmlns:p14="http://schemas.microsoft.com/office/powerpoint/2010/main" val="39923021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kern="1200" dirty="0">
                <a:solidFill>
                  <a:schemeClr val="tx1"/>
                </a:solidFill>
                <a:effectLst/>
                <a:latin typeface="+mn-lt"/>
                <a:ea typeface="+mn-ea"/>
                <a:cs typeface="+mn-cs"/>
              </a:rPr>
              <a:t>To </a:t>
            </a:r>
            <a:r>
              <a:rPr lang="en-US" sz="1200" b="1" i="0" kern="1200" dirty="0">
                <a:solidFill>
                  <a:schemeClr val="tx1"/>
                </a:solidFill>
                <a:effectLst/>
                <a:latin typeface="+mn-lt"/>
                <a:ea typeface="+mn-ea"/>
                <a:cs typeface="+mn-cs"/>
              </a:rPr>
              <a:t>instantiate</a:t>
            </a:r>
            <a:r>
              <a:rPr lang="en-US" sz="1200" b="0" i="0" kern="1200" dirty="0">
                <a:solidFill>
                  <a:schemeClr val="tx1"/>
                </a:solidFill>
                <a:effectLst/>
                <a:latin typeface="+mn-lt"/>
                <a:ea typeface="+mn-ea"/>
                <a:cs typeface="+mn-cs"/>
              </a:rPr>
              <a:t> is to create an instance of an </a:t>
            </a:r>
            <a:r>
              <a:rPr lang="en-US" sz="1200" b="1" i="0" kern="1200" dirty="0">
                <a:solidFill>
                  <a:schemeClr val="tx1"/>
                </a:solidFill>
                <a:effectLst/>
                <a:latin typeface="+mn-lt"/>
                <a:ea typeface="+mn-ea"/>
                <a:cs typeface="+mn-cs"/>
              </a:rPr>
              <a:t>object</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38</a:t>
            </a:fld>
            <a:endParaRPr lang="en-GB"/>
          </a:p>
        </p:txBody>
      </p:sp>
    </p:spTree>
    <p:extLst>
      <p:ext uri="{BB962C8B-B14F-4D97-AF65-F5344CB8AC3E}">
        <p14:creationId xmlns:p14="http://schemas.microsoft.com/office/powerpoint/2010/main" val="221103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BE" dirty="0" err="1"/>
              <a:t>Generally</a:t>
            </a:r>
            <a:r>
              <a:rPr lang="nl-BE" dirty="0"/>
              <a:t>, the </a:t>
            </a:r>
            <a:r>
              <a:rPr lang="nl-BE" dirty="0" err="1"/>
              <a:t>first</a:t>
            </a:r>
            <a:r>
              <a:rPr lang="nl-BE" dirty="0"/>
              <a:t> </a:t>
            </a:r>
            <a:r>
              <a:rPr lang="nl-BE" dirty="0" err="1"/>
              <a:t>three</a:t>
            </a:r>
            <a:r>
              <a:rPr lang="nl-BE" dirty="0"/>
              <a:t> goals </a:t>
            </a:r>
            <a:r>
              <a:rPr lang="nl-BE" dirty="0" err="1"/>
              <a:t>follow</a:t>
            </a:r>
            <a:r>
              <a:rPr lang="nl-BE" baseline="0" dirty="0"/>
              <a:t> the </a:t>
            </a:r>
            <a:r>
              <a:rPr lang="nl-BE" baseline="0" dirty="0" err="1"/>
              <a:t>lead</a:t>
            </a:r>
            <a:r>
              <a:rPr lang="nl-BE" baseline="0" dirty="0"/>
              <a:t> of the </a:t>
            </a:r>
            <a:r>
              <a:rPr lang="nl-BE" baseline="0" dirty="0" err="1"/>
              <a:t>natural</a:t>
            </a:r>
            <a:r>
              <a:rPr lang="nl-BE" baseline="0" dirty="0"/>
              <a:t> </a:t>
            </a:r>
            <a:r>
              <a:rPr lang="nl-BE" baseline="0" dirty="0" err="1"/>
              <a:t>sciences</a:t>
            </a:r>
            <a:r>
              <a:rPr lang="nl-BE" baseline="0" dirty="0"/>
              <a:t> </a:t>
            </a:r>
            <a:r>
              <a:rPr lang="nl-BE" baseline="0" dirty="0" err="1"/>
              <a:t>or</a:t>
            </a:r>
            <a:r>
              <a:rPr lang="nl-BE" baseline="0" dirty="0"/>
              <a:t> </a:t>
            </a:r>
            <a:r>
              <a:rPr lang="nl-BE" baseline="0" dirty="0" err="1"/>
              <a:t>nomothetic</a:t>
            </a:r>
            <a:r>
              <a:rPr lang="nl-BE" baseline="0" dirty="0"/>
              <a:t> </a:t>
            </a:r>
            <a:r>
              <a:rPr lang="nl-BE" baseline="0" dirty="0" err="1"/>
              <a:t>sciences</a:t>
            </a:r>
            <a:r>
              <a:rPr lang="nl-BE" baseline="0" dirty="0"/>
              <a:t>. The </a:t>
            </a:r>
            <a:r>
              <a:rPr lang="nl-BE" baseline="0" dirty="0" err="1"/>
              <a:t>fourth</a:t>
            </a:r>
            <a:r>
              <a:rPr lang="nl-BE" baseline="0" dirty="0"/>
              <a:t> and </a:t>
            </a:r>
            <a:r>
              <a:rPr lang="nl-BE" baseline="0" dirty="0" err="1"/>
              <a:t>sixth</a:t>
            </a:r>
            <a:r>
              <a:rPr lang="nl-BE" baseline="0" dirty="0"/>
              <a:t> goals, </a:t>
            </a:r>
            <a:r>
              <a:rPr lang="nl-BE" baseline="0" dirty="0" err="1"/>
              <a:t>by</a:t>
            </a:r>
            <a:r>
              <a:rPr lang="nl-BE" baseline="0" dirty="0"/>
              <a:t> contrast, </a:t>
            </a:r>
            <a:r>
              <a:rPr lang="nl-BE" baseline="0" dirty="0" err="1"/>
              <a:t>follow</a:t>
            </a:r>
            <a:r>
              <a:rPr lang="nl-BE" baseline="0" dirty="0"/>
              <a:t> </a:t>
            </a:r>
            <a:r>
              <a:rPr lang="nl-BE" baseline="0" dirty="0" err="1"/>
              <a:t>from</a:t>
            </a:r>
            <a:r>
              <a:rPr lang="nl-BE" baseline="0" dirty="0"/>
              <a:t> the </a:t>
            </a:r>
            <a:r>
              <a:rPr lang="nl-BE" baseline="0" dirty="0" err="1"/>
              <a:t>social</a:t>
            </a:r>
            <a:r>
              <a:rPr lang="nl-BE" baseline="0" dirty="0"/>
              <a:t> nature of </a:t>
            </a:r>
            <a:r>
              <a:rPr lang="nl-BE" baseline="0" dirty="0" err="1"/>
              <a:t>social</a:t>
            </a:r>
            <a:r>
              <a:rPr lang="nl-BE" baseline="0" dirty="0"/>
              <a:t> </a:t>
            </a:r>
            <a:r>
              <a:rPr lang="nl-BE" baseline="0" dirty="0" err="1"/>
              <a:t>science</a:t>
            </a:r>
            <a:r>
              <a:rPr lang="nl-BE" baseline="0" dirty="0"/>
              <a:t> – the </a:t>
            </a:r>
            <a:r>
              <a:rPr lang="nl-BE" baseline="0" dirty="0" err="1"/>
              <a:t>fact</a:t>
            </a:r>
            <a:r>
              <a:rPr lang="nl-BE" baseline="0" dirty="0"/>
              <a:t> </a:t>
            </a:r>
            <a:r>
              <a:rPr lang="nl-BE" baseline="0" dirty="0" err="1"/>
              <a:t>that</a:t>
            </a:r>
            <a:r>
              <a:rPr lang="nl-BE" baseline="0" dirty="0"/>
              <a:t> </a:t>
            </a:r>
            <a:r>
              <a:rPr lang="nl-BE" baseline="0" dirty="0" err="1"/>
              <a:t>social</a:t>
            </a:r>
            <a:r>
              <a:rPr lang="nl-BE" baseline="0" dirty="0"/>
              <a:t> </a:t>
            </a:r>
            <a:r>
              <a:rPr lang="nl-BE" baseline="0" dirty="0" err="1"/>
              <a:t>researchers</a:t>
            </a:r>
            <a:r>
              <a:rPr lang="nl-BE" baseline="0" dirty="0"/>
              <a:t> </a:t>
            </a:r>
            <a:r>
              <a:rPr lang="nl-BE" baseline="0" dirty="0" err="1"/>
              <a:t>study</a:t>
            </a:r>
            <a:r>
              <a:rPr lang="nl-BE" baseline="0" dirty="0"/>
              <a:t> </a:t>
            </a:r>
            <a:r>
              <a:rPr lang="nl-BE" baseline="0" dirty="0" err="1"/>
              <a:t>phenomena</a:t>
            </a:r>
            <a:r>
              <a:rPr lang="nl-BE" baseline="0" dirty="0"/>
              <a:t> </a:t>
            </a:r>
            <a:r>
              <a:rPr lang="nl-BE" baseline="0" dirty="0" err="1"/>
              <a:t>that</a:t>
            </a:r>
            <a:r>
              <a:rPr lang="nl-BE" baseline="0" dirty="0"/>
              <a:t> are relevant in </a:t>
            </a:r>
            <a:r>
              <a:rPr lang="nl-BE" baseline="0" dirty="0" err="1"/>
              <a:t>some</a:t>
            </a:r>
            <a:r>
              <a:rPr lang="nl-BE" baseline="0" dirty="0"/>
              <a:t> special </a:t>
            </a:r>
            <a:r>
              <a:rPr lang="nl-BE" baseline="0" dirty="0" err="1"/>
              <a:t>way</a:t>
            </a:r>
            <a:r>
              <a:rPr lang="nl-BE" baseline="0" dirty="0"/>
              <a:t> to the </a:t>
            </a:r>
            <a:r>
              <a:rPr lang="nl-BE" baseline="0" dirty="0" err="1"/>
              <a:t>social</a:t>
            </a:r>
            <a:r>
              <a:rPr lang="nl-BE" baseline="0" dirty="0"/>
              <a:t> </a:t>
            </a:r>
            <a:r>
              <a:rPr lang="nl-BE" baseline="0" dirty="0" err="1"/>
              <a:t>world</a:t>
            </a:r>
            <a:r>
              <a:rPr lang="nl-BE" baseline="0" dirty="0"/>
              <a:t> of the researcher. The </a:t>
            </a:r>
            <a:r>
              <a:rPr lang="nl-BE" baseline="0" dirty="0" err="1"/>
              <a:t>fifth</a:t>
            </a:r>
            <a:r>
              <a:rPr lang="nl-BE" baseline="0" dirty="0"/>
              <a:t> and </a:t>
            </a:r>
            <a:r>
              <a:rPr lang="nl-BE" baseline="0" dirty="0" err="1"/>
              <a:t>sevent</a:t>
            </a:r>
            <a:r>
              <a:rPr lang="nl-BE" baseline="0" dirty="0"/>
              <a:t> goals straddle these </a:t>
            </a:r>
            <a:r>
              <a:rPr lang="nl-BE" baseline="0" dirty="0" err="1"/>
              <a:t>two</a:t>
            </a:r>
            <a:r>
              <a:rPr lang="nl-BE" baseline="0" dirty="0"/>
              <a:t> </a:t>
            </a:r>
            <a:r>
              <a:rPr lang="nl-BE" baseline="0" dirty="0" err="1"/>
              <a:t>domains</a:t>
            </a:r>
            <a:r>
              <a:rPr lang="nl-BE" baseline="0" dirty="0"/>
              <a:t>.</a:t>
            </a:r>
            <a:r>
              <a:rPr lang="nl-BE" dirty="0"/>
              <a:t> </a:t>
            </a:r>
          </a:p>
        </p:txBody>
      </p:sp>
      <p:sp>
        <p:nvSpPr>
          <p:cNvPr id="4" name="Tijdelijke aanduiding voor dianummer 3"/>
          <p:cNvSpPr>
            <a:spLocks noGrp="1"/>
          </p:cNvSpPr>
          <p:nvPr>
            <p:ph type="sldNum" sz="quarter" idx="10"/>
          </p:nvPr>
        </p:nvSpPr>
        <p:spPr/>
        <p:txBody>
          <a:bodyPr/>
          <a:lstStyle/>
          <a:p>
            <a:fld id="{55B3EAD0-1CC5-467F-9872-46B04B0C7949}" type="slidenum">
              <a:rPr lang="en-US" smtClean="0"/>
              <a:pPr/>
              <a:t>11</a:t>
            </a:fld>
            <a:endParaRPr lang="en-US"/>
          </a:p>
        </p:txBody>
      </p:sp>
    </p:spTree>
    <p:extLst>
      <p:ext uri="{BB962C8B-B14F-4D97-AF65-F5344CB8AC3E}">
        <p14:creationId xmlns:p14="http://schemas.microsoft.com/office/powerpoint/2010/main" val="5871830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How we test that to</a:t>
            </a:r>
            <a:r>
              <a:rPr lang="nl-BE" baseline="0" dirty="0"/>
              <a:t> study and observe it in real life</a:t>
            </a:r>
            <a:br>
              <a:rPr lang="nl-BE" baseline="0" dirty="0"/>
            </a:br>
            <a:r>
              <a:rPr lang="nl-BE" baseline="0" dirty="0"/>
              <a:t>what do you mean by old people and young people</a:t>
            </a:r>
            <a:br>
              <a:rPr lang="nl-BE" baseline="0" dirty="0"/>
            </a:br>
            <a:r>
              <a:rPr lang="nl-BE" baseline="0" dirty="0"/>
              <a:t>wht do we want to measure? Knowledge? What do u mean by level of knowledge? It is a concerete how they navigate in a city?</a:t>
            </a:r>
          </a:p>
          <a:p>
            <a:r>
              <a:rPr lang="nl-BE" baseline="0" dirty="0"/>
              <a:t>Focus on wisdom? Intelegiance? </a:t>
            </a:r>
            <a:br>
              <a:rPr lang="nl-BE" baseline="0" dirty="0"/>
            </a:br>
            <a:r>
              <a:rPr lang="nl-BE" baseline="0" dirty="0"/>
              <a:t>Think about this concepts and instantiate them </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39</a:t>
            </a:fld>
            <a:endParaRPr lang="en-GB"/>
          </a:p>
        </p:txBody>
      </p:sp>
    </p:spTree>
    <p:extLst>
      <p:ext uri="{BB962C8B-B14F-4D97-AF65-F5344CB8AC3E}">
        <p14:creationId xmlns:p14="http://schemas.microsoft.com/office/powerpoint/2010/main" val="35892616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To make ur concept more concerte</a:t>
            </a:r>
            <a:r>
              <a:rPr lang="nl-BE" baseline="0" dirty="0"/>
              <a:t> and u excluded the things that u will not going to focus upon and u assign the concepts that u r going to make ur research upon </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40</a:t>
            </a:fld>
            <a:endParaRPr lang="en-GB"/>
          </a:p>
        </p:txBody>
      </p:sp>
    </p:spTree>
    <p:extLst>
      <p:ext uri="{BB962C8B-B14F-4D97-AF65-F5344CB8AC3E}">
        <p14:creationId xmlns:p14="http://schemas.microsoft.com/office/powerpoint/2010/main" val="7672156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41</a:t>
            </a:fld>
            <a:endParaRPr lang="en-GB"/>
          </a:p>
        </p:txBody>
      </p:sp>
    </p:spTree>
    <p:extLst>
      <p:ext uri="{BB962C8B-B14F-4D97-AF65-F5344CB8AC3E}">
        <p14:creationId xmlns:p14="http://schemas.microsoft.com/office/powerpoint/2010/main" val="10991503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Look at literature,</a:t>
            </a:r>
            <a:r>
              <a:rPr lang="nl-BE" baseline="0" dirty="0"/>
              <a:t> fit/adapt the definition to the things ur are interested, make sure that concepts are defined and adapted according to ur study</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42</a:t>
            </a:fld>
            <a:endParaRPr lang="en-GB"/>
          </a:p>
        </p:txBody>
      </p:sp>
    </p:spTree>
    <p:extLst>
      <p:ext uri="{BB962C8B-B14F-4D97-AF65-F5344CB8AC3E}">
        <p14:creationId xmlns:p14="http://schemas.microsoft.com/office/powerpoint/2010/main" val="26089932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do they have in common, </a:t>
            </a:r>
            <a:r>
              <a:rPr lang="en-GB" sz="1200" dirty="0"/>
              <a:t>shared meanings to pick up</a:t>
            </a:r>
            <a:r>
              <a:rPr lang="en-GB" sz="1200" baseline="0" dirty="0"/>
              <a:t> the features that you want to include in your definition</a:t>
            </a:r>
            <a:endParaRPr lang="en-US" sz="1200" kern="1200" dirty="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43</a:t>
            </a:fld>
            <a:endParaRPr lang="en-GB"/>
          </a:p>
        </p:txBody>
      </p:sp>
    </p:spTree>
    <p:extLst>
      <p:ext uri="{BB962C8B-B14F-4D97-AF65-F5344CB8AC3E}">
        <p14:creationId xmlns:p14="http://schemas.microsoft.com/office/powerpoint/2010/main" val="36551881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44</a:t>
            </a:fld>
            <a:endParaRPr lang="en-GB"/>
          </a:p>
        </p:txBody>
      </p:sp>
    </p:spTree>
    <p:extLst>
      <p:ext uri="{BB962C8B-B14F-4D97-AF65-F5344CB8AC3E}">
        <p14:creationId xmlns:p14="http://schemas.microsoft.com/office/powerpoint/2010/main" val="22379457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45</a:t>
            </a:fld>
            <a:endParaRPr lang="en-GB"/>
          </a:p>
        </p:txBody>
      </p:sp>
    </p:spTree>
    <p:extLst>
      <p:ext uri="{BB962C8B-B14F-4D97-AF65-F5344CB8AC3E}">
        <p14:creationId xmlns:p14="http://schemas.microsoft.com/office/powerpoint/2010/main" val="34473341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46</a:t>
            </a:fld>
            <a:endParaRPr lang="en-GB"/>
          </a:p>
        </p:txBody>
      </p:sp>
    </p:spTree>
    <p:extLst>
      <p:ext uri="{BB962C8B-B14F-4D97-AF65-F5344CB8AC3E}">
        <p14:creationId xmlns:p14="http://schemas.microsoft.com/office/powerpoint/2010/main" val="32384861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International</a:t>
            </a:r>
            <a:r>
              <a:rPr lang="nl-BE" baseline="0" dirty="0"/>
              <a:t> encycloypedia of social and behavioral sciences</a:t>
            </a:r>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47</a:t>
            </a:fld>
            <a:endParaRPr lang="en-GB"/>
          </a:p>
        </p:txBody>
      </p:sp>
    </p:spTree>
    <p:extLst>
      <p:ext uri="{BB962C8B-B14F-4D97-AF65-F5344CB8AC3E}">
        <p14:creationId xmlns:p14="http://schemas.microsoft.com/office/powerpoint/2010/main" val="34452323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48</a:t>
            </a:fld>
            <a:endParaRPr lang="en-GB"/>
          </a:p>
        </p:txBody>
      </p:sp>
    </p:spTree>
    <p:extLst>
      <p:ext uri="{BB962C8B-B14F-4D97-AF65-F5344CB8AC3E}">
        <p14:creationId xmlns:p14="http://schemas.microsoft.com/office/powerpoint/2010/main" val="3844632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12</a:t>
            </a:fld>
            <a:endParaRPr lang="nl-BE"/>
          </a:p>
        </p:txBody>
      </p:sp>
    </p:spTree>
    <p:extLst>
      <p:ext uri="{BB962C8B-B14F-4D97-AF65-F5344CB8AC3E}">
        <p14:creationId xmlns:p14="http://schemas.microsoft.com/office/powerpoint/2010/main" val="25139255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49</a:t>
            </a:fld>
            <a:endParaRPr lang="en-GB"/>
          </a:p>
        </p:txBody>
      </p:sp>
    </p:spTree>
    <p:extLst>
      <p:ext uri="{BB962C8B-B14F-4D97-AF65-F5344CB8AC3E}">
        <p14:creationId xmlns:p14="http://schemas.microsoft.com/office/powerpoint/2010/main" val="37817464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50</a:t>
            </a:fld>
            <a:endParaRPr lang="en-GB"/>
          </a:p>
        </p:txBody>
      </p:sp>
    </p:spTree>
    <p:extLst>
      <p:ext uri="{BB962C8B-B14F-4D97-AF65-F5344CB8AC3E}">
        <p14:creationId xmlns:p14="http://schemas.microsoft.com/office/powerpoint/2010/main" val="19149058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51</a:t>
            </a:fld>
            <a:endParaRPr lang="en-GB"/>
          </a:p>
        </p:txBody>
      </p:sp>
    </p:spTree>
    <p:extLst>
      <p:ext uri="{BB962C8B-B14F-4D97-AF65-F5344CB8AC3E}">
        <p14:creationId xmlns:p14="http://schemas.microsoft.com/office/powerpoint/2010/main" val="28311800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Distiguishing types</a:t>
            </a:r>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52</a:t>
            </a:fld>
            <a:endParaRPr lang="en-GB"/>
          </a:p>
        </p:txBody>
      </p:sp>
    </p:spTree>
    <p:extLst>
      <p:ext uri="{BB962C8B-B14F-4D97-AF65-F5344CB8AC3E}">
        <p14:creationId xmlns:p14="http://schemas.microsoft.com/office/powerpoint/2010/main" val="154950167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53</a:t>
            </a:fld>
            <a:endParaRPr lang="en-GB"/>
          </a:p>
        </p:txBody>
      </p:sp>
    </p:spTree>
    <p:extLst>
      <p:ext uri="{BB962C8B-B14F-4D97-AF65-F5344CB8AC3E}">
        <p14:creationId xmlns:p14="http://schemas.microsoft.com/office/powerpoint/2010/main" val="22829330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54</a:t>
            </a:fld>
            <a:endParaRPr lang="en-GB"/>
          </a:p>
        </p:txBody>
      </p:sp>
    </p:spTree>
    <p:extLst>
      <p:ext uri="{BB962C8B-B14F-4D97-AF65-F5344CB8AC3E}">
        <p14:creationId xmlns:p14="http://schemas.microsoft.com/office/powerpoint/2010/main" val="34049117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55</a:t>
            </a:fld>
            <a:endParaRPr lang="en-GB"/>
          </a:p>
        </p:txBody>
      </p:sp>
    </p:spTree>
    <p:extLst>
      <p:ext uri="{BB962C8B-B14F-4D97-AF65-F5344CB8AC3E}">
        <p14:creationId xmlns:p14="http://schemas.microsoft.com/office/powerpoint/2010/main" val="27043247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56</a:t>
            </a:fld>
            <a:endParaRPr lang="en-GB"/>
          </a:p>
        </p:txBody>
      </p:sp>
    </p:spTree>
    <p:extLst>
      <p:ext uri="{BB962C8B-B14F-4D97-AF65-F5344CB8AC3E}">
        <p14:creationId xmlns:p14="http://schemas.microsoft.com/office/powerpoint/2010/main" val="37477531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58</a:t>
            </a:fld>
            <a:endParaRPr lang="en-GB"/>
          </a:p>
        </p:txBody>
      </p:sp>
    </p:spTree>
    <p:extLst>
      <p:ext uri="{BB962C8B-B14F-4D97-AF65-F5344CB8AC3E}">
        <p14:creationId xmlns:p14="http://schemas.microsoft.com/office/powerpoint/2010/main" val="3421389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13</a:t>
            </a:fld>
            <a:endParaRPr lang="nl-BE"/>
          </a:p>
        </p:txBody>
      </p:sp>
    </p:spTree>
    <p:extLst>
      <p:ext uri="{BB962C8B-B14F-4D97-AF65-F5344CB8AC3E}">
        <p14:creationId xmlns:p14="http://schemas.microsoft.com/office/powerpoint/2010/main" val="3192588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14</a:t>
            </a:fld>
            <a:endParaRPr lang="nl-BE"/>
          </a:p>
        </p:txBody>
      </p:sp>
    </p:spTree>
    <p:extLst>
      <p:ext uri="{BB962C8B-B14F-4D97-AF65-F5344CB8AC3E}">
        <p14:creationId xmlns:p14="http://schemas.microsoft.com/office/powerpoint/2010/main" val="3278344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15</a:t>
            </a:fld>
            <a:endParaRPr lang="nl-BE"/>
          </a:p>
        </p:txBody>
      </p:sp>
    </p:spTree>
    <p:extLst>
      <p:ext uri="{BB962C8B-B14F-4D97-AF65-F5344CB8AC3E}">
        <p14:creationId xmlns:p14="http://schemas.microsoft.com/office/powerpoint/2010/main" val="178782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16</a:t>
            </a:fld>
            <a:endParaRPr lang="nl-BE"/>
          </a:p>
        </p:txBody>
      </p:sp>
    </p:spTree>
    <p:extLst>
      <p:ext uri="{BB962C8B-B14F-4D97-AF65-F5344CB8AC3E}">
        <p14:creationId xmlns:p14="http://schemas.microsoft.com/office/powerpoint/2010/main" val="1921341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69890" indent="-169890">
              <a:buFont typeface="Arial" panose="020B0604020202020204" pitchFamily="34" charset="0"/>
              <a:buChar char="•"/>
            </a:pPr>
            <a:r>
              <a:rPr lang="en-US" dirty="0"/>
              <a:t>Knowledge of general patterns and trends : certain types</a:t>
            </a:r>
            <a:r>
              <a:rPr lang="en-US" baseline="0" dirty="0"/>
              <a:t> of crime (e.g. small theft, drug-related crimes) increase when legitimate economic opportunities decrease</a:t>
            </a:r>
          </a:p>
          <a:p>
            <a:pPr marL="169890" indent="-169890">
              <a:buFont typeface="Arial" panose="020B0604020202020204" pitchFamily="34" charset="0"/>
              <a:buChar char="•"/>
            </a:pPr>
            <a:endParaRPr lang="en-US" dirty="0"/>
          </a:p>
          <a:p>
            <a:pPr marL="169890" indent="-169890">
              <a:buFont typeface="Arial" panose="020B0604020202020204" pitchFamily="34" charset="0"/>
              <a:buChar char="•"/>
            </a:pPr>
            <a:r>
              <a:rPr lang="en-US" dirty="0"/>
              <a:t>Historical evidence (</a:t>
            </a:r>
            <a:r>
              <a:rPr lang="en-US" dirty="0" err="1"/>
              <a:t>succes</a:t>
            </a:r>
            <a:r>
              <a:rPr lang="en-US" dirty="0"/>
              <a:t> and failures in the past): great depression</a:t>
            </a:r>
          </a:p>
          <a:p>
            <a:pPr marL="169890" indent="-169890">
              <a:buFont typeface="Arial" panose="020B0604020202020204" pitchFamily="34" charset="0"/>
              <a:buChar char="•"/>
            </a:pPr>
            <a:endParaRPr lang="nl-BE" dirty="0"/>
          </a:p>
          <a:p>
            <a:pPr marL="169890" indent="-169890">
              <a:buFont typeface="Arial" panose="020B0604020202020204" pitchFamily="34" charset="0"/>
              <a:buChar char="•"/>
            </a:pPr>
            <a:r>
              <a:rPr lang="en-US" dirty="0"/>
              <a:t>Although it’s possible to ‘predict’ demographic or statistical trends, it’s impossible to scientifically predict specific events : for example, it</a:t>
            </a:r>
            <a:r>
              <a:rPr lang="en-US" baseline="0" dirty="0"/>
              <a:t> is relatively easy to formulate a reasonable prediction of the number of people who will be murdered in Brussels next year, but it is far more difficult, if not impossible, to predict who will be murdered</a:t>
            </a:r>
            <a:endParaRPr lang="en-US" dirty="0"/>
          </a:p>
          <a:p>
            <a:pPr marL="169890" indent="-169890">
              <a:buFont typeface="Arial" panose="020B0604020202020204" pitchFamily="34" charset="0"/>
              <a:buChar char="•"/>
            </a:pPr>
            <a:endParaRPr lang="nl-BE" dirty="0"/>
          </a:p>
        </p:txBody>
      </p:sp>
      <p:sp>
        <p:nvSpPr>
          <p:cNvPr id="4" name="Tijdelijke aanduiding voor dianummer 3"/>
          <p:cNvSpPr>
            <a:spLocks noGrp="1"/>
          </p:cNvSpPr>
          <p:nvPr>
            <p:ph type="sldNum" sz="quarter" idx="10"/>
          </p:nvPr>
        </p:nvSpPr>
        <p:spPr/>
        <p:txBody>
          <a:bodyPr/>
          <a:lstStyle/>
          <a:p>
            <a:fld id="{EF71C111-EC97-4F84-9E92-B4388106F8BF}" type="slidenum">
              <a:rPr lang="nl-BE" smtClean="0"/>
              <a:pPr/>
              <a:t>17</a:t>
            </a:fld>
            <a:endParaRPr lang="nl-BE"/>
          </a:p>
        </p:txBody>
      </p:sp>
    </p:spTree>
    <p:extLst>
      <p:ext uri="{BB962C8B-B14F-4D97-AF65-F5344CB8AC3E}">
        <p14:creationId xmlns:p14="http://schemas.microsoft.com/office/powerpoint/2010/main" val="347449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68EDF2D-5318-4CD0-9165-FDF38ED92884}" type="datetime1">
              <a:rPr lang="en-US" smtClean="0"/>
              <a:t>10/29/19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4750143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3CB8B-4EA8-4B10-8659-014B016B2990}" type="datetime1">
              <a:rPr lang="en-US" smtClean="0"/>
              <a:t>10/29/19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476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454457-4DE8-4D67-AE5E-92506BAAF964}" type="datetime1">
              <a:rPr lang="en-US" smtClean="0"/>
              <a:t>10/29/19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606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DED0D-8C19-4703-A30E-7150E0379ED5}" type="datetime1">
              <a:rPr lang="en-US" smtClean="0"/>
              <a:t>10/29/19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911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761A228-878C-46FF-9BC1-1D8F4F94CBFE}" type="datetime1">
              <a:rPr lang="en-US" smtClean="0"/>
              <a:t>10/29/19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362341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BE5EBB-BDF4-4A1B-A662-9B19B15B8E55}" type="datetime1">
              <a:rPr lang="en-US" smtClean="0"/>
              <a:t>10/29/19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697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DAAA6B-2A31-4237-9EFD-2A810A56CA53}" type="datetime1">
              <a:rPr lang="en-US" smtClean="0"/>
              <a:t>10/29/19</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661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24F0AF-2332-4B07-985A-137BEE389476}" type="datetime1">
              <a:rPr lang="en-US" smtClean="0"/>
              <a:t>10/29/19</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1545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CB5C7-99EA-4563-AADF-81D75224D8EB}" type="datetime1">
              <a:rPr lang="en-US" smtClean="0"/>
              <a:t>10/29/19</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9218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5F5E7FD-89AA-423B-8619-A5FF5FA2E224}" type="datetime1">
              <a:rPr lang="en-US" smtClean="0"/>
              <a:t>10/29/19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047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6D695CB-F400-4C9B-B037-E043C2ECCDF6}" type="datetime1">
              <a:rPr lang="en-US" smtClean="0"/>
              <a:t>10/29/19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0791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1D8B1DD-E7AD-4B70-BC4E-934A188E4C79}" type="datetime1">
              <a:rPr lang="en-US" smtClean="0"/>
              <a:t>10/29/19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
              </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229327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1850137"/>
            <a:ext cx="9144000" cy="1641490"/>
          </a:xfrm>
        </p:spPr>
        <p:txBody>
          <a:bodyPr/>
          <a:lstStyle/>
          <a:p>
            <a:r>
              <a:rPr lang="en-US" dirty="0"/>
              <a:t>Theory construction</a:t>
            </a:r>
          </a:p>
        </p:txBody>
      </p:sp>
      <p:sp>
        <p:nvSpPr>
          <p:cNvPr id="3" name="Subtitle 2"/>
          <p:cNvSpPr>
            <a:spLocks noGrp="1"/>
          </p:cNvSpPr>
          <p:nvPr>
            <p:ph type="subTitle" idx="1"/>
          </p:nvPr>
        </p:nvSpPr>
        <p:spPr>
          <a:xfrm>
            <a:off x="2679906" y="3956279"/>
            <a:ext cx="8346682" cy="1641491"/>
          </a:xfrm>
        </p:spPr>
        <p:txBody>
          <a:bodyPr>
            <a:normAutofit fontScale="92500" lnSpcReduction="20000"/>
          </a:bodyPr>
          <a:lstStyle/>
          <a:p>
            <a:r>
              <a:rPr lang="en-US" dirty="0"/>
              <a:t>5. Developing Research Question and Research goals</a:t>
            </a:r>
          </a:p>
          <a:p>
            <a:r>
              <a:rPr lang="en-US" dirty="0"/>
              <a:t>And The (post-)positivist approach I</a:t>
            </a:r>
          </a:p>
          <a:p>
            <a:r>
              <a:rPr lang="en-US" dirty="0"/>
              <a:t>Description and conceptualization</a:t>
            </a:r>
            <a:br>
              <a:rPr lang="en-US" dirty="0"/>
            </a:br>
            <a:br>
              <a:rPr lang="en-US" dirty="0"/>
            </a:br>
            <a:r>
              <a:rPr lang="en-US" b="1" dirty="0"/>
              <a:t>Dina Abdelhafez</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p14="http://schemas.microsoft.com/office/powerpoint/2010/main" val="756256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000" dirty="0"/>
              <a:t>Why conduct research?  </a:t>
            </a:r>
          </a:p>
        </p:txBody>
      </p:sp>
      <p:sp>
        <p:nvSpPr>
          <p:cNvPr id="3" name="Tijdelijke aanduiding voor inhoud 2"/>
          <p:cNvSpPr>
            <a:spLocks noGrp="1"/>
          </p:cNvSpPr>
          <p:nvPr>
            <p:ph idx="1"/>
          </p:nvPr>
        </p:nvSpPr>
        <p:spPr>
          <a:xfrm>
            <a:off x="838200" y="1943673"/>
            <a:ext cx="10230828" cy="4351338"/>
          </a:xfrm>
        </p:spPr>
        <p:txBody>
          <a:bodyPr/>
          <a:lstStyle/>
          <a:p>
            <a:pPr marL="514350" indent="-514350">
              <a:buFont typeface="+mj-lt"/>
              <a:buAutoNum type="arabicPeriod"/>
            </a:pPr>
            <a:r>
              <a:rPr lang="en-GB" dirty="0"/>
              <a:t>Why are you interested in the social sciences? </a:t>
            </a:r>
          </a:p>
          <a:p>
            <a:pPr marL="457200" indent="-457200">
              <a:buFont typeface="+mj-lt"/>
              <a:buAutoNum type="arabicPeriod"/>
            </a:pPr>
            <a:endParaRPr lang="en-GB" dirty="0"/>
          </a:p>
          <a:p>
            <a:pPr marL="514350" indent="-514350">
              <a:buFont typeface="+mj-lt"/>
              <a:buAutoNum type="arabicPeriod"/>
            </a:pPr>
            <a:r>
              <a:rPr lang="en-GB" dirty="0"/>
              <a:t>What (public) goals does or should scientific research serve, according to you?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10</a:t>
            </a:fld>
            <a:endParaRPr lang="en-US" dirty="0"/>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9642" y="0"/>
            <a:ext cx="4122358" cy="2439265"/>
          </a:xfrm>
          <a:prstGeom prst="rect">
            <a:avLst/>
          </a:prstGeom>
        </p:spPr>
      </p:pic>
    </p:spTree>
    <p:extLst>
      <p:ext uri="{BB962C8B-B14F-4D97-AF65-F5344CB8AC3E}">
        <p14:creationId xmlns:p14="http://schemas.microsoft.com/office/powerpoint/2010/main" val="1598416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4349" y="268418"/>
            <a:ext cx="8229600" cy="994122"/>
          </a:xfrm>
        </p:spPr>
        <p:txBody>
          <a:bodyPr>
            <a:normAutofit/>
          </a:bodyPr>
          <a:lstStyle/>
          <a:p>
            <a:r>
              <a:rPr lang="nl-BE" sz="3600" dirty="0">
                <a:solidFill>
                  <a:schemeClr val="tx1"/>
                </a:solidFill>
              </a:rPr>
              <a:t>1. Research goals</a:t>
            </a:r>
          </a:p>
        </p:txBody>
      </p:sp>
      <p:sp>
        <p:nvSpPr>
          <p:cNvPr id="3" name="Tijdelijke aanduiding voor inhoud 2"/>
          <p:cNvSpPr>
            <a:spLocks noGrp="1"/>
          </p:cNvSpPr>
          <p:nvPr>
            <p:ph idx="1"/>
          </p:nvPr>
        </p:nvSpPr>
        <p:spPr>
          <a:xfrm>
            <a:off x="957151" y="1262540"/>
            <a:ext cx="11234849" cy="4735119"/>
          </a:xfrm>
        </p:spPr>
        <p:txBody>
          <a:bodyPr>
            <a:noAutofit/>
          </a:bodyPr>
          <a:lstStyle/>
          <a:p>
            <a:r>
              <a:rPr lang="en-US" sz="2400" dirty="0"/>
              <a:t>Ragin C. &amp; Amoroso L. (2010) </a:t>
            </a:r>
            <a:r>
              <a:rPr lang="en-US" sz="2400" i="1" dirty="0"/>
              <a:t>Constructing Social Research. The Unity and Diversity of Method (2nd edition), </a:t>
            </a:r>
            <a:r>
              <a:rPr lang="en-US" sz="2400" dirty="0"/>
              <a:t>Pine Forge Press, pp. 33-56.</a:t>
            </a:r>
          </a:p>
          <a:p>
            <a:endParaRPr lang="en-US" sz="2400" dirty="0"/>
          </a:p>
          <a:p>
            <a:r>
              <a:rPr lang="en-US" sz="2400" dirty="0"/>
              <a:t>They describe 8 research goals, yet </a:t>
            </a:r>
            <a:r>
              <a:rPr lang="en-US" sz="2400" b="1" dirty="0"/>
              <a:t>their list is not exhaustive</a:t>
            </a:r>
          </a:p>
          <a:p>
            <a:endParaRPr lang="en-US" sz="2400" dirty="0"/>
          </a:p>
          <a:p>
            <a:r>
              <a:rPr lang="en-US" sz="2400" b="1" dirty="0"/>
              <a:t>Research strategy </a:t>
            </a:r>
            <a:r>
              <a:rPr lang="en-US" sz="2400" dirty="0"/>
              <a:t>= identifying the main research goal and developing a suitable research design (incl. the general approach and the methods) to reach that goal</a:t>
            </a:r>
          </a:p>
          <a:p>
            <a:endParaRPr lang="en-US" sz="2000" dirty="0"/>
          </a:p>
          <a:p>
            <a:r>
              <a:rPr lang="en-US" sz="2400" dirty="0"/>
              <a:t>However: these different goals are </a:t>
            </a:r>
            <a:r>
              <a:rPr lang="en-US" sz="2400" b="1" dirty="0"/>
              <a:t>not mutually exclusive</a:t>
            </a:r>
            <a:r>
              <a:rPr lang="en-US" sz="2400" dirty="0"/>
              <a:t>. The same research can serve multiple or overlapping goals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248494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565" y="404651"/>
            <a:ext cx="10706888" cy="812675"/>
          </a:xfrm>
        </p:spPr>
        <p:txBody>
          <a:bodyPr>
            <a:noAutofit/>
          </a:bodyPr>
          <a:lstStyle/>
          <a:p>
            <a:r>
              <a:rPr lang="en-US" sz="3600" dirty="0">
                <a:solidFill>
                  <a:schemeClr val="tx1"/>
                </a:solidFill>
              </a:rPr>
              <a:t>1.1 Identifying general Patterns and Relationships</a:t>
            </a:r>
          </a:p>
        </p:txBody>
      </p:sp>
      <p:sp>
        <p:nvSpPr>
          <p:cNvPr id="3" name="Tijdelijke aanduiding voor inhoud 2"/>
          <p:cNvSpPr>
            <a:spLocks noGrp="1"/>
          </p:cNvSpPr>
          <p:nvPr>
            <p:ph idx="1"/>
          </p:nvPr>
        </p:nvSpPr>
        <p:spPr>
          <a:xfrm>
            <a:off x="756565" y="1217326"/>
            <a:ext cx="10706889" cy="5438367"/>
          </a:xfrm>
        </p:spPr>
        <p:txBody>
          <a:bodyPr>
            <a:noAutofit/>
          </a:bodyPr>
          <a:lstStyle/>
          <a:p>
            <a:r>
              <a:rPr lang="en-US" sz="2000" dirty="0"/>
              <a:t>Follows the lead of the natural sciences: looking for structural, (universal) patterns (something that happened in a predictable way)</a:t>
            </a:r>
          </a:p>
          <a:p>
            <a:r>
              <a:rPr lang="en-US" sz="2000" dirty="0"/>
              <a:t>This is most commonly associated with “natural science”.</a:t>
            </a:r>
          </a:p>
          <a:p>
            <a:endParaRPr lang="en-US" sz="2000" dirty="0"/>
          </a:p>
          <a:p>
            <a:r>
              <a:rPr lang="en-US" sz="2000" b="1" dirty="0"/>
              <a:t>Enables control, planning, and evidence-based policy-making.</a:t>
            </a:r>
          </a:p>
          <a:p>
            <a:pPr>
              <a:buNone/>
            </a:pPr>
            <a:endParaRPr lang="en-US" sz="2000" dirty="0"/>
          </a:p>
          <a:p>
            <a:r>
              <a:rPr lang="en-US" sz="2000" dirty="0"/>
              <a:t>Knowledge of general patterns is often preferred to knowledge of specific situations because every situation is unique in some way. </a:t>
            </a:r>
          </a:p>
          <a:p>
            <a:endParaRPr lang="en-US" sz="2000" dirty="0"/>
          </a:p>
          <a:p>
            <a:r>
              <a:rPr lang="en-US" sz="2000" dirty="0"/>
              <a:t>Yet, we are not always sure which situations are typical and which are not. Knowledge of general patterns is hence </a:t>
            </a:r>
            <a:r>
              <a:rPr lang="en-US" sz="2000" b="1" dirty="0"/>
              <a:t>best achieved through examination of many comparable situations or cases</a:t>
            </a:r>
            <a:r>
              <a:rPr lang="en-US" sz="2000" dirty="0"/>
              <a:t> (the more the better) </a:t>
            </a:r>
            <a:r>
              <a:rPr lang="en-US" sz="2000" b="1" dirty="0"/>
              <a:t>in order to neutralize each case’s uniqueness. </a:t>
            </a:r>
            <a:r>
              <a:rPr lang="en-US" sz="2000" dirty="0"/>
              <a:t>Hence, researchers usually rely on quantitative methods and a post-positivist research design.</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72379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3436" y="248535"/>
            <a:ext cx="11518563" cy="621260"/>
          </a:xfrm>
        </p:spPr>
        <p:txBody>
          <a:bodyPr>
            <a:noAutofit/>
          </a:bodyPr>
          <a:lstStyle/>
          <a:p>
            <a:r>
              <a:rPr lang="en-US" sz="3200" dirty="0">
                <a:solidFill>
                  <a:schemeClr val="tx1"/>
                </a:solidFill>
              </a:rPr>
              <a:t>1.1 Identifying general patterns and relationships</a:t>
            </a:r>
          </a:p>
        </p:txBody>
      </p:sp>
      <p:sp>
        <p:nvSpPr>
          <p:cNvPr id="3" name="Tijdelijke aanduiding voor inhoud 2"/>
          <p:cNvSpPr>
            <a:spLocks noGrp="1"/>
          </p:cNvSpPr>
          <p:nvPr>
            <p:ph idx="1"/>
          </p:nvPr>
        </p:nvSpPr>
        <p:spPr>
          <a:xfrm>
            <a:off x="870080" y="1390258"/>
            <a:ext cx="11125273" cy="4542664"/>
          </a:xfrm>
        </p:spPr>
        <p:txBody>
          <a:bodyPr>
            <a:noAutofit/>
          </a:bodyPr>
          <a:lstStyle/>
          <a:p>
            <a:endParaRPr lang="en-US" sz="2200" b="1" dirty="0"/>
          </a:p>
          <a:p>
            <a:r>
              <a:rPr lang="en-US" sz="2400" dirty="0"/>
              <a:t>E.g. what are the correlations between social class and an unhealthy lifestyle? (e.g. smoking, alcohol and drug use, </a:t>
            </a:r>
            <a:r>
              <a:rPr lang="en-US" sz="2400" dirty="0" err="1"/>
              <a:t>fastfood</a:t>
            </a:r>
            <a:r>
              <a:rPr lang="en-US" sz="2400" dirty="0"/>
              <a:t>, lack of movement,…)</a:t>
            </a:r>
          </a:p>
          <a:p>
            <a:endParaRPr lang="en-US" sz="2400" b="1" dirty="0"/>
          </a:p>
          <a:p>
            <a:r>
              <a:rPr lang="en-US" sz="2400" dirty="0"/>
              <a:t>E.g. what are the most important causes of structural unemployment in a given country? </a:t>
            </a:r>
            <a:endParaRPr lang="en-US" sz="22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377517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86976"/>
            <a:ext cx="10230828" cy="648072"/>
          </a:xfrm>
        </p:spPr>
        <p:txBody>
          <a:bodyPr>
            <a:normAutofit/>
          </a:bodyPr>
          <a:lstStyle/>
          <a:p>
            <a:r>
              <a:rPr lang="en-US" sz="3200" dirty="0">
                <a:solidFill>
                  <a:schemeClr val="tx1"/>
                </a:solidFill>
              </a:rPr>
              <a:t>1.2. Testing and Refining Theories </a:t>
            </a:r>
          </a:p>
        </p:txBody>
      </p:sp>
      <p:sp>
        <p:nvSpPr>
          <p:cNvPr id="3" name="Tijdelijke aanduiding voor inhoud 2"/>
          <p:cNvSpPr>
            <a:spLocks noGrp="1"/>
          </p:cNvSpPr>
          <p:nvPr>
            <p:ph idx="1"/>
          </p:nvPr>
        </p:nvSpPr>
        <p:spPr>
          <a:xfrm>
            <a:off x="652504" y="1413101"/>
            <a:ext cx="10671278" cy="3574535"/>
          </a:xfrm>
        </p:spPr>
        <p:txBody>
          <a:bodyPr>
            <a:noAutofit/>
          </a:bodyPr>
          <a:lstStyle/>
          <a:p>
            <a:r>
              <a:rPr lang="en-US" sz="2400" dirty="0"/>
              <a:t>Specific explanations of general patterns or relationships can be tested with new or specific data.</a:t>
            </a:r>
          </a:p>
          <a:p>
            <a:endParaRPr lang="en-US" sz="2400" dirty="0"/>
          </a:p>
          <a:p>
            <a:r>
              <a:rPr lang="en-US" sz="2400" dirty="0"/>
              <a:t>The reliability of statistical correlations can be strengthened by showing through which causal chain or mechanism factor B is being explained by factor A</a:t>
            </a:r>
          </a:p>
          <a:p>
            <a:endParaRPr lang="en-US" sz="2400" dirty="0"/>
          </a:p>
          <a:p>
            <a:r>
              <a:rPr lang="en-US" sz="2400" dirty="0"/>
              <a:t>This often involves developing new, more specific hypotheses.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1937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2875" y="338115"/>
            <a:ext cx="9218618" cy="648072"/>
          </a:xfrm>
        </p:spPr>
        <p:txBody>
          <a:bodyPr/>
          <a:lstStyle/>
          <a:p>
            <a:r>
              <a:rPr lang="en-US" sz="2800" dirty="0">
                <a:solidFill>
                  <a:schemeClr val="tx1"/>
                </a:solidFill>
              </a:rPr>
              <a:t>1.2. Testing and refining theories </a:t>
            </a:r>
          </a:p>
        </p:txBody>
      </p:sp>
      <p:sp>
        <p:nvSpPr>
          <p:cNvPr id="3" name="Tijdelijke aanduiding voor inhoud 2"/>
          <p:cNvSpPr>
            <a:spLocks noGrp="1"/>
          </p:cNvSpPr>
          <p:nvPr>
            <p:ph idx="1"/>
          </p:nvPr>
        </p:nvSpPr>
        <p:spPr>
          <a:xfrm>
            <a:off x="849746" y="1262396"/>
            <a:ext cx="11126664" cy="5472608"/>
          </a:xfrm>
        </p:spPr>
        <p:txBody>
          <a:bodyPr>
            <a:noAutofit/>
          </a:bodyPr>
          <a:lstStyle/>
          <a:p>
            <a:r>
              <a:rPr lang="en-US" sz="2400" dirty="0"/>
              <a:t>E.g. from the 1970s onwards, research pointed out that there is strong correlation between life expectancy and the level of democracy within the country you live in</a:t>
            </a:r>
          </a:p>
          <a:p>
            <a:endParaRPr lang="en-US" sz="2400" dirty="0"/>
          </a:p>
          <a:p>
            <a:r>
              <a:rPr lang="en-US" sz="2400" dirty="0"/>
              <a:t>Yet why is this the case? </a:t>
            </a:r>
          </a:p>
          <a:p>
            <a:endParaRPr lang="en-US" sz="2400" dirty="0"/>
          </a:p>
          <a:p>
            <a:r>
              <a:rPr lang="en-US" sz="2400" dirty="0"/>
              <a:t>Additional research pointed out that:</a:t>
            </a:r>
          </a:p>
          <a:p>
            <a:pPr lvl="1"/>
            <a:r>
              <a:rPr lang="en-US" sz="2200" dirty="0"/>
              <a:t>Authoritarian regimes tend to invest less in basic education for women, leading to less knowledge of, and demand for public health care.</a:t>
            </a:r>
          </a:p>
          <a:p>
            <a:pPr lvl="1"/>
            <a:r>
              <a:rPr lang="en-US" sz="2200" dirty="0"/>
              <a:t>Democratic regimes tend to invest more in general education which leads to better knowledge of health care. </a:t>
            </a:r>
          </a:p>
          <a:p>
            <a:pPr lvl="1"/>
            <a:r>
              <a:rPr lang="en-US" sz="2200" dirty="0"/>
              <a:t>This leads, in turn, to an increased demand for public health care, public investment and more widespread use of medical services, etc.  (Amartya Sen)</a:t>
            </a:r>
            <a:endParaRPr lang="en-US" sz="2400" dirty="0"/>
          </a:p>
          <a:p>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161837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5849" y="174964"/>
            <a:ext cx="10633783" cy="620688"/>
          </a:xfrm>
        </p:spPr>
        <p:txBody>
          <a:bodyPr/>
          <a:lstStyle/>
          <a:p>
            <a:r>
              <a:rPr lang="en-US" sz="2800" dirty="0"/>
              <a:t>e.g. The Power-Resources Theory</a:t>
            </a:r>
          </a:p>
        </p:txBody>
      </p:sp>
      <p:sp>
        <p:nvSpPr>
          <p:cNvPr id="3" name="Tijdelijke aanduiding voor inhoud 2"/>
          <p:cNvSpPr>
            <a:spLocks noGrp="1"/>
          </p:cNvSpPr>
          <p:nvPr>
            <p:ph sz="half" idx="1"/>
          </p:nvPr>
        </p:nvSpPr>
        <p:spPr>
          <a:xfrm>
            <a:off x="695855" y="898077"/>
            <a:ext cx="11273770" cy="5872688"/>
          </a:xfrm>
        </p:spPr>
        <p:txBody>
          <a:bodyPr>
            <a:noAutofit/>
          </a:bodyPr>
          <a:lstStyle/>
          <a:p>
            <a:r>
              <a:rPr lang="en-US" sz="2400" dirty="0"/>
              <a:t>Studies in the 1970s and 1980s tried to explain the cross-national differences between the size and type of social policies</a:t>
            </a:r>
          </a:p>
          <a:p>
            <a:pPr lvl="1"/>
            <a:r>
              <a:rPr lang="en-US" sz="2000" dirty="0"/>
              <a:t>They could not be explained by individual preferences</a:t>
            </a:r>
          </a:p>
          <a:p>
            <a:pPr lvl="1"/>
            <a:r>
              <a:rPr lang="en-US" sz="2000" dirty="0"/>
              <a:t>But there were simple, positive correlations with the relative power of the </a:t>
            </a:r>
            <a:r>
              <a:rPr lang="en-US" sz="2000" dirty="0" err="1"/>
              <a:t>organised</a:t>
            </a:r>
            <a:r>
              <a:rPr lang="en-US" sz="2000" dirty="0"/>
              <a:t> working class</a:t>
            </a:r>
          </a:p>
          <a:p>
            <a:pPr lvl="1"/>
            <a:r>
              <a:rPr lang="en-US" sz="2000" dirty="0"/>
              <a:t>The working class was </a:t>
            </a:r>
            <a:r>
              <a:rPr lang="en-US" sz="2000" dirty="0" err="1"/>
              <a:t>operationalised</a:t>
            </a:r>
            <a:r>
              <a:rPr lang="en-US" sz="2000" dirty="0"/>
              <a:t> through 4 proxies: union density, union centralization, bargaining coordination and the strength of leftist parties</a:t>
            </a:r>
          </a:p>
          <a:p>
            <a:r>
              <a:rPr lang="en-US" sz="2400" b="1" dirty="0"/>
              <a:t>Increasingly sophisticated models tested and refined this causal connection</a:t>
            </a:r>
            <a:r>
              <a:rPr lang="en-US" sz="2400" dirty="0"/>
              <a:t>: it explained the variation between countries even after accounting for alternative explanations</a:t>
            </a:r>
            <a:endParaRPr lang="en-US" sz="2000" dirty="0"/>
          </a:p>
          <a:p>
            <a:r>
              <a:rPr lang="en-US" sz="2400" dirty="0"/>
              <a:t>Later research specified that the </a:t>
            </a:r>
            <a:r>
              <a:rPr lang="en-US" sz="2400" b="1" dirty="0"/>
              <a:t>relative power of the </a:t>
            </a:r>
            <a:r>
              <a:rPr lang="en-US" sz="2400" b="1" dirty="0" err="1"/>
              <a:t>organised</a:t>
            </a:r>
            <a:r>
              <a:rPr lang="en-US" sz="2400" b="1" dirty="0"/>
              <a:t> working class explained lower rates of inequality</a:t>
            </a:r>
            <a:r>
              <a:rPr lang="en-US" sz="2400" dirty="0"/>
              <a:t>, conceived of as: lower relative poverty, larger welfare states, more generous public pensions and higher tax-based redistributions of income</a:t>
            </a:r>
          </a:p>
          <a:p>
            <a:endParaRPr lang="en-US" sz="1400" i="1" dirty="0"/>
          </a:p>
          <a:p>
            <a:endParaRPr lang="en-US" sz="1400" i="1"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34383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2336" y="262024"/>
            <a:ext cx="8229600" cy="922114"/>
          </a:xfrm>
        </p:spPr>
        <p:txBody>
          <a:bodyPr>
            <a:noAutofit/>
          </a:bodyPr>
          <a:lstStyle/>
          <a:p>
            <a:r>
              <a:rPr lang="en-US" sz="3600" dirty="0">
                <a:solidFill>
                  <a:schemeClr val="tx1"/>
                </a:solidFill>
              </a:rPr>
              <a:t>1.3. Making predictions</a:t>
            </a:r>
          </a:p>
        </p:txBody>
      </p:sp>
      <p:sp>
        <p:nvSpPr>
          <p:cNvPr id="3" name="Tijdelijke aanduiding voor inhoud 2"/>
          <p:cNvSpPr>
            <a:spLocks noGrp="1"/>
          </p:cNvSpPr>
          <p:nvPr>
            <p:ph idx="1"/>
          </p:nvPr>
        </p:nvSpPr>
        <p:spPr>
          <a:xfrm>
            <a:off x="742336" y="1463118"/>
            <a:ext cx="11449664" cy="4990268"/>
          </a:xfrm>
        </p:spPr>
        <p:txBody>
          <a:bodyPr>
            <a:noAutofit/>
          </a:bodyPr>
          <a:lstStyle/>
          <a:p>
            <a:r>
              <a:rPr lang="en-US" sz="2400" dirty="0"/>
              <a:t>Although important in the natural sciences, this is not a self-evident goal in the social sciences. It is only used in demography and economics.</a:t>
            </a:r>
            <a:br>
              <a:rPr lang="en-US" sz="2400" dirty="0"/>
            </a:br>
            <a:endParaRPr lang="en-US" sz="2400" dirty="0"/>
          </a:p>
          <a:p>
            <a:r>
              <a:rPr lang="en-US" sz="2400" dirty="0"/>
              <a:t>Yet, within certain limits, it is possible to make (more or less reliable) predictions on the basis of:</a:t>
            </a:r>
          </a:p>
          <a:p>
            <a:pPr lvl="1"/>
            <a:r>
              <a:rPr lang="en-US" dirty="0"/>
              <a:t>Knowledge of general patterns and trends.</a:t>
            </a:r>
          </a:p>
          <a:p>
            <a:pPr lvl="1"/>
            <a:r>
              <a:rPr lang="en-US" dirty="0"/>
              <a:t>Historical evidence.</a:t>
            </a:r>
          </a:p>
          <a:p>
            <a:endParaRPr lang="en-US" sz="2400" dirty="0"/>
          </a:p>
          <a:p>
            <a:r>
              <a:rPr lang="en-US" sz="2400" dirty="0"/>
              <a:t>Being able to predict ≠ causal understanding </a:t>
            </a:r>
          </a:p>
          <a:p>
            <a:pPr lvl="1"/>
            <a:r>
              <a:rPr lang="en-US" sz="2200" dirty="0"/>
              <a:t>E.g. knowing that the sun will rise tomorrow morning is not the same thing as knowing </a:t>
            </a:r>
            <a:r>
              <a:rPr lang="en-US" sz="2200" i="1" dirty="0"/>
              <a:t>why</a:t>
            </a:r>
            <a:r>
              <a:rPr lang="en-US" sz="2200" dirty="0"/>
              <a:t> it rises…</a:t>
            </a:r>
            <a:endParaRPr lang="en-US" sz="2400" dirty="0"/>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388093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p:cNvPicPr>
            <a:picLocks noChangeAspect="1" noChangeArrowheads="1"/>
          </p:cNvPicPr>
          <p:nvPr/>
        </p:nvPicPr>
        <p:blipFill>
          <a:blip r:embed="rId3" cstate="print"/>
          <a:srcRect/>
          <a:stretch>
            <a:fillRect/>
          </a:stretch>
        </p:blipFill>
        <p:spPr bwMode="auto">
          <a:xfrm>
            <a:off x="1524000" y="1412876"/>
            <a:ext cx="9144000" cy="5445125"/>
          </a:xfrm>
          <a:prstGeom prst="rect">
            <a:avLst/>
          </a:prstGeom>
          <a:noFill/>
          <a:ln w="9525">
            <a:noFill/>
            <a:miter lim="800000"/>
            <a:headEnd/>
            <a:tailEnd/>
          </a:ln>
          <a:effectLst/>
        </p:spPr>
      </p:pic>
      <p:sp>
        <p:nvSpPr>
          <p:cNvPr id="164871" name="Rectangle 7"/>
          <p:cNvSpPr>
            <a:spLocks noGrp="1" noChangeArrowheads="1"/>
          </p:cNvSpPr>
          <p:nvPr>
            <p:ph type="title"/>
          </p:nvPr>
        </p:nvSpPr>
        <p:spPr>
          <a:xfrm>
            <a:off x="1981200" y="1"/>
            <a:ext cx="8218488" cy="1196975"/>
          </a:xfrm>
        </p:spPr>
        <p:txBody>
          <a:bodyPr/>
          <a:lstStyle/>
          <a:p>
            <a:r>
              <a:rPr lang="nl-NL" sz="1800" b="1" dirty="0" err="1"/>
              <a:t>Evolution</a:t>
            </a:r>
            <a:r>
              <a:rPr lang="nl-NL" sz="1800" b="1" dirty="0"/>
              <a:t> of services sector (index1999 = 100) (Vlaams Gewest; 30 juni 1999 – 30 juni 2006)</a:t>
            </a:r>
            <a:br>
              <a:rPr lang="nl-NL" sz="1800" b="1" dirty="0"/>
            </a:br>
            <a:r>
              <a:rPr lang="nl-NL" sz="1800" b="1" dirty="0"/>
              <a:t>(source: Steunpunt WSE)</a:t>
            </a:r>
            <a:r>
              <a:rPr lang="nl-NL" sz="4000" dirty="0"/>
              <a:t> </a:t>
            </a:r>
          </a:p>
        </p:txBody>
      </p:sp>
      <p:sp>
        <p:nvSpPr>
          <p:cNvPr id="2" name="Tijdelijke aanduiding voor dianummer 1"/>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4100361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327818"/>
            <a:ext cx="10515600" cy="1325563"/>
          </a:xfrm>
        </p:spPr>
        <p:txBody>
          <a:bodyPr>
            <a:normAutofit/>
          </a:bodyPr>
          <a:lstStyle/>
          <a:p>
            <a:r>
              <a:rPr lang="en-GB" sz="3600" dirty="0"/>
              <a:t>1.3. Making predictions</a:t>
            </a:r>
          </a:p>
        </p:txBody>
      </p:sp>
      <p:sp>
        <p:nvSpPr>
          <p:cNvPr id="3" name="Tijdelijke aanduiding voor inhoud 2"/>
          <p:cNvSpPr>
            <a:spLocks noGrp="1"/>
          </p:cNvSpPr>
          <p:nvPr>
            <p:ph idx="1"/>
          </p:nvPr>
        </p:nvSpPr>
        <p:spPr>
          <a:xfrm>
            <a:off x="1371600" y="1405054"/>
            <a:ext cx="9601200" cy="4462346"/>
          </a:xfrm>
        </p:spPr>
        <p:txBody>
          <a:bodyPr/>
          <a:lstStyle/>
          <a:p>
            <a:r>
              <a:rPr lang="en-US" sz="2400" dirty="0"/>
              <a:t>Although it’s possible to ‘predict’ demographic or statistical trends, it’s impossible to predict specific events </a:t>
            </a:r>
          </a:p>
          <a:p>
            <a:endParaRPr lang="en-US" sz="2400" dirty="0"/>
          </a:p>
          <a:p>
            <a:pPr lvl="1"/>
            <a:r>
              <a:rPr lang="en-US" dirty="0"/>
              <a:t>E.g. “youth bulge” (a disproportionally large amount of (unemployed and frustrated young people) indicates that civil unrest (revolution, civil war, </a:t>
            </a:r>
            <a:r>
              <a:rPr lang="en-US" dirty="0" err="1"/>
              <a:t>organised</a:t>
            </a:r>
            <a:r>
              <a:rPr lang="en-US" dirty="0"/>
              <a:t> crime) will be more likely in the future.</a:t>
            </a:r>
          </a:p>
          <a:p>
            <a:pPr lvl="1"/>
            <a:endParaRPr lang="en-US" dirty="0"/>
          </a:p>
          <a:p>
            <a:pPr lvl="1"/>
            <a:r>
              <a:rPr lang="en-US" dirty="0"/>
              <a:t>But: you can never predict a civil war for a particular country…</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60794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9099" y="200026"/>
            <a:ext cx="10665213" cy="869256"/>
          </a:xfrm>
        </p:spPr>
        <p:txBody>
          <a:bodyPr>
            <a:normAutofit/>
          </a:bodyPr>
          <a:lstStyle/>
          <a:p>
            <a:r>
              <a:rPr lang="en-US" sz="3600" noProof="0" dirty="0"/>
              <a:t>Recap from last lecture….Research Processes</a:t>
            </a:r>
          </a:p>
        </p:txBody>
      </p:sp>
      <p:sp>
        <p:nvSpPr>
          <p:cNvPr id="3" name="Tijdelijke aanduiding voor inhoud 2"/>
          <p:cNvSpPr>
            <a:spLocks noGrp="1"/>
          </p:cNvSpPr>
          <p:nvPr>
            <p:ph idx="1"/>
          </p:nvPr>
        </p:nvSpPr>
        <p:spPr>
          <a:xfrm>
            <a:off x="836225" y="1069282"/>
            <a:ext cx="10808088" cy="5588692"/>
          </a:xfrm>
        </p:spPr>
        <p:txBody>
          <a:bodyPr>
            <a:normAutofit fontScale="92500" lnSpcReduction="20000"/>
          </a:bodyPr>
          <a:lstStyle/>
          <a:p>
            <a:r>
              <a:rPr lang="en-US" noProof="0" dirty="0"/>
              <a:t>Positivist</a:t>
            </a:r>
          </a:p>
          <a:p>
            <a:pPr lvl="1"/>
            <a:r>
              <a:rPr lang="en-US" noProof="0" dirty="0"/>
              <a:t>Deduction: from theory to data</a:t>
            </a:r>
          </a:p>
          <a:p>
            <a:pPr lvl="1"/>
            <a:r>
              <a:rPr lang="en-US" noProof="0" dirty="0"/>
              <a:t>Induction: from data to theory </a:t>
            </a:r>
          </a:p>
          <a:p>
            <a:r>
              <a:rPr lang="en-US" dirty="0"/>
              <a:t>Positivist approach:</a:t>
            </a:r>
          </a:p>
          <a:p>
            <a:pPr lvl="1"/>
            <a:r>
              <a:rPr lang="en-US" dirty="0"/>
              <a:t>“treats research and the theories, it tests or generates and supports as an exact replication mirroring the social-political world, which the researcher studies from a position external to that world”  (SS&amp;Y, 40)</a:t>
            </a:r>
          </a:p>
          <a:p>
            <a:pPr lvl="1"/>
            <a:r>
              <a:rPr lang="en-US" dirty="0"/>
              <a:t>There is ultimately </a:t>
            </a:r>
            <a:r>
              <a:rPr lang="en-US" dirty="0">
                <a:solidFill>
                  <a:schemeClr val="accent2">
                    <a:lumMod val="75000"/>
                  </a:schemeClr>
                </a:solidFill>
              </a:rPr>
              <a:t>one external, objective reality </a:t>
            </a:r>
            <a:r>
              <a:rPr lang="en-US" dirty="0"/>
              <a:t>(facts are facts)</a:t>
            </a:r>
          </a:p>
          <a:p>
            <a:pPr lvl="1"/>
            <a:r>
              <a:rPr lang="en-US" dirty="0"/>
              <a:t>Quantitative and qualitative methods (but </a:t>
            </a:r>
            <a:r>
              <a:rPr lang="en-US" dirty="0">
                <a:solidFill>
                  <a:schemeClr val="accent2">
                    <a:lumMod val="75000"/>
                  </a:schemeClr>
                </a:solidFill>
              </a:rPr>
              <a:t>mostly quantitative</a:t>
            </a:r>
            <a:r>
              <a:rPr lang="en-US" dirty="0"/>
              <a:t>)</a:t>
            </a:r>
          </a:p>
          <a:p>
            <a:pPr marL="0" indent="0">
              <a:buNone/>
            </a:pPr>
            <a:endParaRPr lang="en-US" noProof="0" dirty="0"/>
          </a:p>
          <a:p>
            <a:r>
              <a:rPr lang="en-US" noProof="0" dirty="0"/>
              <a:t>Interpretive:</a:t>
            </a:r>
          </a:p>
          <a:p>
            <a:pPr lvl="1"/>
            <a:r>
              <a:rPr lang="en-US" noProof="0" dirty="0"/>
              <a:t>Abduction: going back and forth between data and theory</a:t>
            </a:r>
            <a:r>
              <a:rPr lang="en-US" dirty="0"/>
              <a:t>.</a:t>
            </a:r>
          </a:p>
          <a:p>
            <a:r>
              <a:rPr lang="en-US" dirty="0"/>
              <a:t>Interpretive approach:</a:t>
            </a:r>
          </a:p>
          <a:p>
            <a:pPr lvl="1"/>
            <a:r>
              <a:rPr lang="en-US" dirty="0"/>
              <a:t>“sees research findings as resulting from intersubjective, meaning-focused processes that themselves interact with and potentially shape the world we study” (SS&amp;Y, 40)</a:t>
            </a:r>
          </a:p>
          <a:p>
            <a:pPr lvl="1"/>
            <a:r>
              <a:rPr lang="en-US" dirty="0"/>
              <a:t>Focuses on </a:t>
            </a:r>
            <a:r>
              <a:rPr lang="en-US" dirty="0">
                <a:solidFill>
                  <a:schemeClr val="accent2">
                    <a:lumMod val="75000"/>
                  </a:schemeClr>
                </a:solidFill>
              </a:rPr>
              <a:t>sense-making, meaning-making, interpretation and lived, embodied experiences</a:t>
            </a:r>
          </a:p>
          <a:p>
            <a:pPr lvl="1"/>
            <a:r>
              <a:rPr lang="en-US" dirty="0"/>
              <a:t>There are </a:t>
            </a:r>
            <a:r>
              <a:rPr lang="en-US" dirty="0">
                <a:solidFill>
                  <a:schemeClr val="accent2">
                    <a:lumMod val="75000"/>
                  </a:schemeClr>
                </a:solidFill>
              </a:rPr>
              <a:t>multiple, (inter)subjective realities</a:t>
            </a:r>
          </a:p>
          <a:p>
            <a:pPr lvl="1"/>
            <a:r>
              <a:rPr lang="en-US" dirty="0">
                <a:solidFill>
                  <a:schemeClr val="accent2">
                    <a:lumMod val="75000"/>
                  </a:schemeClr>
                </a:solidFill>
              </a:rPr>
              <a:t>Qualitative methods </a:t>
            </a:r>
            <a:r>
              <a:rPr lang="en-US" dirty="0"/>
              <a:t>(although this can include analyses of quantitative data)</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4077275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3057" y="257466"/>
            <a:ext cx="11005654" cy="822704"/>
          </a:xfrm>
        </p:spPr>
        <p:txBody>
          <a:bodyPr>
            <a:noAutofit/>
          </a:bodyPr>
          <a:lstStyle/>
          <a:p>
            <a:r>
              <a:rPr lang="en-US" sz="3200" dirty="0">
                <a:solidFill>
                  <a:schemeClr val="tx1"/>
                </a:solidFill>
              </a:rPr>
              <a:t>1.4. </a:t>
            </a:r>
            <a:r>
              <a:rPr lang="en-US" sz="2800" dirty="0">
                <a:solidFill>
                  <a:schemeClr val="tx1"/>
                </a:solidFill>
              </a:rPr>
              <a:t>Interpreting culturally or historically significant phenomena</a:t>
            </a:r>
          </a:p>
        </p:txBody>
      </p:sp>
      <p:sp>
        <p:nvSpPr>
          <p:cNvPr id="3" name="Tijdelijke aanduiding voor inhoud 2"/>
          <p:cNvSpPr>
            <a:spLocks noGrp="1"/>
          </p:cNvSpPr>
          <p:nvPr>
            <p:ph idx="1"/>
          </p:nvPr>
        </p:nvSpPr>
        <p:spPr>
          <a:xfrm>
            <a:off x="993057" y="1282477"/>
            <a:ext cx="11005654" cy="5373216"/>
          </a:xfrm>
        </p:spPr>
        <p:txBody>
          <a:bodyPr>
            <a:noAutofit/>
          </a:bodyPr>
          <a:lstStyle/>
          <a:p>
            <a:r>
              <a:rPr lang="en-US" sz="2400" dirty="0"/>
              <a:t>In the social sciences, knowledge of specific situations and events is also highly valued, even if they are a-typical or rare.</a:t>
            </a:r>
          </a:p>
          <a:p>
            <a:endParaRPr lang="en-US" sz="2400" dirty="0"/>
          </a:p>
          <a:p>
            <a:r>
              <a:rPr lang="en-US" sz="2400" dirty="0"/>
              <a:t>Because of historical (French revolution, Fall of Berlin Wall) and/or cultural importance.</a:t>
            </a:r>
            <a:br>
              <a:rPr lang="en-US" sz="2400" dirty="0"/>
            </a:br>
            <a:endParaRPr lang="en-US" sz="2400" dirty="0"/>
          </a:p>
          <a:p>
            <a:r>
              <a:rPr lang="en-US" sz="2400" dirty="0"/>
              <a:t>Competition to establish the ‘accepted interpretation’ of such a phenomenon.</a:t>
            </a:r>
          </a:p>
          <a:p>
            <a:endParaRPr lang="en-US" sz="2400" dirty="0"/>
          </a:p>
          <a:p>
            <a:r>
              <a:rPr lang="en-US" sz="2400" dirty="0"/>
              <a:t>Researchers who study general phenomena often rely on historical and more specific case-studies.</a:t>
            </a:r>
          </a:p>
          <a:p>
            <a:pPr lvl="1"/>
            <a:r>
              <a:rPr lang="en-US" sz="2200" dirty="0"/>
              <a:t>E.g.: to understand the time pattern of mortality reduction and of the increase in life expectancy in the advanced industrial economies, the case of Britain has been </a:t>
            </a:r>
            <a:r>
              <a:rPr lang="en-US" sz="2200" dirty="0" err="1"/>
              <a:t>analysed</a:t>
            </a:r>
            <a:r>
              <a:rPr lang="en-US" sz="2200" dirty="0"/>
              <a:t> in depth</a:t>
            </a:r>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46216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3058" y="257466"/>
            <a:ext cx="8479678" cy="1008112"/>
          </a:xfrm>
        </p:spPr>
        <p:txBody>
          <a:bodyPr>
            <a:noAutofit/>
          </a:bodyPr>
          <a:lstStyle/>
          <a:p>
            <a:r>
              <a:rPr lang="en-US" sz="3200" dirty="0">
                <a:solidFill>
                  <a:schemeClr val="tx1"/>
                </a:solidFill>
              </a:rPr>
              <a:t>1.4. </a:t>
            </a:r>
            <a:r>
              <a:rPr lang="en-US" sz="2800" dirty="0">
                <a:solidFill>
                  <a:schemeClr val="tx1"/>
                </a:solidFill>
              </a:rPr>
              <a:t>Interpreting culturally or historically significant phenomena</a:t>
            </a:r>
          </a:p>
        </p:txBody>
      </p:sp>
      <p:sp>
        <p:nvSpPr>
          <p:cNvPr id="3" name="Tijdelijke aanduiding voor inhoud 2"/>
          <p:cNvSpPr>
            <a:spLocks noGrp="1"/>
          </p:cNvSpPr>
          <p:nvPr>
            <p:ph idx="1"/>
          </p:nvPr>
        </p:nvSpPr>
        <p:spPr>
          <a:xfrm>
            <a:off x="600772" y="1396294"/>
            <a:ext cx="8871963" cy="5373216"/>
          </a:xfrm>
        </p:spPr>
        <p:txBody>
          <a:bodyPr>
            <a:normAutofit lnSpcReduction="10000"/>
          </a:bodyPr>
          <a:lstStyle/>
          <a:p>
            <a:r>
              <a:rPr lang="en-US" sz="2400" dirty="0"/>
              <a:t>E.g. Kristin </a:t>
            </a:r>
            <a:r>
              <a:rPr lang="en-US" sz="2400" dirty="0" err="1"/>
              <a:t>Luker</a:t>
            </a:r>
            <a:r>
              <a:rPr lang="en-US" sz="2400" dirty="0"/>
              <a:t>, (1984) </a:t>
            </a:r>
            <a:r>
              <a:rPr lang="en-US" sz="2400" i="1" dirty="0"/>
              <a:t>Abortion and the politics of motherhood. </a:t>
            </a:r>
          </a:p>
          <a:p>
            <a:endParaRPr lang="en-US" sz="2400" dirty="0"/>
          </a:p>
          <a:p>
            <a:r>
              <a:rPr lang="en-US" sz="2400" dirty="0"/>
              <a:t>More than 200 interviews with pro-life and pro-choice activists, surveying more than 20 years of policy documents</a:t>
            </a:r>
          </a:p>
          <a:p>
            <a:r>
              <a:rPr lang="en-US" sz="2400" dirty="0"/>
              <a:t>Understanding the rise, </a:t>
            </a:r>
            <a:r>
              <a:rPr lang="en-US" sz="2400" dirty="0" err="1"/>
              <a:t>polarisation</a:t>
            </a:r>
            <a:r>
              <a:rPr lang="en-US" sz="2400" dirty="0"/>
              <a:t> and development on the American abortion conflict.</a:t>
            </a:r>
          </a:p>
          <a:p>
            <a:r>
              <a:rPr lang="en-US" sz="2400" dirty="0"/>
              <a:t>Closely related to individuals’ positions on sexual </a:t>
            </a:r>
            <a:r>
              <a:rPr lang="en-US" sz="2400" dirty="0" err="1"/>
              <a:t>behaviour</a:t>
            </a:r>
            <a:r>
              <a:rPr lang="en-US" sz="2400" dirty="0"/>
              <a:t>, care of children, family life, technology, and the importance of the individual and community.</a:t>
            </a:r>
          </a:p>
          <a:p>
            <a:endParaRPr lang="en-US" sz="2400" dirty="0"/>
          </a:p>
          <a:p>
            <a:r>
              <a:rPr lang="en-US" sz="2400" dirty="0"/>
              <a:t>Tells us more about a moral controversy that became central to American politics, and about the development of such controversies in general </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21</a:t>
            </a:fld>
            <a:endParaRPr lang="en-US"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2816" y="761522"/>
            <a:ext cx="2629184" cy="3998758"/>
          </a:xfrm>
          <a:prstGeom prst="rect">
            <a:avLst/>
          </a:prstGeom>
        </p:spPr>
      </p:pic>
    </p:spTree>
    <p:extLst>
      <p:ext uri="{BB962C8B-B14F-4D97-AF65-F5344CB8AC3E}">
        <p14:creationId xmlns:p14="http://schemas.microsoft.com/office/powerpoint/2010/main" val="2366521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0884" y="168976"/>
            <a:ext cx="9882534" cy="1080120"/>
          </a:xfrm>
        </p:spPr>
        <p:txBody>
          <a:bodyPr>
            <a:normAutofit/>
          </a:bodyPr>
          <a:lstStyle/>
          <a:p>
            <a:r>
              <a:rPr lang="en-US" sz="3600" dirty="0">
                <a:solidFill>
                  <a:schemeClr val="tx1"/>
                </a:solidFill>
              </a:rPr>
              <a:t>1.5. Exploring Diversity</a:t>
            </a:r>
            <a:endParaRPr lang="en-US" sz="6600" dirty="0">
              <a:solidFill>
                <a:schemeClr val="tx1"/>
              </a:solidFill>
            </a:endParaRPr>
          </a:p>
        </p:txBody>
      </p:sp>
      <p:sp>
        <p:nvSpPr>
          <p:cNvPr id="3" name="Tijdelijke aanduiding voor inhoud 2"/>
          <p:cNvSpPr>
            <a:spLocks noGrp="1"/>
          </p:cNvSpPr>
          <p:nvPr>
            <p:ph idx="1"/>
          </p:nvPr>
        </p:nvSpPr>
        <p:spPr>
          <a:xfrm>
            <a:off x="679060" y="1581605"/>
            <a:ext cx="10206182" cy="4117231"/>
          </a:xfrm>
        </p:spPr>
        <p:txBody>
          <a:bodyPr>
            <a:normAutofit/>
          </a:bodyPr>
          <a:lstStyle/>
          <a:p>
            <a:r>
              <a:rPr lang="en-US" sz="2400" dirty="0"/>
              <a:t>Focus on a variety of circumstances and cases.</a:t>
            </a:r>
          </a:p>
          <a:p>
            <a:endParaRPr lang="en-US" sz="2400" dirty="0"/>
          </a:p>
          <a:p>
            <a:r>
              <a:rPr lang="en-US" sz="2400" dirty="0"/>
              <a:t>You do not look for general patterns, but for differences.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1867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2109" y="188640"/>
            <a:ext cx="9618387" cy="936104"/>
          </a:xfrm>
        </p:spPr>
        <p:txBody>
          <a:bodyPr>
            <a:normAutofit/>
          </a:bodyPr>
          <a:lstStyle/>
          <a:p>
            <a:r>
              <a:rPr lang="en-US" sz="3600" dirty="0"/>
              <a:t>1.5. Exploring diversity</a:t>
            </a:r>
          </a:p>
        </p:txBody>
      </p:sp>
      <p:sp>
        <p:nvSpPr>
          <p:cNvPr id="3" name="Tijdelijke aanduiding voor inhoud 2"/>
          <p:cNvSpPr>
            <a:spLocks noGrp="1"/>
          </p:cNvSpPr>
          <p:nvPr>
            <p:ph idx="1"/>
          </p:nvPr>
        </p:nvSpPr>
        <p:spPr>
          <a:xfrm>
            <a:off x="942108" y="1268760"/>
            <a:ext cx="11249891" cy="5184626"/>
          </a:xfrm>
        </p:spPr>
        <p:txBody>
          <a:bodyPr>
            <a:noAutofit/>
          </a:bodyPr>
          <a:lstStyle/>
          <a:p>
            <a:r>
              <a:rPr lang="en-US" sz="2200" dirty="0"/>
              <a:t>E.g. Kroft et al (1989) “a time without work”</a:t>
            </a:r>
          </a:p>
          <a:p>
            <a:endParaRPr lang="en-US" sz="2200" dirty="0"/>
          </a:p>
          <a:p>
            <a:r>
              <a:rPr lang="en-US" sz="2200" dirty="0"/>
              <a:t>Researching the social consequences of structural, long-term unemployment</a:t>
            </a:r>
          </a:p>
          <a:p>
            <a:endParaRPr lang="en-US" sz="2200" dirty="0"/>
          </a:p>
          <a:p>
            <a:r>
              <a:rPr lang="en-US" sz="2200" dirty="0"/>
              <a:t>Great differences among the unemployed in terms of coping with their unemployment:</a:t>
            </a:r>
          </a:p>
          <a:p>
            <a:pPr lvl="1"/>
            <a:r>
              <a:rPr lang="en-US" sz="2200" dirty="0"/>
              <a:t>Actively looking for a job: conformism (inner obligation), ritualism (routine).</a:t>
            </a:r>
          </a:p>
          <a:p>
            <a:pPr lvl="1"/>
            <a:r>
              <a:rPr lang="en-US" sz="2200" dirty="0" err="1"/>
              <a:t>Retraitism</a:t>
            </a:r>
            <a:r>
              <a:rPr lang="en-US" sz="2200" dirty="0"/>
              <a:t>: stopped looking for work, have often become highly isolated.</a:t>
            </a:r>
          </a:p>
          <a:p>
            <a:pPr lvl="1"/>
            <a:r>
              <a:rPr lang="en-US" sz="2200" dirty="0"/>
              <a:t>Entrepreneurialism (in official labor combined with unemployment allowance) and calculation (attempt to combine as many sources of income as possible)</a:t>
            </a:r>
          </a:p>
          <a:p>
            <a:pPr lvl="1"/>
            <a:r>
              <a:rPr lang="en-US" sz="2200" dirty="0"/>
              <a:t>Autonomists:  consider their unemployment allowance as a basic income.</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2957488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57564" y="89210"/>
            <a:ext cx="10515600" cy="1325563"/>
          </a:xfrm>
        </p:spPr>
        <p:txBody>
          <a:bodyPr>
            <a:normAutofit/>
          </a:bodyPr>
          <a:lstStyle/>
          <a:p>
            <a:r>
              <a:rPr lang="en-GB" sz="3600" dirty="0"/>
              <a:t>1.5. Exploring diversity</a:t>
            </a: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60419" y="365125"/>
            <a:ext cx="2890018" cy="4773932"/>
          </a:xfrm>
        </p:spPr>
      </p:pic>
      <p:sp>
        <p:nvSpPr>
          <p:cNvPr id="3" name="Tijdelijke aanduiding voor dianummer 2"/>
          <p:cNvSpPr>
            <a:spLocks noGrp="1"/>
          </p:cNvSpPr>
          <p:nvPr>
            <p:ph type="sldNum" sz="quarter" idx="12"/>
          </p:nvPr>
        </p:nvSpPr>
        <p:spPr/>
        <p:txBody>
          <a:bodyPr/>
          <a:lstStyle/>
          <a:p>
            <a:fld id="{6D22F896-40B5-4ADD-8801-0D06FADFA095}" type="slidenum">
              <a:rPr lang="en-US" smtClean="0"/>
              <a:t>24</a:t>
            </a:fld>
            <a:endParaRPr lang="en-US" dirty="0"/>
          </a:p>
        </p:txBody>
      </p:sp>
      <p:sp>
        <p:nvSpPr>
          <p:cNvPr id="5" name="Tekstvak 4"/>
          <p:cNvSpPr txBox="1"/>
          <p:nvPr/>
        </p:nvSpPr>
        <p:spPr>
          <a:xfrm>
            <a:off x="881734" y="1384089"/>
            <a:ext cx="8202855" cy="3785652"/>
          </a:xfrm>
          <a:prstGeom prst="rect">
            <a:avLst/>
          </a:prstGeom>
          <a:noFill/>
        </p:spPr>
        <p:txBody>
          <a:bodyPr wrap="square" rtlCol="0">
            <a:spAutoFit/>
          </a:bodyPr>
          <a:lstStyle/>
          <a:p>
            <a:r>
              <a:rPr lang="en-GB" sz="2400" dirty="0"/>
              <a:t>Margaret Mead (1928), </a:t>
            </a:r>
            <a:r>
              <a:rPr lang="en-GB" sz="2400" i="1" dirty="0"/>
              <a:t>Coming of age in Samoa. A study of adolescence and sex in primitive society.</a:t>
            </a:r>
            <a:r>
              <a:rPr lang="en-GB" sz="2400" dirty="0"/>
              <a:t> </a:t>
            </a:r>
          </a:p>
          <a:p>
            <a:endParaRPr lang="en-GB" sz="2400" dirty="0"/>
          </a:p>
          <a:p>
            <a:r>
              <a:rPr lang="en-GB" sz="2400" dirty="0"/>
              <a:t>Important study: one of the leading figures in women’s emancipation movement in the US. As a public intellectual she used her ethnographic as a case against “masculine“ and sexually conservative American culture: showing that the US could learn from other societies with a more free sexual culture</a:t>
            </a:r>
          </a:p>
          <a:p>
            <a:endParaRPr lang="en-GB" sz="2400" dirty="0"/>
          </a:p>
        </p:txBody>
      </p:sp>
      <p:sp>
        <p:nvSpPr>
          <p:cNvPr id="6" name="Tekstvak 5"/>
          <p:cNvSpPr txBox="1"/>
          <p:nvPr/>
        </p:nvSpPr>
        <p:spPr>
          <a:xfrm>
            <a:off x="881734" y="5169741"/>
            <a:ext cx="11268703" cy="1200329"/>
          </a:xfrm>
          <a:prstGeom prst="rect">
            <a:avLst/>
          </a:prstGeom>
          <a:noFill/>
        </p:spPr>
        <p:txBody>
          <a:bodyPr wrap="square" rtlCol="0">
            <a:spAutoFit/>
          </a:bodyPr>
          <a:lstStyle/>
          <a:p>
            <a:r>
              <a:rPr lang="en-GB" sz="2400" dirty="0"/>
              <a:t>A great deal of (critical) social scientists perceive this to be the most important contribution to their work, which can make their societies: showing that different and possibly better ways of life are possible.</a:t>
            </a:r>
          </a:p>
        </p:txBody>
      </p:sp>
    </p:spTree>
    <p:extLst>
      <p:ext uri="{BB962C8B-B14F-4D97-AF65-F5344CB8AC3E}">
        <p14:creationId xmlns:p14="http://schemas.microsoft.com/office/powerpoint/2010/main" val="2828642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3562" y="299976"/>
            <a:ext cx="9767793" cy="800177"/>
          </a:xfrm>
        </p:spPr>
        <p:txBody>
          <a:bodyPr>
            <a:noAutofit/>
          </a:bodyPr>
          <a:lstStyle/>
          <a:p>
            <a:r>
              <a:rPr lang="en-US" sz="3600" dirty="0">
                <a:solidFill>
                  <a:schemeClr val="tx1"/>
                </a:solidFill>
              </a:rPr>
              <a:t>1.6. Giving voice</a:t>
            </a:r>
          </a:p>
        </p:txBody>
      </p:sp>
      <p:sp>
        <p:nvSpPr>
          <p:cNvPr id="3" name="Tijdelijke aanduiding voor inhoud 2"/>
          <p:cNvSpPr>
            <a:spLocks noGrp="1"/>
          </p:cNvSpPr>
          <p:nvPr>
            <p:ph idx="1"/>
          </p:nvPr>
        </p:nvSpPr>
        <p:spPr>
          <a:xfrm>
            <a:off x="923636" y="1400131"/>
            <a:ext cx="10104582" cy="5157892"/>
          </a:xfrm>
        </p:spPr>
        <p:txBody>
          <a:bodyPr>
            <a:noAutofit/>
          </a:bodyPr>
          <a:lstStyle/>
          <a:p>
            <a:r>
              <a:rPr lang="en-US" sz="2400" dirty="0"/>
              <a:t>Tell the story of a specific group, usually in a way that </a:t>
            </a:r>
            <a:r>
              <a:rPr lang="en-US" sz="2400" dirty="0" err="1"/>
              <a:t>highlightening</a:t>
            </a:r>
            <a:r>
              <a:rPr lang="en-US" sz="2400" dirty="0"/>
              <a:t> its visibility (i.e. often for a wider audience) and that seeks to increase the public’s understanding and respect for that group. </a:t>
            </a:r>
          </a:p>
          <a:p>
            <a:endParaRPr lang="en-US" sz="2400" dirty="0"/>
          </a:p>
          <a:p>
            <a:r>
              <a:rPr lang="en-US" sz="2400" dirty="0"/>
              <a:t>This may simultaneously help to increase the stock of knowledge on different social types, forms and processes (exploring diversity).</a:t>
            </a:r>
          </a:p>
          <a:p>
            <a:pPr lvl="1"/>
            <a:endParaRPr lang="en-US" dirty="0"/>
          </a:p>
          <a:p>
            <a:r>
              <a:rPr lang="en-US" sz="2400" dirty="0"/>
              <a:t>Often the groups studied in this way are marginal or stigmatized groups, outside the social mainstream (for example, the homeless, the poor, ethnic minorities such as the Roma,…)</a:t>
            </a:r>
          </a:p>
          <a:p>
            <a:endParaRPr lang="en-US" sz="2400" dirty="0"/>
          </a:p>
          <a:p>
            <a:r>
              <a:rPr lang="en-US" sz="2400" dirty="0"/>
              <a:t>Often implies ethnographic research (field work)</a:t>
            </a:r>
          </a:p>
          <a:p>
            <a:endParaRPr lang="en-US" sz="20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226232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600" dirty="0"/>
              <a:t>6. Giving voice</a:t>
            </a:r>
          </a:p>
        </p:txBody>
      </p:sp>
      <p:sp>
        <p:nvSpPr>
          <p:cNvPr id="3" name="Tijdelijke aanduiding voor inhoud 2"/>
          <p:cNvSpPr>
            <a:spLocks noGrp="1"/>
          </p:cNvSpPr>
          <p:nvPr>
            <p:ph idx="1"/>
          </p:nvPr>
        </p:nvSpPr>
        <p:spPr>
          <a:xfrm>
            <a:off x="1122972" y="1754923"/>
            <a:ext cx="9601200" cy="5115240"/>
          </a:xfrm>
        </p:spPr>
        <p:txBody>
          <a:bodyPr>
            <a:normAutofit/>
          </a:bodyPr>
          <a:lstStyle/>
          <a:p>
            <a:r>
              <a:rPr lang="en-US" sz="2400" dirty="0"/>
              <a:t>While “socially engaged research” can be perfectly legitimate, there are some common cautions in order to safeguard one’s distance:</a:t>
            </a:r>
          </a:p>
          <a:p>
            <a:pPr lvl="1"/>
            <a:r>
              <a:rPr lang="en-US" dirty="0"/>
              <a:t>Don’t whitewash.</a:t>
            </a:r>
          </a:p>
          <a:p>
            <a:pPr lvl="1"/>
            <a:r>
              <a:rPr lang="en-US" dirty="0"/>
              <a:t>Present the good and the bad.</a:t>
            </a:r>
          </a:p>
          <a:p>
            <a:pPr lvl="1"/>
            <a:r>
              <a:rPr lang="en-US" dirty="0"/>
              <a:t>Maintain your skepticism.</a:t>
            </a:r>
          </a:p>
          <a:p>
            <a:pPr lvl="1"/>
            <a:r>
              <a:rPr lang="en-US" dirty="0"/>
              <a:t>Examine the same events from several points of view.</a:t>
            </a:r>
          </a:p>
          <a:p>
            <a:pPr lvl="1"/>
            <a:endParaRPr lang="en-US" dirty="0"/>
          </a:p>
          <a:p>
            <a:pPr lvl="1"/>
            <a:r>
              <a:rPr lang="en-US" dirty="0"/>
              <a:t>E.g. studies about the situation of the refugees in Europe.</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3315110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5445" y="135474"/>
            <a:ext cx="8064896" cy="576064"/>
          </a:xfrm>
        </p:spPr>
        <p:txBody>
          <a:bodyPr>
            <a:noAutofit/>
          </a:bodyPr>
          <a:lstStyle/>
          <a:p>
            <a:r>
              <a:rPr lang="en-US" sz="3600" dirty="0">
                <a:solidFill>
                  <a:schemeClr val="tx1"/>
                </a:solidFill>
              </a:rPr>
              <a:t>1.7. Advancing new concepts or theories</a:t>
            </a:r>
          </a:p>
        </p:txBody>
      </p:sp>
      <p:sp>
        <p:nvSpPr>
          <p:cNvPr id="3" name="Tijdelijke aanduiding voor inhoud 2"/>
          <p:cNvSpPr>
            <a:spLocks noGrp="1"/>
          </p:cNvSpPr>
          <p:nvPr>
            <p:ph idx="1"/>
          </p:nvPr>
        </p:nvSpPr>
        <p:spPr>
          <a:xfrm>
            <a:off x="935445" y="1561541"/>
            <a:ext cx="10286737" cy="5160985"/>
          </a:xfrm>
        </p:spPr>
        <p:txBody>
          <a:bodyPr>
            <a:noAutofit/>
          </a:bodyPr>
          <a:lstStyle/>
          <a:p>
            <a:r>
              <a:rPr lang="en-US" sz="2400" dirty="0">
                <a:solidFill>
                  <a:schemeClr val="tx1"/>
                </a:solidFill>
              </a:rPr>
              <a:t>Theoretical research use of empirical data (mostly secondary data).</a:t>
            </a:r>
          </a:p>
          <a:p>
            <a:endParaRPr lang="en-US" sz="2400" dirty="0">
              <a:solidFill>
                <a:schemeClr val="tx1"/>
              </a:solidFill>
            </a:endParaRPr>
          </a:p>
          <a:p>
            <a:r>
              <a:rPr lang="en-US" sz="2400" i="1" dirty="0">
                <a:solidFill>
                  <a:schemeClr val="tx1"/>
                </a:solidFill>
              </a:rPr>
              <a:t>Induction: </a:t>
            </a:r>
            <a:r>
              <a:rPr lang="en-US" sz="2400" dirty="0">
                <a:solidFill>
                  <a:schemeClr val="tx1"/>
                </a:solidFill>
              </a:rPr>
              <a:t>developing new concepts, theory on the basis of new data (e.g. concept ‘sticky floor’ versus ‘glass ceiling’).</a:t>
            </a:r>
          </a:p>
          <a:p>
            <a:endParaRPr lang="en-US" sz="2400" dirty="0">
              <a:solidFill>
                <a:schemeClr val="tx1"/>
              </a:solidFill>
            </a:endParaRPr>
          </a:p>
          <a:p>
            <a:r>
              <a:rPr lang="en-US" sz="2400" i="1" dirty="0">
                <a:solidFill>
                  <a:schemeClr val="tx1"/>
                </a:solidFill>
              </a:rPr>
              <a:t>Deduction</a:t>
            </a:r>
            <a:r>
              <a:rPr lang="en-US" sz="2400" dirty="0">
                <a:solidFill>
                  <a:schemeClr val="tx1"/>
                </a:solidFill>
              </a:rPr>
              <a:t>: you start from the literature and the existing theories, to which you try to develop a new contribution.  </a:t>
            </a:r>
          </a:p>
          <a:p>
            <a:endParaRPr lang="en-US" sz="2400" dirty="0">
              <a:solidFill>
                <a:schemeClr val="tx1"/>
              </a:solidFill>
            </a:endParaRPr>
          </a:p>
          <a:p>
            <a:r>
              <a:rPr lang="en-US" sz="2400" i="1" dirty="0">
                <a:solidFill>
                  <a:schemeClr val="tx1"/>
                </a:solidFill>
              </a:rPr>
              <a:t>Abduction</a:t>
            </a:r>
            <a:r>
              <a:rPr lang="en-US" sz="2400" dirty="0">
                <a:solidFill>
                  <a:schemeClr val="tx1"/>
                </a:solidFill>
              </a:rPr>
              <a:t>: going back and forth between new data and theory. This may help to create new concepts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825026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2726" y="156117"/>
            <a:ext cx="10570005" cy="954676"/>
          </a:xfrm>
        </p:spPr>
        <p:txBody>
          <a:bodyPr>
            <a:noAutofit/>
          </a:bodyPr>
          <a:lstStyle/>
          <a:p>
            <a:r>
              <a:rPr lang="en-US" sz="3600" b="1" dirty="0"/>
              <a:t>1.8. Policy Evaluation and Advice</a:t>
            </a:r>
          </a:p>
        </p:txBody>
      </p:sp>
      <p:sp>
        <p:nvSpPr>
          <p:cNvPr id="3" name="Tijdelijke aanduiding voor inhoud 2"/>
          <p:cNvSpPr>
            <a:spLocks noGrp="1"/>
          </p:cNvSpPr>
          <p:nvPr>
            <p:ph idx="1"/>
          </p:nvPr>
        </p:nvSpPr>
        <p:spPr>
          <a:xfrm>
            <a:off x="692726" y="1110793"/>
            <a:ext cx="11499273" cy="5044680"/>
          </a:xfrm>
        </p:spPr>
        <p:txBody>
          <a:bodyPr>
            <a:noAutofit/>
          </a:bodyPr>
          <a:lstStyle/>
          <a:p>
            <a:r>
              <a:rPr lang="en-US" sz="2400" dirty="0"/>
              <a:t>Evaluation research: measuring the success of specific policies and programs</a:t>
            </a:r>
          </a:p>
          <a:p>
            <a:pPr lvl="1"/>
            <a:r>
              <a:rPr lang="en-US" sz="2000" dirty="0"/>
              <a:t>E.g. labor market policies, social work programs,…</a:t>
            </a:r>
          </a:p>
          <a:p>
            <a:endParaRPr lang="en-US" sz="2400" dirty="0"/>
          </a:p>
          <a:p>
            <a:r>
              <a:rPr lang="en-US" sz="2400" dirty="0"/>
              <a:t>Often research questions and financing derive from external organizations.</a:t>
            </a:r>
          </a:p>
          <a:p>
            <a:r>
              <a:rPr lang="en-US" sz="2400" dirty="0"/>
              <a:t>More problem-driven than theory-driven.</a:t>
            </a:r>
          </a:p>
          <a:p>
            <a:r>
              <a:rPr lang="en-US" sz="2400" dirty="0"/>
              <a:t>Has to be carried out with scientific rigor and accuracy as well.</a:t>
            </a:r>
          </a:p>
          <a:p>
            <a:r>
              <a:rPr lang="en-US" sz="2400" dirty="0"/>
              <a:t>Critical function (‘Speaking Truth to Power’).</a:t>
            </a:r>
          </a:p>
          <a:p>
            <a:r>
              <a:rPr lang="en-US" sz="2400" dirty="0"/>
              <a:t>Sometimes this is outsourced and independent, sometimes this is strongly participative and cooperative.</a:t>
            </a:r>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245234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7306" y="0"/>
            <a:ext cx="10513291" cy="1256579"/>
          </a:xfrm>
        </p:spPr>
        <p:txBody>
          <a:bodyPr>
            <a:normAutofit/>
          </a:bodyPr>
          <a:lstStyle/>
          <a:p>
            <a:r>
              <a:rPr lang="en-GB" sz="3600" dirty="0"/>
              <a:t>Research goals…</a:t>
            </a:r>
          </a:p>
        </p:txBody>
      </p:sp>
      <p:sp>
        <p:nvSpPr>
          <p:cNvPr id="3" name="Tijdelijke aanduiding voor dianummer 2"/>
          <p:cNvSpPr>
            <a:spLocks noGrp="1"/>
          </p:cNvSpPr>
          <p:nvPr>
            <p:ph type="sldNum" sz="quarter" idx="12"/>
          </p:nvPr>
        </p:nvSpPr>
        <p:spPr/>
        <p:txBody>
          <a:bodyPr/>
          <a:lstStyle/>
          <a:p>
            <a:fld id="{6D22F896-40B5-4ADD-8801-0D06FADFA095}" type="slidenum">
              <a:rPr lang="en-US" smtClean="0"/>
              <a:t>29</a:t>
            </a:fld>
            <a:endParaRPr lang="en-US" dirty="0"/>
          </a:p>
        </p:txBody>
      </p:sp>
      <p:graphicFrame>
        <p:nvGraphicFramePr>
          <p:cNvPr id="4" name="Tabel 3"/>
          <p:cNvGraphicFramePr>
            <a:graphicFrameLocks noGrp="1"/>
          </p:cNvGraphicFramePr>
          <p:nvPr>
            <p:extLst>
              <p:ext uri="{D42A27DB-BD31-4B8C-83A1-F6EECF244321}">
                <p14:modId xmlns:p14="http://schemas.microsoft.com/office/powerpoint/2010/main" val="1587983868"/>
              </p:ext>
            </p:extLst>
          </p:nvPr>
        </p:nvGraphicFramePr>
        <p:xfrm>
          <a:off x="748142" y="744316"/>
          <a:ext cx="11009748" cy="5709070"/>
        </p:xfrm>
        <a:graphic>
          <a:graphicData uri="http://schemas.openxmlformats.org/drawingml/2006/table">
            <a:tbl>
              <a:tblPr firstRow="1" bandRow="1">
                <a:tableStyleId>{5C22544A-7EE6-4342-B048-85BDC9FD1C3A}</a:tableStyleId>
              </a:tblPr>
              <a:tblGrid>
                <a:gridCol w="5504874">
                  <a:extLst>
                    <a:ext uri="{9D8B030D-6E8A-4147-A177-3AD203B41FA5}">
                      <a16:colId xmlns:a16="http://schemas.microsoft.com/office/drawing/2014/main" val="4042527485"/>
                    </a:ext>
                  </a:extLst>
                </a:gridCol>
                <a:gridCol w="5504874">
                  <a:extLst>
                    <a:ext uri="{9D8B030D-6E8A-4147-A177-3AD203B41FA5}">
                      <a16:colId xmlns:a16="http://schemas.microsoft.com/office/drawing/2014/main" val="805056823"/>
                    </a:ext>
                  </a:extLst>
                </a:gridCol>
              </a:tblGrid>
              <a:tr h="859947">
                <a:tc>
                  <a:txBody>
                    <a:bodyPr/>
                    <a:lstStyle/>
                    <a:p>
                      <a:r>
                        <a:rPr lang="en-GB" sz="2400" dirty="0"/>
                        <a:t>Research</a:t>
                      </a:r>
                      <a:r>
                        <a:rPr lang="en-GB" sz="2400" baseline="0" dirty="0"/>
                        <a:t> goal</a:t>
                      </a:r>
                      <a:endParaRPr lang="en-GB" sz="2400" dirty="0"/>
                    </a:p>
                  </a:txBody>
                  <a:tcPr/>
                </a:tc>
                <a:tc>
                  <a:txBody>
                    <a:bodyPr/>
                    <a:lstStyle/>
                    <a:p>
                      <a:r>
                        <a:rPr lang="en-GB" sz="2400" dirty="0"/>
                        <a:t>Most</a:t>
                      </a:r>
                      <a:r>
                        <a:rPr lang="en-GB" sz="2400" baseline="0" dirty="0"/>
                        <a:t> prevalent in (though not exclusively!)</a:t>
                      </a:r>
                      <a:endParaRPr lang="en-GB" sz="2400" dirty="0"/>
                    </a:p>
                  </a:txBody>
                  <a:tcPr/>
                </a:tc>
                <a:extLst>
                  <a:ext uri="{0D108BD9-81ED-4DB2-BD59-A6C34878D82A}">
                    <a16:rowId xmlns:a16="http://schemas.microsoft.com/office/drawing/2014/main" val="222107704"/>
                  </a:ext>
                </a:extLst>
              </a:tr>
              <a:tr h="555708">
                <a:tc>
                  <a:txBody>
                    <a:bodyPr/>
                    <a:lstStyle/>
                    <a:p>
                      <a:r>
                        <a:rPr lang="en-GB" sz="2400" dirty="0"/>
                        <a:t>Identifying</a:t>
                      </a:r>
                      <a:r>
                        <a:rPr lang="en-GB" sz="2400" baseline="0" dirty="0"/>
                        <a:t> general patterns</a:t>
                      </a:r>
                      <a:endParaRPr lang="en-GB" sz="2400" dirty="0"/>
                    </a:p>
                  </a:txBody>
                  <a:tcPr/>
                </a:tc>
                <a:tc>
                  <a:txBody>
                    <a:bodyPr/>
                    <a:lstStyle/>
                    <a:p>
                      <a:r>
                        <a:rPr lang="en-GB" sz="2400" dirty="0"/>
                        <a:t>(post-)positivist</a:t>
                      </a:r>
                    </a:p>
                  </a:txBody>
                  <a:tcPr/>
                </a:tc>
                <a:extLst>
                  <a:ext uri="{0D108BD9-81ED-4DB2-BD59-A6C34878D82A}">
                    <a16:rowId xmlns:a16="http://schemas.microsoft.com/office/drawing/2014/main" val="4035208087"/>
                  </a:ext>
                </a:extLst>
              </a:tr>
              <a:tr h="555708">
                <a:tc>
                  <a:txBody>
                    <a:bodyPr/>
                    <a:lstStyle/>
                    <a:p>
                      <a:r>
                        <a:rPr lang="en-GB" sz="2400" dirty="0"/>
                        <a:t>Testing and refining</a:t>
                      </a:r>
                      <a:r>
                        <a:rPr lang="en-GB" sz="2400" baseline="0" dirty="0"/>
                        <a:t> theories</a:t>
                      </a:r>
                      <a:endParaRPr lang="en-GB"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(post-)positivist</a:t>
                      </a:r>
                    </a:p>
                  </a:txBody>
                  <a:tcPr/>
                </a:tc>
                <a:extLst>
                  <a:ext uri="{0D108BD9-81ED-4DB2-BD59-A6C34878D82A}">
                    <a16:rowId xmlns:a16="http://schemas.microsoft.com/office/drawing/2014/main" val="1371812824"/>
                  </a:ext>
                </a:extLst>
              </a:tr>
              <a:tr h="555708">
                <a:tc>
                  <a:txBody>
                    <a:bodyPr/>
                    <a:lstStyle/>
                    <a:p>
                      <a:r>
                        <a:rPr lang="en-GB" sz="2400" dirty="0"/>
                        <a:t>Making predictions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(post-)positivist</a:t>
                      </a:r>
                    </a:p>
                  </a:txBody>
                  <a:tcPr/>
                </a:tc>
                <a:extLst>
                  <a:ext uri="{0D108BD9-81ED-4DB2-BD59-A6C34878D82A}">
                    <a16:rowId xmlns:a16="http://schemas.microsoft.com/office/drawing/2014/main" val="1933011444"/>
                  </a:ext>
                </a:extLst>
              </a:tr>
              <a:tr h="959167">
                <a:tc>
                  <a:txBody>
                    <a:bodyPr/>
                    <a:lstStyle/>
                    <a:p>
                      <a:r>
                        <a:rPr lang="en-GB" sz="2400" dirty="0"/>
                        <a:t>Interpreting culturally</a:t>
                      </a:r>
                      <a:r>
                        <a:rPr lang="en-GB" sz="2400" baseline="0" dirty="0"/>
                        <a:t> and/or historically significant phenomena</a:t>
                      </a:r>
                      <a:endParaRPr lang="en-GB" sz="2400" dirty="0"/>
                    </a:p>
                  </a:txBody>
                  <a:tcPr/>
                </a:tc>
                <a:tc>
                  <a:txBody>
                    <a:bodyPr/>
                    <a:lstStyle/>
                    <a:p>
                      <a:r>
                        <a:rPr lang="en-GB" sz="2400" dirty="0"/>
                        <a:t>Interpretive</a:t>
                      </a:r>
                    </a:p>
                  </a:txBody>
                  <a:tcPr/>
                </a:tc>
                <a:extLst>
                  <a:ext uri="{0D108BD9-81ED-4DB2-BD59-A6C34878D82A}">
                    <a16:rowId xmlns:a16="http://schemas.microsoft.com/office/drawing/2014/main" val="3403730334"/>
                  </a:ext>
                </a:extLst>
              </a:tr>
              <a:tr h="555708">
                <a:tc>
                  <a:txBody>
                    <a:bodyPr/>
                    <a:lstStyle/>
                    <a:p>
                      <a:r>
                        <a:rPr lang="en-GB" sz="2400" dirty="0"/>
                        <a:t>Exploring diversity</a:t>
                      </a:r>
                    </a:p>
                  </a:txBody>
                  <a:tcPr/>
                </a:tc>
                <a:tc>
                  <a:txBody>
                    <a:bodyPr/>
                    <a:lstStyle/>
                    <a:p>
                      <a:r>
                        <a:rPr lang="en-GB" sz="2400" dirty="0"/>
                        <a:t>Interpretive</a:t>
                      </a:r>
                    </a:p>
                  </a:txBody>
                  <a:tcPr/>
                </a:tc>
                <a:extLst>
                  <a:ext uri="{0D108BD9-81ED-4DB2-BD59-A6C34878D82A}">
                    <a16:rowId xmlns:a16="http://schemas.microsoft.com/office/drawing/2014/main" val="3119932831"/>
                  </a:ext>
                </a:extLst>
              </a:tr>
              <a:tr h="555708">
                <a:tc>
                  <a:txBody>
                    <a:bodyPr/>
                    <a:lstStyle/>
                    <a:p>
                      <a:r>
                        <a:rPr lang="en-GB" sz="2400" dirty="0"/>
                        <a:t>Giving</a:t>
                      </a:r>
                      <a:r>
                        <a:rPr lang="en-GB" sz="2400" baseline="0" dirty="0"/>
                        <a:t> voice</a:t>
                      </a:r>
                      <a:endParaRPr lang="en-GB" sz="2400" dirty="0"/>
                    </a:p>
                  </a:txBody>
                  <a:tcPr/>
                </a:tc>
                <a:tc>
                  <a:txBody>
                    <a:bodyPr/>
                    <a:lstStyle/>
                    <a:p>
                      <a:r>
                        <a:rPr lang="en-GB" sz="2400" dirty="0"/>
                        <a:t>Interpretive</a:t>
                      </a:r>
                    </a:p>
                  </a:txBody>
                  <a:tcPr/>
                </a:tc>
                <a:extLst>
                  <a:ext uri="{0D108BD9-81ED-4DB2-BD59-A6C34878D82A}">
                    <a16:rowId xmlns:a16="http://schemas.microsoft.com/office/drawing/2014/main" val="3804341178"/>
                  </a:ext>
                </a:extLst>
              </a:tr>
              <a:tr h="555708">
                <a:tc>
                  <a:txBody>
                    <a:bodyPr/>
                    <a:lstStyle/>
                    <a:p>
                      <a:r>
                        <a:rPr lang="en-GB" sz="2400" dirty="0"/>
                        <a:t>Advancing theories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(post-)positivist</a:t>
                      </a:r>
                    </a:p>
                  </a:txBody>
                  <a:tcPr/>
                </a:tc>
                <a:extLst>
                  <a:ext uri="{0D108BD9-81ED-4DB2-BD59-A6C34878D82A}">
                    <a16:rowId xmlns:a16="http://schemas.microsoft.com/office/drawing/2014/main" val="4047299858"/>
                  </a:ext>
                </a:extLst>
              </a:tr>
              <a:tr h="555708">
                <a:tc>
                  <a:txBody>
                    <a:bodyPr/>
                    <a:lstStyle/>
                    <a:p>
                      <a:r>
                        <a:rPr lang="en-GB" sz="2400" dirty="0"/>
                        <a:t>Policy evaluation</a:t>
                      </a:r>
                      <a:r>
                        <a:rPr lang="en-GB" sz="2400" baseline="0" dirty="0"/>
                        <a:t> and advice </a:t>
                      </a:r>
                      <a:endParaRPr lang="en-GB" sz="2400" dirty="0"/>
                    </a:p>
                  </a:txBody>
                  <a:tcPr/>
                </a:tc>
                <a:tc>
                  <a:txBody>
                    <a:bodyPr/>
                    <a:lstStyle/>
                    <a:p>
                      <a:r>
                        <a:rPr lang="en-GB" sz="2400" dirty="0"/>
                        <a:t>(post-)positivist</a:t>
                      </a:r>
                    </a:p>
                  </a:txBody>
                  <a:tcPr/>
                </a:tc>
                <a:extLst>
                  <a:ext uri="{0D108BD9-81ED-4DB2-BD59-A6C34878D82A}">
                    <a16:rowId xmlns:a16="http://schemas.microsoft.com/office/drawing/2014/main" val="2626143164"/>
                  </a:ext>
                </a:extLst>
              </a:tr>
            </a:tbl>
          </a:graphicData>
        </a:graphic>
      </p:graphicFrame>
    </p:spTree>
    <p:extLst>
      <p:ext uri="{BB962C8B-B14F-4D97-AF65-F5344CB8AC3E}">
        <p14:creationId xmlns:p14="http://schemas.microsoft.com/office/powerpoint/2010/main" val="300526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E01F-9310-014F-BB93-1DF37C19F72F}"/>
              </a:ext>
            </a:extLst>
          </p:cNvPr>
          <p:cNvSpPr>
            <a:spLocks noGrp="1"/>
          </p:cNvSpPr>
          <p:nvPr>
            <p:ph type="title"/>
          </p:nvPr>
        </p:nvSpPr>
        <p:spPr/>
        <p:txBody>
          <a:bodyPr/>
          <a:lstStyle/>
          <a:p>
            <a:r>
              <a:rPr lang="nl-BE"/>
              <a:t>Overview</a:t>
            </a:r>
            <a:endParaRPr lang="en-US" dirty="0"/>
          </a:p>
        </p:txBody>
      </p:sp>
      <p:sp>
        <p:nvSpPr>
          <p:cNvPr id="3" name="Content Placeholder 2">
            <a:extLst>
              <a:ext uri="{FF2B5EF4-FFF2-40B4-BE49-F238E27FC236}">
                <a16:creationId xmlns:a16="http://schemas.microsoft.com/office/drawing/2014/main" id="{5097C564-A21C-BC42-95F0-ABC2C6A8F5E3}"/>
              </a:ext>
            </a:extLst>
          </p:cNvPr>
          <p:cNvSpPr>
            <a:spLocks noGrp="1"/>
          </p:cNvSpPr>
          <p:nvPr>
            <p:ph idx="1"/>
          </p:nvPr>
        </p:nvSpPr>
        <p:spPr/>
        <p:txBody>
          <a:bodyPr/>
          <a:lstStyle/>
          <a:p>
            <a:r>
              <a:rPr lang="nl-BE" dirty="0">
                <a:solidFill>
                  <a:schemeClr val="tx1"/>
                </a:solidFill>
              </a:rPr>
              <a:t>Developing a research question</a:t>
            </a:r>
          </a:p>
          <a:p>
            <a:r>
              <a:rPr lang="nl-BE" dirty="0">
                <a:solidFill>
                  <a:schemeClr val="tx1"/>
                </a:solidFill>
              </a:rPr>
              <a:t>Research Goals</a:t>
            </a:r>
          </a:p>
          <a:p>
            <a:endParaRPr lang="en-US" dirty="0"/>
          </a:p>
        </p:txBody>
      </p:sp>
      <p:sp>
        <p:nvSpPr>
          <p:cNvPr id="4" name="Slide Number Placeholder 3">
            <a:extLst>
              <a:ext uri="{FF2B5EF4-FFF2-40B4-BE49-F238E27FC236}">
                <a16:creationId xmlns:a16="http://schemas.microsoft.com/office/drawing/2014/main" id="{937E7182-CE7A-2B48-BAE1-893A141D90BF}"/>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416405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BC4E0-2F32-5441-8CDC-44BBE265F20F}"/>
              </a:ext>
            </a:extLst>
          </p:cNvPr>
          <p:cNvSpPr>
            <a:spLocks noGrp="1"/>
          </p:cNvSpPr>
          <p:nvPr>
            <p:ph type="ctrTitle"/>
          </p:nvPr>
        </p:nvSpPr>
        <p:spPr/>
        <p:txBody>
          <a:bodyPr/>
          <a:lstStyle/>
          <a:p>
            <a:r>
              <a:rPr lang="en-US" sz="2000" dirty="0"/>
              <a:t>The (post-)positivist approach I</a:t>
            </a:r>
            <a:br>
              <a:rPr lang="en-US" sz="2000" dirty="0"/>
            </a:br>
            <a:r>
              <a:rPr lang="en-US" sz="2000" dirty="0"/>
              <a:t>Description and conceptualization</a:t>
            </a:r>
          </a:p>
        </p:txBody>
      </p:sp>
      <p:sp>
        <p:nvSpPr>
          <p:cNvPr id="4" name="Slide Number Placeholder 3">
            <a:extLst>
              <a:ext uri="{FF2B5EF4-FFF2-40B4-BE49-F238E27FC236}">
                <a16:creationId xmlns:a16="http://schemas.microsoft.com/office/drawing/2014/main" id="{80E6D762-F68A-2248-A12D-9AA32E5FA6D9}"/>
              </a:ext>
            </a:extLst>
          </p:cNvPr>
          <p:cNvSpPr>
            <a:spLocks noGrp="1"/>
          </p:cNvSpPr>
          <p:nvPr>
            <p:ph type="sldNum" sz="quarter" idx="12"/>
          </p:nvPr>
        </p:nvSpPr>
        <p:spPr/>
        <p:txBody>
          <a:bodyPr/>
          <a:lstStyle/>
          <a:p>
            <a:fld id="{6D22F896-40B5-4ADD-8801-0D06FADFA095}" type="slidenum">
              <a:rPr lang="en-US" smtClean="0"/>
              <a:pPr/>
              <a:t>30</a:t>
            </a:fld>
            <a:endParaRPr lang="en-US" dirty="0"/>
          </a:p>
        </p:txBody>
      </p:sp>
    </p:spTree>
    <p:extLst>
      <p:ext uri="{BB962C8B-B14F-4D97-AF65-F5344CB8AC3E}">
        <p14:creationId xmlns:p14="http://schemas.microsoft.com/office/powerpoint/2010/main" val="2592436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4491" y="221673"/>
            <a:ext cx="8917709" cy="908720"/>
          </a:xfrm>
        </p:spPr>
        <p:txBody>
          <a:bodyPr>
            <a:normAutofit/>
          </a:bodyPr>
          <a:lstStyle/>
          <a:p>
            <a:r>
              <a:rPr lang="en-US" sz="3600" dirty="0"/>
              <a:t>Description</a:t>
            </a:r>
          </a:p>
        </p:txBody>
      </p:sp>
      <p:sp>
        <p:nvSpPr>
          <p:cNvPr id="3" name="Tijdelijke aanduiding voor inhoud 2"/>
          <p:cNvSpPr>
            <a:spLocks noGrp="1"/>
          </p:cNvSpPr>
          <p:nvPr>
            <p:ph idx="1"/>
          </p:nvPr>
        </p:nvSpPr>
        <p:spPr>
          <a:xfrm>
            <a:off x="641927" y="1176481"/>
            <a:ext cx="10695709" cy="5230816"/>
          </a:xfrm>
        </p:spPr>
        <p:txBody>
          <a:bodyPr>
            <a:noAutofit/>
          </a:bodyPr>
          <a:lstStyle/>
          <a:p>
            <a:r>
              <a:rPr lang="en-US" dirty="0">
                <a:solidFill>
                  <a:schemeClr val="tx1"/>
                </a:solidFill>
              </a:rPr>
              <a:t>Description</a:t>
            </a:r>
          </a:p>
          <a:p>
            <a:pPr lvl="1"/>
            <a:r>
              <a:rPr lang="en-US" dirty="0">
                <a:solidFill>
                  <a:schemeClr val="tx1">
                    <a:lumMod val="95000"/>
                  </a:schemeClr>
                </a:solidFill>
              </a:rPr>
              <a:t>Answers a “what question” (who, how, when, what,…)</a:t>
            </a:r>
          </a:p>
          <a:p>
            <a:pPr lvl="1"/>
            <a:r>
              <a:rPr lang="en-US" dirty="0">
                <a:solidFill>
                  <a:schemeClr val="tx1">
                    <a:lumMod val="95000"/>
                  </a:schemeClr>
                </a:solidFill>
              </a:rPr>
              <a:t>Describes “how things really are”</a:t>
            </a:r>
          </a:p>
          <a:p>
            <a:endParaRPr lang="en-US" dirty="0">
              <a:solidFill>
                <a:schemeClr val="tx1">
                  <a:lumMod val="95000"/>
                </a:schemeClr>
              </a:solidFill>
            </a:endParaRPr>
          </a:p>
          <a:p>
            <a:r>
              <a:rPr lang="en-US" dirty="0">
                <a:solidFill>
                  <a:schemeClr val="tx1">
                    <a:lumMod val="95000"/>
                  </a:schemeClr>
                </a:solidFill>
              </a:rPr>
              <a:t>For example</a:t>
            </a:r>
          </a:p>
          <a:p>
            <a:pPr lvl="1"/>
            <a:r>
              <a:rPr lang="en-US" dirty="0">
                <a:solidFill>
                  <a:schemeClr val="tx1">
                    <a:lumMod val="95000"/>
                  </a:schemeClr>
                </a:solidFill>
              </a:rPr>
              <a:t>What is democracy (definition, features,…)? Precisely what distinguishes democratic from authoritarian regimes? How does it vary throughout time, from country to country?</a:t>
            </a:r>
          </a:p>
          <a:p>
            <a:pPr lvl="1"/>
            <a:r>
              <a:rPr lang="en-US" dirty="0">
                <a:solidFill>
                  <a:schemeClr val="tx1">
                    <a:lumMod val="95000"/>
                  </a:schemeClr>
                </a:solidFill>
              </a:rPr>
              <a:t>What is poverty? Characteristics? Evolution? Variation through time, space?</a:t>
            </a:r>
          </a:p>
          <a:p>
            <a:pPr lvl="1"/>
            <a:r>
              <a:rPr lang="en-US" dirty="0">
                <a:solidFill>
                  <a:schemeClr val="tx1">
                    <a:lumMod val="95000"/>
                  </a:schemeClr>
                </a:solidFill>
              </a:rPr>
              <a:t>What are the facts in European immigration? </a:t>
            </a:r>
          </a:p>
          <a:p>
            <a:pPr>
              <a:buNone/>
            </a:pPr>
            <a:endParaRPr lang="en-US" dirty="0">
              <a:solidFill>
                <a:schemeClr val="tx1">
                  <a:lumMod val="95000"/>
                </a:schemeClr>
              </a:solidFill>
            </a:endParaRPr>
          </a:p>
          <a:p>
            <a:pPr>
              <a:buNone/>
            </a:pPr>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11349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62286" y="216024"/>
            <a:ext cx="8917709" cy="908720"/>
          </a:xfrm>
        </p:spPr>
        <p:txBody>
          <a:bodyPr>
            <a:normAutofit/>
          </a:bodyPr>
          <a:lstStyle/>
          <a:p>
            <a:r>
              <a:rPr lang="en-US" sz="3600" dirty="0"/>
              <a:t>Explanation</a:t>
            </a:r>
          </a:p>
        </p:txBody>
      </p:sp>
      <p:sp>
        <p:nvSpPr>
          <p:cNvPr id="3" name="Tijdelijke aanduiding voor inhoud 2"/>
          <p:cNvSpPr>
            <a:spLocks noGrp="1"/>
          </p:cNvSpPr>
          <p:nvPr>
            <p:ph idx="1"/>
          </p:nvPr>
        </p:nvSpPr>
        <p:spPr>
          <a:xfrm>
            <a:off x="526473" y="1124744"/>
            <a:ext cx="10695709" cy="5230816"/>
          </a:xfrm>
        </p:spPr>
        <p:txBody>
          <a:bodyPr>
            <a:noAutofit/>
          </a:bodyPr>
          <a:lstStyle/>
          <a:p>
            <a:r>
              <a:rPr lang="en-US" dirty="0">
                <a:solidFill>
                  <a:schemeClr val="tx1"/>
                </a:solidFill>
              </a:rPr>
              <a:t>Explanation</a:t>
            </a:r>
          </a:p>
          <a:p>
            <a:pPr lvl="1"/>
            <a:r>
              <a:rPr lang="en-US" dirty="0">
                <a:solidFill>
                  <a:schemeClr val="tx1">
                    <a:lumMod val="95000"/>
                  </a:schemeClr>
                </a:solidFill>
              </a:rPr>
              <a:t>Answers a </a:t>
            </a:r>
            <a:r>
              <a:rPr lang="en-US" b="1" dirty="0">
                <a:solidFill>
                  <a:schemeClr val="tx1">
                    <a:lumMod val="95000"/>
                  </a:schemeClr>
                </a:solidFill>
              </a:rPr>
              <a:t>why question</a:t>
            </a:r>
            <a:r>
              <a:rPr lang="en-US" dirty="0">
                <a:solidFill>
                  <a:schemeClr val="tx1">
                    <a:lumMod val="95000"/>
                  </a:schemeClr>
                </a:solidFill>
              </a:rPr>
              <a:t>.</a:t>
            </a:r>
          </a:p>
          <a:p>
            <a:pPr lvl="1"/>
            <a:r>
              <a:rPr lang="en-US" b="1" dirty="0">
                <a:solidFill>
                  <a:schemeClr val="tx1">
                    <a:lumMod val="95000"/>
                  </a:schemeClr>
                </a:solidFill>
              </a:rPr>
              <a:t>Causality</a:t>
            </a:r>
            <a:r>
              <a:rPr lang="en-US" dirty="0">
                <a:solidFill>
                  <a:schemeClr val="tx1">
                    <a:lumMod val="95000"/>
                  </a:schemeClr>
                </a:solidFill>
              </a:rPr>
              <a:t>: an implicit or explicit claim that a factor generates variation in an outcome (a change in A causes a change in B).</a:t>
            </a:r>
          </a:p>
          <a:p>
            <a:endParaRPr lang="en-US" dirty="0">
              <a:solidFill>
                <a:schemeClr val="tx1">
                  <a:lumMod val="95000"/>
                </a:schemeClr>
              </a:solidFill>
            </a:endParaRPr>
          </a:p>
          <a:p>
            <a:r>
              <a:rPr lang="en-US" dirty="0">
                <a:solidFill>
                  <a:schemeClr val="tx1">
                    <a:lumMod val="95000"/>
                  </a:schemeClr>
                </a:solidFill>
              </a:rPr>
              <a:t>For example</a:t>
            </a:r>
          </a:p>
          <a:p>
            <a:pPr lvl="1"/>
            <a:r>
              <a:rPr lang="en-US" dirty="0">
                <a:solidFill>
                  <a:schemeClr val="tx1">
                    <a:lumMod val="95000"/>
                  </a:schemeClr>
                </a:solidFill>
              </a:rPr>
              <a:t>What causes democracy? Which factors determine whether a political system is democratic or not? What are its effects? Does democracy enhance the prospect of peaceful coexistence?</a:t>
            </a:r>
          </a:p>
          <a:p>
            <a:pPr lvl="1"/>
            <a:r>
              <a:rPr lang="en-US" dirty="0">
                <a:solidFill>
                  <a:schemeClr val="tx1">
                    <a:lumMod val="95000"/>
                  </a:schemeClr>
                </a:solidFill>
              </a:rPr>
              <a:t>Why do so many people immigrate to Europe?</a:t>
            </a:r>
          </a:p>
          <a:p>
            <a:pPr lvl="1"/>
            <a:r>
              <a:rPr lang="en-US" dirty="0">
                <a:solidFill>
                  <a:schemeClr val="tx1">
                    <a:lumMod val="95000"/>
                  </a:schemeClr>
                </a:solidFill>
              </a:rPr>
              <a:t>Why do end up in some European countries, rather than others? </a:t>
            </a:r>
          </a:p>
          <a:p>
            <a:pPr>
              <a:buNone/>
            </a:pPr>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354191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22972" y="1504604"/>
            <a:ext cx="9313689" cy="5353396"/>
          </a:xfrm>
        </p:spPr>
        <p:txBody>
          <a:bodyPr>
            <a:noAutofit/>
          </a:bodyPr>
          <a:lstStyle/>
          <a:p>
            <a:pPr marL="68580" indent="0">
              <a:buNone/>
            </a:pPr>
            <a:r>
              <a:rPr lang="en-US" dirty="0"/>
              <a:t>Conventional wisdom: description is easier and less valuable (scientifically) than  explanation. However: this is not always the case. </a:t>
            </a:r>
          </a:p>
          <a:p>
            <a:pPr marL="68580" indent="0">
              <a:buNone/>
            </a:pPr>
            <a:endParaRPr lang="en-US" dirty="0"/>
          </a:p>
          <a:p>
            <a:r>
              <a:rPr lang="en-US" dirty="0"/>
              <a:t>Lots of uncertainty about important descriptive questions:</a:t>
            </a:r>
          </a:p>
          <a:p>
            <a:pPr lvl="1"/>
            <a:r>
              <a:rPr lang="en-US" dirty="0"/>
              <a:t>How big is global inequality (is it de- or increasing)? (There is no data nowadays about such topic)</a:t>
            </a:r>
          </a:p>
          <a:p>
            <a:pPr lvl="1"/>
            <a:r>
              <a:rPr lang="en-US" dirty="0"/>
              <a:t>Are political appointments in the Flemish administration increasing or decreasing?</a:t>
            </a:r>
          </a:p>
          <a:p>
            <a:pPr lvl="1"/>
            <a:r>
              <a:rPr lang="en-US" dirty="0"/>
              <a:t>Is corruption decreasing? How to measure it?</a:t>
            </a:r>
          </a:p>
          <a:p>
            <a:pPr lvl="1"/>
            <a:r>
              <a:rPr lang="en-US" dirty="0"/>
              <a:t>How many people are migrating? Where do they come from or go to? </a:t>
            </a:r>
          </a:p>
          <a:p>
            <a:pPr lvl="1">
              <a:buNone/>
            </a:pPr>
            <a:r>
              <a:rPr lang="en-US" dirty="0"/>
              <a:t>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33</a:t>
            </a:fld>
            <a:endParaRPr lang="en-US" dirty="0"/>
          </a:p>
        </p:txBody>
      </p:sp>
      <p:sp>
        <p:nvSpPr>
          <p:cNvPr id="5" name="Titel 1"/>
          <p:cNvSpPr txBox="1">
            <a:spLocks/>
          </p:cNvSpPr>
          <p:nvPr/>
        </p:nvSpPr>
        <p:spPr>
          <a:xfrm>
            <a:off x="1162286" y="349027"/>
            <a:ext cx="8917709" cy="9087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r>
              <a:rPr lang="nl-BE" sz="3600" dirty="0">
                <a:solidFill>
                  <a:schemeClr val="tx1"/>
                </a:solidFill>
              </a:rPr>
              <a:t>Description &amp; explanation</a:t>
            </a:r>
          </a:p>
        </p:txBody>
      </p:sp>
    </p:spTree>
    <p:extLst>
      <p:ext uri="{BB962C8B-B14F-4D97-AF65-F5344CB8AC3E}">
        <p14:creationId xmlns:p14="http://schemas.microsoft.com/office/powerpoint/2010/main" val="19014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62286" y="188639"/>
            <a:ext cx="9699678" cy="531949"/>
          </a:xfrm>
        </p:spPr>
        <p:txBody>
          <a:bodyPr>
            <a:normAutofit fontScale="90000"/>
          </a:bodyPr>
          <a:lstStyle/>
          <a:p>
            <a:r>
              <a:rPr lang="en-US" sz="3200" dirty="0"/>
              <a:t>Why is description important?</a:t>
            </a:r>
            <a:br>
              <a:rPr lang="en-US" dirty="0"/>
            </a:br>
            <a:br>
              <a:rPr lang="en-US" dirty="0"/>
            </a:br>
            <a:br>
              <a:rPr lang="en-US" dirty="0"/>
            </a:br>
            <a:endParaRPr lang="en-US" dirty="0"/>
          </a:p>
        </p:txBody>
      </p:sp>
      <p:sp>
        <p:nvSpPr>
          <p:cNvPr id="3" name="Tijdelijke aanduiding voor inhoud 2"/>
          <p:cNvSpPr>
            <a:spLocks noGrp="1"/>
          </p:cNvSpPr>
          <p:nvPr>
            <p:ph idx="1"/>
          </p:nvPr>
        </p:nvSpPr>
        <p:spPr>
          <a:xfrm>
            <a:off x="748146" y="1566353"/>
            <a:ext cx="10906298" cy="4571059"/>
          </a:xfrm>
        </p:spPr>
        <p:txBody>
          <a:bodyPr>
            <a:noAutofit/>
          </a:bodyPr>
          <a:lstStyle/>
          <a:p>
            <a:r>
              <a:rPr lang="en-US" dirty="0"/>
              <a:t>Important concepts in the social sciences have no standard or widely shared meaning</a:t>
            </a:r>
          </a:p>
          <a:p>
            <a:pPr lvl="1"/>
            <a:r>
              <a:rPr lang="en-US" dirty="0"/>
              <a:t>e.g. social cohesion, democracy, individualization, power,…</a:t>
            </a:r>
          </a:p>
          <a:p>
            <a:endParaRPr lang="en-US" sz="2000" dirty="0"/>
          </a:p>
          <a:p>
            <a:r>
              <a:rPr lang="en-US" dirty="0"/>
              <a:t>Sometimes causal questions are easier to answer than descriptive questions</a:t>
            </a:r>
          </a:p>
          <a:p>
            <a:pPr marL="969264" lvl="1" indent="-514350">
              <a:buAutoNum type="arabicParenR"/>
            </a:pPr>
            <a:r>
              <a:rPr lang="en-US" dirty="0"/>
              <a:t>What is democracy and how might it be operationalized?</a:t>
            </a:r>
          </a:p>
          <a:p>
            <a:pPr marL="969264" lvl="1" indent="-514350">
              <a:buAutoNum type="arabicParenR"/>
            </a:pPr>
            <a:r>
              <a:rPr lang="en-US" dirty="0"/>
              <a:t>Does democracy enhance the prospect of peaceful coexistence? </a:t>
            </a:r>
          </a:p>
          <a:p>
            <a:pPr lvl="1">
              <a:buNone/>
            </a:pPr>
            <a:r>
              <a:rPr lang="en-US" sz="2000" dirty="0"/>
              <a:t>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34</a:t>
            </a:fld>
            <a:endParaRPr lang="en-US" dirty="0"/>
          </a:p>
        </p:txBody>
      </p:sp>
      <p:sp>
        <p:nvSpPr>
          <p:cNvPr id="5" name="Titel 1"/>
          <p:cNvSpPr txBox="1">
            <a:spLocks/>
          </p:cNvSpPr>
          <p:nvPr/>
        </p:nvSpPr>
        <p:spPr>
          <a:xfrm>
            <a:off x="1162286" y="720588"/>
            <a:ext cx="8917709" cy="9087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r>
              <a:rPr lang="en-US" sz="3600" dirty="0">
                <a:solidFill>
                  <a:schemeClr val="tx1"/>
                </a:solidFill>
              </a:rPr>
              <a:t>The (scientific) value of description</a:t>
            </a:r>
          </a:p>
        </p:txBody>
      </p:sp>
    </p:spTree>
    <p:extLst>
      <p:ext uri="{BB962C8B-B14F-4D97-AF65-F5344CB8AC3E}">
        <p14:creationId xmlns:p14="http://schemas.microsoft.com/office/powerpoint/2010/main" val="90852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08364" y="249857"/>
            <a:ext cx="9638145" cy="792088"/>
          </a:xfrm>
        </p:spPr>
        <p:txBody>
          <a:bodyPr>
            <a:normAutofit/>
          </a:bodyPr>
          <a:lstStyle/>
          <a:p>
            <a:r>
              <a:rPr lang="en-US" sz="3600" dirty="0"/>
              <a:t>Description &amp; Explanation</a:t>
            </a:r>
            <a:endParaRPr lang="en-US" sz="4000" dirty="0"/>
          </a:p>
        </p:txBody>
      </p:sp>
      <p:sp>
        <p:nvSpPr>
          <p:cNvPr id="3" name="Tijdelijke aanduiding voor inhoud 2"/>
          <p:cNvSpPr>
            <a:spLocks noGrp="1"/>
          </p:cNvSpPr>
          <p:nvPr>
            <p:ph idx="1"/>
          </p:nvPr>
        </p:nvSpPr>
        <p:spPr>
          <a:xfrm>
            <a:off x="772160" y="1206095"/>
            <a:ext cx="11065163" cy="4753349"/>
          </a:xfrm>
        </p:spPr>
        <p:txBody>
          <a:bodyPr>
            <a:noAutofit/>
          </a:bodyPr>
          <a:lstStyle/>
          <a:p>
            <a:r>
              <a:rPr lang="en-US" dirty="0"/>
              <a:t>Description comes first: one must describe in order to explain. You need to get the facts right before you can explain them!</a:t>
            </a:r>
          </a:p>
          <a:p>
            <a:pPr lvl="1"/>
            <a:endParaRPr lang="en-US" dirty="0"/>
          </a:p>
          <a:p>
            <a:pPr lvl="1"/>
            <a:r>
              <a:rPr lang="en-US" dirty="0"/>
              <a:t>E.g. In order to examine the different factors ‘causing’ democracy (e.g. economic development, strength of civil society, etc.), one must first establish definition, measurement, </a:t>
            </a:r>
            <a:r>
              <a:rPr lang="en-US" dirty="0" err="1"/>
              <a:t>etc</a:t>
            </a:r>
            <a:r>
              <a:rPr lang="en-US" dirty="0"/>
              <a:t>, of democracy</a:t>
            </a:r>
          </a:p>
          <a:p>
            <a:pPr lvl="1"/>
            <a:r>
              <a:rPr lang="en-US" dirty="0"/>
              <a:t>E.g. before knowing why people immigrate to particular countries, you need to know how many people are effectively immigrating to those countries, and where they are coming from </a:t>
            </a:r>
          </a:p>
          <a:p>
            <a:endParaRPr lang="en-US" sz="2400" dirty="0"/>
          </a:p>
          <a:p>
            <a:endParaRPr lang="en-US" sz="2400" dirty="0"/>
          </a:p>
          <a:p>
            <a:pPr lvl="1"/>
            <a:endParaRPr lang="en-US" sz="2200" dirty="0"/>
          </a:p>
          <a:p>
            <a:endParaRPr lang="en-US" sz="2200" dirty="0"/>
          </a:p>
          <a:p>
            <a:pPr>
              <a:buNone/>
            </a:pPr>
            <a:endParaRPr lang="en-US" sz="2200" dirty="0"/>
          </a:p>
          <a:p>
            <a:endParaRPr lang="en-US" sz="22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329407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600" dirty="0"/>
              <a:t>Concepts</a:t>
            </a:r>
          </a:p>
        </p:txBody>
      </p:sp>
      <p:sp>
        <p:nvSpPr>
          <p:cNvPr id="3" name="Tijdelijke aanduiding voor inhoud 2"/>
          <p:cNvSpPr>
            <a:spLocks noGrp="1"/>
          </p:cNvSpPr>
          <p:nvPr>
            <p:ph idx="1"/>
          </p:nvPr>
        </p:nvSpPr>
        <p:spPr/>
        <p:txBody>
          <a:bodyPr>
            <a:normAutofit/>
          </a:bodyPr>
          <a:lstStyle/>
          <a:p>
            <a:pPr lvl="0"/>
            <a:r>
              <a:rPr lang="en-US" dirty="0" err="1"/>
              <a:t>Jaccard</a:t>
            </a:r>
            <a:r>
              <a:rPr lang="en-US" dirty="0"/>
              <a:t>, J. &amp; Jacoby, J. (2010) </a:t>
            </a:r>
            <a:r>
              <a:rPr lang="en-US" i="1" dirty="0"/>
              <a:t>Theory Construction and Model-Building Skills</a:t>
            </a:r>
            <a:r>
              <a:rPr lang="en-US" dirty="0"/>
              <a:t>. </a:t>
            </a:r>
            <a:r>
              <a:rPr lang="en-US" i="1" dirty="0"/>
              <a:t>A practical guide for social scientists</a:t>
            </a:r>
            <a:r>
              <a:rPr lang="en-US" dirty="0"/>
              <a:t>. New York: The Guilford Press, pp75-89. </a:t>
            </a:r>
          </a:p>
          <a:p>
            <a:pPr lvl="0"/>
            <a:endParaRPr lang="en-US" dirty="0"/>
          </a:p>
          <a:p>
            <a:r>
              <a:rPr lang="en-GB" dirty="0" err="1"/>
              <a:t>Gerring</a:t>
            </a:r>
            <a:r>
              <a:rPr lang="en-GB" dirty="0"/>
              <a:t>, J. (2012), </a:t>
            </a:r>
            <a:r>
              <a:rPr lang="en-GB" i="1" dirty="0"/>
              <a:t>Social Science Methodology. A Unified Framework</a:t>
            </a:r>
            <a:r>
              <a:rPr lang="en-GB" dirty="0"/>
              <a:t>, Cambridge: Cambridge University Press, pp. 141-166.</a:t>
            </a:r>
            <a:endParaRPr lang="en-US" dirty="0"/>
          </a:p>
          <a:p>
            <a:pPr lvl="0"/>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15055881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9818" y="263236"/>
            <a:ext cx="9601200" cy="841033"/>
          </a:xfrm>
        </p:spPr>
        <p:txBody>
          <a:bodyPr>
            <a:normAutofit/>
          </a:bodyPr>
          <a:lstStyle/>
          <a:p>
            <a:r>
              <a:rPr lang="en-GB" sz="3600" dirty="0"/>
              <a:t>Concepts</a:t>
            </a:r>
          </a:p>
        </p:txBody>
      </p:sp>
      <p:sp>
        <p:nvSpPr>
          <p:cNvPr id="3" name="Tijdelijke aanduiding voor inhoud 2"/>
          <p:cNvSpPr>
            <a:spLocks noGrp="1"/>
          </p:cNvSpPr>
          <p:nvPr>
            <p:ph idx="1"/>
          </p:nvPr>
        </p:nvSpPr>
        <p:spPr>
          <a:xfrm>
            <a:off x="1371600" y="1385455"/>
            <a:ext cx="9601200" cy="4786745"/>
          </a:xfrm>
        </p:spPr>
        <p:txBody>
          <a:bodyPr>
            <a:normAutofit/>
          </a:bodyPr>
          <a:lstStyle/>
          <a:p>
            <a:r>
              <a:rPr lang="en-GB" dirty="0"/>
              <a:t>Post-positive approaches: start from theory/literature</a:t>
            </a:r>
          </a:p>
          <a:p>
            <a:pPr lvl="1"/>
            <a:r>
              <a:rPr lang="en-GB" dirty="0"/>
              <a:t>More concretely: a phenomenon that has been defined by the literature.</a:t>
            </a:r>
          </a:p>
          <a:p>
            <a:pPr lvl="1"/>
            <a:r>
              <a:rPr lang="en-GB" dirty="0"/>
              <a:t>Observable behaviour such as smoking cigarettes, purchasing a product.</a:t>
            </a:r>
          </a:p>
          <a:p>
            <a:pPr lvl="1"/>
            <a:r>
              <a:rPr lang="en-GB" dirty="0"/>
              <a:t>Latent concepts, such as depression, alienation, social cohesion, poverty,…</a:t>
            </a:r>
          </a:p>
          <a:p>
            <a:endParaRPr lang="en-GB" dirty="0"/>
          </a:p>
          <a:p>
            <a:r>
              <a:rPr lang="en-GB" dirty="0"/>
              <a:t>Scientists often use abstract concepts</a:t>
            </a:r>
          </a:p>
          <a:p>
            <a:pPr lvl="1"/>
            <a:r>
              <a:rPr lang="en-GB" dirty="0"/>
              <a:t>E.g. social cohesion, democracy, poverty, discrimination, anomie, mechanic and organic solidarity, rituals, radicalisation,…</a:t>
            </a:r>
          </a:p>
          <a:p>
            <a:pPr lvl="1"/>
            <a:endParaRPr lang="en-GB" dirty="0"/>
          </a:p>
          <a:p>
            <a:r>
              <a:rPr lang="en-GB" dirty="0"/>
              <a:t>To conduct research they need to specify and focus these abstract concepts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1708472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501650"/>
            <a:ext cx="9601200" cy="860367"/>
          </a:xfrm>
        </p:spPr>
        <p:txBody>
          <a:bodyPr>
            <a:normAutofit/>
          </a:bodyPr>
          <a:lstStyle/>
          <a:p>
            <a:r>
              <a:rPr lang="en-US" sz="4000" dirty="0"/>
              <a:t>Instantiation</a:t>
            </a:r>
          </a:p>
        </p:txBody>
      </p:sp>
      <p:sp>
        <p:nvSpPr>
          <p:cNvPr id="3" name="Tijdelijke aanduiding voor inhoud 2"/>
          <p:cNvSpPr>
            <a:spLocks noGrp="1"/>
          </p:cNvSpPr>
          <p:nvPr>
            <p:ph idx="1"/>
          </p:nvPr>
        </p:nvSpPr>
        <p:spPr>
          <a:xfrm>
            <a:off x="838200" y="2005012"/>
            <a:ext cx="10233800" cy="4351338"/>
          </a:xfrm>
        </p:spPr>
        <p:txBody>
          <a:bodyPr>
            <a:normAutofit/>
          </a:bodyPr>
          <a:lstStyle/>
          <a:p>
            <a:r>
              <a:rPr lang="en-US" dirty="0"/>
              <a:t>“Specifying concrete instances of abstract concepts in order to help clarify their meaning.”</a:t>
            </a:r>
          </a:p>
          <a:p>
            <a:pPr lvl="1"/>
            <a:r>
              <a:rPr lang="en-US" dirty="0"/>
              <a:t>Practical strategies for formulating clear definitions of constructs.</a:t>
            </a:r>
          </a:p>
          <a:p>
            <a:pPr lvl="1"/>
            <a:r>
              <a:rPr lang="en-US" dirty="0"/>
              <a:t>Building a bridge between the conceptual and the empirical.</a:t>
            </a:r>
          </a:p>
          <a:p>
            <a:pPr lvl="1"/>
            <a:r>
              <a:rPr lang="en-US" dirty="0"/>
              <a:t>Turn abstract issues into specific “instances” that can be examined.</a:t>
            </a:r>
          </a:p>
          <a:p>
            <a:endParaRPr lang="en-US" dirty="0"/>
          </a:p>
          <a:p>
            <a:r>
              <a:rPr lang="en-US" dirty="0"/>
              <a:t>At some point, all theories need to be “instantiated”</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762593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77240"/>
          </a:xfrm>
        </p:spPr>
        <p:txBody>
          <a:bodyPr>
            <a:normAutofit/>
          </a:bodyPr>
          <a:lstStyle/>
          <a:p>
            <a:r>
              <a:rPr lang="en-US" sz="4000" dirty="0"/>
              <a:t>Instantiation</a:t>
            </a:r>
          </a:p>
        </p:txBody>
      </p:sp>
      <p:sp>
        <p:nvSpPr>
          <p:cNvPr id="3" name="Tijdelijke aanduiding voor inhoud 2"/>
          <p:cNvSpPr>
            <a:spLocks noGrp="1"/>
          </p:cNvSpPr>
          <p:nvPr>
            <p:ph idx="1"/>
          </p:nvPr>
        </p:nvSpPr>
        <p:spPr>
          <a:xfrm>
            <a:off x="838200" y="1838036"/>
            <a:ext cx="10233800" cy="4518314"/>
          </a:xfrm>
        </p:spPr>
        <p:txBody>
          <a:bodyPr>
            <a:normAutofit/>
          </a:bodyPr>
          <a:lstStyle/>
          <a:p>
            <a:r>
              <a:rPr lang="en-GB" dirty="0"/>
              <a:t>E.g. “older people know more things than younger people”</a:t>
            </a:r>
          </a:p>
          <a:p>
            <a:endParaRPr lang="en-GB" dirty="0"/>
          </a:p>
          <a:p>
            <a:r>
              <a:rPr lang="en-GB" dirty="0"/>
              <a:t>What do we mean by each of the two concepts?</a:t>
            </a:r>
          </a:p>
          <a:p>
            <a:pPr lvl="1"/>
            <a:r>
              <a:rPr lang="en-GB" dirty="0"/>
              <a:t>Age: what do you mean by old and young? </a:t>
            </a:r>
          </a:p>
          <a:p>
            <a:pPr lvl="1"/>
            <a:r>
              <a:rPr lang="en-GB" dirty="0"/>
              <a:t>Knowledgeability: music, films, local happenings, world events, geography, aircraft, family, jobs, cooking utensils, restaurants, religious events, clothing, computers, celebrities, photography, breeding tropical fish,…</a:t>
            </a:r>
          </a:p>
          <a:p>
            <a:pPr lvl="1"/>
            <a:r>
              <a:rPr lang="en-GB" dirty="0"/>
              <a:t>Or is it more a form of intelligence you are interested in? </a:t>
            </a:r>
          </a:p>
          <a:p>
            <a:endParaRPr lang="en-GB" dirty="0"/>
          </a:p>
          <a:p>
            <a:r>
              <a:rPr lang="en-GB" dirty="0"/>
              <a:t>Hence we need to be more specific about the age and type of knowledge we are referring to</a:t>
            </a: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161930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000" dirty="0"/>
              <a:t>Developing a research question (RQ)</a:t>
            </a:r>
            <a:br>
              <a:rPr lang="en-GB" sz="4000" dirty="0"/>
            </a:br>
            <a:r>
              <a:rPr lang="en-GB" sz="4000" dirty="0"/>
              <a:t>Reading Materials</a:t>
            </a:r>
          </a:p>
        </p:txBody>
      </p:sp>
      <p:sp>
        <p:nvSpPr>
          <p:cNvPr id="3" name="Tijdelijke aanduiding voor inhoud 2"/>
          <p:cNvSpPr>
            <a:spLocks noGrp="1"/>
          </p:cNvSpPr>
          <p:nvPr>
            <p:ph idx="1"/>
          </p:nvPr>
        </p:nvSpPr>
        <p:spPr/>
        <p:txBody>
          <a:bodyPr/>
          <a:lstStyle/>
          <a:p>
            <a:pPr lvl="0"/>
            <a:r>
              <a:rPr lang="en-US" dirty="0" err="1"/>
              <a:t>Luker</a:t>
            </a:r>
            <a:r>
              <a:rPr lang="en-US" dirty="0"/>
              <a:t>, K. (2008) Salsa-dancing into the social sciences. Research in an age of info-glut. Cambridge, MA: Harvard University Press, pp51-53. </a:t>
            </a:r>
          </a:p>
          <a:p>
            <a:pPr lvl="0"/>
            <a:endParaRPr lang="en-US" dirty="0"/>
          </a:p>
          <a:p>
            <a:pPr lvl="0"/>
            <a:r>
              <a:rPr lang="en-US" dirty="0"/>
              <a:t>Firebaugh, G. (2008) Seven rules for social research. Princeton: Princeton University Press, pp2-8. </a:t>
            </a:r>
          </a:p>
          <a:p>
            <a:pPr lvl="0"/>
            <a:endParaRPr lang="en-US" dirty="0"/>
          </a:p>
          <a:p>
            <a:r>
              <a:rPr lang="en-GB" dirty="0"/>
              <a:t>Schwartz-</a:t>
            </a:r>
            <a:r>
              <a:rPr lang="en-GB" dirty="0" err="1"/>
              <a:t>Shea</a:t>
            </a:r>
            <a:r>
              <a:rPr lang="en-GB" dirty="0"/>
              <a:t>, P. &amp; </a:t>
            </a:r>
            <a:r>
              <a:rPr lang="en-GB" dirty="0" err="1"/>
              <a:t>Yanow</a:t>
            </a:r>
            <a:r>
              <a:rPr lang="en-GB" dirty="0"/>
              <a:t>, D. (2012) </a:t>
            </a:r>
            <a:r>
              <a:rPr lang="en-GB" i="1" dirty="0"/>
              <a:t>Interpretive research design. Concepts and processes.</a:t>
            </a:r>
            <a:r>
              <a:rPr lang="en-GB" dirty="0"/>
              <a:t> New York: Routledge, pp24-45. </a:t>
            </a:r>
          </a:p>
          <a:p>
            <a:pPr lvl="0"/>
            <a:endParaRPr lang="en-US" dirty="0"/>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152056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9682" y="242455"/>
            <a:ext cx="9601200" cy="755072"/>
          </a:xfrm>
        </p:spPr>
        <p:txBody>
          <a:bodyPr>
            <a:normAutofit/>
          </a:bodyPr>
          <a:lstStyle/>
          <a:p>
            <a:r>
              <a:rPr lang="en-GB" sz="4000" dirty="0"/>
              <a:t>Instantiation</a:t>
            </a:r>
          </a:p>
        </p:txBody>
      </p:sp>
      <p:sp>
        <p:nvSpPr>
          <p:cNvPr id="3" name="Tijdelijke aanduiding voor inhoud 2"/>
          <p:cNvSpPr>
            <a:spLocks noGrp="1"/>
          </p:cNvSpPr>
          <p:nvPr>
            <p:ph idx="1"/>
          </p:nvPr>
        </p:nvSpPr>
        <p:spPr>
          <a:xfrm>
            <a:off x="669682" y="997527"/>
            <a:ext cx="11198629" cy="5618018"/>
          </a:xfrm>
        </p:spPr>
        <p:txBody>
          <a:bodyPr>
            <a:noAutofit/>
          </a:bodyPr>
          <a:lstStyle/>
          <a:p>
            <a:r>
              <a:rPr lang="en-GB" dirty="0"/>
              <a:t>Suppose you want to test the relation between attitudes concerning ‘going to university’ and </a:t>
            </a:r>
            <a:r>
              <a:rPr lang="en-GB" i="1" dirty="0"/>
              <a:t>actually</a:t>
            </a:r>
            <a:r>
              <a:rPr lang="en-GB" dirty="0"/>
              <a:t> going to university.</a:t>
            </a:r>
          </a:p>
          <a:p>
            <a:r>
              <a:rPr lang="en-GB" dirty="0"/>
              <a:t>You’ll need to make decisions on:</a:t>
            </a:r>
          </a:p>
          <a:p>
            <a:pPr lvl="1"/>
            <a:r>
              <a:rPr lang="en-GB" dirty="0"/>
              <a:t>Which particular group of high school students will you examine (n)?</a:t>
            </a:r>
          </a:p>
          <a:p>
            <a:pPr lvl="2"/>
            <a:r>
              <a:rPr lang="en-GB" sz="2200" dirty="0"/>
              <a:t>Which sample of schools (mix of state, Catholic and alternative schools? Flanders/Walloon/Brussels? City-countryside?)</a:t>
            </a:r>
          </a:p>
          <a:p>
            <a:pPr lvl="2"/>
            <a:r>
              <a:rPr lang="en-GB" sz="2200" dirty="0"/>
              <a:t>Only high school seniors (6</a:t>
            </a:r>
            <a:r>
              <a:rPr lang="en-GB" sz="2200" baseline="30000" dirty="0"/>
              <a:t>th</a:t>
            </a:r>
            <a:r>
              <a:rPr lang="en-GB" sz="2200" dirty="0"/>
              <a:t> </a:t>
            </a:r>
            <a:r>
              <a:rPr lang="en-GB" sz="2200" dirty="0" err="1"/>
              <a:t>middelbaar</a:t>
            </a:r>
            <a:r>
              <a:rPr lang="en-GB" sz="2200" dirty="0"/>
              <a:t>), or also juniors? </a:t>
            </a:r>
          </a:p>
          <a:p>
            <a:pPr lvl="2"/>
            <a:r>
              <a:rPr lang="en-GB" sz="2200" dirty="0"/>
              <a:t>All modules or just ASO? </a:t>
            </a:r>
          </a:p>
          <a:p>
            <a:pPr lvl="1"/>
            <a:r>
              <a:rPr lang="en-GB" dirty="0"/>
              <a:t> How will you measure their attitudes? </a:t>
            </a:r>
          </a:p>
          <a:p>
            <a:pPr lvl="2"/>
            <a:r>
              <a:rPr lang="en-GB" sz="2200" dirty="0"/>
              <a:t>Simple yes/no questions on whether they want to go? </a:t>
            </a:r>
          </a:p>
          <a:p>
            <a:pPr lvl="2"/>
            <a:r>
              <a:rPr lang="en-GB" sz="2200" dirty="0"/>
              <a:t>Do they associate universities with greater employment chances? Or rather with developing their interests?  </a:t>
            </a:r>
          </a:p>
          <a:p>
            <a:pPr lvl="1"/>
            <a:r>
              <a:rPr lang="en-GB" dirty="0"/>
              <a:t>When will you ask?</a:t>
            </a:r>
          </a:p>
          <a:p>
            <a:pPr lvl="2"/>
            <a:r>
              <a:rPr lang="en-GB" sz="2200" dirty="0"/>
              <a:t>September vs January? </a:t>
            </a:r>
          </a:p>
          <a:p>
            <a:pPr lvl="2"/>
            <a:r>
              <a:rPr lang="en-GB" sz="2200" dirty="0"/>
              <a:t>During a school break, class or holiday? </a:t>
            </a:r>
          </a:p>
          <a:p>
            <a:pPr marL="987552" lvl="2" indent="0">
              <a:buNone/>
            </a:pPr>
            <a:endParaRPr lang="en-GB" sz="22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129126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500"/>
                                        <p:tgtEl>
                                          <p:spTgt spid="3">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fade">
                                      <p:cBhvr>
                                        <p:cTn id="3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000" dirty="0"/>
              <a:t>Instantiation</a:t>
            </a:r>
          </a:p>
        </p:txBody>
      </p:sp>
      <p:sp>
        <p:nvSpPr>
          <p:cNvPr id="3" name="Tijdelijke aanduiding voor inhoud 2"/>
          <p:cNvSpPr>
            <a:spLocks noGrp="1"/>
          </p:cNvSpPr>
          <p:nvPr>
            <p:ph idx="1"/>
          </p:nvPr>
        </p:nvSpPr>
        <p:spPr>
          <a:xfrm>
            <a:off x="838200" y="1548534"/>
            <a:ext cx="10233800" cy="4351338"/>
          </a:xfrm>
        </p:spPr>
        <p:txBody>
          <a:bodyPr>
            <a:noAutofit/>
          </a:bodyPr>
          <a:lstStyle/>
          <a:p>
            <a:endParaRPr lang="en-GB" sz="2400" dirty="0"/>
          </a:p>
          <a:p>
            <a:r>
              <a:rPr lang="en-GB" sz="2400" dirty="0"/>
              <a:t>Each of these questions requires </a:t>
            </a:r>
            <a:r>
              <a:rPr lang="en-GB" sz="2400" b="1" dirty="0"/>
              <a:t>focusing or specifying the concepts</a:t>
            </a:r>
            <a:r>
              <a:rPr lang="en-GB" sz="2400" dirty="0"/>
              <a:t>, turning to specific instances of them, which you can use to test the validity of a more general theory</a:t>
            </a:r>
          </a:p>
          <a:p>
            <a:endParaRPr lang="en-GB" sz="2400" dirty="0"/>
          </a:p>
          <a:p>
            <a:r>
              <a:rPr lang="en-GB" sz="2400" dirty="0"/>
              <a:t>Beware: instantiation has both a select-in and select-out function. It helps us focus on some particular elements and blinds us for other elements</a:t>
            </a:r>
          </a:p>
          <a:p>
            <a:endParaRPr lang="en-GB" dirty="0"/>
          </a:p>
          <a:p>
            <a:endParaRPr lang="en-GB" dirty="0"/>
          </a:p>
          <a:p>
            <a:endParaRPr lang="en-GB" dirty="0"/>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41</a:t>
            </a:fld>
            <a:endParaRPr lang="en-US" dirty="0"/>
          </a:p>
        </p:txBody>
      </p:sp>
    </p:spTree>
    <p:extLst>
      <p:ext uri="{BB962C8B-B14F-4D97-AF65-F5344CB8AC3E}">
        <p14:creationId xmlns:p14="http://schemas.microsoft.com/office/powerpoint/2010/main" val="248727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1273" y="168276"/>
            <a:ext cx="9601200" cy="1485900"/>
          </a:xfrm>
        </p:spPr>
        <p:txBody>
          <a:bodyPr>
            <a:normAutofit/>
          </a:bodyPr>
          <a:lstStyle/>
          <a:p>
            <a:r>
              <a:rPr lang="en-GB" sz="3600" dirty="0"/>
              <a:t>Choosing a definition </a:t>
            </a:r>
          </a:p>
        </p:txBody>
      </p:sp>
      <p:sp>
        <p:nvSpPr>
          <p:cNvPr id="3" name="Tijdelijke aanduiding voor inhoud 2"/>
          <p:cNvSpPr>
            <a:spLocks noGrp="1"/>
          </p:cNvSpPr>
          <p:nvPr>
            <p:ph idx="1"/>
          </p:nvPr>
        </p:nvSpPr>
        <p:spPr>
          <a:xfrm>
            <a:off x="831273" y="1224685"/>
            <a:ext cx="11016582" cy="5035548"/>
          </a:xfrm>
        </p:spPr>
        <p:txBody>
          <a:bodyPr>
            <a:normAutofit/>
          </a:bodyPr>
          <a:lstStyle/>
          <a:p>
            <a:r>
              <a:rPr lang="en-GB" sz="2400" dirty="0"/>
              <a:t>Post-positivist research design: deductive, from theory to data</a:t>
            </a:r>
          </a:p>
          <a:p>
            <a:endParaRPr lang="en-GB" sz="2400" dirty="0"/>
          </a:p>
          <a:p>
            <a:r>
              <a:rPr lang="en-GB" sz="2400" dirty="0"/>
              <a:t>Hence the concepts that are used in the literature provide you with a clear starting point</a:t>
            </a:r>
          </a:p>
          <a:p>
            <a:endParaRPr lang="en-GB" sz="2400" dirty="0"/>
          </a:p>
          <a:p>
            <a:r>
              <a:rPr lang="en-GB" sz="2400" dirty="0"/>
              <a:t>Yet these concepts are defined differently by different scientists</a:t>
            </a:r>
          </a:p>
          <a:p>
            <a:pPr lvl="1"/>
            <a:r>
              <a:rPr lang="en-GB" sz="2400" dirty="0"/>
              <a:t>E.g. “brand loyalty”: more than 50 definitions in the scientific literature</a:t>
            </a:r>
          </a:p>
          <a:p>
            <a:pPr lvl="1"/>
            <a:r>
              <a:rPr lang="en-GB" sz="2400" dirty="0"/>
              <a:t>E.g. “democracy”, “social cohesion”, “individualisation”, “nationalism”,…</a:t>
            </a:r>
          </a:p>
          <a:p>
            <a:endParaRPr lang="en-GB" sz="2400" dirty="0"/>
          </a:p>
          <a:p>
            <a:r>
              <a:rPr lang="en-GB" sz="2400" dirty="0"/>
              <a:t>How to choose a particular definition? </a:t>
            </a:r>
          </a:p>
          <a:p>
            <a:endParaRPr lang="en-GB"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42</a:t>
            </a:fld>
            <a:endParaRPr lang="en-US" dirty="0"/>
          </a:p>
        </p:txBody>
      </p:sp>
    </p:spTree>
    <p:extLst>
      <p:ext uri="{BB962C8B-B14F-4D97-AF65-F5344CB8AC3E}">
        <p14:creationId xmlns:p14="http://schemas.microsoft.com/office/powerpoint/2010/main" val="420106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1309" y="256309"/>
            <a:ext cx="9601200" cy="868019"/>
          </a:xfrm>
        </p:spPr>
        <p:txBody>
          <a:bodyPr>
            <a:normAutofit/>
          </a:bodyPr>
          <a:lstStyle/>
          <a:p>
            <a:r>
              <a:rPr lang="en-GB" sz="3600" dirty="0"/>
              <a:t>Choosing a definition</a:t>
            </a:r>
          </a:p>
        </p:txBody>
      </p:sp>
      <p:sp>
        <p:nvSpPr>
          <p:cNvPr id="3" name="Tijdelijke aanduiding voor inhoud 2"/>
          <p:cNvSpPr>
            <a:spLocks noGrp="1"/>
          </p:cNvSpPr>
          <p:nvPr>
            <p:ph idx="1"/>
          </p:nvPr>
        </p:nvSpPr>
        <p:spPr>
          <a:xfrm>
            <a:off x="741309" y="1124328"/>
            <a:ext cx="10709382" cy="5244812"/>
          </a:xfrm>
        </p:spPr>
        <p:txBody>
          <a:bodyPr>
            <a:noAutofit/>
          </a:bodyPr>
          <a:lstStyle/>
          <a:p>
            <a:r>
              <a:rPr lang="en-GB" dirty="0"/>
              <a:t>Choose the most dominant one (after surveying the literature)</a:t>
            </a:r>
          </a:p>
          <a:p>
            <a:pPr lvl="1"/>
            <a:r>
              <a:rPr lang="en-GB" dirty="0"/>
              <a:t>However: the most dominant definition may not prove most adequate to your RQ. It may be necessary to adapt or add some elements so that you can provide a novel contribution to the field. </a:t>
            </a:r>
          </a:p>
          <a:p>
            <a:endParaRPr lang="en-GB" dirty="0"/>
          </a:p>
          <a:p>
            <a:r>
              <a:rPr lang="en-GB" dirty="0"/>
              <a:t>Choose the elements that are shared across different definitions</a:t>
            </a:r>
          </a:p>
          <a:p>
            <a:pPr lvl="1"/>
            <a:r>
              <a:rPr lang="en-GB" sz="2200" dirty="0"/>
              <a:t>i.e. what J&amp;J call “shared meanings”, as opposed to “surplus meaning”</a:t>
            </a:r>
          </a:p>
          <a:p>
            <a:pPr lvl="1"/>
            <a:r>
              <a:rPr lang="en-GB" sz="2200" dirty="0"/>
              <a:t>E.g. “attitudes” are defined differently, but most definitions include affective feelings about a particular object (e.g. I feel negative/positive about Abortion)</a:t>
            </a:r>
          </a:p>
          <a:p>
            <a:pPr lvl="1"/>
            <a:r>
              <a:rPr lang="en-GB" sz="2200" dirty="0"/>
              <a:t>Different definitions of attitude may include behavioural intentions (I will never have abortion) or associations (e.g. I associate Abortion with selfishness or emancipation)</a:t>
            </a:r>
          </a:p>
          <a:p>
            <a:pPr marL="0" indent="0">
              <a:buNone/>
            </a:pPr>
            <a:endParaRPr lang="en-GB" dirty="0"/>
          </a:p>
          <a:p>
            <a:endParaRPr lang="en-GB" dirty="0"/>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43</a:t>
            </a:fld>
            <a:endParaRPr lang="en-US" dirty="0"/>
          </a:p>
        </p:txBody>
      </p:sp>
    </p:spTree>
    <p:extLst>
      <p:ext uri="{BB962C8B-B14F-4D97-AF65-F5344CB8AC3E}">
        <p14:creationId xmlns:p14="http://schemas.microsoft.com/office/powerpoint/2010/main" val="282821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2837" y="270164"/>
            <a:ext cx="9601200" cy="1485900"/>
          </a:xfrm>
        </p:spPr>
        <p:txBody>
          <a:bodyPr>
            <a:normAutofit/>
          </a:bodyPr>
          <a:lstStyle/>
          <a:p>
            <a:r>
              <a:rPr lang="en-GB" sz="3600" dirty="0"/>
              <a:t>Choosing a definition</a:t>
            </a:r>
          </a:p>
        </p:txBody>
      </p:sp>
      <p:sp>
        <p:nvSpPr>
          <p:cNvPr id="3" name="Tijdelijke aanduiding voor inhoud 2"/>
          <p:cNvSpPr>
            <a:spLocks noGrp="1"/>
          </p:cNvSpPr>
          <p:nvPr>
            <p:ph idx="1"/>
          </p:nvPr>
        </p:nvSpPr>
        <p:spPr>
          <a:xfrm>
            <a:off x="741309" y="1613188"/>
            <a:ext cx="10233800" cy="4351338"/>
          </a:xfrm>
        </p:spPr>
        <p:txBody>
          <a:bodyPr>
            <a:noAutofit/>
          </a:bodyPr>
          <a:lstStyle/>
          <a:p>
            <a:endParaRPr lang="en-GB" dirty="0"/>
          </a:p>
          <a:p>
            <a:r>
              <a:rPr lang="en-GB" dirty="0"/>
              <a:t>Choose a definition that matches with your overall theoretical framework </a:t>
            </a:r>
          </a:p>
          <a:p>
            <a:pPr lvl="1"/>
            <a:r>
              <a:rPr lang="en-GB" dirty="0"/>
              <a:t>i.e. what is it that you want to study</a:t>
            </a:r>
          </a:p>
          <a:p>
            <a:pPr lvl="1"/>
            <a:r>
              <a:rPr lang="en-GB" dirty="0"/>
              <a:t>E.g. social class can include occupation, education, income, wealth, property ownership, control over means of production, political standing, prestige, reputation, association with elites, honorary titles, language,…</a:t>
            </a:r>
          </a:p>
          <a:p>
            <a:endParaRPr lang="en-GB" dirty="0"/>
          </a:p>
          <a:p>
            <a:endParaRPr lang="en-GB" dirty="0"/>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44</a:t>
            </a:fld>
            <a:endParaRPr lang="en-US" dirty="0"/>
          </a:p>
        </p:txBody>
      </p:sp>
    </p:spTree>
    <p:extLst>
      <p:ext uri="{BB962C8B-B14F-4D97-AF65-F5344CB8AC3E}">
        <p14:creationId xmlns:p14="http://schemas.microsoft.com/office/powerpoint/2010/main" val="310574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600" dirty="0"/>
              <a:t>Specifying concepts</a:t>
            </a:r>
          </a:p>
        </p:txBody>
      </p:sp>
      <p:sp>
        <p:nvSpPr>
          <p:cNvPr id="3" name="Tijdelijke aanduiding voor inhoud 2"/>
          <p:cNvSpPr>
            <a:spLocks noGrp="1"/>
          </p:cNvSpPr>
          <p:nvPr>
            <p:ph idx="1"/>
          </p:nvPr>
        </p:nvSpPr>
        <p:spPr>
          <a:xfrm>
            <a:off x="818551" y="1537002"/>
            <a:ext cx="6410035" cy="5113179"/>
          </a:xfrm>
        </p:spPr>
        <p:txBody>
          <a:bodyPr>
            <a:noAutofit/>
          </a:bodyPr>
          <a:lstStyle/>
          <a:p>
            <a:r>
              <a:rPr lang="en-GB" sz="2400" dirty="0"/>
              <a:t>In post-positive research, concepts need to be as clear and precise as possible. Even seemingly obvious concepts require explication…</a:t>
            </a:r>
          </a:p>
          <a:p>
            <a:endParaRPr lang="en-GB" sz="2400" dirty="0"/>
          </a:p>
          <a:p>
            <a:r>
              <a:rPr lang="en-GB" sz="2400" dirty="0"/>
              <a:t>E.g. planning a new shopping mall</a:t>
            </a:r>
          </a:p>
          <a:p>
            <a:pPr lvl="1"/>
            <a:r>
              <a:rPr lang="en-GB" sz="2200" dirty="0">
                <a:sym typeface="Wingdings" panose="05000000000000000000" pitchFamily="2" charset="2"/>
              </a:rPr>
              <a:t>“Convenience”: means different things to different people: parking space, proximity to other popular places, distance to one’s home,…</a:t>
            </a:r>
          </a:p>
          <a:p>
            <a:pPr lvl="1"/>
            <a:r>
              <a:rPr lang="en-GB" sz="2200" dirty="0">
                <a:sym typeface="Wingdings" panose="05000000000000000000" pitchFamily="2" charset="2"/>
              </a:rPr>
              <a:t>“distance”: two metro stops, fifteen minutes by car, 30 minutes by bike,…</a:t>
            </a: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45</a:t>
            </a:fld>
            <a:endParaRPr lang="en-US" dirty="0"/>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4704" y="599672"/>
            <a:ext cx="4677295" cy="4653971"/>
          </a:xfrm>
          <a:prstGeom prst="rect">
            <a:avLst/>
          </a:prstGeom>
        </p:spPr>
      </p:pic>
    </p:spTree>
    <p:extLst>
      <p:ext uri="{BB962C8B-B14F-4D97-AF65-F5344CB8AC3E}">
        <p14:creationId xmlns:p14="http://schemas.microsoft.com/office/powerpoint/2010/main" val="295519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40146"/>
            <a:ext cx="10515600" cy="1325563"/>
          </a:xfrm>
        </p:spPr>
        <p:txBody>
          <a:bodyPr>
            <a:normAutofit/>
          </a:bodyPr>
          <a:lstStyle/>
          <a:p>
            <a:r>
              <a:rPr lang="en-GB" sz="3600" dirty="0"/>
              <a:t>Specifying concepts</a:t>
            </a:r>
          </a:p>
        </p:txBody>
      </p:sp>
      <p:sp>
        <p:nvSpPr>
          <p:cNvPr id="3" name="Tijdelijke aanduiding voor inhoud 2"/>
          <p:cNvSpPr>
            <a:spLocks noGrp="1"/>
          </p:cNvSpPr>
          <p:nvPr>
            <p:ph idx="1"/>
          </p:nvPr>
        </p:nvSpPr>
        <p:spPr>
          <a:xfrm>
            <a:off x="840051" y="1431575"/>
            <a:ext cx="6410035" cy="2813260"/>
          </a:xfrm>
        </p:spPr>
        <p:txBody>
          <a:bodyPr>
            <a:noAutofit/>
          </a:bodyPr>
          <a:lstStyle/>
          <a:p>
            <a:r>
              <a:rPr lang="en-GB" sz="2400" dirty="0"/>
              <a:t>E.g. planning a new shopping mall</a:t>
            </a:r>
          </a:p>
          <a:p>
            <a:pPr lvl="1"/>
            <a:r>
              <a:rPr lang="en-GB" sz="2200" dirty="0">
                <a:sym typeface="Wingdings" panose="05000000000000000000" pitchFamily="2" charset="2"/>
              </a:rPr>
              <a:t>Hence you need to ask “how important is proximity to your home?” </a:t>
            </a:r>
          </a:p>
          <a:p>
            <a:pPr lvl="2"/>
            <a:r>
              <a:rPr lang="en-GB" sz="2200" dirty="0">
                <a:sym typeface="Wingdings" panose="05000000000000000000" pitchFamily="2" charset="2"/>
              </a:rPr>
              <a:t>Scoring between 1 and 5</a:t>
            </a:r>
          </a:p>
          <a:p>
            <a:pPr lvl="2"/>
            <a:r>
              <a:rPr lang="en-GB" sz="2200" dirty="0">
                <a:sym typeface="Wingdings" panose="05000000000000000000" pitchFamily="2" charset="2"/>
              </a:rPr>
              <a:t>Ranking characteristics according to which one you consider to be most important (e.g. parking space, opening hours, proximity to other sites,…)</a:t>
            </a:r>
          </a:p>
          <a:p>
            <a:pPr lvl="1"/>
            <a:endParaRPr lang="en-GB" sz="2200" dirty="0">
              <a:sym typeface="Wingdings" panose="05000000000000000000" pitchFamily="2" charset="2"/>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46</a:t>
            </a:fld>
            <a:endParaRPr lang="en-US" dirty="0"/>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6857" y="240146"/>
            <a:ext cx="3790391" cy="4196772"/>
          </a:xfrm>
          <a:prstGeom prst="rect">
            <a:avLst/>
          </a:prstGeom>
        </p:spPr>
      </p:pic>
      <p:sp>
        <p:nvSpPr>
          <p:cNvPr id="8" name="Tekstvak 7"/>
          <p:cNvSpPr txBox="1"/>
          <p:nvPr/>
        </p:nvSpPr>
        <p:spPr>
          <a:xfrm>
            <a:off x="279359" y="4468157"/>
            <a:ext cx="11809197" cy="2646878"/>
          </a:xfrm>
          <a:prstGeom prst="rect">
            <a:avLst/>
          </a:prstGeom>
          <a:noFill/>
        </p:spPr>
        <p:txBody>
          <a:bodyPr wrap="square" rtlCol="0">
            <a:spAutoFit/>
          </a:bodyPr>
          <a:lstStyle/>
          <a:p>
            <a:pPr marL="800100" lvl="1" indent="-342900">
              <a:buFont typeface="Arial" panose="020B0604020202020204" pitchFamily="34" charset="0"/>
              <a:buChar char="•"/>
            </a:pPr>
            <a:r>
              <a:rPr lang="en-US" sz="2400" dirty="0"/>
              <a:t>And you need to specify:</a:t>
            </a:r>
          </a:p>
          <a:p>
            <a:pPr marL="1200150" lvl="2" indent="-285750">
              <a:buFont typeface="Arial" panose="020B0604020202020204" pitchFamily="34" charset="0"/>
              <a:buChar char="•"/>
            </a:pPr>
            <a:r>
              <a:rPr lang="en-US" sz="2200" dirty="0"/>
              <a:t>Which form of transport would you prefer, if we were to build a shopping center on this site? (bus, metro, car, bike, foot,…)</a:t>
            </a:r>
          </a:p>
          <a:p>
            <a:pPr marL="1200150" lvl="2" indent="-285750">
              <a:buFont typeface="Arial" panose="020B0604020202020204" pitchFamily="34" charset="0"/>
              <a:buChar char="•"/>
            </a:pPr>
            <a:r>
              <a:rPr lang="en-US" sz="2200" dirty="0"/>
              <a:t>How long would it take you to get there by each of these modes of transport take? </a:t>
            </a:r>
          </a:p>
          <a:p>
            <a:pPr marL="1200150" lvl="2" indent="-285750">
              <a:buFont typeface="Arial" panose="020B0604020202020204" pitchFamily="34" charset="0"/>
              <a:buChar char="•"/>
            </a:pPr>
            <a:r>
              <a:rPr lang="en-US" sz="2200" dirty="0"/>
              <a:t>Would you consider taking a different mode of transportation? </a:t>
            </a:r>
          </a:p>
          <a:p>
            <a:endParaRPr lang="en-US" dirty="0"/>
          </a:p>
          <a:p>
            <a:endParaRPr lang="en-US" dirty="0"/>
          </a:p>
          <a:p>
            <a:endParaRPr lang="nl-BE" dirty="0"/>
          </a:p>
        </p:txBody>
      </p:sp>
    </p:spTree>
    <p:extLst>
      <p:ext uri="{BB962C8B-B14F-4D97-AF65-F5344CB8AC3E}">
        <p14:creationId xmlns:p14="http://schemas.microsoft.com/office/powerpoint/2010/main" val="306621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2742"/>
            <a:ext cx="10515600" cy="662779"/>
          </a:xfrm>
        </p:spPr>
        <p:txBody>
          <a:bodyPr>
            <a:normAutofit/>
          </a:bodyPr>
          <a:lstStyle/>
          <a:p>
            <a:r>
              <a:rPr lang="en-GB" sz="3600" dirty="0"/>
              <a:t>Specifying concepts</a:t>
            </a:r>
          </a:p>
        </p:txBody>
      </p:sp>
      <p:sp>
        <p:nvSpPr>
          <p:cNvPr id="3" name="Tijdelijke aanduiding voor inhoud 2"/>
          <p:cNvSpPr>
            <a:spLocks noGrp="1"/>
          </p:cNvSpPr>
          <p:nvPr>
            <p:ph idx="1"/>
          </p:nvPr>
        </p:nvSpPr>
        <p:spPr>
          <a:xfrm>
            <a:off x="838200" y="785522"/>
            <a:ext cx="10785764" cy="6072477"/>
          </a:xfrm>
        </p:spPr>
        <p:txBody>
          <a:bodyPr>
            <a:noAutofit/>
          </a:bodyPr>
          <a:lstStyle/>
          <a:p>
            <a:r>
              <a:rPr lang="en-GB" sz="2400" dirty="0"/>
              <a:t>Examine the literature.</a:t>
            </a:r>
          </a:p>
          <a:p>
            <a:pPr lvl="1"/>
            <a:r>
              <a:rPr lang="en-GB" sz="2200" dirty="0"/>
              <a:t>How have other scientists specific the concept?</a:t>
            </a:r>
          </a:p>
          <a:p>
            <a:pPr lvl="1"/>
            <a:r>
              <a:rPr lang="en-GB" sz="2200" dirty="0"/>
              <a:t>However: it may be that a different definition works better for your particular phenomenon</a:t>
            </a:r>
            <a:endParaRPr lang="en-GB" sz="2400" dirty="0"/>
          </a:p>
          <a:p>
            <a:r>
              <a:rPr lang="en-GB" sz="2400" dirty="0"/>
              <a:t>Dictionary</a:t>
            </a:r>
          </a:p>
          <a:p>
            <a:pPr lvl="1"/>
            <a:r>
              <a:rPr lang="en-GB" sz="2200" dirty="0"/>
              <a:t>Often provides precise definitions of what you are studying</a:t>
            </a:r>
          </a:p>
          <a:p>
            <a:pPr lvl="1"/>
            <a:r>
              <a:rPr lang="en-GB" sz="2200" dirty="0"/>
              <a:t>However: it may not be wide or even specific enough (scientific concepts often differ from common-sensical usage)</a:t>
            </a:r>
            <a:endParaRPr lang="en-GB" sz="2400" dirty="0"/>
          </a:p>
          <a:p>
            <a:r>
              <a:rPr lang="en-GB" sz="2400" dirty="0"/>
              <a:t>List the key properties of a concept</a:t>
            </a:r>
          </a:p>
          <a:p>
            <a:pPr lvl="1"/>
            <a:r>
              <a:rPr lang="en-GB" sz="2200" dirty="0"/>
              <a:t>E.g. wealth: income, property, consumption,…</a:t>
            </a:r>
          </a:p>
          <a:p>
            <a:pPr lvl="1"/>
            <a:r>
              <a:rPr lang="en-GB" sz="2200" dirty="0"/>
              <a:t>E.g. poverty: social exclusion (what type of social exclusion), lack of resources (material, work, property,…), unable to follow normal consumption patterns (what are normal consumption patterns?),…</a:t>
            </a: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47</a:t>
            </a:fld>
            <a:endParaRPr lang="en-US" dirty="0"/>
          </a:p>
        </p:txBody>
      </p:sp>
    </p:spTree>
    <p:extLst>
      <p:ext uri="{BB962C8B-B14F-4D97-AF65-F5344CB8AC3E}">
        <p14:creationId xmlns:p14="http://schemas.microsoft.com/office/powerpoint/2010/main" val="320211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9000" y="103909"/>
            <a:ext cx="9601200" cy="875100"/>
          </a:xfrm>
        </p:spPr>
        <p:txBody>
          <a:bodyPr>
            <a:normAutofit/>
          </a:bodyPr>
          <a:lstStyle/>
          <a:p>
            <a:r>
              <a:rPr lang="en-GB" sz="3600" dirty="0"/>
              <a:t>Specifying concepts</a:t>
            </a:r>
          </a:p>
        </p:txBody>
      </p:sp>
      <p:sp>
        <p:nvSpPr>
          <p:cNvPr id="3" name="Tijdelijke aanduiding voor inhoud 2"/>
          <p:cNvSpPr>
            <a:spLocks noGrp="1"/>
          </p:cNvSpPr>
          <p:nvPr>
            <p:ph idx="1"/>
          </p:nvPr>
        </p:nvSpPr>
        <p:spPr>
          <a:xfrm>
            <a:off x="739000" y="1253330"/>
            <a:ext cx="11453000" cy="5330349"/>
          </a:xfrm>
        </p:spPr>
        <p:txBody>
          <a:bodyPr>
            <a:noAutofit/>
          </a:bodyPr>
          <a:lstStyle/>
          <a:p>
            <a:r>
              <a:rPr lang="en-GB" sz="2400" dirty="0">
                <a:solidFill>
                  <a:schemeClr val="tx1"/>
                </a:solidFill>
              </a:rPr>
              <a:t>Ask “what do you mean by that?”</a:t>
            </a:r>
          </a:p>
          <a:p>
            <a:pPr lvl="1"/>
            <a:r>
              <a:rPr lang="en-GB" sz="2200" dirty="0">
                <a:solidFill>
                  <a:schemeClr val="tx1"/>
                </a:solidFill>
              </a:rPr>
              <a:t>E.g. “attitude towards African Americans”:</a:t>
            </a:r>
          </a:p>
          <a:p>
            <a:pPr lvl="2"/>
            <a:r>
              <a:rPr lang="en-GB" sz="2200" dirty="0">
                <a:solidFill>
                  <a:schemeClr val="tx1"/>
                </a:solidFill>
              </a:rPr>
              <a:t>“being consistently favourable or unfavourable manner toward African Americans”</a:t>
            </a:r>
          </a:p>
          <a:p>
            <a:pPr lvl="3"/>
            <a:r>
              <a:rPr lang="en-GB" sz="2200" dirty="0">
                <a:solidFill>
                  <a:schemeClr val="tx1"/>
                </a:solidFill>
              </a:rPr>
              <a:t>What do you mean by “consistently?”</a:t>
            </a:r>
          </a:p>
          <a:p>
            <a:pPr lvl="3"/>
            <a:r>
              <a:rPr lang="en-GB" sz="2200" dirty="0">
                <a:solidFill>
                  <a:schemeClr val="tx1"/>
                </a:solidFill>
              </a:rPr>
              <a:t>What do you mean by “African Americans?</a:t>
            </a:r>
          </a:p>
          <a:p>
            <a:pPr lvl="4"/>
            <a:r>
              <a:rPr lang="en-GB" sz="2200" dirty="0">
                <a:solidFill>
                  <a:schemeClr val="tx1"/>
                </a:solidFill>
              </a:rPr>
              <a:t>What do you mean by African Americans? // An American citizen whose ancestry is predominantly African</a:t>
            </a:r>
          </a:p>
          <a:p>
            <a:pPr lvl="5"/>
            <a:r>
              <a:rPr lang="en-GB" sz="2200" dirty="0">
                <a:solidFill>
                  <a:schemeClr val="tx1"/>
                </a:solidFill>
              </a:rPr>
              <a:t>What do you mean by predominantly? </a:t>
            </a:r>
          </a:p>
          <a:p>
            <a:pPr lvl="5"/>
            <a:r>
              <a:rPr lang="en-GB" sz="2200" dirty="0">
                <a:solidFill>
                  <a:schemeClr val="tx1"/>
                </a:solidFill>
              </a:rPr>
              <a:t>What do you mean by African? </a:t>
            </a:r>
            <a:endParaRPr lang="en-GB" dirty="0">
              <a:solidFill>
                <a:schemeClr val="tx1"/>
              </a:solidFill>
            </a:endParaRPr>
          </a:p>
          <a:p>
            <a:pPr lvl="0"/>
            <a:r>
              <a:rPr lang="en-GB" sz="2400" dirty="0">
                <a:solidFill>
                  <a:schemeClr val="tx1"/>
                </a:solidFill>
              </a:rPr>
              <a:t>This can go on forever of course, so you should stop when you think all major ambiguities are clarified, so that the meaning of the concept can be clearly communicated</a:t>
            </a:r>
          </a:p>
          <a:p>
            <a:pPr lvl="5"/>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48</a:t>
            </a:fld>
            <a:endParaRPr lang="en-US" dirty="0"/>
          </a:p>
        </p:txBody>
      </p:sp>
    </p:spTree>
    <p:extLst>
      <p:ext uri="{BB962C8B-B14F-4D97-AF65-F5344CB8AC3E}">
        <p14:creationId xmlns:p14="http://schemas.microsoft.com/office/powerpoint/2010/main" val="314943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600" dirty="0"/>
              <a:t>Specifying concepts</a:t>
            </a:r>
          </a:p>
        </p:txBody>
      </p:sp>
      <p:sp>
        <p:nvSpPr>
          <p:cNvPr id="3" name="Tijdelijke aanduiding voor inhoud 2"/>
          <p:cNvSpPr>
            <a:spLocks noGrp="1"/>
          </p:cNvSpPr>
          <p:nvPr>
            <p:ph idx="1"/>
          </p:nvPr>
        </p:nvSpPr>
        <p:spPr>
          <a:xfrm>
            <a:off x="838200" y="1825625"/>
            <a:ext cx="10515600" cy="4351338"/>
          </a:xfrm>
        </p:spPr>
        <p:txBody>
          <a:bodyPr>
            <a:normAutofit/>
          </a:bodyPr>
          <a:lstStyle/>
          <a:p>
            <a:r>
              <a:rPr lang="en-GB" sz="2800" dirty="0"/>
              <a:t>Good tip: focus on </a:t>
            </a:r>
            <a:r>
              <a:rPr lang="en-GB" sz="2800" b="1" dirty="0"/>
              <a:t>4 core elements or properties</a:t>
            </a:r>
          </a:p>
          <a:p>
            <a:pPr lvl="1"/>
            <a:r>
              <a:rPr lang="en-GB" sz="2800" dirty="0"/>
              <a:t>An action (e.g. talking about drugs)</a:t>
            </a:r>
          </a:p>
          <a:p>
            <a:pPr lvl="1"/>
            <a:r>
              <a:rPr lang="en-GB" sz="2800" dirty="0"/>
              <a:t>An object or target towards which the action is direct (e.g. talking to your teenage daughter)</a:t>
            </a:r>
          </a:p>
          <a:p>
            <a:pPr lvl="1"/>
            <a:r>
              <a:rPr lang="en-GB" sz="2800" dirty="0"/>
              <a:t>A setting (e.g. in your home, at the kitchen table)</a:t>
            </a:r>
          </a:p>
          <a:p>
            <a:pPr lvl="1"/>
            <a:r>
              <a:rPr lang="en-GB" sz="2800" dirty="0"/>
              <a:t>A time (e.g. on Monday night)</a:t>
            </a: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49</a:t>
            </a:fld>
            <a:endParaRPr lang="en-US" dirty="0"/>
          </a:p>
        </p:txBody>
      </p:sp>
    </p:spTree>
    <p:extLst>
      <p:ext uri="{BB962C8B-B14F-4D97-AF65-F5344CB8AC3E}">
        <p14:creationId xmlns:p14="http://schemas.microsoft.com/office/powerpoint/2010/main" val="163129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400" dirty="0"/>
              <a:t>Developing a RQ</a:t>
            </a:r>
          </a:p>
        </p:txBody>
      </p:sp>
      <p:sp>
        <p:nvSpPr>
          <p:cNvPr id="3" name="Tijdelijke aanduiding voor inhoud 2"/>
          <p:cNvSpPr>
            <a:spLocks noGrp="1"/>
          </p:cNvSpPr>
          <p:nvPr>
            <p:ph idx="1"/>
          </p:nvPr>
        </p:nvSpPr>
        <p:spPr>
          <a:xfrm>
            <a:off x="988143" y="1681316"/>
            <a:ext cx="10707328" cy="4881716"/>
          </a:xfrm>
        </p:spPr>
        <p:txBody>
          <a:bodyPr>
            <a:normAutofit/>
          </a:bodyPr>
          <a:lstStyle/>
          <a:p>
            <a:pPr marL="0" indent="0">
              <a:buNone/>
            </a:pPr>
            <a:r>
              <a:rPr lang="en-GB" dirty="0"/>
              <a:t>Kristin </a:t>
            </a:r>
            <a:r>
              <a:rPr lang="en-GB" dirty="0" err="1"/>
              <a:t>Luker</a:t>
            </a:r>
            <a:r>
              <a:rPr lang="en-GB" dirty="0"/>
              <a:t>, </a:t>
            </a:r>
            <a:r>
              <a:rPr lang="en-GB" i="1" dirty="0"/>
              <a:t>Salsa dancing in the social sciences, </a:t>
            </a:r>
            <a:r>
              <a:rPr lang="en-GB" dirty="0"/>
              <a:t>pp51-52</a:t>
            </a:r>
          </a:p>
          <a:p>
            <a:pPr marL="0" indent="0">
              <a:buNone/>
            </a:pPr>
            <a:endParaRPr lang="en-GB" dirty="0"/>
          </a:p>
          <a:p>
            <a:pPr marL="0" indent="0">
              <a:buNone/>
            </a:pPr>
            <a:r>
              <a:rPr lang="en-GB" dirty="0"/>
              <a:t>Four features of a good research question</a:t>
            </a:r>
          </a:p>
          <a:p>
            <a:pPr marL="0" indent="0">
              <a:buNone/>
            </a:pPr>
            <a:endParaRPr lang="en-GB" dirty="0"/>
          </a:p>
          <a:p>
            <a:r>
              <a:rPr lang="en-GB" dirty="0"/>
              <a:t>Proposes “a set of relationships between or among concepts”.</a:t>
            </a:r>
          </a:p>
          <a:p>
            <a:r>
              <a:rPr lang="en-GB" dirty="0"/>
              <a:t>“Understanding that relationship… helps us to explain something important about social life”</a:t>
            </a:r>
          </a:p>
          <a:p>
            <a:r>
              <a:rPr lang="en-GB" dirty="0"/>
              <a:t>“Allows for a range of possible answers”</a:t>
            </a:r>
          </a:p>
          <a:p>
            <a:r>
              <a:rPr lang="en-GB" dirty="0"/>
              <a:t>“Advances the state of play in one or more intellectual conversations that are already going on in some part of the scholarly that matters to you.”</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0288507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3391"/>
            <a:ext cx="5942338" cy="707150"/>
          </a:xfrm>
        </p:spPr>
        <p:txBody>
          <a:bodyPr>
            <a:normAutofit/>
          </a:bodyPr>
          <a:lstStyle/>
          <a:p>
            <a:r>
              <a:rPr lang="en-GB" sz="3600" dirty="0"/>
              <a:t>E.g. adolescent alcohol use</a:t>
            </a:r>
          </a:p>
        </p:txBody>
      </p:sp>
      <p:sp>
        <p:nvSpPr>
          <p:cNvPr id="3" name="Tijdelijke aanduiding voor inhoud 2"/>
          <p:cNvSpPr>
            <a:spLocks noGrp="1"/>
          </p:cNvSpPr>
          <p:nvPr>
            <p:ph idx="1"/>
          </p:nvPr>
        </p:nvSpPr>
        <p:spPr>
          <a:xfrm>
            <a:off x="838200" y="1536466"/>
            <a:ext cx="5421744" cy="4916920"/>
          </a:xfrm>
        </p:spPr>
        <p:txBody>
          <a:bodyPr>
            <a:noAutofit/>
          </a:bodyPr>
          <a:lstStyle/>
          <a:p>
            <a:pPr marL="0" indent="0">
              <a:buNone/>
            </a:pPr>
            <a:r>
              <a:rPr lang="en-GB" sz="2400" dirty="0"/>
              <a:t>We might hypothesise that a relationship between gender and students’ alcohol use: young men drink more than young women</a:t>
            </a:r>
          </a:p>
          <a:p>
            <a:pPr marL="0" indent="0">
              <a:buNone/>
            </a:pPr>
            <a:endParaRPr lang="en-GB" sz="2400" b="1" dirty="0"/>
          </a:p>
          <a:p>
            <a:r>
              <a:rPr lang="en-GB" sz="2400" b="1" dirty="0"/>
              <a:t>Action</a:t>
            </a:r>
            <a:r>
              <a:rPr lang="en-GB" sz="2400" dirty="0"/>
              <a:t>: drinking alcohol? Buying alcohol? Both? </a:t>
            </a:r>
          </a:p>
          <a:p>
            <a:endParaRPr lang="en-GB" sz="2400" dirty="0"/>
          </a:p>
          <a:p>
            <a:r>
              <a:rPr lang="en-GB" sz="2400" b="1" dirty="0"/>
              <a:t>Target/object</a:t>
            </a:r>
            <a:r>
              <a:rPr lang="en-GB" sz="2400" dirty="0"/>
              <a:t> of the behaviour: specific type of alcoholic beverage (e.g. beer, wine, hard liquor, mixed drinks,…) </a:t>
            </a:r>
          </a:p>
          <a:p>
            <a:endParaRPr lang="en-GB" sz="22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50</a:t>
            </a:fld>
            <a:endParaRPr lang="en-US" dirty="0"/>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4160" y="399915"/>
            <a:ext cx="4807840" cy="3207327"/>
          </a:xfrm>
          <a:prstGeom prst="rect">
            <a:avLst/>
          </a:prstGeom>
        </p:spPr>
      </p:pic>
      <p:sp>
        <p:nvSpPr>
          <p:cNvPr id="6" name="Tekstvak 5"/>
          <p:cNvSpPr txBox="1"/>
          <p:nvPr/>
        </p:nvSpPr>
        <p:spPr>
          <a:xfrm>
            <a:off x="5915120" y="3884551"/>
            <a:ext cx="5942338" cy="2308324"/>
          </a:xfrm>
          <a:prstGeom prst="rect">
            <a:avLst/>
          </a:prstGeom>
          <a:noFill/>
        </p:spPr>
        <p:txBody>
          <a:bodyPr wrap="square" rtlCol="0">
            <a:spAutoFit/>
          </a:bodyPr>
          <a:lstStyle/>
          <a:p>
            <a:pPr marL="342900" indent="-342900">
              <a:buFont typeface="Arial" panose="020B0604020202020204" pitchFamily="34" charset="0"/>
              <a:buChar char="•"/>
            </a:pPr>
            <a:r>
              <a:rPr lang="en-GB" sz="2400" b="1" dirty="0"/>
              <a:t>Setting</a:t>
            </a:r>
            <a:r>
              <a:rPr lang="en-GB" sz="2400" dirty="0"/>
              <a:t>: at home, in a pub, at a party? Together or alone? With peers or with family?</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b="1" dirty="0"/>
              <a:t>Time frame</a:t>
            </a:r>
            <a:r>
              <a:rPr lang="en-GB" sz="2400" dirty="0"/>
              <a:t>: past day, week, past month, past year?</a:t>
            </a:r>
          </a:p>
        </p:txBody>
      </p:sp>
    </p:spTree>
    <p:extLst>
      <p:ext uri="{BB962C8B-B14F-4D97-AF65-F5344CB8AC3E}">
        <p14:creationId xmlns:p14="http://schemas.microsoft.com/office/powerpoint/2010/main" val="416147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31199"/>
            <a:ext cx="10515600" cy="867910"/>
          </a:xfrm>
        </p:spPr>
        <p:txBody>
          <a:bodyPr>
            <a:normAutofit/>
          </a:bodyPr>
          <a:lstStyle/>
          <a:p>
            <a:r>
              <a:rPr lang="en-GB" sz="3600" dirty="0"/>
              <a:t>E.g. adolescent alcohol use</a:t>
            </a:r>
          </a:p>
        </p:txBody>
      </p:sp>
      <p:sp>
        <p:nvSpPr>
          <p:cNvPr id="3" name="Tijdelijke aanduiding voor inhoud 2"/>
          <p:cNvSpPr>
            <a:spLocks noGrp="1"/>
          </p:cNvSpPr>
          <p:nvPr>
            <p:ph idx="1"/>
          </p:nvPr>
        </p:nvSpPr>
        <p:spPr>
          <a:xfrm>
            <a:off x="692727" y="1099109"/>
            <a:ext cx="5403273" cy="5758891"/>
          </a:xfrm>
        </p:spPr>
        <p:txBody>
          <a:bodyPr>
            <a:noAutofit/>
          </a:bodyPr>
          <a:lstStyle/>
          <a:p>
            <a:r>
              <a:rPr lang="en-GB" sz="2400" dirty="0"/>
              <a:t>Quantifying the alcohol variable</a:t>
            </a:r>
          </a:p>
          <a:p>
            <a:pPr lvl="1"/>
            <a:r>
              <a:rPr lang="en-GB" sz="2200" dirty="0"/>
              <a:t>People can different in the frequency with which they have drunk alcohol in the last 30 days (3 nights in one month)</a:t>
            </a:r>
          </a:p>
          <a:p>
            <a:pPr lvl="1"/>
            <a:r>
              <a:rPr lang="en-GB" sz="2200" dirty="0"/>
              <a:t>They can also differ in how much alcohol they consumed every single time (e.g. 10 beers in one night)</a:t>
            </a:r>
          </a:p>
          <a:p>
            <a:pPr lvl="1"/>
            <a:r>
              <a:rPr lang="en-GB" sz="2200" dirty="0"/>
              <a:t>Total amount of alcohol can be looked it (e.g. in total 30 beers in one month)</a:t>
            </a:r>
            <a:endParaRPr lang="en-GB" sz="2400" dirty="0"/>
          </a:p>
          <a:p>
            <a:r>
              <a:rPr lang="en-GB" sz="2400" dirty="0"/>
              <a:t>Did people get drunk? </a:t>
            </a:r>
          </a:p>
          <a:p>
            <a:pPr lvl="1"/>
            <a:r>
              <a:rPr lang="en-GB" sz="2200" dirty="0"/>
              <a:t>Binge drinking? </a:t>
            </a:r>
          </a:p>
          <a:p>
            <a:pPr lvl="1"/>
            <a:r>
              <a:rPr lang="en-GB" sz="2200" dirty="0"/>
              <a:t>Did they get into trouble. E.g. fights, vandalism, unsafe sex, missing an exam, ending up in hospital,…</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51</a:t>
            </a:fld>
            <a:endParaRPr lang="en-US" dirty="0"/>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5367" y="257024"/>
            <a:ext cx="5334737" cy="3964155"/>
          </a:xfrm>
          <a:prstGeom prst="rect">
            <a:avLst/>
          </a:prstGeom>
        </p:spPr>
      </p:pic>
      <p:sp>
        <p:nvSpPr>
          <p:cNvPr id="6" name="Tekstvak 5"/>
          <p:cNvSpPr txBox="1"/>
          <p:nvPr/>
        </p:nvSpPr>
        <p:spPr>
          <a:xfrm>
            <a:off x="6249662" y="4606727"/>
            <a:ext cx="5942338" cy="1846659"/>
          </a:xfrm>
          <a:prstGeom prst="rect">
            <a:avLst/>
          </a:prstGeom>
          <a:noFill/>
          <a:ln>
            <a:solidFill>
              <a:schemeClr val="tx1">
                <a:lumMod val="95000"/>
              </a:schemeClr>
            </a:solidFill>
          </a:ln>
        </p:spPr>
        <p:txBody>
          <a:bodyPr wrap="square" rtlCol="0">
            <a:spAutoFit/>
          </a:bodyPr>
          <a:lstStyle/>
          <a:p>
            <a:pPr marL="342900" indent="-342900">
              <a:buFont typeface="Arial" panose="020B0604020202020204" pitchFamily="34" charset="0"/>
              <a:buChar char="•"/>
            </a:pPr>
            <a:r>
              <a:rPr lang="en-GB" sz="2400" dirty="0"/>
              <a:t>It’s possible that there are gender differences across all these dimensions, or that there are just gender differences between some of these dimensions…</a:t>
            </a:r>
          </a:p>
          <a:p>
            <a:endParaRPr lang="nl-BE" dirty="0"/>
          </a:p>
        </p:txBody>
      </p:sp>
    </p:spTree>
    <p:extLst>
      <p:ext uri="{BB962C8B-B14F-4D97-AF65-F5344CB8AC3E}">
        <p14:creationId xmlns:p14="http://schemas.microsoft.com/office/powerpoint/2010/main" val="291141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7418" y="152400"/>
            <a:ext cx="9601200" cy="928255"/>
          </a:xfrm>
        </p:spPr>
        <p:txBody>
          <a:bodyPr>
            <a:normAutofit/>
          </a:bodyPr>
          <a:lstStyle/>
          <a:p>
            <a:r>
              <a:rPr lang="en-GB" sz="3600" dirty="0"/>
              <a:t>Multidimensional constructs</a:t>
            </a:r>
          </a:p>
        </p:txBody>
      </p:sp>
      <p:sp>
        <p:nvSpPr>
          <p:cNvPr id="3" name="Tijdelijke aanduiding voor inhoud 2"/>
          <p:cNvSpPr>
            <a:spLocks noGrp="1"/>
          </p:cNvSpPr>
          <p:nvPr>
            <p:ph idx="1"/>
          </p:nvPr>
        </p:nvSpPr>
        <p:spPr>
          <a:xfrm>
            <a:off x="983673" y="1638300"/>
            <a:ext cx="10529454" cy="4533900"/>
          </a:xfrm>
        </p:spPr>
        <p:txBody>
          <a:bodyPr>
            <a:noAutofit/>
          </a:bodyPr>
          <a:lstStyle/>
          <a:p>
            <a:r>
              <a:rPr lang="en-GB" sz="2400" dirty="0"/>
              <a:t>Many concepts have several sub-dimensions or subtypes of concepts</a:t>
            </a:r>
          </a:p>
          <a:p>
            <a:endParaRPr lang="en-GB" sz="2400" dirty="0"/>
          </a:p>
          <a:p>
            <a:r>
              <a:rPr lang="en-GB" sz="2400" dirty="0"/>
              <a:t>This helps to make a “fuzzy concept” more focused</a:t>
            </a:r>
          </a:p>
          <a:p>
            <a:endParaRPr lang="en-GB" sz="2400" dirty="0"/>
          </a:p>
          <a:p>
            <a:r>
              <a:rPr lang="en-GB" sz="2400" dirty="0"/>
              <a:t>E.g. intelligence</a:t>
            </a:r>
          </a:p>
          <a:p>
            <a:pPr lvl="1"/>
            <a:r>
              <a:rPr lang="en-GB" sz="2400" dirty="0"/>
              <a:t>verbal abilities (understanding many words), mathematical skills, problem-solving skills, memory, reasoning, spatial perception, perceptual speed,…</a:t>
            </a:r>
          </a:p>
          <a:p>
            <a:pPr lvl="1"/>
            <a:r>
              <a:rPr lang="en-GB" sz="2400" dirty="0"/>
              <a:t>Social intelligence</a:t>
            </a:r>
          </a:p>
          <a:p>
            <a:pPr lvl="1"/>
            <a:r>
              <a:rPr lang="en-GB" sz="2400" dirty="0"/>
              <a:t>Emotional intelligence</a:t>
            </a:r>
          </a:p>
          <a:p>
            <a:pPr lvl="1"/>
            <a:endParaRPr lang="en-GB"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52</a:t>
            </a:fld>
            <a:endParaRPr lang="en-US" dirty="0"/>
          </a:p>
        </p:txBody>
      </p:sp>
    </p:spTree>
    <p:extLst>
      <p:ext uri="{BB962C8B-B14F-4D97-AF65-F5344CB8AC3E}">
        <p14:creationId xmlns:p14="http://schemas.microsoft.com/office/powerpoint/2010/main" val="135998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3563" y="90055"/>
            <a:ext cx="9601200" cy="935181"/>
          </a:xfrm>
        </p:spPr>
        <p:txBody>
          <a:bodyPr>
            <a:normAutofit/>
          </a:bodyPr>
          <a:lstStyle/>
          <a:p>
            <a:r>
              <a:rPr lang="en-GB" sz="3600" dirty="0"/>
              <a:t>Multidimensional constructs</a:t>
            </a:r>
          </a:p>
        </p:txBody>
      </p:sp>
      <p:sp>
        <p:nvSpPr>
          <p:cNvPr id="3" name="Tijdelijke aanduiding voor inhoud 2"/>
          <p:cNvSpPr>
            <a:spLocks noGrp="1"/>
          </p:cNvSpPr>
          <p:nvPr>
            <p:ph idx="1"/>
          </p:nvPr>
        </p:nvSpPr>
        <p:spPr>
          <a:xfrm>
            <a:off x="997527" y="1428749"/>
            <a:ext cx="10917382" cy="5249141"/>
          </a:xfrm>
        </p:spPr>
        <p:txBody>
          <a:bodyPr>
            <a:noAutofit/>
          </a:bodyPr>
          <a:lstStyle/>
          <a:p>
            <a:r>
              <a:rPr lang="en-GB" sz="2400" dirty="0"/>
              <a:t>E.g. theories of risk</a:t>
            </a:r>
          </a:p>
          <a:p>
            <a:pPr lvl="1"/>
            <a:r>
              <a:rPr lang="en-GB" sz="2400" dirty="0"/>
              <a:t>Physical risk taking (risking physical harm)</a:t>
            </a:r>
          </a:p>
          <a:p>
            <a:pPr lvl="1"/>
            <a:r>
              <a:rPr lang="en-GB" sz="2400" dirty="0"/>
              <a:t>Social risk taking (risks in social relationships)</a:t>
            </a:r>
          </a:p>
          <a:p>
            <a:pPr lvl="1"/>
            <a:r>
              <a:rPr lang="en-GB" sz="2400" dirty="0"/>
              <a:t>Monetary risk taking</a:t>
            </a:r>
          </a:p>
          <a:p>
            <a:pPr lvl="1"/>
            <a:r>
              <a:rPr lang="en-GB" sz="2400" dirty="0"/>
              <a:t>Moral risk taking (breaking of rules or laws)</a:t>
            </a:r>
          </a:p>
          <a:p>
            <a:endParaRPr lang="en-GB" sz="2400" dirty="0"/>
          </a:p>
          <a:p>
            <a:r>
              <a:rPr lang="en-GB" sz="2400" dirty="0"/>
              <a:t>E.g. social support</a:t>
            </a:r>
          </a:p>
          <a:p>
            <a:pPr lvl="1"/>
            <a:r>
              <a:rPr lang="en-GB" sz="2400" dirty="0"/>
              <a:t>Tangible support (monetary loans, transportation, help with child care)</a:t>
            </a:r>
          </a:p>
          <a:p>
            <a:pPr lvl="1"/>
            <a:r>
              <a:rPr lang="en-GB" sz="2400" dirty="0"/>
              <a:t>Emotional support</a:t>
            </a:r>
          </a:p>
          <a:p>
            <a:pPr lvl="1"/>
            <a:r>
              <a:rPr lang="en-GB" sz="2400" dirty="0"/>
              <a:t>Informational support</a:t>
            </a:r>
          </a:p>
          <a:p>
            <a:pPr lvl="1"/>
            <a:r>
              <a:rPr lang="en-GB" sz="2400" dirty="0"/>
              <a:t>Companionships support (providing company for fun / sad activities)</a:t>
            </a:r>
          </a:p>
          <a:p>
            <a:pPr lvl="1"/>
            <a:endParaRPr lang="en-GB"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53</a:t>
            </a:fld>
            <a:endParaRPr lang="en-US" dirty="0"/>
          </a:p>
        </p:txBody>
      </p:sp>
    </p:spTree>
    <p:extLst>
      <p:ext uri="{BB962C8B-B14F-4D97-AF65-F5344CB8AC3E}">
        <p14:creationId xmlns:p14="http://schemas.microsoft.com/office/powerpoint/2010/main" val="49179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1272" y="214114"/>
            <a:ext cx="9601200" cy="921959"/>
          </a:xfrm>
        </p:spPr>
        <p:txBody>
          <a:bodyPr>
            <a:normAutofit/>
          </a:bodyPr>
          <a:lstStyle/>
          <a:p>
            <a:r>
              <a:rPr lang="en-GB" sz="3600" dirty="0"/>
              <a:t>Creating synthetic constructs </a:t>
            </a:r>
          </a:p>
        </p:txBody>
      </p:sp>
      <p:sp>
        <p:nvSpPr>
          <p:cNvPr id="3" name="Tijdelijke aanduiding voor inhoud 2"/>
          <p:cNvSpPr>
            <a:spLocks noGrp="1"/>
          </p:cNvSpPr>
          <p:nvPr>
            <p:ph idx="1"/>
          </p:nvPr>
        </p:nvSpPr>
        <p:spPr>
          <a:xfrm>
            <a:off x="942108" y="1136072"/>
            <a:ext cx="10737273" cy="5070763"/>
          </a:xfrm>
        </p:spPr>
        <p:txBody>
          <a:bodyPr>
            <a:noAutofit/>
          </a:bodyPr>
          <a:lstStyle/>
          <a:p>
            <a:r>
              <a:rPr lang="en-GB" sz="2400" dirty="0"/>
              <a:t>Scientists sometimes create or invent variables for the purpose of theory building (</a:t>
            </a:r>
            <a:r>
              <a:rPr lang="nl-BE" sz="2400" dirty="0"/>
              <a:t>Ties togehter)</a:t>
            </a:r>
            <a:endParaRPr lang="en-GB" sz="2400" dirty="0"/>
          </a:p>
          <a:p>
            <a:endParaRPr lang="en-GB" sz="2400" dirty="0"/>
          </a:p>
          <a:p>
            <a:r>
              <a:rPr lang="en-GB" sz="2400" dirty="0"/>
              <a:t>E.g. emotional intelligence: the ability to monitor one’s own and others’ feelings, to discriminate among them, and to use this information to guide one’s thinking and action</a:t>
            </a:r>
          </a:p>
          <a:p>
            <a:pPr lvl="1"/>
            <a:r>
              <a:rPr lang="en-GB" sz="2400" dirty="0"/>
              <a:t>Emerged from broader range of studies on emotions</a:t>
            </a:r>
          </a:p>
          <a:p>
            <a:pPr lvl="1"/>
            <a:r>
              <a:rPr lang="en-GB" sz="2400" dirty="0"/>
              <a:t>Was grouped together into a coherent conceptual whole (</a:t>
            </a:r>
            <a:r>
              <a:rPr lang="en-GB" sz="2400" dirty="0" err="1"/>
              <a:t>Slovey</a:t>
            </a:r>
            <a:r>
              <a:rPr lang="en-GB" sz="2400" dirty="0"/>
              <a:t> and Mayer 1990)</a:t>
            </a:r>
          </a:p>
          <a:p>
            <a:pPr lvl="1"/>
            <a:r>
              <a:rPr lang="en-GB" sz="2400" dirty="0"/>
              <a:t>It then become a widespread term, both among scientists and the broader public</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54</a:t>
            </a:fld>
            <a:endParaRPr lang="en-US" dirty="0"/>
          </a:p>
        </p:txBody>
      </p:sp>
    </p:spTree>
    <p:extLst>
      <p:ext uri="{BB962C8B-B14F-4D97-AF65-F5344CB8AC3E}">
        <p14:creationId xmlns:p14="http://schemas.microsoft.com/office/powerpoint/2010/main" val="89022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255615"/>
            <a:ext cx="9601200" cy="860367"/>
          </a:xfrm>
        </p:spPr>
        <p:txBody>
          <a:bodyPr>
            <a:noAutofit/>
          </a:bodyPr>
          <a:lstStyle/>
          <a:p>
            <a:r>
              <a:rPr lang="en-US" sz="3600" dirty="0"/>
              <a:t>Creating synthetic constructs (</a:t>
            </a:r>
            <a:r>
              <a:rPr lang="en-US" sz="3600" dirty="0" err="1"/>
              <a:t>Gerring</a:t>
            </a:r>
            <a:r>
              <a:rPr lang="en-US" sz="3600" dirty="0"/>
              <a:t>)</a:t>
            </a:r>
          </a:p>
        </p:txBody>
      </p:sp>
      <p:sp>
        <p:nvSpPr>
          <p:cNvPr id="3" name="Tijdelijke aanduiding voor inhoud 2"/>
          <p:cNvSpPr>
            <a:spLocks noGrp="1"/>
          </p:cNvSpPr>
          <p:nvPr>
            <p:ph idx="1"/>
          </p:nvPr>
        </p:nvSpPr>
        <p:spPr>
          <a:xfrm>
            <a:off x="1113905" y="1546166"/>
            <a:ext cx="10981113" cy="4907219"/>
          </a:xfrm>
        </p:spPr>
        <p:txBody>
          <a:bodyPr>
            <a:noAutofit/>
          </a:bodyPr>
          <a:lstStyle/>
          <a:p>
            <a:r>
              <a:rPr lang="en-US" sz="2400" dirty="0"/>
              <a:t>Multidimensional category in which diverse attributes revolve around a central theme, thus lending coherence to an otherwise disparate set of phenomena</a:t>
            </a:r>
          </a:p>
          <a:p>
            <a:endParaRPr lang="en-US" sz="2400" dirty="0"/>
          </a:p>
          <a:p>
            <a:r>
              <a:rPr lang="en-US" sz="2400" dirty="0"/>
              <a:t>Synthesis = concept constructed for the purpose of tying together different phenomena (note: not a theory = explanation of how things work), nor a hypothesis  =to be tested theory)</a:t>
            </a:r>
          </a:p>
          <a:p>
            <a:endParaRPr lang="en-US" sz="2400" dirty="0"/>
          </a:p>
          <a:p>
            <a:r>
              <a:rPr lang="en-US" sz="2400" dirty="0"/>
              <a:t>Emphasizing similarities, rather than differences among the chosen samples of cases</a:t>
            </a:r>
          </a:p>
          <a:p>
            <a:pPr marL="0" indent="0">
              <a:buNone/>
            </a:pPr>
            <a:endParaRPr lang="en-US" sz="2400" dirty="0"/>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55</a:t>
            </a:fld>
            <a:endParaRPr lang="en-US" dirty="0"/>
          </a:p>
        </p:txBody>
      </p:sp>
    </p:spTree>
    <p:extLst>
      <p:ext uri="{BB962C8B-B14F-4D97-AF65-F5344CB8AC3E}">
        <p14:creationId xmlns:p14="http://schemas.microsoft.com/office/powerpoint/2010/main" val="261725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0262" y="266154"/>
            <a:ext cx="9785927" cy="792088"/>
          </a:xfrm>
        </p:spPr>
        <p:txBody>
          <a:bodyPr>
            <a:normAutofit/>
          </a:bodyPr>
          <a:lstStyle/>
          <a:p>
            <a:r>
              <a:rPr lang="en-US" sz="3200" dirty="0">
                <a:solidFill>
                  <a:schemeClr val="tx1"/>
                </a:solidFill>
              </a:rPr>
              <a:t>Constructing synthetic concepts</a:t>
            </a:r>
          </a:p>
        </p:txBody>
      </p:sp>
      <p:sp>
        <p:nvSpPr>
          <p:cNvPr id="3" name="Tijdelijke aanduiding voor inhoud 2"/>
          <p:cNvSpPr>
            <a:spLocks noGrp="1"/>
          </p:cNvSpPr>
          <p:nvPr>
            <p:ph idx="1"/>
          </p:nvPr>
        </p:nvSpPr>
        <p:spPr>
          <a:xfrm>
            <a:off x="915041" y="907690"/>
            <a:ext cx="7604469" cy="5684156"/>
          </a:xfrm>
        </p:spPr>
        <p:txBody>
          <a:bodyPr>
            <a:normAutofit/>
          </a:bodyPr>
          <a:lstStyle/>
          <a:p>
            <a:r>
              <a:rPr lang="en-US" sz="2400" dirty="0"/>
              <a:t>Jan </a:t>
            </a:r>
            <a:r>
              <a:rPr lang="en-US" sz="2400" dirty="0" err="1"/>
              <a:t>Vranken’s</a:t>
            </a:r>
            <a:r>
              <a:rPr lang="en-US" sz="2400" dirty="0"/>
              <a:t> (2008) definition of “poverty”: </a:t>
            </a:r>
          </a:p>
          <a:p>
            <a:pPr lvl="1"/>
            <a:endParaRPr lang="en-US" sz="2200" dirty="0"/>
          </a:p>
          <a:p>
            <a:pPr lvl="1"/>
            <a:r>
              <a:rPr lang="en-US" sz="2200" dirty="0"/>
              <a:t>“</a:t>
            </a:r>
            <a:r>
              <a:rPr lang="en-US" sz="2200" i="1" dirty="0"/>
              <a:t>a network of forms of social exclusion that extends over several areas of individual and collective existence. It separates the poor from the generally accepted modes of existence in society, creating a gap that poor people are unable to bridge on their own.”</a:t>
            </a:r>
          </a:p>
          <a:p>
            <a:pPr lvl="1"/>
            <a:endParaRPr lang="en-US" i="1" dirty="0"/>
          </a:p>
          <a:p>
            <a:pPr lvl="1"/>
            <a:r>
              <a:rPr lang="en-US" sz="2200" dirty="0"/>
              <a:t>This includes:</a:t>
            </a:r>
          </a:p>
          <a:p>
            <a:pPr lvl="2"/>
            <a:r>
              <a:rPr lang="en-US" dirty="0"/>
              <a:t>Income</a:t>
            </a:r>
          </a:p>
          <a:p>
            <a:pPr lvl="2"/>
            <a:r>
              <a:rPr lang="en-US" dirty="0"/>
              <a:t>Property</a:t>
            </a:r>
          </a:p>
          <a:p>
            <a:pPr lvl="2"/>
            <a:r>
              <a:rPr lang="en-US" dirty="0"/>
              <a:t>Consumption</a:t>
            </a:r>
          </a:p>
          <a:p>
            <a:pPr lvl="2"/>
            <a:r>
              <a:rPr lang="en-US" dirty="0"/>
              <a:t>Social networks</a:t>
            </a:r>
          </a:p>
          <a:p>
            <a:pPr lvl="2"/>
            <a:r>
              <a:rPr lang="en-US" dirty="0"/>
              <a:t>Access to education, work, health care and affordable housing,…</a:t>
            </a:r>
          </a:p>
          <a:p>
            <a:endParaRPr lang="en-US" dirty="0"/>
          </a:p>
          <a:p>
            <a:endParaRPr lang="en-US" dirty="0"/>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56</a:t>
            </a:fld>
            <a:endParaRPr lang="en-US" dirty="0"/>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9511" y="662198"/>
            <a:ext cx="3672489" cy="5128130"/>
          </a:xfrm>
          <a:prstGeom prst="rect">
            <a:avLst/>
          </a:prstGeom>
        </p:spPr>
      </p:pic>
    </p:spTree>
    <p:extLst>
      <p:ext uri="{BB962C8B-B14F-4D97-AF65-F5344CB8AC3E}">
        <p14:creationId xmlns:p14="http://schemas.microsoft.com/office/powerpoint/2010/main" val="971347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81E9D9-DF22-BB41-93EE-33D8513570F7}"/>
              </a:ext>
            </a:extLst>
          </p:cNvPr>
          <p:cNvSpPr>
            <a:spLocks noGrp="1"/>
          </p:cNvSpPr>
          <p:nvPr>
            <p:ph type="title"/>
          </p:nvPr>
        </p:nvSpPr>
        <p:spPr>
          <a:xfrm>
            <a:off x="997527" y="214114"/>
            <a:ext cx="9601200" cy="1485900"/>
          </a:xfrm>
        </p:spPr>
        <p:txBody>
          <a:bodyPr/>
          <a:lstStyle/>
          <a:p>
            <a:r>
              <a:rPr lang="en-US" dirty="0"/>
              <a:t>Announcement</a:t>
            </a:r>
          </a:p>
        </p:txBody>
      </p:sp>
      <p:sp>
        <p:nvSpPr>
          <p:cNvPr id="6" name="Content Placeholder 5">
            <a:extLst>
              <a:ext uri="{FF2B5EF4-FFF2-40B4-BE49-F238E27FC236}">
                <a16:creationId xmlns:a16="http://schemas.microsoft.com/office/drawing/2014/main" id="{88AE3185-8AF8-6840-9861-2B5F241AAF2A}"/>
              </a:ext>
            </a:extLst>
          </p:cNvPr>
          <p:cNvSpPr>
            <a:spLocks noGrp="1"/>
          </p:cNvSpPr>
          <p:nvPr>
            <p:ph idx="1"/>
          </p:nvPr>
        </p:nvSpPr>
        <p:spPr/>
        <p:txBody>
          <a:bodyPr/>
          <a:lstStyle/>
          <a:p>
            <a:r>
              <a:rPr lang="en-US" dirty="0"/>
              <a:t>Can we make the next lecture (6 Nov.) earlier than 2 pm at 1 pm or in another day?</a:t>
            </a:r>
          </a:p>
          <a:p>
            <a:r>
              <a:rPr lang="en-US" dirty="0"/>
              <a:t>Lecture 13 November is canceled and we want to pick another day to take it because I will be out-side Prague.</a:t>
            </a:r>
          </a:p>
        </p:txBody>
      </p:sp>
      <p:sp>
        <p:nvSpPr>
          <p:cNvPr id="4" name="Slide Number Placeholder 3">
            <a:extLst>
              <a:ext uri="{FF2B5EF4-FFF2-40B4-BE49-F238E27FC236}">
                <a16:creationId xmlns:a16="http://schemas.microsoft.com/office/drawing/2014/main" id="{3843C2D5-FDE2-A641-B242-6E13E7E9D1DE}"/>
              </a:ext>
            </a:extLst>
          </p:cNvPr>
          <p:cNvSpPr>
            <a:spLocks noGrp="1"/>
          </p:cNvSpPr>
          <p:nvPr>
            <p:ph type="sldNum" sz="quarter" idx="12"/>
          </p:nvPr>
        </p:nvSpPr>
        <p:spPr/>
        <p:txBody>
          <a:bodyPr/>
          <a:lstStyle/>
          <a:p>
            <a:fld id="{6D22F896-40B5-4ADD-8801-0D06FADFA095}" type="slidenum">
              <a:rPr lang="en-US" smtClean="0"/>
              <a:t>57</a:t>
            </a:fld>
            <a:endParaRPr lang="en-US" dirty="0"/>
          </a:p>
        </p:txBody>
      </p:sp>
    </p:spTree>
    <p:extLst>
      <p:ext uri="{BB962C8B-B14F-4D97-AF65-F5344CB8AC3E}">
        <p14:creationId xmlns:p14="http://schemas.microsoft.com/office/powerpoint/2010/main" val="30827886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0" y="247650"/>
            <a:ext cx="9601200" cy="1485900"/>
          </a:xfrm>
        </p:spPr>
        <p:txBody>
          <a:bodyPr>
            <a:normAutofit/>
          </a:bodyPr>
          <a:lstStyle/>
          <a:p>
            <a:r>
              <a:rPr lang="en-GB" dirty="0"/>
              <a:t>Reading for Working Seminar II: Migrating to Europe</a:t>
            </a:r>
          </a:p>
        </p:txBody>
      </p:sp>
      <p:sp>
        <p:nvSpPr>
          <p:cNvPr id="3" name="Tijdelijke aanduiding voor inhoud 2"/>
          <p:cNvSpPr>
            <a:spLocks noGrp="1"/>
          </p:cNvSpPr>
          <p:nvPr>
            <p:ph idx="1"/>
          </p:nvPr>
        </p:nvSpPr>
        <p:spPr/>
        <p:txBody>
          <a:bodyPr>
            <a:normAutofit fontScale="92500" lnSpcReduction="10000"/>
          </a:bodyPr>
          <a:lstStyle/>
          <a:p>
            <a:pPr lvl="0"/>
            <a:r>
              <a:rPr lang="nl-BE" dirty="0"/>
              <a:t>Hooghe, M., Trappers, A., Meuleman, B., &amp; Reeskens, T. (2008). </a:t>
            </a:r>
            <a:r>
              <a:rPr lang="en-GB" dirty="0"/>
              <a:t>“Migration to European countries: A structural explanation of patterns, 1980–2004.” </a:t>
            </a:r>
            <a:r>
              <a:rPr lang="en-GB" i="1" dirty="0"/>
              <a:t>International Migration Review</a:t>
            </a:r>
            <a:r>
              <a:rPr lang="en-GB" dirty="0"/>
              <a:t>, 42(2), 476-504.</a:t>
            </a:r>
          </a:p>
          <a:p>
            <a:pPr lvl="0"/>
            <a:endParaRPr lang="en-US" dirty="0"/>
          </a:p>
          <a:p>
            <a:pPr lvl="0"/>
            <a:r>
              <a:rPr lang="en-GB" dirty="0"/>
              <a:t>Collyer, M. (2005). “When do social networks fail to explain migration? Accounting for the movement of Algerian asylum-seekers to the UK.” </a:t>
            </a:r>
            <a:r>
              <a:rPr lang="en-GB" i="1" dirty="0"/>
              <a:t>Journal of Ethnic and Migration Studies</a:t>
            </a:r>
            <a:r>
              <a:rPr lang="en-GB" dirty="0"/>
              <a:t>, 31(4), 699-718.</a:t>
            </a:r>
          </a:p>
          <a:p>
            <a:pPr lvl="0"/>
            <a:endParaRPr lang="en-US" dirty="0"/>
          </a:p>
          <a:p>
            <a:pPr lvl="0"/>
            <a:r>
              <a:rPr lang="en-GB" dirty="0" err="1"/>
              <a:t>Belloni</a:t>
            </a:r>
            <a:r>
              <a:rPr lang="en-GB" dirty="0"/>
              <a:t>, M. (2016). “Refugees as gamblers: Eritreans seeking to migrate through Italy.” </a:t>
            </a:r>
            <a:r>
              <a:rPr lang="en-GB" i="1" dirty="0"/>
              <a:t>Journal of Immigrant &amp; Refugee Studies</a:t>
            </a:r>
            <a:r>
              <a:rPr lang="en-GB" dirty="0"/>
              <a:t>, 14(1), 104-119.</a:t>
            </a:r>
          </a:p>
          <a:p>
            <a:pPr lvl="0"/>
            <a:r>
              <a:rPr lang="en-GB" dirty="0">
                <a:solidFill>
                  <a:srgbClr val="FF0000"/>
                </a:solidFill>
              </a:rPr>
              <a:t>Please read them because we will have a discussion based on them.</a:t>
            </a:r>
            <a:endParaRPr lang="en-US" dirty="0">
              <a:solidFill>
                <a:srgbClr val="FF0000"/>
              </a:solidFill>
            </a:endParaRP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58</a:t>
            </a:fld>
            <a:endParaRPr lang="en-US" dirty="0"/>
          </a:p>
        </p:txBody>
      </p:sp>
    </p:spTree>
    <p:extLst>
      <p:ext uri="{BB962C8B-B14F-4D97-AF65-F5344CB8AC3E}">
        <p14:creationId xmlns:p14="http://schemas.microsoft.com/office/powerpoint/2010/main" val="413847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400" dirty="0"/>
              <a:t>Developing a RQ</a:t>
            </a:r>
          </a:p>
        </p:txBody>
      </p:sp>
      <p:sp>
        <p:nvSpPr>
          <p:cNvPr id="3" name="Tijdelijke aanduiding voor inhoud 2"/>
          <p:cNvSpPr>
            <a:spLocks noGrp="1"/>
          </p:cNvSpPr>
          <p:nvPr>
            <p:ph idx="1"/>
          </p:nvPr>
        </p:nvSpPr>
        <p:spPr>
          <a:xfrm>
            <a:off x="979100" y="1864954"/>
            <a:ext cx="10233800" cy="4351338"/>
          </a:xfrm>
        </p:spPr>
        <p:txBody>
          <a:bodyPr>
            <a:normAutofit/>
          </a:bodyPr>
          <a:lstStyle/>
          <a:p>
            <a:pPr marL="0" indent="0">
              <a:buNone/>
            </a:pPr>
            <a:r>
              <a:rPr lang="en-GB" sz="2400" b="1" dirty="0"/>
              <a:t>Why do you need a RQ? </a:t>
            </a:r>
          </a:p>
          <a:p>
            <a:endParaRPr lang="en-GB" dirty="0"/>
          </a:p>
          <a:p>
            <a:r>
              <a:rPr lang="en-GB" dirty="0"/>
              <a:t>Without a RQ you will get “lost” in data or in the field</a:t>
            </a:r>
          </a:p>
          <a:p>
            <a:pPr marL="0" indent="0">
              <a:buNone/>
            </a:pPr>
            <a:endParaRPr lang="en-GB" dirty="0"/>
          </a:p>
          <a:p>
            <a:r>
              <a:rPr lang="en-GB" dirty="0"/>
              <a:t>It helps you </a:t>
            </a:r>
            <a:r>
              <a:rPr lang="en-GB" b="1" dirty="0"/>
              <a:t>to focus on particular explanations</a:t>
            </a:r>
          </a:p>
          <a:p>
            <a:pPr lvl="1"/>
            <a:r>
              <a:rPr lang="en-GB" dirty="0"/>
              <a:t>Initially, you should take into account several possible explanations (early theorising).</a:t>
            </a:r>
          </a:p>
          <a:p>
            <a:pPr lvl="1"/>
            <a:r>
              <a:rPr lang="en-GB" dirty="0"/>
              <a:t>But you should elaborate more and more on one particular explanation thereby comparing it to other explanations (systematic study).</a:t>
            </a:r>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90571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Developing a RQ</a:t>
            </a:r>
          </a:p>
        </p:txBody>
      </p:sp>
      <p:sp>
        <p:nvSpPr>
          <p:cNvPr id="3" name="Tijdelijke aanduiding voor inhoud 2"/>
          <p:cNvSpPr>
            <a:spLocks noGrp="1"/>
          </p:cNvSpPr>
          <p:nvPr>
            <p:ph idx="1"/>
          </p:nvPr>
        </p:nvSpPr>
        <p:spPr>
          <a:xfrm>
            <a:off x="979100" y="1690688"/>
            <a:ext cx="10233800" cy="4653834"/>
          </a:xfrm>
        </p:spPr>
        <p:txBody>
          <a:bodyPr>
            <a:normAutofit/>
          </a:bodyPr>
          <a:lstStyle/>
          <a:p>
            <a:r>
              <a:rPr lang="en-GB" dirty="0"/>
              <a:t>Glenn Firebaugh, </a:t>
            </a:r>
            <a:r>
              <a:rPr lang="en-GB" i="1" dirty="0"/>
              <a:t>Seven rules for social research, </a:t>
            </a:r>
            <a:r>
              <a:rPr lang="en-GB" dirty="0"/>
              <a:t>pp2-8. </a:t>
            </a:r>
          </a:p>
          <a:p>
            <a:endParaRPr lang="en-GB" dirty="0"/>
          </a:p>
          <a:p>
            <a:r>
              <a:rPr lang="en-GB" dirty="0"/>
              <a:t>Two fundamental criteria</a:t>
            </a:r>
          </a:p>
          <a:p>
            <a:pPr lvl="1"/>
            <a:r>
              <a:rPr lang="en-GB" dirty="0"/>
              <a:t>Needs to be researchable</a:t>
            </a:r>
          </a:p>
          <a:p>
            <a:pPr lvl="1"/>
            <a:r>
              <a:rPr lang="en-GB" dirty="0"/>
              <a:t>Needs to be interesting to you and to others in your field</a:t>
            </a:r>
          </a:p>
          <a:p>
            <a:endParaRPr lang="en-GB" dirty="0"/>
          </a:p>
          <a:p>
            <a:r>
              <a:rPr lang="en-GB" dirty="0">
                <a:solidFill>
                  <a:schemeClr val="accent2">
                    <a:lumMod val="75000"/>
                  </a:schemeClr>
                </a:solidFill>
              </a:rPr>
              <a:t>RQs should be neither too specific </a:t>
            </a:r>
            <a:r>
              <a:rPr lang="en-GB" dirty="0"/>
              <a:t>(e.g. why is my uncle an alcoholic?),</a:t>
            </a:r>
            <a:br>
              <a:rPr lang="en-GB" dirty="0"/>
            </a:br>
            <a:r>
              <a:rPr lang="en-GB" dirty="0">
                <a:solidFill>
                  <a:schemeClr val="accent2">
                    <a:lumMod val="75000"/>
                  </a:schemeClr>
                </a:solidFill>
              </a:rPr>
              <a:t>nor too abstract </a:t>
            </a:r>
            <a:r>
              <a:rPr lang="en-GB" dirty="0"/>
              <a:t>(e.g. why is there something like alcoholism?)</a:t>
            </a:r>
          </a:p>
          <a:p>
            <a:pPr lvl="1"/>
            <a:r>
              <a:rPr lang="en-GB" dirty="0"/>
              <a:t>We could ask, for instance, why some people are more prone to alcoholism</a:t>
            </a:r>
          </a:p>
          <a:p>
            <a:pPr lvl="1"/>
            <a:r>
              <a:rPr lang="en-GB" dirty="0"/>
              <a:t>You can then examine which type of individual (e.g. class background, educational level, sex, age,…) or group (neighbourhoods, cities, regions, countries) is more prone to alcoholism</a:t>
            </a:r>
          </a:p>
          <a:p>
            <a:pPr lvl="1"/>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38113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0155" y="0"/>
            <a:ext cx="9601200" cy="1485900"/>
          </a:xfrm>
        </p:spPr>
        <p:txBody>
          <a:bodyPr>
            <a:normAutofit/>
          </a:bodyPr>
          <a:lstStyle/>
          <a:p>
            <a:r>
              <a:rPr lang="en-GB" sz="3600" dirty="0"/>
              <a:t>Developing a (post-)positive RQ</a:t>
            </a:r>
          </a:p>
        </p:txBody>
      </p:sp>
      <p:sp>
        <p:nvSpPr>
          <p:cNvPr id="3" name="Tijdelijke aanduiding voor inhoud 2"/>
          <p:cNvSpPr>
            <a:spLocks noGrp="1"/>
          </p:cNvSpPr>
          <p:nvPr>
            <p:ph idx="1"/>
          </p:nvPr>
        </p:nvSpPr>
        <p:spPr>
          <a:xfrm>
            <a:off x="1061884" y="1428750"/>
            <a:ext cx="10840064" cy="5429250"/>
          </a:xfrm>
        </p:spPr>
        <p:txBody>
          <a:bodyPr>
            <a:noAutofit/>
          </a:bodyPr>
          <a:lstStyle/>
          <a:p>
            <a:r>
              <a:rPr lang="en-GB" sz="2400" dirty="0"/>
              <a:t>The research question is relatively advanced and complete before you begin your systematic data collection.</a:t>
            </a:r>
          </a:p>
          <a:p>
            <a:r>
              <a:rPr lang="en-GB" sz="2400" dirty="0"/>
              <a:t>This includes thinking about how to contribute to the literature.</a:t>
            </a:r>
          </a:p>
          <a:p>
            <a:r>
              <a:rPr lang="en-GB" sz="2400" dirty="0"/>
              <a:t>RQ are usually divided into specific hypotheses and testable implications (as in last lecture in post-positive building blocks). </a:t>
            </a:r>
          </a:p>
          <a:p>
            <a:r>
              <a:rPr lang="en-GB" sz="2400" dirty="0"/>
              <a:t>Usually answers “what” and/or “why” questions</a:t>
            </a:r>
          </a:p>
          <a:p>
            <a:pPr lvl="1"/>
            <a:r>
              <a:rPr lang="en-GB" sz="2200" dirty="0"/>
              <a:t>E.g. what is the correlation/relationship between class and alcoholism?  (what-question)</a:t>
            </a:r>
          </a:p>
          <a:p>
            <a:pPr lvl="1"/>
            <a:r>
              <a:rPr lang="en-GB" sz="2200" dirty="0"/>
              <a:t>E.g. what is the effect of alcoholism on class, when all other explanations are stable (why-question)</a:t>
            </a:r>
          </a:p>
          <a:p>
            <a:r>
              <a:rPr lang="en-GB" sz="2400" dirty="0"/>
              <a:t>You need to specify in advance which explanation(s) you will examine </a:t>
            </a:r>
          </a:p>
          <a:p>
            <a:pPr lvl="1"/>
            <a:r>
              <a:rPr lang="en-GB" sz="2200" dirty="0"/>
              <a:t>E.g. what is the impact of personal income on intra-household decision-making power? </a:t>
            </a:r>
          </a:p>
          <a:p>
            <a:pPr marL="457200" lvl="1" indent="0">
              <a:buNone/>
            </a:pPr>
            <a:endParaRPr lang="en-GB" sz="20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191094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27935"/>
            <a:ext cx="10515600" cy="673434"/>
          </a:xfrm>
        </p:spPr>
        <p:txBody>
          <a:bodyPr>
            <a:normAutofit/>
          </a:bodyPr>
          <a:lstStyle/>
          <a:p>
            <a:r>
              <a:rPr lang="en-GB" sz="3600" dirty="0"/>
              <a:t>Developing an interpretive RQ</a:t>
            </a:r>
          </a:p>
        </p:txBody>
      </p:sp>
      <p:sp>
        <p:nvSpPr>
          <p:cNvPr id="3" name="Tijdelijke aanduiding voor inhoud 2"/>
          <p:cNvSpPr>
            <a:spLocks noGrp="1"/>
          </p:cNvSpPr>
          <p:nvPr>
            <p:ph idx="1"/>
          </p:nvPr>
        </p:nvSpPr>
        <p:spPr>
          <a:xfrm>
            <a:off x="748480" y="1495399"/>
            <a:ext cx="11443520" cy="4816911"/>
          </a:xfrm>
        </p:spPr>
        <p:txBody>
          <a:bodyPr>
            <a:noAutofit/>
          </a:bodyPr>
          <a:lstStyle/>
          <a:p>
            <a:r>
              <a:rPr lang="en-GB" sz="2400" dirty="0"/>
              <a:t>Usually centres on </a:t>
            </a:r>
            <a:r>
              <a:rPr lang="en-GB" sz="2400" b="1" dirty="0"/>
              <a:t>“how” questions that feed into “what” and “why” questions.</a:t>
            </a:r>
            <a:endParaRPr lang="en-GB" sz="2400" dirty="0"/>
          </a:p>
          <a:p>
            <a:r>
              <a:rPr lang="en-GB" sz="2400" dirty="0"/>
              <a:t>You start from an initial RQ or research topic, that you develop into a more specific RQ throughout the research.</a:t>
            </a:r>
          </a:p>
          <a:p>
            <a:r>
              <a:rPr lang="en-GB" sz="2400" dirty="0"/>
              <a:t>The initial research question or research topic </a:t>
            </a:r>
            <a:r>
              <a:rPr lang="en-GB" sz="2400" b="1" dirty="0"/>
              <a:t>should be concrete enough to guide you in your research, but open enough</a:t>
            </a:r>
            <a:r>
              <a:rPr lang="en-GB" sz="2400" dirty="0"/>
              <a:t> so as to allow to follow the most interesting explanation for a particular puzzle</a:t>
            </a:r>
          </a:p>
          <a:p>
            <a:r>
              <a:rPr lang="en-GB" sz="2400" dirty="0"/>
              <a:t>RQs are “</a:t>
            </a:r>
            <a:r>
              <a:rPr lang="en-GB" sz="2400" b="1" dirty="0"/>
              <a:t>starting points that will give you a foundation for developing better questions in the field</a:t>
            </a:r>
            <a:r>
              <a:rPr lang="en-GB" sz="2400" dirty="0"/>
              <a:t>… the point is not to ask the question so that you can go out and find the answer. The point is to ask a question so that you can clarify your thinking now and raise the odds that you’ll discover what’s wrong with your thinking when you get into the field.” (</a:t>
            </a:r>
            <a:r>
              <a:rPr lang="en-GB" sz="2400" dirty="0" err="1"/>
              <a:t>Soss</a:t>
            </a:r>
            <a:r>
              <a:rPr lang="en-GB" sz="2400" dirty="0"/>
              <a:t> in SS&amp;Y, 37).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84996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{BE24456D-8456-9648-A514-524BE03F8B1F}tf10001072</Template>
  <TotalTime>2484</TotalTime>
  <Words>5920</Words>
  <Application>Microsoft Macintosh PowerPoint</Application>
  <PresentationFormat>Widescreen</PresentationFormat>
  <Paragraphs>606</Paragraphs>
  <Slides>58</Slides>
  <Notes>48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Franklin Gothic Book</vt:lpstr>
      <vt:lpstr>Crop</vt:lpstr>
      <vt:lpstr>Theory construction</vt:lpstr>
      <vt:lpstr>Recap from last lecture….Research Processes</vt:lpstr>
      <vt:lpstr>Overview</vt:lpstr>
      <vt:lpstr>Developing a research question (RQ) Reading Materials</vt:lpstr>
      <vt:lpstr>Developing a RQ</vt:lpstr>
      <vt:lpstr>Developing a RQ</vt:lpstr>
      <vt:lpstr>Developing a RQ</vt:lpstr>
      <vt:lpstr>Developing a (post-)positive RQ</vt:lpstr>
      <vt:lpstr>Developing an interpretive RQ</vt:lpstr>
      <vt:lpstr>Why conduct research?  </vt:lpstr>
      <vt:lpstr>1. Research goals</vt:lpstr>
      <vt:lpstr>1.1 Identifying general Patterns and Relationships</vt:lpstr>
      <vt:lpstr>1.1 Identifying general patterns and relationships</vt:lpstr>
      <vt:lpstr>1.2. Testing and Refining Theories </vt:lpstr>
      <vt:lpstr>1.2. Testing and refining theories </vt:lpstr>
      <vt:lpstr>e.g. The Power-Resources Theory</vt:lpstr>
      <vt:lpstr>1.3. Making predictions</vt:lpstr>
      <vt:lpstr>Evolution of services sector (index1999 = 100) (Vlaams Gewest; 30 juni 1999 – 30 juni 2006) (source: Steunpunt WSE) </vt:lpstr>
      <vt:lpstr>1.3. Making predictions</vt:lpstr>
      <vt:lpstr>1.4. Interpreting culturally or historically significant phenomena</vt:lpstr>
      <vt:lpstr>1.4. Interpreting culturally or historically significant phenomena</vt:lpstr>
      <vt:lpstr>1.5. Exploring Diversity</vt:lpstr>
      <vt:lpstr>1.5. Exploring diversity</vt:lpstr>
      <vt:lpstr>1.5. Exploring diversity</vt:lpstr>
      <vt:lpstr>1.6. Giving voice</vt:lpstr>
      <vt:lpstr>6. Giving voice</vt:lpstr>
      <vt:lpstr>1.7. Advancing new concepts or theories</vt:lpstr>
      <vt:lpstr>1.8. Policy Evaluation and Advice</vt:lpstr>
      <vt:lpstr>Research goals…</vt:lpstr>
      <vt:lpstr>The (post-)positivist approach I Description and conceptualization</vt:lpstr>
      <vt:lpstr>Description</vt:lpstr>
      <vt:lpstr>Explanation</vt:lpstr>
      <vt:lpstr>PowerPoint Presentation</vt:lpstr>
      <vt:lpstr>Why is description important?   </vt:lpstr>
      <vt:lpstr>Description &amp; Explanation</vt:lpstr>
      <vt:lpstr>Concepts</vt:lpstr>
      <vt:lpstr>Concepts</vt:lpstr>
      <vt:lpstr>Instantiation</vt:lpstr>
      <vt:lpstr>Instantiation</vt:lpstr>
      <vt:lpstr>Instantiation</vt:lpstr>
      <vt:lpstr>Instantiation</vt:lpstr>
      <vt:lpstr>Choosing a definition </vt:lpstr>
      <vt:lpstr>Choosing a definition</vt:lpstr>
      <vt:lpstr>Choosing a definition</vt:lpstr>
      <vt:lpstr>Specifying concepts</vt:lpstr>
      <vt:lpstr>Specifying concepts</vt:lpstr>
      <vt:lpstr>Specifying concepts</vt:lpstr>
      <vt:lpstr>Specifying concepts</vt:lpstr>
      <vt:lpstr>Specifying concepts</vt:lpstr>
      <vt:lpstr>E.g. adolescent alcohol use</vt:lpstr>
      <vt:lpstr>E.g. adolescent alcohol use</vt:lpstr>
      <vt:lpstr>Multidimensional constructs</vt:lpstr>
      <vt:lpstr>Multidimensional constructs</vt:lpstr>
      <vt:lpstr>Creating synthetic constructs </vt:lpstr>
      <vt:lpstr>Creating synthetic constructs (Gerring)</vt:lpstr>
      <vt:lpstr>Constructing synthetic concepts</vt:lpstr>
      <vt:lpstr>Announcement</vt:lpstr>
      <vt:lpstr>Reading for Working Seminar II: Migrating to Europe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Vandevoordt Robin</dc:creator>
  <cp:lastModifiedBy>Microsoft Office User</cp:lastModifiedBy>
  <cp:revision>153</cp:revision>
  <cp:lastPrinted>2018-11-05T17:05:38Z</cp:lastPrinted>
  <dcterms:created xsi:type="dcterms:W3CDTF">2014-09-12T02:17:01Z</dcterms:created>
  <dcterms:modified xsi:type="dcterms:W3CDTF">2019-10-29T20:01:01Z</dcterms:modified>
</cp:coreProperties>
</file>