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8" r:id="rId3"/>
    <p:sldId id="257" r:id="rId4"/>
    <p:sldId id="277" r:id="rId5"/>
    <p:sldId id="275" r:id="rId6"/>
    <p:sldId id="276" r:id="rId7"/>
    <p:sldId id="278" r:id="rId8"/>
    <p:sldId id="279" r:id="rId9"/>
    <p:sldId id="280" r:id="rId10"/>
    <p:sldId id="281" r:id="rId11"/>
    <p:sldId id="282" r:id="rId12"/>
    <p:sldId id="283" r:id="rId13"/>
    <p:sldId id="284" r:id="rId14"/>
    <p:sldId id="274" r:id="rId15"/>
    <p:sldId id="285" r:id="rId16"/>
    <p:sldId id="286" r:id="rId17"/>
    <p:sldId id="287" r:id="rId18"/>
    <p:sldId id="288" r:id="rId19"/>
    <p:sldId id="289" r:id="rId20"/>
    <p:sldId id="291" r:id="rId21"/>
    <p:sldId id="273" r:id="rId2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90" autoAdjust="0"/>
  </p:normalViewPr>
  <p:slideViewPr>
    <p:cSldViewPr>
      <p:cViewPr varScale="1">
        <p:scale>
          <a:sx n="68" d="100"/>
          <a:sy n="68" d="100"/>
        </p:scale>
        <p:origin x="144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0793C0-00E5-4FB6-8A08-3355A08BDB46}" type="datetimeFigureOut">
              <a:rPr lang="cs-CZ" smtClean="0"/>
              <a:pPr/>
              <a:t>16.04.2020</a:t>
            </a:fld>
            <a:endParaRPr lang="en-US"/>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44830A-81FC-456B-825A-0249FFFDD54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D44830A-81FC-456B-825A-0249FFFDD547}" type="slidenum">
              <a:rPr lang="en-US" smtClean="0"/>
              <a:pPr/>
              <a:t>21</a:t>
            </a:fld>
            <a:endParaRPr lang="en-US"/>
          </a:p>
        </p:txBody>
      </p:sp>
    </p:spTree>
    <p:extLst>
      <p:ext uri="{BB962C8B-B14F-4D97-AF65-F5344CB8AC3E}">
        <p14:creationId xmlns:p14="http://schemas.microsoft.com/office/powerpoint/2010/main" val="2997525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16.04.2020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16.04.2020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16.04.2020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16.04.2020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16.04.2020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16.04.2020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18A2481B-5154-415F-B752-558547769AA3}" type="datetimeFigureOut">
              <a:rPr lang="cs-CZ" smtClean="0"/>
              <a:pPr/>
              <a:t>16.04.2020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18A2481B-5154-415F-B752-558547769AA3}" type="datetimeFigureOut">
              <a:rPr lang="cs-CZ" smtClean="0"/>
              <a:pPr/>
              <a:t>16.04.2020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16.04.2020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16.04.2020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16.04.2020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2481B-5154-415F-B752-558547769AA3}" type="datetimeFigureOut">
              <a:rPr lang="cs-CZ" smtClean="0"/>
              <a:pPr/>
              <a:t>16.04.2020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HERMENEUTICS AND RECEPTION AESTHETICS</a:t>
            </a:r>
            <a:endParaRPr lang="en-US" b="1" dirty="0"/>
          </a:p>
        </p:txBody>
      </p:sp>
      <p:sp>
        <p:nvSpPr>
          <p:cNvPr id="3" name="Podnadpis 2"/>
          <p:cNvSpPr>
            <a:spLocks noGrp="1"/>
          </p:cNvSpPr>
          <p:nvPr>
            <p:ph type="subTitle" idx="1"/>
          </p:nvPr>
        </p:nvSpPr>
        <p:spPr/>
        <p:txBody>
          <a:bodyPr/>
          <a:lstStyle/>
          <a:p>
            <a:r>
              <a:rPr lang="cs-CZ" dirty="0"/>
              <a:t>SUMMER SEMESTER 2019-2020</a:t>
            </a:r>
          </a:p>
          <a:p>
            <a:r>
              <a:rPr lang="cs-CZ" dirty="0"/>
              <a:t>8th </a:t>
            </a:r>
            <a:r>
              <a:rPr lang="cs-CZ" dirty="0" err="1"/>
              <a:t>Lecture</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769D4A55-EE33-48ED-8263-4A07BD7837FC}"/>
              </a:ext>
            </a:extLst>
          </p:cNvPr>
          <p:cNvSpPr>
            <a:spLocks noGrp="1"/>
          </p:cNvSpPr>
          <p:nvPr>
            <p:ph idx="1"/>
          </p:nvPr>
        </p:nvSpPr>
        <p:spPr>
          <a:xfrm>
            <a:off x="457200" y="260648"/>
            <a:ext cx="8229600" cy="5865515"/>
          </a:xfrm>
        </p:spPr>
        <p:txBody>
          <a:bodyPr>
            <a:normAutofit fontScale="85000" lnSpcReduction="20000"/>
          </a:bodyPr>
          <a:lstStyle/>
          <a:p>
            <a:pPr marL="0" indent="0">
              <a:buNone/>
            </a:pPr>
            <a:r>
              <a:rPr lang="cs-CZ" dirty="0"/>
              <a:t>       </a:t>
            </a:r>
            <a:r>
              <a:rPr lang="cs-CZ" sz="3900" u="sng" dirty="0"/>
              <a:t>O</a:t>
            </a:r>
            <a:r>
              <a:rPr lang="en-GB" sz="3900" u="sng" dirty="0"/>
              <a:t>n the curious impotence of our judgment </a:t>
            </a:r>
            <a:r>
              <a:rPr lang="cs-CZ" sz="3900" u="sng" dirty="0"/>
              <a:t> </a:t>
            </a:r>
            <a:endParaRPr lang="cs-CZ" u="sng" dirty="0"/>
          </a:p>
          <a:p>
            <a:pPr marL="400050" lvl="1" indent="0">
              <a:buNone/>
            </a:pPr>
            <a:r>
              <a:rPr lang="en-GB" sz="3300" dirty="0"/>
              <a:t>“</a:t>
            </a:r>
            <a:r>
              <a:rPr lang="en-GB" sz="3300" i="1" dirty="0"/>
              <a:t>Everyone is familiar with the curious impotence of our judgment where</a:t>
            </a:r>
            <a:r>
              <a:rPr lang="cs-CZ" sz="3300" i="1" dirty="0"/>
              <a:t> </a:t>
            </a:r>
            <a:r>
              <a:rPr lang="en-GB" sz="3300" i="1" dirty="0"/>
              <a:t>temporal distance has not given us sure criteria. Thus the judgment of</a:t>
            </a:r>
            <a:r>
              <a:rPr lang="cs-CZ" sz="3300" i="1" dirty="0"/>
              <a:t> </a:t>
            </a:r>
            <a:r>
              <a:rPr lang="en-GB" sz="3300" i="1" dirty="0"/>
              <a:t>contemporary works of art is desperately uncertain for the scholarly</a:t>
            </a:r>
            <a:r>
              <a:rPr lang="cs-CZ" sz="3300" i="1" dirty="0"/>
              <a:t> </a:t>
            </a:r>
            <a:r>
              <a:rPr lang="en-GB" sz="3300" i="1" dirty="0"/>
              <a:t>consciousness. Obviously we approach such creations with unverifiable</a:t>
            </a:r>
            <a:r>
              <a:rPr lang="cs-CZ" sz="3300" i="1" dirty="0"/>
              <a:t> </a:t>
            </a:r>
            <a:r>
              <a:rPr lang="en-GB" sz="3300" i="1" dirty="0"/>
              <a:t>prejudices, presuppositions that have too great an influence over us for us</a:t>
            </a:r>
            <a:r>
              <a:rPr lang="cs-CZ" sz="3300" i="1" dirty="0"/>
              <a:t> </a:t>
            </a:r>
            <a:r>
              <a:rPr lang="en-GB" sz="3300" i="1" dirty="0"/>
              <a:t>to know about them; these can give contemporary creations an extra</a:t>
            </a:r>
            <a:r>
              <a:rPr lang="cs-CZ" sz="3300" i="1" dirty="0"/>
              <a:t> </a:t>
            </a:r>
            <a:r>
              <a:rPr lang="en-GB" sz="3300" i="1" dirty="0"/>
              <a:t>resonance that does not correspond to their true content and significance.</a:t>
            </a:r>
            <a:r>
              <a:rPr lang="cs-CZ" sz="3300" i="1" dirty="0"/>
              <a:t> </a:t>
            </a:r>
            <a:r>
              <a:rPr lang="en-GB" sz="3300" i="1" dirty="0"/>
              <a:t>Only when all their relations to the present time have faded away can their</a:t>
            </a:r>
            <a:r>
              <a:rPr lang="cs-CZ" sz="3300" i="1" dirty="0"/>
              <a:t> </a:t>
            </a:r>
            <a:r>
              <a:rPr lang="en-GB" sz="3300" i="1" dirty="0"/>
              <a:t>real nature appear, so that the understanding of what is said in them can</a:t>
            </a:r>
            <a:r>
              <a:rPr lang="cs-CZ" sz="3300" i="1" dirty="0"/>
              <a:t> </a:t>
            </a:r>
            <a:r>
              <a:rPr lang="en-GB" sz="3300" i="1" dirty="0"/>
              <a:t>claim to be authoritative and universal</a:t>
            </a:r>
            <a:r>
              <a:rPr lang="en-GB" sz="3300" dirty="0"/>
              <a:t>” (</a:t>
            </a:r>
            <a:r>
              <a:rPr lang="cs-CZ" sz="3300" i="1" dirty="0"/>
              <a:t>T&amp;M</a:t>
            </a:r>
            <a:r>
              <a:rPr lang="cs-CZ" sz="3300" dirty="0"/>
              <a:t>,</a:t>
            </a:r>
            <a:r>
              <a:rPr lang="cs-CZ" sz="3300" i="1" dirty="0"/>
              <a:t> </a:t>
            </a:r>
            <a:r>
              <a:rPr lang="en-GB" sz="3300" dirty="0"/>
              <a:t>p. 297).</a:t>
            </a:r>
            <a:endParaRPr lang="cs-CZ" sz="3300" dirty="0"/>
          </a:p>
          <a:p>
            <a:endParaRPr lang="cs-CZ" dirty="0"/>
          </a:p>
        </p:txBody>
      </p:sp>
    </p:spTree>
    <p:extLst>
      <p:ext uri="{BB962C8B-B14F-4D97-AF65-F5344CB8AC3E}">
        <p14:creationId xmlns:p14="http://schemas.microsoft.com/office/powerpoint/2010/main" val="696819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14D192-D6EA-44B0-95BE-7C4D8D6B34FD}"/>
              </a:ext>
            </a:extLst>
          </p:cNvPr>
          <p:cNvSpPr>
            <a:spLocks noGrp="1"/>
          </p:cNvSpPr>
          <p:nvPr>
            <p:ph type="title"/>
          </p:nvPr>
        </p:nvSpPr>
        <p:spPr/>
        <p:txBody>
          <a:bodyPr/>
          <a:lstStyle/>
          <a:p>
            <a:r>
              <a:rPr lang="cs-CZ" dirty="0"/>
              <a:t>A </a:t>
            </a:r>
            <a:r>
              <a:rPr lang="cs-CZ" dirty="0" err="1"/>
              <a:t>hint</a:t>
            </a:r>
            <a:r>
              <a:rPr lang="cs-CZ" dirty="0"/>
              <a:t> </a:t>
            </a:r>
            <a:r>
              <a:rPr lang="cs-CZ" dirty="0" err="1"/>
              <a:t>of</a:t>
            </a:r>
            <a:r>
              <a:rPr lang="cs-CZ" dirty="0"/>
              <a:t> </a:t>
            </a:r>
            <a:r>
              <a:rPr lang="cs-CZ" dirty="0" err="1"/>
              <a:t>critique</a:t>
            </a:r>
            <a:r>
              <a:rPr lang="cs-CZ" dirty="0"/>
              <a:t> </a:t>
            </a:r>
            <a:r>
              <a:rPr lang="cs-CZ" dirty="0" err="1"/>
              <a:t>of</a:t>
            </a:r>
            <a:r>
              <a:rPr lang="cs-CZ" dirty="0"/>
              <a:t> </a:t>
            </a:r>
            <a:r>
              <a:rPr lang="cs-CZ" dirty="0" err="1"/>
              <a:t>Gadamer</a:t>
            </a:r>
            <a:endParaRPr lang="cs-CZ" dirty="0"/>
          </a:p>
        </p:txBody>
      </p:sp>
      <p:sp>
        <p:nvSpPr>
          <p:cNvPr id="3" name="Zástupný obsah 2">
            <a:extLst>
              <a:ext uri="{FF2B5EF4-FFF2-40B4-BE49-F238E27FC236}">
                <a16:creationId xmlns:a16="http://schemas.microsoft.com/office/drawing/2014/main" id="{8A8FE072-CB53-4FC0-8E94-C4E9D8669F2B}"/>
              </a:ext>
            </a:extLst>
          </p:cNvPr>
          <p:cNvSpPr>
            <a:spLocks noGrp="1"/>
          </p:cNvSpPr>
          <p:nvPr>
            <p:ph idx="1"/>
          </p:nvPr>
        </p:nvSpPr>
        <p:spPr/>
        <p:txBody>
          <a:bodyPr>
            <a:normAutofit lnSpcReduction="10000"/>
          </a:bodyPr>
          <a:lstStyle/>
          <a:p>
            <a:r>
              <a:rPr lang="en-GB" dirty="0"/>
              <a:t>In the above quotation we see how careful Gadamer is. It seems that hermeneutics must wait for the temporal distance so that it can evaluate a given work of art properly. It is not premature, indeed, yet insufficiently non-engaged. </a:t>
            </a:r>
            <a:endParaRPr lang="cs-CZ" dirty="0"/>
          </a:p>
          <a:p>
            <a:r>
              <a:rPr lang="en-GB" dirty="0"/>
              <a:t>Compare this approach with J.-P. Sartre, M. Foucault and others who preferred being false to standing aside and waiting.</a:t>
            </a:r>
            <a:endParaRPr lang="cs-CZ" dirty="0"/>
          </a:p>
          <a:p>
            <a:endParaRPr lang="cs-CZ" dirty="0"/>
          </a:p>
        </p:txBody>
      </p:sp>
    </p:spTree>
    <p:extLst>
      <p:ext uri="{BB962C8B-B14F-4D97-AF65-F5344CB8AC3E}">
        <p14:creationId xmlns:p14="http://schemas.microsoft.com/office/powerpoint/2010/main" val="890815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6777A5-5873-44E0-B8A4-60C941CD3E1A}"/>
              </a:ext>
            </a:extLst>
          </p:cNvPr>
          <p:cNvSpPr>
            <a:spLocks noGrp="1"/>
          </p:cNvSpPr>
          <p:nvPr>
            <p:ph type="title"/>
          </p:nvPr>
        </p:nvSpPr>
        <p:spPr>
          <a:xfrm>
            <a:off x="457200" y="0"/>
            <a:ext cx="8229600" cy="1417638"/>
          </a:xfrm>
        </p:spPr>
        <p:txBody>
          <a:bodyPr>
            <a:noAutofit/>
          </a:bodyPr>
          <a:lstStyle/>
          <a:p>
            <a:r>
              <a:rPr lang="en-GB" sz="3200" dirty="0"/>
              <a:t>Gadamerian critique of the method of historicism</a:t>
            </a:r>
            <a:endParaRPr lang="cs-CZ" sz="3200" dirty="0"/>
          </a:p>
        </p:txBody>
      </p:sp>
      <p:sp>
        <p:nvSpPr>
          <p:cNvPr id="3" name="Zástupný obsah 2">
            <a:extLst>
              <a:ext uri="{FF2B5EF4-FFF2-40B4-BE49-F238E27FC236}">
                <a16:creationId xmlns:a16="http://schemas.microsoft.com/office/drawing/2014/main" id="{9DFAF277-E8BA-4C9A-8143-69663E1207E5}"/>
              </a:ext>
            </a:extLst>
          </p:cNvPr>
          <p:cNvSpPr>
            <a:spLocks noGrp="1"/>
          </p:cNvSpPr>
          <p:nvPr>
            <p:ph idx="1"/>
          </p:nvPr>
        </p:nvSpPr>
        <p:spPr>
          <a:xfrm>
            <a:off x="457200" y="1268760"/>
            <a:ext cx="8229600" cy="4857403"/>
          </a:xfrm>
        </p:spPr>
        <p:txBody>
          <a:bodyPr>
            <a:normAutofit fontScale="85000" lnSpcReduction="20000"/>
          </a:bodyPr>
          <a:lstStyle/>
          <a:p>
            <a:r>
              <a:rPr lang="en-GB" b="1" u="sng" dirty="0"/>
              <a:t>Historicism</a:t>
            </a:r>
            <a:r>
              <a:rPr lang="en-GB" dirty="0"/>
              <a:t> – the permanent significance of something can first be known </a:t>
            </a:r>
            <a:r>
              <a:rPr lang="en-GB" u="sng" dirty="0"/>
              <a:t>objectively</a:t>
            </a:r>
            <a:r>
              <a:rPr lang="en-GB" dirty="0"/>
              <a:t> (as an objective knowledge) only when it belongs to a closed context, i.e. when it is dead enough</a:t>
            </a:r>
            <a:r>
              <a:rPr lang="cs-CZ" dirty="0"/>
              <a:t>.</a:t>
            </a:r>
          </a:p>
          <a:p>
            <a:r>
              <a:rPr lang="en-GB" b="1" u="sng" dirty="0"/>
              <a:t>Gadamer</a:t>
            </a:r>
            <a:r>
              <a:rPr lang="en-GB" dirty="0"/>
              <a:t> – the temporal distance obviously means something other than the extinction of our interest in the object – it lets the true meaning of the object emerge fully. It distinguishes the true prejudices, by which we understand, from the false ones, by which we misunderstand. The encounter with the historical event which differs from our own situation leads us to a confrontation</a:t>
            </a:r>
            <a:r>
              <a:rPr lang="cs-CZ" dirty="0"/>
              <a:t>. T</a:t>
            </a:r>
            <a:r>
              <a:rPr lang="en-GB" dirty="0"/>
              <a:t>his encounter (with the traditionary text) provokes our prejudices</a:t>
            </a:r>
            <a:r>
              <a:rPr lang="cs-CZ" dirty="0"/>
              <a:t> (</a:t>
            </a:r>
            <a:r>
              <a:rPr lang="en-GB" u="sng" dirty="0"/>
              <a:t>suspending the validity of prejudices</a:t>
            </a:r>
            <a:r>
              <a:rPr lang="cs-CZ" dirty="0"/>
              <a:t>)</a:t>
            </a:r>
            <a:r>
              <a:rPr lang="en-GB" dirty="0"/>
              <a:t>. </a:t>
            </a:r>
            <a:endParaRPr lang="cs-CZ" dirty="0"/>
          </a:p>
          <a:p>
            <a:endParaRPr lang="cs-CZ" dirty="0"/>
          </a:p>
        </p:txBody>
      </p:sp>
    </p:spTree>
    <p:extLst>
      <p:ext uri="{BB962C8B-B14F-4D97-AF65-F5344CB8AC3E}">
        <p14:creationId xmlns:p14="http://schemas.microsoft.com/office/powerpoint/2010/main" val="2928665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3EEB6B-BB32-4DA0-B9FC-766A1BB11EA3}"/>
              </a:ext>
            </a:extLst>
          </p:cNvPr>
          <p:cNvSpPr>
            <a:spLocks noGrp="1"/>
          </p:cNvSpPr>
          <p:nvPr>
            <p:ph type="title"/>
          </p:nvPr>
        </p:nvSpPr>
        <p:spPr/>
        <p:txBody>
          <a:bodyPr>
            <a:normAutofit fontScale="90000"/>
          </a:bodyPr>
          <a:lstStyle/>
          <a:p>
            <a:r>
              <a:rPr lang="cs-CZ" dirty="0"/>
              <a:t>Unity </a:t>
            </a:r>
            <a:r>
              <a:rPr lang="cs-CZ" dirty="0" err="1"/>
              <a:t>of</a:t>
            </a:r>
            <a:r>
              <a:rPr lang="cs-CZ" dirty="0"/>
              <a:t> </a:t>
            </a:r>
            <a:r>
              <a:rPr lang="cs-CZ" dirty="0" err="1"/>
              <a:t>the</a:t>
            </a:r>
            <a:r>
              <a:rPr lang="cs-CZ" dirty="0"/>
              <a:t> </a:t>
            </a:r>
            <a:r>
              <a:rPr lang="cs-CZ" dirty="0" err="1"/>
              <a:t>subject</a:t>
            </a:r>
            <a:r>
              <a:rPr lang="cs-CZ" dirty="0"/>
              <a:t> </a:t>
            </a:r>
            <a:r>
              <a:rPr lang="cs-CZ" dirty="0" err="1"/>
              <a:t>matter</a:t>
            </a:r>
            <a:r>
              <a:rPr lang="cs-CZ" dirty="0"/>
              <a:t> and </a:t>
            </a:r>
            <a:r>
              <a:rPr lang="cs-CZ" dirty="0" err="1"/>
              <a:t>the</a:t>
            </a:r>
            <a:r>
              <a:rPr lang="cs-CZ" dirty="0"/>
              <a:t> </a:t>
            </a:r>
            <a:r>
              <a:rPr lang="cs-CZ" dirty="0" err="1"/>
              <a:t>interpreter</a:t>
            </a:r>
            <a:endParaRPr lang="cs-CZ" dirty="0"/>
          </a:p>
        </p:txBody>
      </p:sp>
      <p:sp>
        <p:nvSpPr>
          <p:cNvPr id="3" name="Zástupný obsah 2">
            <a:extLst>
              <a:ext uri="{FF2B5EF4-FFF2-40B4-BE49-F238E27FC236}">
                <a16:creationId xmlns:a16="http://schemas.microsoft.com/office/drawing/2014/main" id="{F41F6DEC-FD67-4920-B159-84D59C373FA4}"/>
              </a:ext>
            </a:extLst>
          </p:cNvPr>
          <p:cNvSpPr>
            <a:spLocks noGrp="1"/>
          </p:cNvSpPr>
          <p:nvPr>
            <p:ph idx="1"/>
          </p:nvPr>
        </p:nvSpPr>
        <p:spPr>
          <a:xfrm>
            <a:off x="457200" y="1600200"/>
            <a:ext cx="8229600" cy="4983162"/>
          </a:xfrm>
        </p:spPr>
        <p:txBody>
          <a:bodyPr/>
          <a:lstStyle/>
          <a:p>
            <a:r>
              <a:rPr lang="en-GB" dirty="0"/>
              <a:t>It is not possible to disregard of ourselves (this was the naivety of historicism) – the true historical object is not an object at all, but the </a:t>
            </a:r>
            <a:r>
              <a:rPr lang="en-GB" b="1" dirty="0"/>
              <a:t>unity</a:t>
            </a:r>
            <a:r>
              <a:rPr lang="en-GB" dirty="0"/>
              <a:t> of the one and the other. The interpreter must think over his proper historicity (historicism forgets its own historicity) and learn to know in the hermeneutic object the other from within his own situatedness.</a:t>
            </a:r>
            <a:endParaRPr lang="cs-CZ" dirty="0"/>
          </a:p>
        </p:txBody>
      </p:sp>
    </p:spTree>
    <p:extLst>
      <p:ext uri="{BB962C8B-B14F-4D97-AF65-F5344CB8AC3E}">
        <p14:creationId xmlns:p14="http://schemas.microsoft.com/office/powerpoint/2010/main" val="4278569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514BAFC7-6F6E-4D03-BCA0-B5E01EBC3843}"/>
              </a:ext>
            </a:extLst>
          </p:cNvPr>
          <p:cNvSpPr>
            <a:spLocks noGrp="1"/>
          </p:cNvSpPr>
          <p:nvPr>
            <p:ph idx="1"/>
          </p:nvPr>
        </p:nvSpPr>
        <p:spPr>
          <a:xfrm>
            <a:off x="457200" y="476672"/>
            <a:ext cx="8229600" cy="5649491"/>
          </a:xfrm>
        </p:spPr>
        <p:txBody>
          <a:bodyPr/>
          <a:lstStyle/>
          <a:p>
            <a:pPr marL="0" indent="0">
              <a:buNone/>
            </a:pPr>
            <a:endParaRPr lang="cs-CZ" b="1" dirty="0"/>
          </a:p>
          <a:p>
            <a:pPr marL="0" indent="0">
              <a:buNone/>
            </a:pPr>
            <a:endParaRPr lang="cs-CZ" b="1" dirty="0"/>
          </a:p>
          <a:p>
            <a:pPr marL="0" indent="0">
              <a:buNone/>
            </a:pPr>
            <a:endParaRPr lang="cs-CZ" b="1" dirty="0"/>
          </a:p>
          <a:p>
            <a:pPr marL="0" indent="0">
              <a:buNone/>
            </a:pPr>
            <a:r>
              <a:rPr lang="cs-CZ" b="1" dirty="0"/>
              <a:t>	</a:t>
            </a:r>
            <a:r>
              <a:rPr lang="cs-CZ" b="1" dirty="0" err="1"/>
              <a:t>Read</a:t>
            </a:r>
            <a:r>
              <a:rPr lang="cs-CZ" b="1" dirty="0"/>
              <a:t>: H.-G. </a:t>
            </a:r>
            <a:r>
              <a:rPr lang="cs-CZ" b="1" dirty="0" err="1"/>
              <a:t>Gadamer</a:t>
            </a:r>
            <a:r>
              <a:rPr lang="cs-CZ" b="1" dirty="0"/>
              <a:t>, </a:t>
            </a:r>
            <a:r>
              <a:rPr lang="en-GB" dirty="0"/>
              <a:t>The hermeneutic</a:t>
            </a:r>
            <a:endParaRPr lang="cs-CZ" dirty="0"/>
          </a:p>
          <a:p>
            <a:pPr marL="0" indent="0">
              <a:buNone/>
            </a:pPr>
            <a:r>
              <a:rPr lang="cs-CZ" dirty="0"/>
              <a:t>	</a:t>
            </a:r>
            <a:r>
              <a:rPr lang="en-GB" dirty="0"/>
              <a:t> significance of temporal distance, in </a:t>
            </a:r>
            <a:r>
              <a:rPr lang="en-GB" i="1" dirty="0"/>
              <a:t>Truth </a:t>
            </a:r>
            <a:endParaRPr lang="cs-CZ" i="1" dirty="0"/>
          </a:p>
          <a:p>
            <a:pPr marL="0" indent="0">
              <a:buNone/>
            </a:pPr>
            <a:r>
              <a:rPr lang="cs-CZ" i="1" dirty="0"/>
              <a:t>	</a:t>
            </a:r>
            <a:r>
              <a:rPr lang="en-GB" i="1" dirty="0"/>
              <a:t>and Method</a:t>
            </a:r>
            <a:r>
              <a:rPr lang="en-GB" dirty="0"/>
              <a:t>, p. 291-299.</a:t>
            </a:r>
            <a:endParaRPr lang="cs-CZ" dirty="0"/>
          </a:p>
          <a:p>
            <a:endParaRPr lang="cs-CZ" dirty="0"/>
          </a:p>
        </p:txBody>
      </p:sp>
    </p:spTree>
    <p:extLst>
      <p:ext uri="{BB962C8B-B14F-4D97-AF65-F5344CB8AC3E}">
        <p14:creationId xmlns:p14="http://schemas.microsoft.com/office/powerpoint/2010/main" val="1047456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58868255-4A92-4637-A7AE-7AAAD17ADABF}"/>
              </a:ext>
            </a:extLst>
          </p:cNvPr>
          <p:cNvSpPr>
            <a:spLocks noGrp="1"/>
          </p:cNvSpPr>
          <p:nvPr>
            <p:ph idx="1"/>
          </p:nvPr>
        </p:nvSpPr>
        <p:spPr>
          <a:xfrm>
            <a:off x="457200" y="620688"/>
            <a:ext cx="8229600" cy="5505475"/>
          </a:xfrm>
        </p:spPr>
        <p:txBody>
          <a:bodyPr/>
          <a:lstStyle/>
          <a:p>
            <a:endParaRPr lang="cs-CZ" b="1" dirty="0"/>
          </a:p>
          <a:p>
            <a:endParaRPr lang="cs-CZ" b="1" dirty="0"/>
          </a:p>
          <a:p>
            <a:pPr marL="0" indent="0">
              <a:buNone/>
            </a:pPr>
            <a:r>
              <a:rPr lang="cs-CZ" sz="4000" b="1" dirty="0"/>
              <a:t>	</a:t>
            </a:r>
            <a:r>
              <a:rPr lang="en-GB" sz="4000" b="1" dirty="0"/>
              <a:t>III. The principle of the history of </a:t>
            </a:r>
            <a:r>
              <a:rPr lang="cs-CZ" sz="4000" b="1" dirty="0"/>
              <a:t>				</a:t>
            </a:r>
            <a:r>
              <a:rPr lang="en-GB" sz="4000" b="1" dirty="0"/>
              <a:t>effect </a:t>
            </a:r>
            <a:endParaRPr lang="cs-CZ" sz="4000" dirty="0"/>
          </a:p>
          <a:p>
            <a:pPr marL="0" indent="0">
              <a:buNone/>
            </a:pPr>
            <a:r>
              <a:rPr lang="cs-CZ" sz="4000" b="1" dirty="0"/>
              <a:t>	         </a:t>
            </a:r>
            <a:r>
              <a:rPr lang="en-GB" sz="4000" b="1" dirty="0"/>
              <a:t>(</a:t>
            </a:r>
            <a:r>
              <a:rPr lang="en-GB" sz="4000" b="1" i="1" dirty="0" err="1"/>
              <a:t>Wirkungsgeschichte</a:t>
            </a:r>
            <a:r>
              <a:rPr lang="en-GB" sz="4000" b="1" dirty="0"/>
              <a:t>)</a:t>
            </a:r>
            <a:endParaRPr lang="cs-CZ" sz="4000" dirty="0"/>
          </a:p>
          <a:p>
            <a:endParaRPr lang="cs-CZ" dirty="0"/>
          </a:p>
        </p:txBody>
      </p:sp>
    </p:spTree>
    <p:extLst>
      <p:ext uri="{BB962C8B-B14F-4D97-AF65-F5344CB8AC3E}">
        <p14:creationId xmlns:p14="http://schemas.microsoft.com/office/powerpoint/2010/main" val="19570738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E970DA5-56F2-47FF-9A46-AC320A0885F0}"/>
              </a:ext>
            </a:extLst>
          </p:cNvPr>
          <p:cNvSpPr>
            <a:spLocks noGrp="1"/>
          </p:cNvSpPr>
          <p:nvPr>
            <p:ph idx="1"/>
          </p:nvPr>
        </p:nvSpPr>
        <p:spPr>
          <a:xfrm>
            <a:off x="457200" y="332656"/>
            <a:ext cx="8229600" cy="5793507"/>
          </a:xfrm>
        </p:spPr>
        <p:txBody>
          <a:bodyPr>
            <a:normAutofit/>
          </a:bodyPr>
          <a:lstStyle/>
          <a:p>
            <a:r>
              <a:rPr lang="en-GB" sz="2700" dirty="0"/>
              <a:t>The awareness of “the history of effect” is not new, it is not a matter of Gadamerian hermeneutics. The interest was long before </a:t>
            </a:r>
            <a:r>
              <a:rPr lang="cs-CZ" sz="2700" dirty="0" err="1"/>
              <a:t>Gadamer</a:t>
            </a:r>
            <a:r>
              <a:rPr lang="cs-CZ" sz="2700" dirty="0"/>
              <a:t> </a:t>
            </a:r>
            <a:r>
              <a:rPr lang="en-GB" sz="2700" dirty="0"/>
              <a:t>focused on the effect of works of the past (= works of art, theoretical works, or all what Gadamer calls “traditionary works”) in </a:t>
            </a:r>
            <a:r>
              <a:rPr lang="cs-CZ" sz="2700" dirty="0" err="1"/>
              <a:t>the</a:t>
            </a:r>
            <a:r>
              <a:rPr lang="cs-CZ" sz="2700" dirty="0"/>
              <a:t> </a:t>
            </a:r>
            <a:r>
              <a:rPr lang="cs-CZ" sz="2700" dirty="0" err="1"/>
              <a:t>course</a:t>
            </a:r>
            <a:r>
              <a:rPr lang="cs-CZ" sz="2700" dirty="0"/>
              <a:t> </a:t>
            </a:r>
            <a:r>
              <a:rPr lang="cs-CZ" sz="2700" dirty="0" err="1"/>
              <a:t>of</a:t>
            </a:r>
            <a:r>
              <a:rPr lang="cs-CZ" sz="2700" dirty="0"/>
              <a:t> </a:t>
            </a:r>
            <a:r>
              <a:rPr lang="en-GB" sz="2700" dirty="0"/>
              <a:t>history.</a:t>
            </a:r>
            <a:endParaRPr lang="cs-CZ" sz="2700" dirty="0"/>
          </a:p>
          <a:p>
            <a:r>
              <a:rPr lang="en-GB" sz="2700" dirty="0"/>
              <a:t>Gadamer has showed this in </a:t>
            </a:r>
            <a:r>
              <a:rPr lang="en-GB" sz="2700" i="1" dirty="0"/>
              <a:t>T&amp;M</a:t>
            </a:r>
            <a:r>
              <a:rPr lang="en-GB" sz="2700" dirty="0"/>
              <a:t> when exposing different understanding of meanings of some concepts in the process of history (Cf. concept</a:t>
            </a:r>
            <a:r>
              <a:rPr lang="cs-CZ" sz="2700" dirty="0"/>
              <a:t>s</a:t>
            </a:r>
            <a:r>
              <a:rPr lang="en-GB" sz="2700" dirty="0"/>
              <a:t> of</a:t>
            </a:r>
            <a:r>
              <a:rPr lang="cs-CZ" sz="2700" dirty="0"/>
              <a:t> </a:t>
            </a:r>
            <a:r>
              <a:rPr lang="cs-CZ" sz="2700" dirty="0" err="1"/>
              <a:t>the</a:t>
            </a:r>
            <a:r>
              <a:rPr lang="cs-CZ" sz="2700" dirty="0"/>
              <a:t> </a:t>
            </a:r>
            <a:r>
              <a:rPr lang="cs-CZ" sz="2700" dirty="0" err="1"/>
              <a:t>humanist</a:t>
            </a:r>
            <a:r>
              <a:rPr lang="cs-CZ" sz="2700" dirty="0"/>
              <a:t> </a:t>
            </a:r>
            <a:r>
              <a:rPr lang="cs-CZ" sz="2700" dirty="0" err="1"/>
              <a:t>tradition</a:t>
            </a:r>
            <a:r>
              <a:rPr lang="cs-CZ" sz="2700" dirty="0"/>
              <a:t>;</a:t>
            </a:r>
            <a:r>
              <a:rPr lang="en-GB" sz="2700" dirty="0"/>
              <a:t> the concept of the prejudice</a:t>
            </a:r>
            <a:r>
              <a:rPr lang="cs-CZ" sz="2700" dirty="0"/>
              <a:t>; and so on</a:t>
            </a:r>
            <a:r>
              <a:rPr lang="en-GB" sz="2700" dirty="0"/>
              <a:t>).</a:t>
            </a:r>
            <a:endParaRPr lang="cs-CZ" sz="2700" dirty="0"/>
          </a:p>
          <a:p>
            <a:r>
              <a:rPr lang="en-GB" sz="2700" dirty="0"/>
              <a:t>the way of how a certain work of art</a:t>
            </a:r>
            <a:r>
              <a:rPr lang="cs-CZ" sz="2700" dirty="0"/>
              <a:t> </a:t>
            </a:r>
            <a:r>
              <a:rPr lang="cs-CZ" sz="2700" dirty="0" err="1"/>
              <a:t>or</a:t>
            </a:r>
            <a:r>
              <a:rPr lang="cs-CZ" sz="2700" dirty="0"/>
              <a:t> </a:t>
            </a:r>
            <a:r>
              <a:rPr lang="cs-CZ" sz="2700" dirty="0" err="1"/>
              <a:t>theory</a:t>
            </a:r>
            <a:r>
              <a:rPr lang="en-GB" sz="2700" dirty="0"/>
              <a:t> has had effected in </a:t>
            </a:r>
            <a:r>
              <a:rPr lang="cs-CZ" sz="2700" dirty="0" err="1"/>
              <a:t>the</a:t>
            </a:r>
            <a:r>
              <a:rPr lang="cs-CZ" sz="2700" dirty="0"/>
              <a:t> </a:t>
            </a:r>
            <a:r>
              <a:rPr lang="cs-CZ" sz="2700" dirty="0" err="1"/>
              <a:t>course</a:t>
            </a:r>
            <a:r>
              <a:rPr lang="cs-CZ" sz="2700" dirty="0"/>
              <a:t> </a:t>
            </a:r>
            <a:r>
              <a:rPr lang="cs-CZ" sz="2700" dirty="0" err="1"/>
              <a:t>of</a:t>
            </a:r>
            <a:r>
              <a:rPr lang="cs-CZ" sz="2700" dirty="0"/>
              <a:t> </a:t>
            </a:r>
            <a:r>
              <a:rPr lang="en-GB" sz="2700" dirty="0"/>
              <a:t>history</a:t>
            </a:r>
            <a:r>
              <a:rPr lang="cs-CZ" sz="2700" dirty="0"/>
              <a:t>; </a:t>
            </a:r>
            <a:r>
              <a:rPr lang="en-GB" sz="2700" dirty="0"/>
              <a:t>E.g.: the reception of </a:t>
            </a:r>
            <a:r>
              <a:rPr lang="en-GB" sz="2700" dirty="0" err="1"/>
              <a:t>Mácha’s</a:t>
            </a:r>
            <a:r>
              <a:rPr lang="en-GB" sz="2700" dirty="0"/>
              <a:t> May [</a:t>
            </a:r>
            <a:r>
              <a:rPr lang="en-GB" sz="2700" dirty="0" err="1"/>
              <a:t>Máj</a:t>
            </a:r>
            <a:r>
              <a:rPr lang="en-GB" sz="2700" dirty="0"/>
              <a:t>] from its release until today.</a:t>
            </a:r>
            <a:endParaRPr lang="cs-CZ" sz="2700" dirty="0"/>
          </a:p>
        </p:txBody>
      </p:sp>
    </p:spTree>
    <p:extLst>
      <p:ext uri="{BB962C8B-B14F-4D97-AF65-F5344CB8AC3E}">
        <p14:creationId xmlns:p14="http://schemas.microsoft.com/office/powerpoint/2010/main" val="1006643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8F764FA8-7938-4B67-B1E0-9D3521BECD23}"/>
              </a:ext>
            </a:extLst>
          </p:cNvPr>
          <p:cNvSpPr>
            <a:spLocks noGrp="1"/>
          </p:cNvSpPr>
          <p:nvPr>
            <p:ph idx="1"/>
          </p:nvPr>
        </p:nvSpPr>
        <p:spPr>
          <a:xfrm>
            <a:off x="457200" y="476672"/>
            <a:ext cx="8229600" cy="5649491"/>
          </a:xfrm>
        </p:spPr>
        <p:txBody>
          <a:bodyPr>
            <a:normAutofit fontScale="92500" lnSpcReduction="10000"/>
          </a:bodyPr>
          <a:lstStyle/>
          <a:p>
            <a:r>
              <a:rPr lang="en-GB" dirty="0"/>
              <a:t>This shows that texts (“traditionary works”) evoke different interpretations in different periods of time and they actually must evoke them. According to Gadamer, this “effect of history” needs to be integrated into hermeneutics.</a:t>
            </a:r>
            <a:endParaRPr lang="cs-CZ" dirty="0"/>
          </a:p>
          <a:p>
            <a:r>
              <a:rPr lang="en-GB" u="sng" dirty="0"/>
              <a:t>An inquiry into history of effect</a:t>
            </a:r>
            <a:r>
              <a:rPr lang="en-GB" dirty="0"/>
              <a:t> is in accordance with the condition of consciousness of the hermeneutical situation and with the productivity of the temporal distance. It is required “every time a work of art or an aspect of the tradition is led out of the twilight region between tradition and history so that it can be seen clearly and openly in terms of it own meaning” (p. 299).</a:t>
            </a:r>
            <a:endParaRPr lang="cs-CZ" dirty="0"/>
          </a:p>
          <a:p>
            <a:endParaRPr lang="cs-CZ" dirty="0"/>
          </a:p>
          <a:p>
            <a:endParaRPr lang="cs-CZ" dirty="0"/>
          </a:p>
        </p:txBody>
      </p:sp>
    </p:spTree>
    <p:extLst>
      <p:ext uri="{BB962C8B-B14F-4D97-AF65-F5344CB8AC3E}">
        <p14:creationId xmlns:p14="http://schemas.microsoft.com/office/powerpoint/2010/main" val="41178358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C3C244-203A-44E7-9784-972896342AB9}"/>
              </a:ext>
            </a:extLst>
          </p:cNvPr>
          <p:cNvSpPr>
            <a:spLocks noGrp="1"/>
          </p:cNvSpPr>
          <p:nvPr>
            <p:ph type="title"/>
          </p:nvPr>
        </p:nvSpPr>
        <p:spPr>
          <a:xfrm>
            <a:off x="457200" y="274638"/>
            <a:ext cx="8229600" cy="1210146"/>
          </a:xfrm>
        </p:spPr>
        <p:txBody>
          <a:bodyPr>
            <a:noAutofit/>
          </a:bodyPr>
          <a:lstStyle/>
          <a:p>
            <a:r>
              <a:rPr lang="cs-CZ" sz="3200" dirty="0"/>
              <a:t>H</a:t>
            </a:r>
            <a:r>
              <a:rPr lang="en-GB" sz="3200" dirty="0"/>
              <a:t>ow to describe the principle of history of effect? How make it a hermeneutic principle?</a:t>
            </a:r>
            <a:endParaRPr lang="cs-CZ" sz="3200" dirty="0"/>
          </a:p>
        </p:txBody>
      </p:sp>
      <p:sp>
        <p:nvSpPr>
          <p:cNvPr id="3" name="Zástupný obsah 2">
            <a:extLst>
              <a:ext uri="{FF2B5EF4-FFF2-40B4-BE49-F238E27FC236}">
                <a16:creationId xmlns:a16="http://schemas.microsoft.com/office/drawing/2014/main" id="{4D119AF1-9DA8-4230-94F0-227EF14F3B73}"/>
              </a:ext>
            </a:extLst>
          </p:cNvPr>
          <p:cNvSpPr>
            <a:spLocks noGrp="1"/>
          </p:cNvSpPr>
          <p:nvPr>
            <p:ph idx="1"/>
          </p:nvPr>
        </p:nvSpPr>
        <p:spPr>
          <a:xfrm>
            <a:off x="457200" y="1484784"/>
            <a:ext cx="8229600" cy="4641379"/>
          </a:xfrm>
        </p:spPr>
        <p:txBody>
          <a:bodyPr>
            <a:normAutofit lnSpcReduction="10000"/>
          </a:bodyPr>
          <a:lstStyle/>
          <a:p>
            <a:r>
              <a:rPr lang="en-GB" u="sng" dirty="0"/>
              <a:t>Historicism, historical objectivism</a:t>
            </a:r>
            <a:r>
              <a:rPr lang="en-GB" dirty="0"/>
              <a:t> </a:t>
            </a:r>
            <a:endParaRPr lang="cs-CZ" dirty="0"/>
          </a:p>
          <a:p>
            <a:pPr lvl="1"/>
            <a:r>
              <a:rPr lang="en-GB" dirty="0"/>
              <a:t>relies on its method</a:t>
            </a:r>
            <a:r>
              <a:rPr lang="cs-CZ" dirty="0"/>
              <a:t>;</a:t>
            </a:r>
          </a:p>
          <a:p>
            <a:pPr lvl="1"/>
            <a:r>
              <a:rPr lang="en-GB" dirty="0"/>
              <a:t>conceals the fact that historical consciousness is itself situated in the web of historical effects; </a:t>
            </a:r>
            <a:endParaRPr lang="cs-CZ" dirty="0"/>
          </a:p>
          <a:p>
            <a:pPr lvl="1"/>
            <a:r>
              <a:rPr lang="en-GB" dirty="0"/>
              <a:t>postulates a historical distance. </a:t>
            </a:r>
            <a:endParaRPr lang="cs-CZ" dirty="0"/>
          </a:p>
          <a:p>
            <a:pPr marL="457200" lvl="1" indent="0">
              <a:buNone/>
            </a:pPr>
            <a:r>
              <a:rPr lang="en-GB" dirty="0"/>
              <a:t>“Historical objectivism resembles statistics, which are such excellent means of propaganda because they let the ‘facts’ speak and hence stimulate an objectivity that in reality depends on the legitimacy of the questions asked”, p. 300.</a:t>
            </a:r>
            <a:r>
              <a:rPr lang="cs-CZ" dirty="0"/>
              <a:t> </a:t>
            </a:r>
          </a:p>
        </p:txBody>
      </p:sp>
    </p:spTree>
    <p:extLst>
      <p:ext uri="{BB962C8B-B14F-4D97-AF65-F5344CB8AC3E}">
        <p14:creationId xmlns:p14="http://schemas.microsoft.com/office/powerpoint/2010/main" val="6852033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0DBA5915-87BA-46D4-951B-74E92AA07BA6}"/>
              </a:ext>
            </a:extLst>
          </p:cNvPr>
          <p:cNvSpPr>
            <a:spLocks noGrp="1"/>
          </p:cNvSpPr>
          <p:nvPr>
            <p:ph idx="1"/>
          </p:nvPr>
        </p:nvSpPr>
        <p:spPr>
          <a:xfrm>
            <a:off x="457200" y="404664"/>
            <a:ext cx="8229600" cy="5721499"/>
          </a:xfrm>
        </p:spPr>
        <p:txBody>
          <a:bodyPr/>
          <a:lstStyle/>
          <a:p>
            <a:r>
              <a:rPr lang="en-GB" u="sng" dirty="0"/>
              <a:t>Hermeneutics</a:t>
            </a:r>
            <a:r>
              <a:rPr lang="en-GB" dirty="0"/>
              <a:t> </a:t>
            </a:r>
            <a:endParaRPr lang="cs-CZ" dirty="0"/>
          </a:p>
          <a:p>
            <a:pPr lvl="1"/>
            <a:r>
              <a:rPr lang="en-GB" dirty="0"/>
              <a:t>the efficacy of history is at work in all our understanding, no matter if we are expressly aware of it or not. Hermeneutics should reveal the fact of historicity in understanding itself. </a:t>
            </a:r>
            <a:endParaRPr lang="cs-CZ" dirty="0"/>
          </a:p>
          <a:p>
            <a:pPr lvl="1"/>
            <a:r>
              <a:rPr lang="en-GB" dirty="0"/>
              <a:t>Consciousness of being affected by history (</a:t>
            </a:r>
            <a:r>
              <a:rPr lang="en-GB" dirty="0" err="1"/>
              <a:t>wirkungsgeschichtliches</a:t>
            </a:r>
            <a:r>
              <a:rPr lang="en-GB" dirty="0"/>
              <a:t> </a:t>
            </a:r>
            <a:r>
              <a:rPr lang="en-GB" dirty="0" err="1"/>
              <a:t>Bewusstsein</a:t>
            </a:r>
            <a:r>
              <a:rPr lang="en-GB" dirty="0"/>
              <a:t>) is primarily </a:t>
            </a:r>
            <a:r>
              <a:rPr lang="en-GB" u="sng" dirty="0"/>
              <a:t>consciousness of the hermeneutic situation</a:t>
            </a:r>
            <a:r>
              <a:rPr lang="en-GB" dirty="0"/>
              <a:t>. (= situation in which we find ourselves with regard to the tradition that we are trying to understand)</a:t>
            </a:r>
            <a:r>
              <a:rPr lang="cs-CZ" dirty="0"/>
              <a:t>.</a:t>
            </a:r>
          </a:p>
          <a:p>
            <a:pPr marL="457200" lvl="1" indent="0">
              <a:buNone/>
            </a:pPr>
            <a:endParaRPr lang="cs-CZ" dirty="0"/>
          </a:p>
        </p:txBody>
      </p:sp>
    </p:spTree>
    <p:extLst>
      <p:ext uri="{BB962C8B-B14F-4D97-AF65-F5344CB8AC3E}">
        <p14:creationId xmlns:p14="http://schemas.microsoft.com/office/powerpoint/2010/main" val="1992557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C8D947-319B-4B79-9199-1D141A8EF4E2}"/>
              </a:ext>
            </a:extLst>
          </p:cNvPr>
          <p:cNvSpPr>
            <a:spLocks noGrp="1"/>
          </p:cNvSpPr>
          <p:nvPr>
            <p:ph type="title"/>
          </p:nvPr>
        </p:nvSpPr>
        <p:spPr/>
        <p:txBody>
          <a:bodyPr>
            <a:normAutofit fontScale="90000"/>
          </a:bodyPr>
          <a:lstStyle/>
          <a:p>
            <a:r>
              <a:rPr lang="en-GB" b="1" dirty="0"/>
              <a:t>Elements of a theory </a:t>
            </a:r>
            <a:br>
              <a:rPr lang="cs-CZ" b="1" dirty="0"/>
            </a:br>
            <a:r>
              <a:rPr lang="en-GB" b="1" dirty="0"/>
              <a:t>of hermeneutic experience</a:t>
            </a:r>
            <a:endParaRPr lang="cs-CZ" dirty="0"/>
          </a:p>
        </p:txBody>
      </p:sp>
      <p:sp>
        <p:nvSpPr>
          <p:cNvPr id="3" name="Zástupný obsah 2">
            <a:extLst>
              <a:ext uri="{FF2B5EF4-FFF2-40B4-BE49-F238E27FC236}">
                <a16:creationId xmlns:a16="http://schemas.microsoft.com/office/drawing/2014/main" id="{A9808B2D-585C-46B7-8CA9-F446172ED20E}"/>
              </a:ext>
            </a:extLst>
          </p:cNvPr>
          <p:cNvSpPr>
            <a:spLocks noGrp="1"/>
          </p:cNvSpPr>
          <p:nvPr>
            <p:ph idx="1"/>
          </p:nvPr>
        </p:nvSpPr>
        <p:spPr/>
        <p:txBody>
          <a:bodyPr>
            <a:normAutofit fontScale="92500" lnSpcReduction="20000"/>
          </a:bodyPr>
          <a:lstStyle/>
          <a:p>
            <a:r>
              <a:rPr lang="en-GB" sz="3500" dirty="0"/>
              <a:t>See: H.-G. Gadamer, </a:t>
            </a:r>
            <a:r>
              <a:rPr lang="en-GB" sz="3500" i="1" dirty="0"/>
              <a:t>Truth &amp; Method</a:t>
            </a:r>
            <a:r>
              <a:rPr lang="en-GB" sz="3500" dirty="0"/>
              <a:t>, p. 267-306.</a:t>
            </a:r>
            <a:endParaRPr lang="cs-CZ" sz="3500" dirty="0"/>
          </a:p>
          <a:p>
            <a:r>
              <a:rPr lang="cs-CZ" sz="3500" dirty="0"/>
              <a:t>T</a:t>
            </a:r>
            <a:r>
              <a:rPr lang="en-GB" sz="3500" dirty="0" err="1"/>
              <a:t>hree</a:t>
            </a:r>
            <a:r>
              <a:rPr lang="en-GB" sz="3500" dirty="0"/>
              <a:t> main concepts constituting the “conditions of possibility” of hermeneutic experience</a:t>
            </a:r>
            <a:r>
              <a:rPr lang="cs-CZ" sz="3500" dirty="0"/>
              <a:t>,</a:t>
            </a:r>
            <a:r>
              <a:rPr lang="en-GB" sz="3500" dirty="0"/>
              <a:t> </a:t>
            </a:r>
            <a:r>
              <a:rPr lang="en-GB" sz="3500" dirty="0" err="1"/>
              <a:t>th</a:t>
            </a:r>
            <a:r>
              <a:rPr lang="cs-CZ" sz="3500" dirty="0"/>
              <a:t>re</a:t>
            </a:r>
            <a:r>
              <a:rPr lang="en-GB" sz="3500" dirty="0"/>
              <a:t>e factors accompanying every experience which has a hermeneutic character</a:t>
            </a:r>
            <a:r>
              <a:rPr lang="cs-CZ" sz="3500" dirty="0"/>
              <a:t>:</a:t>
            </a:r>
          </a:p>
          <a:p>
            <a:pPr lvl="1"/>
            <a:r>
              <a:rPr lang="cs-CZ" sz="3000" dirty="0"/>
              <a:t>I. </a:t>
            </a:r>
            <a:r>
              <a:rPr lang="cs-CZ" sz="3000" dirty="0" err="1"/>
              <a:t>Prejudices</a:t>
            </a:r>
            <a:r>
              <a:rPr lang="cs-CZ" sz="3000" dirty="0"/>
              <a:t>; </a:t>
            </a:r>
          </a:p>
          <a:p>
            <a:pPr lvl="1"/>
            <a:r>
              <a:rPr lang="cs-CZ" sz="3000" dirty="0"/>
              <a:t>II. </a:t>
            </a:r>
            <a:r>
              <a:rPr lang="cs-CZ" sz="3000" dirty="0" err="1"/>
              <a:t>Temporal</a:t>
            </a:r>
            <a:r>
              <a:rPr lang="cs-CZ" sz="3000" dirty="0"/>
              <a:t> Distance; </a:t>
            </a:r>
          </a:p>
          <a:p>
            <a:pPr lvl="1"/>
            <a:r>
              <a:rPr lang="cs-CZ" sz="3000" dirty="0"/>
              <a:t>III. </a:t>
            </a:r>
            <a:r>
              <a:rPr lang="cs-CZ" sz="3000" dirty="0" err="1"/>
              <a:t>The</a:t>
            </a:r>
            <a:r>
              <a:rPr lang="cs-CZ" sz="3000" dirty="0"/>
              <a:t> </a:t>
            </a:r>
            <a:r>
              <a:rPr lang="cs-CZ" sz="3000" dirty="0" err="1"/>
              <a:t>Principle</a:t>
            </a:r>
            <a:r>
              <a:rPr lang="cs-CZ" sz="3000" dirty="0"/>
              <a:t> </a:t>
            </a:r>
            <a:r>
              <a:rPr lang="cs-CZ" sz="3000" dirty="0" err="1"/>
              <a:t>of</a:t>
            </a:r>
            <a:r>
              <a:rPr lang="cs-CZ" sz="3000" dirty="0"/>
              <a:t> </a:t>
            </a:r>
            <a:r>
              <a:rPr lang="cs-CZ" sz="3000" dirty="0" err="1"/>
              <a:t>history</a:t>
            </a:r>
            <a:r>
              <a:rPr lang="cs-CZ" sz="3000" dirty="0"/>
              <a:t> </a:t>
            </a:r>
            <a:r>
              <a:rPr lang="cs-CZ" sz="3000" dirty="0" err="1"/>
              <a:t>of</a:t>
            </a:r>
            <a:r>
              <a:rPr lang="cs-CZ" sz="3000" dirty="0"/>
              <a:t> </a:t>
            </a:r>
            <a:r>
              <a:rPr lang="cs-CZ" sz="3000" dirty="0" err="1"/>
              <a:t>effect</a:t>
            </a:r>
            <a:r>
              <a:rPr lang="cs-CZ" sz="3000" dirty="0"/>
              <a:t> </a:t>
            </a:r>
          </a:p>
          <a:p>
            <a:endParaRPr lang="cs-CZ" dirty="0"/>
          </a:p>
        </p:txBody>
      </p:sp>
    </p:spTree>
    <p:extLst>
      <p:ext uri="{BB962C8B-B14F-4D97-AF65-F5344CB8AC3E}">
        <p14:creationId xmlns:p14="http://schemas.microsoft.com/office/powerpoint/2010/main" val="14670950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B8E544-EBFA-4369-9991-2E9EC972795C}"/>
              </a:ext>
            </a:extLst>
          </p:cNvPr>
          <p:cNvSpPr>
            <a:spLocks noGrp="1"/>
          </p:cNvSpPr>
          <p:nvPr>
            <p:ph type="title"/>
          </p:nvPr>
        </p:nvSpPr>
        <p:spPr/>
        <p:txBody>
          <a:bodyPr>
            <a:normAutofit fontScale="90000"/>
          </a:bodyPr>
          <a:lstStyle/>
          <a:p>
            <a:r>
              <a:rPr lang="cs-CZ" dirty="0" err="1"/>
              <a:t>Verschmelzung</a:t>
            </a:r>
            <a:r>
              <a:rPr lang="cs-CZ" dirty="0"/>
              <a:t> der </a:t>
            </a:r>
            <a:r>
              <a:rPr lang="cs-CZ" dirty="0" err="1"/>
              <a:t>Horizonten</a:t>
            </a:r>
            <a:br>
              <a:rPr lang="cs-CZ" dirty="0"/>
            </a:br>
            <a:r>
              <a:rPr lang="cs-CZ" dirty="0"/>
              <a:t>[</a:t>
            </a:r>
            <a:r>
              <a:rPr lang="cs-CZ" dirty="0" err="1"/>
              <a:t>Fusion</a:t>
            </a:r>
            <a:r>
              <a:rPr lang="cs-CZ" dirty="0"/>
              <a:t> </a:t>
            </a:r>
            <a:r>
              <a:rPr lang="cs-CZ" dirty="0" err="1"/>
              <a:t>of</a:t>
            </a:r>
            <a:r>
              <a:rPr lang="cs-CZ" dirty="0"/>
              <a:t> </a:t>
            </a:r>
            <a:r>
              <a:rPr lang="cs-CZ" dirty="0" err="1"/>
              <a:t>Horizons</a:t>
            </a:r>
            <a:r>
              <a:rPr lang="cs-CZ" dirty="0"/>
              <a:t>]</a:t>
            </a:r>
          </a:p>
        </p:txBody>
      </p:sp>
      <p:sp>
        <p:nvSpPr>
          <p:cNvPr id="3" name="Zástupný obsah 2">
            <a:extLst>
              <a:ext uri="{FF2B5EF4-FFF2-40B4-BE49-F238E27FC236}">
                <a16:creationId xmlns:a16="http://schemas.microsoft.com/office/drawing/2014/main" id="{F7AB74DA-8779-45E3-897A-FAC25A2E6A8D}"/>
              </a:ext>
            </a:extLst>
          </p:cNvPr>
          <p:cNvSpPr>
            <a:spLocks noGrp="1"/>
          </p:cNvSpPr>
          <p:nvPr>
            <p:ph idx="1"/>
          </p:nvPr>
        </p:nvSpPr>
        <p:spPr/>
        <p:txBody>
          <a:bodyPr>
            <a:normAutofit fontScale="85000" lnSpcReduction="20000"/>
          </a:bodyPr>
          <a:lstStyle/>
          <a:p>
            <a:r>
              <a:rPr lang="en-GB" dirty="0"/>
              <a:t>“When our historical consciousness transposes itself into historical horizons, this does not entail passing into alien worlds unconnected in any way with our own; instead, they together constitute the one great horizon that moves from within and that, beyond the frontiers of the present, embraces the historical depths of our self-consciousness. Everything contained in historical consciousness is in fact embraced by a single historical horizon. Our own past and that other past toward which our historical consciousness is directed help to shape this moving horizon out of which human life always lives and which determines it as heritage and tradition”, </a:t>
            </a:r>
            <a:r>
              <a:rPr lang="cs-CZ" i="1"/>
              <a:t>T&amp;M</a:t>
            </a:r>
            <a:r>
              <a:rPr lang="cs-CZ"/>
              <a:t>,</a:t>
            </a:r>
            <a:r>
              <a:rPr lang="cs-CZ" i="1"/>
              <a:t> </a:t>
            </a:r>
            <a:r>
              <a:rPr lang="en-GB" dirty="0"/>
              <a:t>p. 303.</a:t>
            </a:r>
            <a:endParaRPr lang="cs-CZ" dirty="0"/>
          </a:p>
          <a:p>
            <a:endParaRPr lang="cs-CZ" dirty="0"/>
          </a:p>
        </p:txBody>
      </p:sp>
    </p:spTree>
    <p:extLst>
      <p:ext uri="{BB962C8B-B14F-4D97-AF65-F5344CB8AC3E}">
        <p14:creationId xmlns:p14="http://schemas.microsoft.com/office/powerpoint/2010/main" val="4328740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906EAD08-878D-4EF5-A0B4-0DCCEAA335BC}"/>
              </a:ext>
            </a:extLst>
          </p:cNvPr>
          <p:cNvSpPr>
            <a:spLocks noGrp="1"/>
          </p:cNvSpPr>
          <p:nvPr>
            <p:ph idx="1"/>
          </p:nvPr>
        </p:nvSpPr>
        <p:spPr>
          <a:xfrm>
            <a:off x="457200" y="476672"/>
            <a:ext cx="8229600" cy="5649491"/>
          </a:xfrm>
        </p:spPr>
        <p:txBody>
          <a:bodyPr/>
          <a:lstStyle/>
          <a:p>
            <a:endParaRPr lang="cs-CZ" b="1" dirty="0"/>
          </a:p>
          <a:p>
            <a:endParaRPr lang="cs-CZ" b="1" dirty="0"/>
          </a:p>
          <a:p>
            <a:endParaRPr lang="cs-CZ" b="1" dirty="0"/>
          </a:p>
          <a:p>
            <a:pPr marL="0" indent="0">
              <a:buNone/>
            </a:pPr>
            <a:r>
              <a:rPr lang="cs-CZ" b="1" dirty="0"/>
              <a:t>	</a:t>
            </a:r>
            <a:r>
              <a:rPr lang="cs-CZ" b="1" dirty="0" err="1"/>
              <a:t>Read</a:t>
            </a:r>
            <a:r>
              <a:rPr lang="cs-CZ" b="1" dirty="0"/>
              <a:t>: H.-G. </a:t>
            </a:r>
            <a:r>
              <a:rPr lang="cs-CZ" b="1" dirty="0" err="1"/>
              <a:t>Gadamer</a:t>
            </a:r>
            <a:r>
              <a:rPr lang="cs-CZ" b="1" dirty="0"/>
              <a:t>, </a:t>
            </a:r>
            <a:r>
              <a:rPr lang="cs-CZ" dirty="0" err="1"/>
              <a:t>The</a:t>
            </a:r>
            <a:r>
              <a:rPr lang="cs-CZ" dirty="0"/>
              <a:t> </a:t>
            </a:r>
            <a:r>
              <a:rPr lang="cs-CZ" dirty="0" err="1"/>
              <a:t>Principle</a:t>
            </a:r>
            <a:r>
              <a:rPr lang="cs-CZ" dirty="0"/>
              <a:t> </a:t>
            </a:r>
            <a:r>
              <a:rPr lang="cs-CZ" dirty="0" err="1"/>
              <a:t>of</a:t>
            </a:r>
            <a:r>
              <a:rPr lang="cs-CZ" dirty="0"/>
              <a:t> </a:t>
            </a:r>
          </a:p>
          <a:p>
            <a:pPr marL="0" indent="0">
              <a:buNone/>
            </a:pPr>
            <a:r>
              <a:rPr lang="cs-CZ" dirty="0"/>
              <a:t>	</a:t>
            </a:r>
            <a:r>
              <a:rPr lang="cs-CZ" dirty="0" err="1"/>
              <a:t>History</a:t>
            </a:r>
            <a:r>
              <a:rPr lang="cs-CZ" dirty="0"/>
              <a:t> </a:t>
            </a:r>
            <a:r>
              <a:rPr lang="cs-CZ" dirty="0" err="1"/>
              <a:t>of</a:t>
            </a:r>
            <a:r>
              <a:rPr lang="cs-CZ" dirty="0"/>
              <a:t> </a:t>
            </a:r>
            <a:r>
              <a:rPr lang="cs-CZ" dirty="0" err="1"/>
              <a:t>Effect</a:t>
            </a:r>
            <a:r>
              <a:rPr lang="cs-CZ" dirty="0"/>
              <a:t> (</a:t>
            </a:r>
            <a:r>
              <a:rPr lang="cs-CZ" i="1" dirty="0" err="1"/>
              <a:t>Wirkungsgeschichte</a:t>
            </a:r>
            <a:r>
              <a:rPr lang="cs-CZ" dirty="0"/>
              <a:t>), </a:t>
            </a:r>
            <a:r>
              <a:rPr lang="en-GB" dirty="0"/>
              <a:t>in </a:t>
            </a:r>
            <a:r>
              <a:rPr lang="cs-CZ" dirty="0"/>
              <a:t>	</a:t>
            </a:r>
            <a:r>
              <a:rPr lang="en-GB" i="1" dirty="0"/>
              <a:t>Truth and Method</a:t>
            </a:r>
            <a:r>
              <a:rPr lang="en-GB" dirty="0"/>
              <a:t>, </a:t>
            </a:r>
            <a:r>
              <a:rPr lang="cs-CZ" dirty="0"/>
              <a:t>p. 299-306.</a:t>
            </a:r>
            <a:r>
              <a:rPr lang="cs-CZ" b="1" dirty="0"/>
              <a:t> </a:t>
            </a:r>
            <a:endParaRPr lang="cs-CZ" dirty="0"/>
          </a:p>
        </p:txBody>
      </p:sp>
    </p:spTree>
    <p:extLst>
      <p:ext uri="{BB962C8B-B14F-4D97-AF65-F5344CB8AC3E}">
        <p14:creationId xmlns:p14="http://schemas.microsoft.com/office/powerpoint/2010/main" val="2782329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7C496E-3E3F-4655-8146-2CBE8FBE8814}"/>
              </a:ext>
            </a:extLst>
          </p:cNvPr>
          <p:cNvSpPr>
            <a:spLocks noGrp="1"/>
          </p:cNvSpPr>
          <p:nvPr>
            <p:ph type="title"/>
          </p:nvPr>
        </p:nvSpPr>
        <p:spPr/>
        <p:txBody>
          <a:bodyPr>
            <a:normAutofit fontScale="90000"/>
          </a:bodyPr>
          <a:lstStyle/>
          <a:p>
            <a:r>
              <a:rPr lang="en-GB" dirty="0"/>
              <a:t>Recapitulation of </a:t>
            </a:r>
            <a:br>
              <a:rPr lang="cs-CZ" dirty="0"/>
            </a:br>
            <a:r>
              <a:rPr lang="en-GB" dirty="0"/>
              <a:t>the previous </a:t>
            </a:r>
            <a:r>
              <a:rPr lang="cs-CZ" dirty="0"/>
              <a:t>7</a:t>
            </a:r>
            <a:r>
              <a:rPr lang="en-GB" baseline="30000" dirty="0" err="1"/>
              <a:t>th</a:t>
            </a:r>
            <a:r>
              <a:rPr lang="en-GB" dirty="0"/>
              <a:t> lecture</a:t>
            </a:r>
            <a:endParaRPr lang="cs-CZ" dirty="0"/>
          </a:p>
        </p:txBody>
      </p:sp>
      <p:sp>
        <p:nvSpPr>
          <p:cNvPr id="3" name="Zástupný obsah 2">
            <a:extLst>
              <a:ext uri="{FF2B5EF4-FFF2-40B4-BE49-F238E27FC236}">
                <a16:creationId xmlns:a16="http://schemas.microsoft.com/office/drawing/2014/main" id="{44696788-7596-4C50-8DAA-1A334D57F791}"/>
              </a:ext>
            </a:extLst>
          </p:cNvPr>
          <p:cNvSpPr>
            <a:spLocks noGrp="1"/>
          </p:cNvSpPr>
          <p:nvPr>
            <p:ph idx="1"/>
          </p:nvPr>
        </p:nvSpPr>
        <p:spPr/>
        <p:txBody>
          <a:bodyPr>
            <a:normAutofit/>
          </a:bodyPr>
          <a:lstStyle/>
          <a:p>
            <a:r>
              <a:rPr lang="cs-CZ" dirty="0" err="1"/>
              <a:t>Prejudices</a:t>
            </a:r>
            <a:r>
              <a:rPr lang="cs-CZ" dirty="0"/>
              <a:t> × Neutrality, </a:t>
            </a:r>
            <a:r>
              <a:rPr lang="cs-CZ" dirty="0" err="1"/>
              <a:t>Objectivity</a:t>
            </a:r>
            <a:r>
              <a:rPr lang="cs-CZ" dirty="0"/>
              <a:t>.</a:t>
            </a:r>
          </a:p>
          <a:p>
            <a:pPr lvl="1"/>
            <a:r>
              <a:rPr lang="cs-CZ" dirty="0" err="1"/>
              <a:t>Different</a:t>
            </a:r>
            <a:r>
              <a:rPr lang="cs-CZ" dirty="0"/>
              <a:t> </a:t>
            </a:r>
            <a:r>
              <a:rPr lang="cs-CZ" dirty="0" err="1"/>
              <a:t>usage</a:t>
            </a:r>
            <a:r>
              <a:rPr lang="cs-CZ" dirty="0"/>
              <a:t> </a:t>
            </a:r>
            <a:r>
              <a:rPr lang="cs-CZ" dirty="0" err="1"/>
              <a:t>of</a:t>
            </a:r>
            <a:r>
              <a:rPr lang="cs-CZ" dirty="0"/>
              <a:t> </a:t>
            </a:r>
            <a:r>
              <a:rPr lang="cs-CZ" dirty="0" err="1"/>
              <a:t>the</a:t>
            </a:r>
            <a:r>
              <a:rPr lang="cs-CZ" dirty="0"/>
              <a:t> </a:t>
            </a:r>
            <a:r>
              <a:rPr lang="cs-CZ" dirty="0" err="1"/>
              <a:t>meaning</a:t>
            </a:r>
            <a:r>
              <a:rPr lang="cs-CZ" dirty="0"/>
              <a:t> </a:t>
            </a:r>
            <a:r>
              <a:rPr lang="cs-CZ" dirty="0" err="1"/>
              <a:t>of</a:t>
            </a:r>
            <a:r>
              <a:rPr lang="cs-CZ" dirty="0"/>
              <a:t> „prejudice“ in </a:t>
            </a:r>
            <a:r>
              <a:rPr lang="cs-CZ" dirty="0" err="1"/>
              <a:t>historical</a:t>
            </a:r>
            <a:r>
              <a:rPr lang="cs-CZ" dirty="0"/>
              <a:t> development </a:t>
            </a:r>
          </a:p>
          <a:p>
            <a:r>
              <a:rPr lang="cs-CZ" dirty="0" err="1"/>
              <a:t>The</a:t>
            </a:r>
            <a:r>
              <a:rPr lang="cs-CZ" dirty="0"/>
              <a:t> </a:t>
            </a:r>
            <a:r>
              <a:rPr lang="cs-CZ" dirty="0" err="1"/>
              <a:t>concept</a:t>
            </a:r>
            <a:r>
              <a:rPr lang="cs-CZ" dirty="0"/>
              <a:t> </a:t>
            </a:r>
            <a:r>
              <a:rPr lang="cs-CZ" dirty="0" err="1"/>
              <a:t>of</a:t>
            </a:r>
            <a:r>
              <a:rPr lang="cs-CZ" dirty="0"/>
              <a:t> </a:t>
            </a:r>
            <a:r>
              <a:rPr lang="cs-CZ" dirty="0" err="1"/>
              <a:t>authority</a:t>
            </a:r>
            <a:r>
              <a:rPr lang="cs-CZ" dirty="0"/>
              <a:t> and </a:t>
            </a:r>
            <a:r>
              <a:rPr lang="cs-CZ" dirty="0" err="1"/>
              <a:t>tradition</a:t>
            </a:r>
            <a:endParaRPr lang="cs-CZ" dirty="0"/>
          </a:p>
          <a:p>
            <a:pPr lvl="1"/>
            <a:r>
              <a:rPr lang="cs-CZ" dirty="0" err="1"/>
              <a:t>The</a:t>
            </a:r>
            <a:r>
              <a:rPr lang="cs-CZ" dirty="0"/>
              <a:t> role </a:t>
            </a:r>
            <a:r>
              <a:rPr lang="cs-CZ" dirty="0" err="1"/>
              <a:t>of</a:t>
            </a:r>
            <a:r>
              <a:rPr lang="cs-CZ" dirty="0"/>
              <a:t> </a:t>
            </a:r>
            <a:r>
              <a:rPr lang="cs-CZ" dirty="0" err="1"/>
              <a:t>tradition</a:t>
            </a:r>
            <a:r>
              <a:rPr lang="cs-CZ" dirty="0"/>
              <a:t> in </a:t>
            </a:r>
            <a:r>
              <a:rPr lang="cs-CZ" dirty="0" err="1"/>
              <a:t>human</a:t>
            </a:r>
            <a:r>
              <a:rPr lang="cs-CZ" dirty="0"/>
              <a:t> and natural </a:t>
            </a:r>
            <a:r>
              <a:rPr lang="cs-CZ" dirty="0" err="1"/>
              <a:t>sciences</a:t>
            </a:r>
            <a:r>
              <a:rPr lang="cs-CZ" dirty="0"/>
              <a:t>.</a:t>
            </a:r>
          </a:p>
          <a:p>
            <a:r>
              <a:rPr lang="cs-CZ" dirty="0" err="1"/>
              <a:t>See</a:t>
            </a:r>
            <a:r>
              <a:rPr lang="cs-CZ" dirty="0"/>
              <a:t> </a:t>
            </a:r>
            <a:r>
              <a:rPr lang="cs-CZ" dirty="0" err="1"/>
              <a:t>presentation</a:t>
            </a:r>
            <a:r>
              <a:rPr lang="cs-CZ" dirty="0"/>
              <a:t> </a:t>
            </a:r>
            <a:r>
              <a:rPr lang="cs-CZ" dirty="0" err="1"/>
              <a:t>from</a:t>
            </a:r>
            <a:r>
              <a:rPr lang="cs-CZ" dirty="0"/>
              <a:t> </a:t>
            </a:r>
            <a:r>
              <a:rPr lang="cs-CZ" dirty="0" err="1"/>
              <a:t>previous</a:t>
            </a:r>
            <a:r>
              <a:rPr lang="cs-CZ" dirty="0"/>
              <a:t> </a:t>
            </a:r>
            <a:r>
              <a:rPr lang="cs-CZ" dirty="0" err="1"/>
              <a:t>lecture</a:t>
            </a:r>
            <a:r>
              <a:rPr lang="cs-CZ" dirty="0"/>
              <a:t>.</a:t>
            </a:r>
          </a:p>
          <a:p>
            <a:endParaRPr lang="cs-CZ" dirty="0"/>
          </a:p>
          <a:p>
            <a:endParaRPr lang="cs-CZ" dirty="0"/>
          </a:p>
        </p:txBody>
      </p:sp>
    </p:spTree>
    <p:extLst>
      <p:ext uri="{BB962C8B-B14F-4D97-AF65-F5344CB8AC3E}">
        <p14:creationId xmlns:p14="http://schemas.microsoft.com/office/powerpoint/2010/main" val="2613025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56D14780-D879-4D22-8BC9-1ED63D5ACFE0}"/>
              </a:ext>
            </a:extLst>
          </p:cNvPr>
          <p:cNvSpPr>
            <a:spLocks noGrp="1"/>
          </p:cNvSpPr>
          <p:nvPr>
            <p:ph idx="1"/>
          </p:nvPr>
        </p:nvSpPr>
        <p:spPr>
          <a:xfrm>
            <a:off x="457200" y="476672"/>
            <a:ext cx="8229600" cy="5649491"/>
          </a:xfrm>
        </p:spPr>
        <p:txBody>
          <a:bodyPr/>
          <a:lstStyle/>
          <a:p>
            <a:endParaRPr lang="cs-CZ" dirty="0"/>
          </a:p>
          <a:p>
            <a:endParaRPr lang="cs-CZ" dirty="0"/>
          </a:p>
          <a:p>
            <a:endParaRPr lang="cs-CZ" dirty="0"/>
          </a:p>
          <a:p>
            <a:pPr marL="0" indent="0">
              <a:buNone/>
            </a:pPr>
            <a:r>
              <a:rPr lang="cs-CZ" sz="4400" b="1" dirty="0"/>
              <a:t> 		  II. </a:t>
            </a:r>
            <a:r>
              <a:rPr lang="en-GB" sz="4400" b="1" dirty="0"/>
              <a:t>The concept of </a:t>
            </a:r>
            <a:endParaRPr lang="cs-CZ" sz="4400" b="1" dirty="0"/>
          </a:p>
          <a:p>
            <a:pPr marL="0" indent="0">
              <a:buNone/>
            </a:pPr>
            <a:r>
              <a:rPr lang="cs-CZ" sz="4400" b="1" dirty="0"/>
              <a:t>		  </a:t>
            </a:r>
            <a:r>
              <a:rPr lang="en-GB" sz="4400" b="1" dirty="0"/>
              <a:t>temporal distance</a:t>
            </a:r>
            <a:endParaRPr lang="cs-CZ" dirty="0"/>
          </a:p>
        </p:txBody>
      </p:sp>
    </p:spTree>
    <p:extLst>
      <p:ext uri="{BB962C8B-B14F-4D97-AF65-F5344CB8AC3E}">
        <p14:creationId xmlns:p14="http://schemas.microsoft.com/office/powerpoint/2010/main" val="1861989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B2F7262D-3224-4921-8BDF-5DF24C50B0DD}"/>
              </a:ext>
            </a:extLst>
          </p:cNvPr>
          <p:cNvSpPr>
            <a:spLocks noGrp="1"/>
          </p:cNvSpPr>
          <p:nvPr>
            <p:ph idx="1"/>
          </p:nvPr>
        </p:nvSpPr>
        <p:spPr>
          <a:xfrm>
            <a:off x="457200" y="116632"/>
            <a:ext cx="8229600" cy="6552728"/>
          </a:xfrm>
        </p:spPr>
        <p:txBody>
          <a:bodyPr>
            <a:normAutofit fontScale="92500" lnSpcReduction="10000"/>
          </a:bodyPr>
          <a:lstStyle/>
          <a:p>
            <a:r>
              <a:rPr lang="en-GB" dirty="0"/>
              <a:t>In every hermeneutic experience, there is a polarity between (1) </a:t>
            </a:r>
            <a:r>
              <a:rPr lang="en-GB" b="1" u="sng" dirty="0"/>
              <a:t>familiarity</a:t>
            </a:r>
            <a:r>
              <a:rPr lang="en-GB" dirty="0"/>
              <a:t> and (2) </a:t>
            </a:r>
            <a:r>
              <a:rPr lang="en-GB" b="1" u="sng" dirty="0"/>
              <a:t>strangeness</a:t>
            </a:r>
            <a:r>
              <a:rPr lang="cs-CZ" b="1" dirty="0"/>
              <a:t>. </a:t>
            </a:r>
            <a:r>
              <a:rPr lang="cs-CZ" dirty="0"/>
              <a:t>I</a:t>
            </a:r>
            <a:r>
              <a:rPr lang="en-GB" dirty="0"/>
              <a:t>t is this polarity on which the hermeneutic work is based:</a:t>
            </a:r>
            <a:endParaRPr lang="cs-CZ" dirty="0"/>
          </a:p>
          <a:p>
            <a:pPr lvl="1"/>
            <a:r>
              <a:rPr lang="en-GB" dirty="0"/>
              <a:t>(1) The subject matter that comes into language is always understood from the perspective of the tradition the interpreter belongs to (the person seeking to understand something has a </a:t>
            </a:r>
            <a:r>
              <a:rPr lang="en-GB" u="sng" dirty="0"/>
              <a:t>bond</a:t>
            </a:r>
            <a:r>
              <a:rPr lang="en-GB" dirty="0"/>
              <a:t> to the subject matter).</a:t>
            </a:r>
            <a:endParaRPr lang="cs-CZ" dirty="0"/>
          </a:p>
          <a:p>
            <a:pPr lvl="1"/>
            <a:r>
              <a:rPr lang="en-GB" dirty="0"/>
              <a:t>(2) The subject matter is a historically intended, distanced object and the person must acquire a connection with the tradition from which the text speaks (e.g. battle of Thermopylae; the day of burning of master Jan Hus; Old Town Square Execution).</a:t>
            </a:r>
            <a:endParaRPr lang="cs-CZ" dirty="0"/>
          </a:p>
          <a:p>
            <a:r>
              <a:rPr lang="en-GB" dirty="0"/>
              <a:t>= </a:t>
            </a:r>
            <a:r>
              <a:rPr lang="en-GB" i="1" dirty="0"/>
              <a:t>Hermeneutics is this in-between</a:t>
            </a:r>
            <a:r>
              <a:rPr lang="en-GB" dirty="0"/>
              <a:t>. It is situated between familiarity and strangeness.</a:t>
            </a:r>
            <a:endParaRPr lang="cs-CZ" dirty="0"/>
          </a:p>
          <a:p>
            <a:endParaRPr lang="cs-CZ" dirty="0"/>
          </a:p>
          <a:p>
            <a:pPr lvl="1"/>
            <a:endParaRPr lang="cs-CZ" dirty="0"/>
          </a:p>
          <a:p>
            <a:pPr lvl="1"/>
            <a:endParaRPr lang="cs-CZ" dirty="0"/>
          </a:p>
        </p:txBody>
      </p:sp>
    </p:spTree>
    <p:extLst>
      <p:ext uri="{BB962C8B-B14F-4D97-AF65-F5344CB8AC3E}">
        <p14:creationId xmlns:p14="http://schemas.microsoft.com/office/powerpoint/2010/main" val="1431510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449D6C09-8BBA-489A-B2A5-E1797DC37290}"/>
              </a:ext>
            </a:extLst>
          </p:cNvPr>
          <p:cNvSpPr>
            <a:spLocks noGrp="1"/>
          </p:cNvSpPr>
          <p:nvPr>
            <p:ph idx="1"/>
          </p:nvPr>
        </p:nvSpPr>
        <p:spPr>
          <a:xfrm>
            <a:off x="457200" y="404664"/>
            <a:ext cx="8229600" cy="5721499"/>
          </a:xfrm>
        </p:spPr>
        <p:txBody>
          <a:bodyPr>
            <a:normAutofit/>
          </a:bodyPr>
          <a:lstStyle/>
          <a:p>
            <a:r>
              <a:rPr lang="en-GB" u="sng" dirty="0"/>
              <a:t>The task of hermeneutics </a:t>
            </a:r>
            <a:r>
              <a:rPr lang="en-GB" dirty="0"/>
              <a:t>“is not to develop a procedure of understanding, but to clarify the conditions in which understanding takes place” </a:t>
            </a:r>
            <a:endParaRPr lang="cs-CZ" dirty="0"/>
          </a:p>
          <a:p>
            <a:pPr lvl="1"/>
            <a:r>
              <a:rPr lang="en-GB" dirty="0"/>
              <a:t>These conditions </a:t>
            </a:r>
            <a:r>
              <a:rPr lang="en-GB" b="1" dirty="0"/>
              <a:t>do not amount to</a:t>
            </a:r>
            <a:r>
              <a:rPr lang="en-GB" dirty="0"/>
              <a:t> a “method” and cannot be transformed into method, rather they must be given. </a:t>
            </a:r>
            <a:endParaRPr lang="cs-CZ" dirty="0"/>
          </a:p>
          <a:p>
            <a:pPr lvl="1"/>
            <a:r>
              <a:rPr lang="en-GB" dirty="0"/>
              <a:t>An unmethodical approach of the layman is closer to Gadamerian hermeneutics than methodology of reputed scientists and intellectuals. </a:t>
            </a:r>
            <a:endParaRPr lang="cs-CZ" dirty="0"/>
          </a:p>
          <a:p>
            <a:endParaRPr lang="cs-CZ" dirty="0"/>
          </a:p>
        </p:txBody>
      </p:sp>
    </p:spTree>
    <p:extLst>
      <p:ext uri="{BB962C8B-B14F-4D97-AF65-F5344CB8AC3E}">
        <p14:creationId xmlns:p14="http://schemas.microsoft.com/office/powerpoint/2010/main" val="3532905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71D2D7B8-932C-4689-BC3C-C010C19F7F69}"/>
              </a:ext>
            </a:extLst>
          </p:cNvPr>
          <p:cNvSpPr>
            <a:spLocks noGrp="1"/>
          </p:cNvSpPr>
          <p:nvPr>
            <p:ph idx="1"/>
          </p:nvPr>
        </p:nvSpPr>
        <p:spPr>
          <a:xfrm>
            <a:off x="457200" y="404664"/>
            <a:ext cx="8229600" cy="5721499"/>
          </a:xfrm>
        </p:spPr>
        <p:txBody>
          <a:bodyPr>
            <a:normAutofit/>
          </a:bodyPr>
          <a:lstStyle/>
          <a:p>
            <a:r>
              <a:rPr lang="en-GB" dirty="0"/>
              <a:t>One cannot distinguish in advance “the </a:t>
            </a:r>
            <a:r>
              <a:rPr lang="en-GB" b="1" dirty="0"/>
              <a:t>productive</a:t>
            </a:r>
            <a:r>
              <a:rPr lang="en-GB" dirty="0"/>
              <a:t> prejudices that enable understanding” from “the prejudices that </a:t>
            </a:r>
            <a:r>
              <a:rPr lang="en-GB" b="1" dirty="0"/>
              <a:t>hinder</a:t>
            </a:r>
            <a:r>
              <a:rPr lang="en-GB" dirty="0"/>
              <a:t> it and lead to misunderstandings”</a:t>
            </a:r>
            <a:r>
              <a:rPr lang="cs-CZ" dirty="0"/>
              <a:t>.</a:t>
            </a:r>
          </a:p>
          <a:p>
            <a:r>
              <a:rPr lang="en-GB" dirty="0"/>
              <a:t>This separation must take place in the process of understanding itself, and hence hermeneutics must ask how that happens </a:t>
            </a:r>
            <a:endParaRPr lang="cs-CZ" dirty="0"/>
          </a:p>
          <a:p>
            <a:r>
              <a:rPr lang="cs-CZ" dirty="0"/>
              <a:t>== </a:t>
            </a:r>
            <a:r>
              <a:rPr lang="en-GB" dirty="0"/>
              <a:t>this is why Gadamer has introduced the concept of “</a:t>
            </a:r>
            <a:r>
              <a:rPr lang="en-GB" b="1" dirty="0"/>
              <a:t>temporal</a:t>
            </a:r>
            <a:r>
              <a:rPr lang="en-GB" dirty="0"/>
              <a:t> </a:t>
            </a:r>
            <a:r>
              <a:rPr lang="en-GB" b="1" dirty="0"/>
              <a:t>distance</a:t>
            </a:r>
            <a:r>
              <a:rPr lang="en-GB" dirty="0"/>
              <a:t>” in which this separation can appear.</a:t>
            </a:r>
            <a:endParaRPr lang="cs-CZ" dirty="0"/>
          </a:p>
        </p:txBody>
      </p:sp>
    </p:spTree>
    <p:extLst>
      <p:ext uri="{BB962C8B-B14F-4D97-AF65-F5344CB8AC3E}">
        <p14:creationId xmlns:p14="http://schemas.microsoft.com/office/powerpoint/2010/main" val="238376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CA755102-7C19-4D78-B1F4-CF70D9E3279F}"/>
              </a:ext>
            </a:extLst>
          </p:cNvPr>
          <p:cNvSpPr>
            <a:spLocks noGrp="1"/>
          </p:cNvSpPr>
          <p:nvPr>
            <p:ph idx="1"/>
          </p:nvPr>
        </p:nvSpPr>
        <p:spPr>
          <a:xfrm>
            <a:off x="457200" y="332656"/>
            <a:ext cx="8229600" cy="5793507"/>
          </a:xfrm>
        </p:spPr>
        <p:txBody>
          <a:bodyPr/>
          <a:lstStyle/>
          <a:p>
            <a:r>
              <a:rPr lang="en-GB" dirty="0"/>
              <a:t>It is not possible to familiarize with the past of the text in the sense that we would be able to reproduce an original production, i.e., an authorial original intention by means of which the author wanted to address his recipients. </a:t>
            </a:r>
            <a:endParaRPr lang="cs-CZ" dirty="0"/>
          </a:p>
          <a:p>
            <a:r>
              <a:rPr lang="en-GB" dirty="0"/>
              <a:t>One must count on an </a:t>
            </a:r>
            <a:r>
              <a:rPr lang="en-GB" u="sng" dirty="0"/>
              <a:t>insuperable difference between the interpreter and the author that is created by </a:t>
            </a:r>
            <a:r>
              <a:rPr lang="en-GB" b="1" u="sng" dirty="0"/>
              <a:t>historical distance</a:t>
            </a:r>
            <a:r>
              <a:rPr lang="en-GB" dirty="0"/>
              <a:t>.</a:t>
            </a:r>
            <a:endParaRPr lang="cs-CZ" dirty="0"/>
          </a:p>
          <a:p>
            <a:r>
              <a:rPr lang="cs-CZ" dirty="0"/>
              <a:t>T</a:t>
            </a:r>
            <a:r>
              <a:rPr lang="en-GB" dirty="0"/>
              <a:t>o recognize </a:t>
            </a:r>
            <a:r>
              <a:rPr lang="en-GB" b="1" dirty="0"/>
              <a:t>temporal distance as a positive and productive condition enabling understanding</a:t>
            </a:r>
            <a:r>
              <a:rPr lang="en-GB" dirty="0"/>
              <a:t>. </a:t>
            </a:r>
            <a:endParaRPr lang="cs-CZ" dirty="0"/>
          </a:p>
          <a:p>
            <a:endParaRPr lang="cs-CZ" dirty="0"/>
          </a:p>
        </p:txBody>
      </p:sp>
    </p:spTree>
    <p:extLst>
      <p:ext uri="{BB962C8B-B14F-4D97-AF65-F5344CB8AC3E}">
        <p14:creationId xmlns:p14="http://schemas.microsoft.com/office/powerpoint/2010/main" val="1647316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7F08337F-FECD-4453-9EE5-09F73F5EC753}"/>
              </a:ext>
            </a:extLst>
          </p:cNvPr>
          <p:cNvSpPr>
            <a:spLocks noGrp="1"/>
          </p:cNvSpPr>
          <p:nvPr>
            <p:ph idx="1"/>
          </p:nvPr>
        </p:nvSpPr>
        <p:spPr>
          <a:xfrm>
            <a:off x="457200" y="188640"/>
            <a:ext cx="8229600" cy="5937523"/>
          </a:xfrm>
        </p:spPr>
        <p:txBody>
          <a:bodyPr>
            <a:normAutofit fontScale="92500" lnSpcReduction="10000"/>
          </a:bodyPr>
          <a:lstStyle/>
          <a:p>
            <a:r>
              <a:rPr lang="en-GB" dirty="0"/>
              <a:t>The temporal distance is not “a </a:t>
            </a:r>
            <a:r>
              <a:rPr lang="en-GB" u="sng" dirty="0"/>
              <a:t>yawning abyss </a:t>
            </a:r>
            <a:r>
              <a:rPr lang="en-GB" dirty="0"/>
              <a:t>but is </a:t>
            </a:r>
            <a:r>
              <a:rPr lang="en-GB" u="sng" dirty="0"/>
              <a:t>filled with the continuity of custom and tradition</a:t>
            </a:r>
            <a:r>
              <a:rPr lang="en-GB" dirty="0"/>
              <a:t>, in the light of which everything handed down presents itself to us”</a:t>
            </a:r>
            <a:r>
              <a:rPr lang="cs-CZ" dirty="0"/>
              <a:t>.</a:t>
            </a:r>
          </a:p>
          <a:p>
            <a:r>
              <a:rPr lang="cs-CZ" dirty="0"/>
              <a:t>T</a:t>
            </a:r>
            <a:r>
              <a:rPr lang="en-GB" dirty="0"/>
              <a:t>he temporal distance makes possible that all prejudices of a particular nature have faded away and the real nature can appear, so that the understanding of what is said in them can claim to be authoritative and universal. </a:t>
            </a:r>
            <a:endParaRPr lang="cs-CZ" dirty="0"/>
          </a:p>
          <a:p>
            <a:r>
              <a:rPr lang="en-GB" dirty="0"/>
              <a:t>When looking back at the history, we are more often able to recognize the ways of interpretations that have indeed proved to be effective.</a:t>
            </a:r>
            <a:endParaRPr lang="cs-CZ" dirty="0"/>
          </a:p>
          <a:p>
            <a:endParaRPr lang="cs-CZ" dirty="0"/>
          </a:p>
        </p:txBody>
      </p:sp>
    </p:spTree>
    <p:extLst>
      <p:ext uri="{BB962C8B-B14F-4D97-AF65-F5344CB8AC3E}">
        <p14:creationId xmlns:p14="http://schemas.microsoft.com/office/powerpoint/2010/main" val="699919988"/>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5403</TotalTime>
  <Words>1528</Words>
  <Application>Microsoft Office PowerPoint</Application>
  <PresentationFormat>Předvádění na obrazovce (4:3)</PresentationFormat>
  <Paragraphs>79</Paragraphs>
  <Slides>21</Slides>
  <Notes>1</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21</vt:i4>
      </vt:variant>
    </vt:vector>
  </HeadingPairs>
  <TitlesOfParts>
    <vt:vector size="24" baseType="lpstr">
      <vt:lpstr>Arial</vt:lpstr>
      <vt:lpstr>Calibri</vt:lpstr>
      <vt:lpstr>Motiv sady Office</vt:lpstr>
      <vt:lpstr>HERMENEUTICS AND RECEPTION AESTHETICS</vt:lpstr>
      <vt:lpstr>Elements of a theory  of hermeneutic experience</vt:lpstr>
      <vt:lpstr>Recapitulation of  the previous 7th lecture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A hint of critique of Gadamer</vt:lpstr>
      <vt:lpstr>Gadamerian critique of the method of historicism</vt:lpstr>
      <vt:lpstr>Unity of the subject matter and the interpreter</vt:lpstr>
      <vt:lpstr>Prezentace aplikace PowerPoint</vt:lpstr>
      <vt:lpstr>Prezentace aplikace PowerPoint</vt:lpstr>
      <vt:lpstr>Prezentace aplikace PowerPoint</vt:lpstr>
      <vt:lpstr>Prezentace aplikace PowerPoint</vt:lpstr>
      <vt:lpstr>How to describe the principle of history of effect? How make it a hermeneutic principle?</vt:lpstr>
      <vt:lpstr>Prezentace aplikace PowerPoint</vt:lpstr>
      <vt:lpstr>Verschmelzung der Horizonten [Fusion of Horizons]</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HERMENEUTICS AND RECEPTION AESTHETICS</dc:title>
  <dc:creator>Felix</dc:creator>
  <cp:lastModifiedBy>Felix</cp:lastModifiedBy>
  <cp:revision>251</cp:revision>
  <dcterms:created xsi:type="dcterms:W3CDTF">2020-02-22T22:39:21Z</dcterms:created>
  <dcterms:modified xsi:type="dcterms:W3CDTF">2020-04-16T11:12:50Z</dcterms:modified>
</cp:coreProperties>
</file>