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405" r:id="rId3"/>
    <p:sldId id="422" r:id="rId4"/>
    <p:sldId id="447" r:id="rId5"/>
    <p:sldId id="461" r:id="rId6"/>
    <p:sldId id="523" r:id="rId7"/>
    <p:sldId id="442" r:id="rId8"/>
    <p:sldId id="444" r:id="rId9"/>
    <p:sldId id="445" r:id="rId10"/>
    <p:sldId id="449" r:id="rId11"/>
    <p:sldId id="427" r:id="rId12"/>
    <p:sldId id="433" r:id="rId13"/>
    <p:sldId id="434" r:id="rId14"/>
    <p:sldId id="451" r:id="rId15"/>
    <p:sldId id="450" r:id="rId16"/>
    <p:sldId id="452" r:id="rId17"/>
    <p:sldId id="453" r:id="rId18"/>
    <p:sldId id="454" r:id="rId19"/>
    <p:sldId id="455" r:id="rId20"/>
    <p:sldId id="456" r:id="rId21"/>
    <p:sldId id="435" r:id="rId22"/>
    <p:sldId id="525" r:id="rId23"/>
    <p:sldId id="428" r:id="rId24"/>
    <p:sldId id="524" r:id="rId25"/>
    <p:sldId id="439" r:id="rId26"/>
    <p:sldId id="457" r:id="rId27"/>
    <p:sldId id="460" r:id="rId28"/>
    <p:sldId id="458" r:id="rId29"/>
    <p:sldId id="440" r:id="rId30"/>
    <p:sldId id="441" r:id="rId31"/>
    <p:sldId id="465" r:id="rId32"/>
    <p:sldId id="464" r:id="rId33"/>
    <p:sldId id="466" r:id="rId34"/>
    <p:sldId id="467" r:id="rId35"/>
    <p:sldId id="468" r:id="rId36"/>
    <p:sldId id="469" r:id="rId37"/>
    <p:sldId id="470" r:id="rId38"/>
    <p:sldId id="471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1"/>
  </p:normalViewPr>
  <p:slideViewPr>
    <p:cSldViewPr snapToGrid="0" snapToObjects="1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7C3C5-89DE-4AF0-B2B0-8FEFC74A89F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10CA73-F0FA-417F-AC75-33FC040E5B5E}">
      <dgm:prSet/>
      <dgm:spPr/>
      <dgm:t>
        <a:bodyPr/>
        <a:lstStyle/>
        <a:p>
          <a:r>
            <a:rPr lang="cs-CZ"/>
            <a:t>nauka o znacích</a:t>
          </a:r>
          <a:endParaRPr lang="en-US"/>
        </a:p>
      </dgm:t>
    </dgm:pt>
    <dgm:pt modelId="{3751F599-34B1-45DC-8350-7B429CB31367}" type="parTrans" cxnId="{ACB34B07-633B-4353-B5AF-120C802613F5}">
      <dgm:prSet/>
      <dgm:spPr/>
      <dgm:t>
        <a:bodyPr/>
        <a:lstStyle/>
        <a:p>
          <a:endParaRPr lang="en-US"/>
        </a:p>
      </dgm:t>
    </dgm:pt>
    <dgm:pt modelId="{0DA75742-1173-4C28-A5D2-9E4E6EFBC428}" type="sibTrans" cxnId="{ACB34B07-633B-4353-B5AF-120C802613F5}">
      <dgm:prSet/>
      <dgm:spPr/>
      <dgm:t>
        <a:bodyPr/>
        <a:lstStyle/>
        <a:p>
          <a:endParaRPr lang="en-US"/>
        </a:p>
      </dgm:t>
    </dgm:pt>
    <dgm:pt modelId="{E359EF01-BD57-4FB5-A5D2-1D28CBE8C37A}">
      <dgm:prSet/>
      <dgm:spPr/>
      <dgm:t>
        <a:bodyPr/>
        <a:lstStyle/>
        <a:p>
          <a:r>
            <a:rPr lang="cs-CZ"/>
            <a:t>snaží se o porozumění sociálnímu používání znaků a tvorbě významů z jejich vzájemných vztahů v rámci znakového systému</a:t>
          </a:r>
          <a:endParaRPr lang="en-US"/>
        </a:p>
      </dgm:t>
    </dgm:pt>
    <dgm:pt modelId="{598E9041-D0C4-4611-BC4B-58DA773D7617}" type="parTrans" cxnId="{B56A13E1-A7E7-42E3-8B4F-52991A211A42}">
      <dgm:prSet/>
      <dgm:spPr/>
      <dgm:t>
        <a:bodyPr/>
        <a:lstStyle/>
        <a:p>
          <a:endParaRPr lang="en-US"/>
        </a:p>
      </dgm:t>
    </dgm:pt>
    <dgm:pt modelId="{C789067F-DF75-4D6C-9E5A-0A77B8659B8F}" type="sibTrans" cxnId="{B56A13E1-A7E7-42E3-8B4F-52991A211A42}">
      <dgm:prSet/>
      <dgm:spPr/>
      <dgm:t>
        <a:bodyPr/>
        <a:lstStyle/>
        <a:p>
          <a:endParaRPr lang="en-US"/>
        </a:p>
      </dgm:t>
    </dgm:pt>
    <dgm:pt modelId="{EAB3A238-938A-0745-8A1F-743124B480AD}" type="pres">
      <dgm:prSet presAssocID="{6617C3C5-89DE-4AF0-B2B0-8FEFC74A89F0}" presName="Name0" presStyleCnt="0">
        <dgm:presLayoutVars>
          <dgm:dir/>
          <dgm:animLvl val="lvl"/>
          <dgm:resizeHandles val="exact"/>
        </dgm:presLayoutVars>
      </dgm:prSet>
      <dgm:spPr/>
    </dgm:pt>
    <dgm:pt modelId="{ACDBB951-90BA-CC48-A259-86CEC00B4762}" type="pres">
      <dgm:prSet presAssocID="{E359EF01-BD57-4FB5-A5D2-1D28CBE8C37A}" presName="boxAndChildren" presStyleCnt="0"/>
      <dgm:spPr/>
    </dgm:pt>
    <dgm:pt modelId="{6C78CBCC-61B2-DF42-B2A4-33FC047D275B}" type="pres">
      <dgm:prSet presAssocID="{E359EF01-BD57-4FB5-A5D2-1D28CBE8C37A}" presName="parentTextBox" presStyleLbl="node1" presStyleIdx="0" presStyleCnt="2"/>
      <dgm:spPr/>
    </dgm:pt>
    <dgm:pt modelId="{94646A1A-E619-A449-BF6C-906D9F0DC78F}" type="pres">
      <dgm:prSet presAssocID="{0DA75742-1173-4C28-A5D2-9E4E6EFBC428}" presName="sp" presStyleCnt="0"/>
      <dgm:spPr/>
    </dgm:pt>
    <dgm:pt modelId="{4974AEF2-7A85-E543-9962-24AD67471C8D}" type="pres">
      <dgm:prSet presAssocID="{A410CA73-F0FA-417F-AC75-33FC040E5B5E}" presName="arrowAndChildren" presStyleCnt="0"/>
      <dgm:spPr/>
    </dgm:pt>
    <dgm:pt modelId="{A9E568B0-847F-9A4D-A52E-49A2D33BB32D}" type="pres">
      <dgm:prSet presAssocID="{A410CA73-F0FA-417F-AC75-33FC040E5B5E}" presName="parentTextArrow" presStyleLbl="node1" presStyleIdx="1" presStyleCnt="2"/>
      <dgm:spPr/>
    </dgm:pt>
  </dgm:ptLst>
  <dgm:cxnLst>
    <dgm:cxn modelId="{ACB34B07-633B-4353-B5AF-120C802613F5}" srcId="{6617C3C5-89DE-4AF0-B2B0-8FEFC74A89F0}" destId="{A410CA73-F0FA-417F-AC75-33FC040E5B5E}" srcOrd="0" destOrd="0" parTransId="{3751F599-34B1-45DC-8350-7B429CB31367}" sibTransId="{0DA75742-1173-4C28-A5D2-9E4E6EFBC428}"/>
    <dgm:cxn modelId="{F9597610-C21E-074D-9503-F1B8D3B7DA60}" type="presOf" srcId="{A410CA73-F0FA-417F-AC75-33FC040E5B5E}" destId="{A9E568B0-847F-9A4D-A52E-49A2D33BB32D}" srcOrd="0" destOrd="0" presId="urn:microsoft.com/office/officeart/2005/8/layout/process4"/>
    <dgm:cxn modelId="{D1AA2D64-CB4B-1B41-B8CB-5038037B8EE9}" type="presOf" srcId="{6617C3C5-89DE-4AF0-B2B0-8FEFC74A89F0}" destId="{EAB3A238-938A-0745-8A1F-743124B480AD}" srcOrd="0" destOrd="0" presId="urn:microsoft.com/office/officeart/2005/8/layout/process4"/>
    <dgm:cxn modelId="{F0E0D5C3-4A6A-7D48-AFEC-DBD46D36C400}" type="presOf" srcId="{E359EF01-BD57-4FB5-A5D2-1D28CBE8C37A}" destId="{6C78CBCC-61B2-DF42-B2A4-33FC047D275B}" srcOrd="0" destOrd="0" presId="urn:microsoft.com/office/officeart/2005/8/layout/process4"/>
    <dgm:cxn modelId="{B56A13E1-A7E7-42E3-8B4F-52991A211A42}" srcId="{6617C3C5-89DE-4AF0-B2B0-8FEFC74A89F0}" destId="{E359EF01-BD57-4FB5-A5D2-1D28CBE8C37A}" srcOrd="1" destOrd="0" parTransId="{598E9041-D0C4-4611-BC4B-58DA773D7617}" sibTransId="{C789067F-DF75-4D6C-9E5A-0A77B8659B8F}"/>
    <dgm:cxn modelId="{64F44F8C-13D8-3545-9C10-CF70F2A47EB7}" type="presParOf" srcId="{EAB3A238-938A-0745-8A1F-743124B480AD}" destId="{ACDBB951-90BA-CC48-A259-86CEC00B4762}" srcOrd="0" destOrd="0" presId="urn:microsoft.com/office/officeart/2005/8/layout/process4"/>
    <dgm:cxn modelId="{7EBDFFCA-32F2-974E-A1A8-AFB71D71D1F5}" type="presParOf" srcId="{ACDBB951-90BA-CC48-A259-86CEC00B4762}" destId="{6C78CBCC-61B2-DF42-B2A4-33FC047D275B}" srcOrd="0" destOrd="0" presId="urn:microsoft.com/office/officeart/2005/8/layout/process4"/>
    <dgm:cxn modelId="{78BACBCE-7A1A-654E-98D5-FE2162FA891F}" type="presParOf" srcId="{EAB3A238-938A-0745-8A1F-743124B480AD}" destId="{94646A1A-E619-A449-BF6C-906D9F0DC78F}" srcOrd="1" destOrd="0" presId="urn:microsoft.com/office/officeart/2005/8/layout/process4"/>
    <dgm:cxn modelId="{ACFC5239-A33F-3A40-9AAF-39E36480C3BB}" type="presParOf" srcId="{EAB3A238-938A-0745-8A1F-743124B480AD}" destId="{4974AEF2-7A85-E543-9962-24AD67471C8D}" srcOrd="2" destOrd="0" presId="urn:microsoft.com/office/officeart/2005/8/layout/process4"/>
    <dgm:cxn modelId="{01C287B7-735C-2748-BC6C-4C090D554BED}" type="presParOf" srcId="{4974AEF2-7A85-E543-9962-24AD67471C8D}" destId="{A9E568B0-847F-9A4D-A52E-49A2D33BB3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8A244-AF05-466D-8DE1-96F0106C1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744F39-C47E-4C08-8497-D96B94A7379B}">
      <dgm:prSet/>
      <dgm:spPr/>
      <dgm:t>
        <a:bodyPr/>
        <a:lstStyle/>
        <a:p>
          <a:r>
            <a:rPr lang="cs-CZ"/>
            <a:t>jeho základní vlastností je zastupovat něco jiného</a:t>
          </a:r>
          <a:endParaRPr lang="en-US"/>
        </a:p>
      </dgm:t>
    </dgm:pt>
    <dgm:pt modelId="{59A3DAD8-83C2-41D9-861E-D12968007D06}" type="parTrans" cxnId="{344643D6-EC4C-47DB-901A-DBE0CFBED09C}">
      <dgm:prSet/>
      <dgm:spPr/>
      <dgm:t>
        <a:bodyPr/>
        <a:lstStyle/>
        <a:p>
          <a:endParaRPr lang="en-US"/>
        </a:p>
      </dgm:t>
    </dgm:pt>
    <dgm:pt modelId="{D9BC62A9-7D40-4AE8-8678-D2D61CDE2228}" type="sibTrans" cxnId="{344643D6-EC4C-47DB-901A-DBE0CFBED09C}">
      <dgm:prSet/>
      <dgm:spPr/>
      <dgm:t>
        <a:bodyPr/>
        <a:lstStyle/>
        <a:p>
          <a:endParaRPr lang="en-US"/>
        </a:p>
      </dgm:t>
    </dgm:pt>
    <dgm:pt modelId="{30125F46-E26B-435F-9576-25522AF04FAA}">
      <dgm:prSet/>
      <dgm:spPr/>
      <dgm:t>
        <a:bodyPr/>
        <a:lstStyle/>
        <a:p>
          <a:r>
            <a:rPr lang="en-US"/>
            <a:t>e</a:t>
          </a:r>
          <a:r>
            <a:rPr lang="cs-CZ"/>
            <a:t>xistuje sociální komunita příjemců, kteří jsou schopni jeho zástupnou funkci rozpoznat a sdílejí jeho význam</a:t>
          </a:r>
          <a:endParaRPr lang="en-US"/>
        </a:p>
      </dgm:t>
    </dgm:pt>
    <dgm:pt modelId="{188EE809-B31E-4205-98D4-9F6A426458AD}" type="parTrans" cxnId="{6049AB50-9845-4B98-92E9-EE76C3C730FF}">
      <dgm:prSet/>
      <dgm:spPr/>
      <dgm:t>
        <a:bodyPr/>
        <a:lstStyle/>
        <a:p>
          <a:endParaRPr lang="en-US"/>
        </a:p>
      </dgm:t>
    </dgm:pt>
    <dgm:pt modelId="{F9C4DF2F-2620-4A2F-BBF7-B6E755DCCB61}" type="sibTrans" cxnId="{6049AB50-9845-4B98-92E9-EE76C3C730FF}">
      <dgm:prSet/>
      <dgm:spPr/>
      <dgm:t>
        <a:bodyPr/>
        <a:lstStyle/>
        <a:p>
          <a:endParaRPr lang="en-US"/>
        </a:p>
      </dgm:t>
    </dgm:pt>
    <dgm:pt modelId="{ED26DC47-6B2C-3241-9364-06893AC8C333}" type="pres">
      <dgm:prSet presAssocID="{6218A244-AF05-466D-8DE1-96F0106C1BE2}" presName="linear" presStyleCnt="0">
        <dgm:presLayoutVars>
          <dgm:animLvl val="lvl"/>
          <dgm:resizeHandles val="exact"/>
        </dgm:presLayoutVars>
      </dgm:prSet>
      <dgm:spPr/>
    </dgm:pt>
    <dgm:pt modelId="{11AE71A0-74D4-954C-9752-66BC704DEF49}" type="pres">
      <dgm:prSet presAssocID="{E2744F39-C47E-4C08-8497-D96B94A737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DC76EA-5DE4-D640-9381-8ADCEC132AB9}" type="pres">
      <dgm:prSet presAssocID="{D9BC62A9-7D40-4AE8-8678-D2D61CDE2228}" presName="spacer" presStyleCnt="0"/>
      <dgm:spPr/>
    </dgm:pt>
    <dgm:pt modelId="{4EAD1CC9-322D-2142-9C15-C8BF870F24A5}" type="pres">
      <dgm:prSet presAssocID="{30125F46-E26B-435F-9576-25522AF04F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49AB50-9845-4B98-92E9-EE76C3C730FF}" srcId="{6218A244-AF05-466D-8DE1-96F0106C1BE2}" destId="{30125F46-E26B-435F-9576-25522AF04FAA}" srcOrd="1" destOrd="0" parTransId="{188EE809-B31E-4205-98D4-9F6A426458AD}" sibTransId="{F9C4DF2F-2620-4A2F-BBF7-B6E755DCCB61}"/>
    <dgm:cxn modelId="{8E0A16B8-32F2-AA45-9353-3C8DC411E378}" type="presOf" srcId="{30125F46-E26B-435F-9576-25522AF04FAA}" destId="{4EAD1CC9-322D-2142-9C15-C8BF870F24A5}" srcOrd="0" destOrd="0" presId="urn:microsoft.com/office/officeart/2005/8/layout/vList2"/>
    <dgm:cxn modelId="{344643D6-EC4C-47DB-901A-DBE0CFBED09C}" srcId="{6218A244-AF05-466D-8DE1-96F0106C1BE2}" destId="{E2744F39-C47E-4C08-8497-D96B94A7379B}" srcOrd="0" destOrd="0" parTransId="{59A3DAD8-83C2-41D9-861E-D12968007D06}" sibTransId="{D9BC62A9-7D40-4AE8-8678-D2D61CDE2228}"/>
    <dgm:cxn modelId="{8D537EE3-7C4A-384F-AA99-01F77F3AFA55}" type="presOf" srcId="{E2744F39-C47E-4C08-8497-D96B94A7379B}" destId="{11AE71A0-74D4-954C-9752-66BC704DEF49}" srcOrd="0" destOrd="0" presId="urn:microsoft.com/office/officeart/2005/8/layout/vList2"/>
    <dgm:cxn modelId="{9E801BFF-D4CE-AB43-9CAA-1CA74DEBC268}" type="presOf" srcId="{6218A244-AF05-466D-8DE1-96F0106C1BE2}" destId="{ED26DC47-6B2C-3241-9364-06893AC8C333}" srcOrd="0" destOrd="0" presId="urn:microsoft.com/office/officeart/2005/8/layout/vList2"/>
    <dgm:cxn modelId="{B45C8ED3-2B4A-DE4D-9966-3B15848C6129}" type="presParOf" srcId="{ED26DC47-6B2C-3241-9364-06893AC8C333}" destId="{11AE71A0-74D4-954C-9752-66BC704DEF49}" srcOrd="0" destOrd="0" presId="urn:microsoft.com/office/officeart/2005/8/layout/vList2"/>
    <dgm:cxn modelId="{096F3F7E-9EBA-D743-B2C5-5C85232CFA6D}" type="presParOf" srcId="{ED26DC47-6B2C-3241-9364-06893AC8C333}" destId="{E7DC76EA-5DE4-D640-9381-8ADCEC132AB9}" srcOrd="1" destOrd="0" presId="urn:microsoft.com/office/officeart/2005/8/layout/vList2"/>
    <dgm:cxn modelId="{09F5BF9E-50AB-E04D-AB50-B7D498A8E27E}" type="presParOf" srcId="{ED26DC47-6B2C-3241-9364-06893AC8C333}" destId="{4EAD1CC9-322D-2142-9C15-C8BF870F24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8CBCC-61B2-DF42-B2A4-33FC047D275B}">
      <dsp:nvSpPr>
        <dsp:cNvPr id="0" name=""/>
        <dsp:cNvSpPr/>
      </dsp:nvSpPr>
      <dsp:spPr>
        <a:xfrm>
          <a:off x="0" y="3278219"/>
          <a:ext cx="6224335" cy="215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snaží se o porozumění sociálnímu používání znaků a tvorbě významů z jejich vzájemných vztahů v rámci znakového systému</a:t>
          </a:r>
          <a:endParaRPr lang="en-US" sz="3000" kern="1200"/>
        </a:p>
      </dsp:txBody>
      <dsp:txXfrm>
        <a:off x="0" y="3278219"/>
        <a:ext cx="6224335" cy="2150867"/>
      </dsp:txXfrm>
    </dsp:sp>
    <dsp:sp modelId="{A9E568B0-847F-9A4D-A52E-49A2D33BB32D}">
      <dsp:nvSpPr>
        <dsp:cNvPr id="0" name=""/>
        <dsp:cNvSpPr/>
      </dsp:nvSpPr>
      <dsp:spPr>
        <a:xfrm rot="10800000">
          <a:off x="0" y="2449"/>
          <a:ext cx="6224335" cy="33080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nauka o znacích</a:t>
          </a:r>
          <a:endParaRPr lang="en-US" sz="3000" kern="1200"/>
        </a:p>
      </dsp:txBody>
      <dsp:txXfrm rot="10800000">
        <a:off x="0" y="2449"/>
        <a:ext cx="6224335" cy="2149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E71A0-74D4-954C-9752-66BC704DEF49}">
      <dsp:nvSpPr>
        <dsp:cNvPr id="0" name=""/>
        <dsp:cNvSpPr/>
      </dsp:nvSpPr>
      <dsp:spPr>
        <a:xfrm>
          <a:off x="0" y="176189"/>
          <a:ext cx="6263640" cy="24800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jeho základní vlastností je zastupovat něco jiného</a:t>
          </a:r>
          <a:endParaRPr lang="en-US" sz="3500" kern="1200"/>
        </a:p>
      </dsp:txBody>
      <dsp:txXfrm>
        <a:off x="121065" y="297254"/>
        <a:ext cx="6021510" cy="2237904"/>
      </dsp:txXfrm>
    </dsp:sp>
    <dsp:sp modelId="{4EAD1CC9-322D-2142-9C15-C8BF870F24A5}">
      <dsp:nvSpPr>
        <dsp:cNvPr id="0" name=""/>
        <dsp:cNvSpPr/>
      </dsp:nvSpPr>
      <dsp:spPr>
        <a:xfrm>
          <a:off x="0" y="2757023"/>
          <a:ext cx="6263640" cy="248003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</a:t>
          </a:r>
          <a:r>
            <a:rPr lang="cs-CZ" sz="3500" kern="1200"/>
            <a:t>xistuje sociální komunita příjemců, kteří jsou schopni jeho zástupnou funkci rozpoznat a sdílejí jeho význam</a:t>
          </a:r>
          <a:endParaRPr lang="en-US" sz="3500" kern="1200"/>
        </a:p>
      </dsp:txBody>
      <dsp:txXfrm>
        <a:off x="121065" y="2878088"/>
        <a:ext cx="6021510" cy="223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C3E86-C63A-884A-A8BC-069BB6BE2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3CFBA8-5A17-384E-A94C-C9B1B89D6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1083C-934C-BA4D-99F8-69B8B3C1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326CB2-2A1A-DA4A-A179-D40CE6AB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6CFF67-D634-BA4A-A216-9130F5E6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96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D666B-405B-B543-BB11-CEB8951C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8FBB13-7187-1A4C-B7F6-99CF3143A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26AEB7-5A97-3E40-9298-3742F078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D00E0-3B59-3341-92C4-9206A1C4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CC6061-D0F0-0647-8359-DFDB5708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562BFE-86E6-0744-91D3-F7CDBA7C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907C35-5E08-C444-8DA5-7E3D5E76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D1E21F-1E51-AA47-B93D-C7944AD2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7D71E2-F4EF-9342-8D41-C98EC180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4E6DE-6625-D148-AADC-5889F939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8C1D-DF2D-5B46-A3F0-48ABE6AA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95ED9-15E1-124F-AD4E-D6E31A4D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6C86E-1F8E-944B-9EE3-664716AF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F38F88-171D-9D49-A7DF-A97B685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BC6BCC-A947-9942-8356-F8E1173B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74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62667-42E5-3446-B135-A3176925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599B0A-54B3-A546-A2A6-73146223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C8DB9-46BF-DD4D-843F-16ED85A7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89D4FE-54F9-6048-90FB-988C4298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F972F0-824E-EC4F-8DFA-38C6897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772AF-422D-4744-8264-4B9D7910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8DE40-E91E-8448-B3D0-313CDDFD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E4A7CB-E52B-DD4E-A64B-02AA1F307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DADA1B-54E6-264F-B97C-D3514242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37969E-0F89-F242-89CA-08C07CF5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128B51-F83A-874F-9516-782AAB88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8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19EC4-C2EC-B44B-ABA9-D633BB23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8FBD97-1F13-384D-9F37-476289FD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4C2CFB-11AF-5444-B7E4-4370B2DA5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316321-9835-B54E-9A29-0A5D71324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8C06B6-46B1-A04C-8D2F-3DB7555D4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757612-137B-2643-8283-4022CCE2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2C4BE2-88F0-6242-859B-B76A28E1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68A17E-8D50-484E-A28F-62013B8F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5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70DB7-17C7-234E-BBD8-43992DE7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6B175C-14C0-134C-BBB0-38B08BD5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51ED49-8E34-ED44-A7CF-0C88D6A1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BD257F-89C4-C243-AF92-56D2791E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E72BD2-A097-3245-80BA-23FD38CB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8E7B55-0F03-434F-8CB1-0ADC72D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59BA2D-9337-C044-BE5F-CBF338C5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EF66D-FFE6-B14A-AAA2-08132D7E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1E847-24E3-0A44-8410-1A98412A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A5F3DE-CCE2-1741-BB80-2CEF985D2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AD0156-30FF-6B48-AE45-80B49430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FCC5F8-3690-5847-B45E-1D2122E7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A0E547-CDC9-3D45-BB85-1061A5A4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48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43227-D292-F748-94B7-64581B29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10BFA2-A54A-3444-A81E-6944D3690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E69B9D-423F-F34F-8D9B-BFBD4D68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15F175-1C65-CE4A-B292-41517C43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C3663D-E961-1840-BC8E-E26C118F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9FF7EC-0C38-0F49-AC72-F3B09B05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7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F6A5D2-4B0E-194A-8E5F-60F7596A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A1BC8E-E5B4-0E46-9DC3-E082D968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ED6CD2-6C2B-8945-AD2C-44E26A7F9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B1A9-E721-6E49-85C7-7EBAD7AED29C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BA2D17-9A54-7F49-9E52-E8341B83B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6441EC-0628-2240-864E-DFDD7A7BB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spoty.cz/komercni-banka-sporeni-od-komerck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Puzzle">
            <a:extLst>
              <a:ext uri="{FF2B5EF4-FFF2-40B4-BE49-F238E27FC236}">
                <a16:creationId xmlns:a16="http://schemas.microsoft.com/office/drawing/2014/main" id="{B5B86BC8-A21B-414C-8E7A-C0E2D2E21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1" r="23298" b="352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44D6F-E28C-454B-8960-59EFDEB95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cs-CZ" sz="4800" cap="none">
                <a:ea typeface="ＭＳ Ｐゴシック" panose="020B0600070205080204" pitchFamily="34" charset="-128"/>
              </a:rPr>
              <a:t>Interpretace textů marketingové komunikace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2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uicy Couture – The Perfume Girl">
            <a:extLst>
              <a:ext uri="{FF2B5EF4-FFF2-40B4-BE49-F238E27FC236}">
                <a16:creationId xmlns:a16="http://schemas.microsoft.com/office/drawing/2014/main" id="{ECBD33A7-DB35-3B44-A4B9-12918D0E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0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CAE-7EC8-1E43-8995-6C7AA2A6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en-US" altLang="cs-CZ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ZNAK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20" name="Content Placeholder 2">
            <a:extLst>
              <a:ext uri="{FF2B5EF4-FFF2-40B4-BE49-F238E27FC236}">
                <a16:creationId xmlns:a16="http://schemas.microsoft.com/office/drawing/2014/main" id="{482B0F47-78A2-44B0-80EB-A76704A2F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70544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87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Obsah obrázku hra, kreslení, stůl&#10;&#10;Popis byl vytvořen automaticky">
            <a:extLst>
              <a:ext uri="{FF2B5EF4-FFF2-40B4-BE49-F238E27FC236}">
                <a16:creationId xmlns:a16="http://schemas.microsoft.com/office/drawing/2014/main" id="{9BC3809E-A9E4-A141-A93B-A7D5C0F17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 r="2" b="2"/>
          <a:stretch/>
        </p:blipFill>
        <p:spPr>
          <a:xfrm>
            <a:off x="765802" y="1783130"/>
            <a:ext cx="4564396" cy="3291738"/>
          </a:xfrm>
          <a:prstGeom prst="rect">
            <a:avLst/>
          </a:prstGeom>
          <a:effectLst/>
        </p:spPr>
      </p:pic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5F4BA0D1-9D05-9D4C-8F09-7F588772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>
            <a:normAutofit/>
          </a:bodyPr>
          <a:lstStyle/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r>
              <a:rPr lang="en-US" altLang="cs-CZ" sz="1900" b="1" dirty="0">
                <a:ea typeface="ＭＳ Ｐゴシック" panose="020B0600070205080204" pitchFamily="34" charset="-128"/>
              </a:rPr>
              <a:t>Ferdinand de Saussure</a:t>
            </a:r>
          </a:p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endParaRPr lang="en-US" altLang="cs-CZ" sz="1900" b="1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r>
              <a:rPr lang="cs-CZ" sz="1900" dirty="0"/>
              <a:t>Každý znak má dvě části – </a:t>
            </a:r>
            <a:r>
              <a:rPr lang="cs-CZ" sz="1900" b="1" dirty="0"/>
              <a:t>označující (</a:t>
            </a:r>
            <a:r>
              <a:rPr lang="cs-CZ" sz="1900" b="1" dirty="0" err="1"/>
              <a:t>signifier</a:t>
            </a:r>
            <a:r>
              <a:rPr lang="cs-CZ" sz="1900" b="1" dirty="0"/>
              <a:t>)</a:t>
            </a:r>
            <a:r>
              <a:rPr lang="cs-CZ" sz="1900" dirty="0"/>
              <a:t>, která se vztahuje k </a:t>
            </a:r>
            <a:r>
              <a:rPr lang="cs-CZ" sz="1900" b="1" dirty="0"/>
              <a:t>označovanému (</a:t>
            </a:r>
            <a:r>
              <a:rPr lang="cs-CZ" sz="1900" b="1" dirty="0" err="1"/>
              <a:t>signified</a:t>
            </a:r>
            <a:r>
              <a:rPr lang="cs-CZ" sz="1900" b="1" dirty="0"/>
              <a:t>)</a:t>
            </a:r>
            <a:r>
              <a:rPr lang="cs-CZ" sz="1900" dirty="0"/>
              <a:t>. </a:t>
            </a:r>
            <a:br>
              <a:rPr lang="cs-CZ" sz="1900" dirty="0"/>
            </a:br>
            <a:br>
              <a:rPr lang="cs-CZ" sz="1900" dirty="0"/>
            </a:br>
            <a:r>
              <a:rPr lang="cs-CZ" sz="1900" dirty="0"/>
              <a:t>Označující je nástroj vyjadřující znak (fyzická podoba znaku – zvuk, napsaná forma slova apod.), označované mentální koncept, který je jím vyvolán. </a:t>
            </a:r>
          </a:p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r>
              <a:rPr lang="cs-CZ" sz="1900" dirty="0"/>
              <a:t>Váží se k sobě v procesu označování a dohromady vytvářejí znak.</a:t>
            </a:r>
            <a:endParaRPr lang="en-US" altLang="cs-CZ" sz="1900" b="1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endParaRPr lang="en-US" altLang="cs-CZ" sz="19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74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9E5875-6357-ED4A-9D9D-2093B823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altLang="cs-CZ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DRUHY ZNAKŮ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5F4BA0D1-9D05-9D4C-8F09-7F588772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r>
              <a:rPr lang="en-US" altLang="cs-CZ" sz="2400" b="1" dirty="0">
                <a:ea typeface="ＭＳ Ｐゴシック" panose="020B0600070205080204" pitchFamily="34" charset="-128"/>
              </a:rPr>
              <a:t>Charles Pierce: </a:t>
            </a:r>
            <a:r>
              <a:rPr lang="cs-CZ" sz="2400" dirty="0"/>
              <a:t>Podle toho, jaký existuje vztah mezi znakem a tím, co zastupuje:</a:t>
            </a:r>
            <a:endParaRPr lang="en-US" altLang="cs-CZ" sz="2400" b="1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endParaRPr lang="en-US" altLang="cs-CZ" sz="2400" dirty="0">
              <a:ea typeface="ＭＳ Ｐゴシック" panose="020B0600070205080204" pitchFamily="34" charset="-128"/>
            </a:endParaRPr>
          </a:p>
          <a:p>
            <a:r>
              <a:rPr lang="en-US" altLang="cs-CZ" sz="2400" b="1" dirty="0">
                <a:ea typeface="ＭＳ Ｐゴシック" panose="020B0600070205080204" pitchFamily="34" charset="-128"/>
              </a:rPr>
              <a:t>IKON</a:t>
            </a:r>
            <a:r>
              <a:rPr lang="en-US" altLang="cs-CZ" sz="2400" dirty="0">
                <a:ea typeface="ＭＳ Ｐゴシック" panose="020B0600070205080204" pitchFamily="34" charset="-128"/>
              </a:rPr>
              <a:t> - </a:t>
            </a:r>
            <a:r>
              <a:rPr lang="cs-CZ" sz="2400" dirty="0"/>
              <a:t>je s předmětem, který zastupuje svázán skrze vnější (tvarovou, vizuální) podobnost. Ikon je vlastně "obrázek", podle kterého bychom měli snadno poznat, co zobrazuje. </a:t>
            </a:r>
            <a:br>
              <a:rPr lang="cs-CZ" sz="2400" dirty="0"/>
            </a:br>
            <a:endParaRPr lang="en-US" altLang="cs-CZ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6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9E5875-6357-ED4A-9D9D-2093B823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66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IKON</a:t>
            </a:r>
          </a:p>
        </p:txBody>
      </p:sp>
      <p:pic>
        <p:nvPicPr>
          <p:cNvPr id="8198" name="Picture 6" descr="Fotografie, Obraz Colored World Map - borders, countries and cities -  illustration Highly detailed colored vector illustration of world map |  Posters.cz">
            <a:extLst>
              <a:ext uri="{FF2B5EF4-FFF2-40B4-BE49-F238E27FC236}">
                <a16:creationId xmlns:a16="http://schemas.microsoft.com/office/drawing/2014/main" id="{85ACEA20-513D-6540-9635-F66C387A3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26771" b="1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21,404 Single Tree Stock Photos, Pictures &amp; Royalty-Free Images - iStock">
            <a:extLst>
              <a:ext uri="{FF2B5EF4-FFF2-40B4-BE49-F238E27FC236}">
                <a16:creationId xmlns:a16="http://schemas.microsoft.com/office/drawing/2014/main" id="{587E078C-146C-FE40-ADD5-FB6DE43D1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r="22538" b="-3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apoleon's statue set to make way for feminist Gisèle Halimi | World | The  Times">
            <a:extLst>
              <a:ext uri="{FF2B5EF4-FFF2-40B4-BE49-F238E27FC236}">
                <a16:creationId xmlns:a16="http://schemas.microsoft.com/office/drawing/2014/main" id="{D29B1E0F-2BA2-B441-904F-8927743E0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r="14479" b="1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2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9E5875-6357-ED4A-9D9D-2093B823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altLang="cs-CZ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DRUHY ZNAKŮ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5F4BA0D1-9D05-9D4C-8F09-7F588772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r>
              <a:rPr lang="en-US" altLang="cs-CZ" sz="2400" b="1">
                <a:ea typeface="ＭＳ Ｐゴシック" panose="020B0600070205080204" pitchFamily="34" charset="-128"/>
              </a:rPr>
              <a:t>Charles Pierce: </a:t>
            </a:r>
            <a:r>
              <a:rPr lang="cs-CZ" sz="2400"/>
              <a:t>Podle toho, jaký existuje vztah mezi znakem a tím, co zastupuje</a:t>
            </a:r>
            <a:endParaRPr lang="en-US" altLang="cs-CZ" sz="2400" b="1">
              <a:ea typeface="ＭＳ Ｐゴシック" panose="020B0600070205080204" pitchFamily="34" charset="-128"/>
            </a:endParaRPr>
          </a:p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endParaRPr lang="en-US" altLang="cs-CZ" sz="2400">
              <a:ea typeface="ＭＳ Ｐゴシック" panose="020B0600070205080204" pitchFamily="34" charset="-128"/>
            </a:endParaRPr>
          </a:p>
          <a:p>
            <a:r>
              <a:rPr lang="en-US" altLang="cs-CZ" sz="2400" b="1">
                <a:ea typeface="ＭＳ Ｐゴシック" panose="020B0600070205080204" pitchFamily="34" charset="-128"/>
              </a:rPr>
              <a:t>IKON</a:t>
            </a:r>
            <a:r>
              <a:rPr lang="en-US" altLang="cs-CZ" sz="2400">
                <a:ea typeface="ＭＳ Ｐゴシック" panose="020B0600070205080204" pitchFamily="34" charset="-128"/>
              </a:rPr>
              <a:t> - </a:t>
            </a:r>
            <a:r>
              <a:rPr lang="cs-CZ" sz="2400"/>
              <a:t>je s předmětem, který zastupuje svázán skrze vnější (tvarovou, vizuální) podobnost. Ikon je vlastně "obrázek", podle kterého bychom měli snadno poznat, co zobrazuje. </a:t>
            </a:r>
            <a:br>
              <a:rPr lang="cs-CZ" sz="2400"/>
            </a:br>
            <a:endParaRPr lang="cs-CZ" sz="2400"/>
          </a:p>
          <a:p>
            <a:pPr>
              <a:spcBef>
                <a:spcPts val="1125"/>
              </a:spcBef>
              <a:buClr>
                <a:schemeClr val="tx1"/>
              </a:buClr>
            </a:pPr>
            <a:r>
              <a:rPr lang="en-US" altLang="cs-CZ" sz="2400" b="1">
                <a:ea typeface="ＭＳ Ｐゴシック" panose="020B0600070205080204" pitchFamily="34" charset="-128"/>
              </a:rPr>
              <a:t>INDEX</a:t>
            </a:r>
            <a:r>
              <a:rPr lang="en-US" altLang="cs-CZ" sz="2400">
                <a:ea typeface="ＭＳ Ｐゴシック" panose="020B0600070205080204" pitchFamily="34" charset="-128"/>
              </a:rPr>
              <a:t> - </a:t>
            </a:r>
            <a:r>
              <a:rPr lang="cs-CZ" sz="2400"/>
              <a:t>je se zastupujícím předmětem svázán zákonem kauzality.</a:t>
            </a:r>
          </a:p>
        </p:txBody>
      </p:sp>
    </p:spTree>
    <p:extLst>
      <p:ext uri="{BB962C8B-B14F-4D97-AF65-F5344CB8AC3E}">
        <p14:creationId xmlns:p14="http://schemas.microsoft.com/office/powerpoint/2010/main" val="35714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9E5875-6357-ED4A-9D9D-2093B823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66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INDEX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6A5107C-0AA2-0848-A9AD-D06A1FFE2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7" r="-2" b="49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natomy of a Smile - Smile Esthetics 101">
            <a:extLst>
              <a:ext uri="{FF2B5EF4-FFF2-40B4-BE49-F238E27FC236}">
                <a16:creationId xmlns:a16="http://schemas.microsoft.com/office/drawing/2014/main" id="{FD803736-8392-BB43-A8B8-D663ACEDA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r="14147" b="3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ow clouds reveal the weather – How It Works">
            <a:extLst>
              <a:ext uri="{FF2B5EF4-FFF2-40B4-BE49-F238E27FC236}">
                <a16:creationId xmlns:a16="http://schemas.microsoft.com/office/drawing/2014/main" id="{3CFC8DE0-45C5-DA49-81F7-E7D7FC61D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 r="26079" b="1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42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9E5875-6357-ED4A-9D9D-2093B823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altLang="cs-CZ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DRUHY ZNAKŮ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5F4BA0D1-9D05-9D4C-8F09-7F588772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r>
              <a:rPr lang="en-US" altLang="cs-CZ" sz="2200" b="1" dirty="0">
                <a:ea typeface="ＭＳ Ｐゴシック" panose="020B0600070205080204" pitchFamily="34" charset="-128"/>
              </a:rPr>
              <a:t>Charles Pierce: </a:t>
            </a:r>
            <a:r>
              <a:rPr lang="cs-CZ" sz="2200" dirty="0"/>
              <a:t>Podle toho, jaký existuje vztah mezi znakem a tím, co zastupuje</a:t>
            </a:r>
            <a:endParaRPr lang="en-US" altLang="cs-CZ" sz="2200" b="1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125"/>
              </a:spcBef>
              <a:buClr>
                <a:schemeClr val="tx1"/>
              </a:buClr>
              <a:buNone/>
            </a:pPr>
            <a:endParaRPr lang="en-US" altLang="cs-CZ" sz="2200" dirty="0">
              <a:ea typeface="ＭＳ Ｐゴシック" panose="020B0600070205080204" pitchFamily="34" charset="-128"/>
            </a:endParaRPr>
          </a:p>
          <a:p>
            <a:r>
              <a:rPr lang="en-US" altLang="cs-CZ" sz="2200" b="1" dirty="0">
                <a:ea typeface="ＭＳ Ｐゴシック" panose="020B0600070205080204" pitchFamily="34" charset="-128"/>
              </a:rPr>
              <a:t>IKON</a:t>
            </a:r>
            <a:r>
              <a:rPr lang="en-US" altLang="cs-CZ" sz="2200" dirty="0">
                <a:ea typeface="ＭＳ Ｐゴシック" panose="020B0600070205080204" pitchFamily="34" charset="-128"/>
              </a:rPr>
              <a:t> - </a:t>
            </a:r>
            <a:r>
              <a:rPr lang="cs-CZ" sz="2200" dirty="0"/>
              <a:t>je s předmětem, který zastupuje svázán skrze vnější (tvarovou, vizuální) podobnost. Ikon je vlastně "obrázek", podle kterého bychom měli snadno poznat, co zobrazuje. </a:t>
            </a:r>
            <a:br>
              <a:rPr lang="cs-CZ" sz="2200" dirty="0"/>
            </a:br>
            <a:endParaRPr lang="cs-CZ" sz="2200" dirty="0"/>
          </a:p>
          <a:p>
            <a:pPr>
              <a:spcBef>
                <a:spcPts val="1125"/>
              </a:spcBef>
              <a:buClr>
                <a:schemeClr val="tx1"/>
              </a:buClr>
            </a:pPr>
            <a:r>
              <a:rPr lang="en-US" altLang="cs-CZ" sz="2200" b="1" dirty="0">
                <a:ea typeface="ＭＳ Ｐゴシック" panose="020B0600070205080204" pitchFamily="34" charset="-128"/>
              </a:rPr>
              <a:t>INDEX</a:t>
            </a:r>
            <a:r>
              <a:rPr lang="en-US" altLang="cs-CZ" sz="2200" dirty="0">
                <a:ea typeface="ＭＳ Ｐゴシック" panose="020B0600070205080204" pitchFamily="34" charset="-128"/>
              </a:rPr>
              <a:t> - </a:t>
            </a:r>
            <a:r>
              <a:rPr lang="cs-CZ" sz="2200" dirty="0"/>
              <a:t>je se zastupujícím předmětem svázán zákonem kauzality.</a:t>
            </a:r>
          </a:p>
          <a:p>
            <a:pPr>
              <a:spcBef>
                <a:spcPts val="1125"/>
              </a:spcBef>
              <a:buClr>
                <a:schemeClr val="tx1"/>
              </a:buClr>
            </a:pPr>
            <a:r>
              <a:rPr lang="cs-CZ" sz="2200" dirty="0"/>
              <a:t>Souvislost mezi </a:t>
            </a:r>
            <a:r>
              <a:rPr lang="cs-CZ" sz="2200" b="1" dirty="0"/>
              <a:t>SYMBOLEM</a:t>
            </a:r>
            <a:r>
              <a:rPr lang="cs-CZ" sz="2200" dirty="0"/>
              <a:t> a zastupovanou skutečností je dána konvencí, zvykem, dohodou; je to ustálený kód, na němž jsme se v rámci nějaké kultury "dohodli"</a:t>
            </a:r>
          </a:p>
          <a:p>
            <a:pPr>
              <a:spcBef>
                <a:spcPts val="1125"/>
              </a:spcBef>
              <a:buClr>
                <a:schemeClr val="tx1"/>
              </a:buClr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557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9E5875-6357-ED4A-9D9D-2093B823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cs-CZ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SYMBOL</a:t>
            </a:r>
          </a:p>
        </p:txBody>
      </p:sp>
      <p:pic>
        <p:nvPicPr>
          <p:cNvPr id="11268" name="Picture 4" descr="Stock ilustrace „Gbp 3d British Pound Symbol Gold“ 92809492">
            <a:extLst>
              <a:ext uri="{FF2B5EF4-FFF2-40B4-BE49-F238E27FC236}">
                <a16:creationId xmlns:a16="http://schemas.microsoft.com/office/drawing/2014/main" id="{5DD94EC9-E676-D045-83B0-E85CC5F2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46" y="683868"/>
            <a:ext cx="3529109" cy="33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26A75E31-A064-5D46-B3E5-C8F1BFEB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788" y="600819"/>
            <a:ext cx="3526424" cy="35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oad signs in Singapore The Highway Code Traffic sign U-turn, road,  driving, text, trademark png | PNGWing">
            <a:extLst>
              <a:ext uri="{FF2B5EF4-FFF2-40B4-BE49-F238E27FC236}">
                <a16:creationId xmlns:a16="http://schemas.microsoft.com/office/drawing/2014/main" id="{DE61DD42-1DEE-2F45-933A-52220656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381394"/>
            <a:ext cx="3553968" cy="19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5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ave icon linefloppy disk symbol Royalty Free Vector Image">
            <a:extLst>
              <a:ext uri="{FF2B5EF4-FFF2-40B4-BE49-F238E27FC236}">
                <a16:creationId xmlns:a16="http://schemas.microsoft.com/office/drawing/2014/main" id="{D8EE8A61-CFFE-724D-BB95-97926602B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3"/>
          <a:stretch/>
        </p:blipFill>
        <p:spPr bwMode="auto">
          <a:xfrm>
            <a:off x="649128" y="655042"/>
            <a:ext cx="5164593" cy="50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enu Free Icon - Icon-Icons.com">
            <a:extLst>
              <a:ext uri="{FF2B5EF4-FFF2-40B4-BE49-F238E27FC236}">
                <a16:creationId xmlns:a16="http://schemas.microsoft.com/office/drawing/2014/main" id="{65929F91-37B1-824B-B037-69A3FB48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7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8D1CA-46B4-DF4B-966F-5BE7F76A6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cs-CZ" sz="8000" cap="none">
                <a:ea typeface="ＭＳ Ｐゴシック" panose="020B0600070205080204" pitchFamily="34" charset="-128"/>
              </a:rPr>
              <a:t>SÉMIOTIKA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5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😤 Face With Steam From Nose Emoji — Meaning In Texting, Copy &amp; Paste 📚">
            <a:extLst>
              <a:ext uri="{FF2B5EF4-FFF2-40B4-BE49-F238E27FC236}">
                <a16:creationId xmlns:a16="http://schemas.microsoft.com/office/drawing/2014/main" id="{1E31D8C4-81A3-8044-B803-671C0671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403" y="1099800"/>
            <a:ext cx="46048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ngry Steam Stock Illustrations – 483 Angry Steam Stock Illustrations,  Vectors &amp; Clipart - Dreamstime">
            <a:extLst>
              <a:ext uri="{FF2B5EF4-FFF2-40B4-BE49-F238E27FC236}">
                <a16:creationId xmlns:a16="http://schemas.microsoft.com/office/drawing/2014/main" id="{458AF37B-D18D-CB4B-9BDC-770EB84F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262379"/>
            <a:ext cx="4814655" cy="43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7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0DDD57-B614-9544-84E7-2C5ED32C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16" y="845821"/>
            <a:ext cx="3401568" cy="17007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kreslení, talíř&#10;&#10;Popis byl vytvořen automaticky">
            <a:extLst>
              <a:ext uri="{FF2B5EF4-FFF2-40B4-BE49-F238E27FC236}">
                <a16:creationId xmlns:a16="http://schemas.microsoft.com/office/drawing/2014/main" id="{B7BA8D1B-A18C-A04A-BE2F-4B09A5723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768" y="321733"/>
            <a:ext cx="2740111" cy="27523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kreslení&#10;&#10;Popis byl vytvořen automaticky">
            <a:extLst>
              <a:ext uri="{FF2B5EF4-FFF2-40B4-BE49-F238E27FC236}">
                <a16:creationId xmlns:a16="http://schemas.microsoft.com/office/drawing/2014/main" id="{84896155-5A1B-5A40-BBD9-E824EB322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8" y="3783923"/>
            <a:ext cx="2752344" cy="275234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146FF84-C5E6-D54D-B3EF-079C2AF13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217" y="4311396"/>
            <a:ext cx="1736988" cy="17062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0BF8A7-53A2-0440-9D9D-1EA1B21F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800" y="845821"/>
            <a:ext cx="1308100" cy="1549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08629B-4E71-D047-9F04-20EFA41B1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4238" y="3968668"/>
            <a:ext cx="3512546" cy="23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8FB871-F464-7E3F-068A-22591F15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79" y="2619784"/>
            <a:ext cx="3600041" cy="3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 Logo and symbol, meaning, history, PNG, brand">
            <a:extLst>
              <a:ext uri="{FF2B5EF4-FFF2-40B4-BE49-F238E27FC236}">
                <a16:creationId xmlns:a16="http://schemas.microsoft.com/office/drawing/2014/main" id="{60047B90-5122-B8F0-FBF8-A9311F1C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908" y="3245372"/>
            <a:ext cx="3758184" cy="23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sah obrázku text, nádobí, talíř&#10;&#10;Popis byl vytvořen automaticky">
            <a:extLst>
              <a:ext uri="{FF2B5EF4-FFF2-40B4-BE49-F238E27FC236}">
                <a16:creationId xmlns:a16="http://schemas.microsoft.com/office/drawing/2014/main" id="{3E4F1692-E4BC-0088-EEB8-D1F573AB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1208" y="3428584"/>
            <a:ext cx="3758184" cy="19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3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DAC4B-25C0-EA4E-9E1F-0F30186C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altLang="cs-CZ" sz="5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ZNAK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9C14-C30D-8041-BDF0-561B5E18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ea typeface="ＭＳ Ｐゴシック" panose="020B0600070205080204" pitchFamily="34" charset="-128"/>
              </a:rPr>
              <a:t>  </a:t>
            </a:r>
          </a:p>
          <a:p>
            <a:pPr marL="0" indent="0"/>
            <a:r>
              <a:rPr lang="cs-CZ" sz="2200" dirty="0"/>
              <a:t> syntagma </a:t>
            </a:r>
            <a:r>
              <a:rPr lang="en-US" sz="2200" dirty="0">
                <a:ea typeface="ＭＳ Ｐゴシック" panose="020B0600070205080204" pitchFamily="34" charset="-128"/>
              </a:rPr>
              <a:t>(</a:t>
            </a:r>
            <a:r>
              <a:rPr lang="en-US" altLang="cs-CZ" sz="2200" dirty="0">
                <a:ea typeface="ＭＳ Ｐゴシック" panose="020B0600070205080204" pitchFamily="34" charset="-128"/>
              </a:rPr>
              <a:t>Pes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kousl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pána</a:t>
            </a:r>
            <a:r>
              <a:rPr lang="en-US" altLang="cs-CZ" sz="2200" dirty="0">
                <a:ea typeface="ＭＳ Ｐゴシック" panose="020B0600070205080204" pitchFamily="34" charset="-128"/>
              </a:rPr>
              <a:t>;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uspořádání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prvků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na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vizuálu</a:t>
            </a:r>
            <a:r>
              <a:rPr lang="en-US" altLang="cs-CZ" sz="2200" dirty="0">
                <a:ea typeface="ＭＳ Ｐゴシック" panose="020B0600070205080204" pitchFamily="34" charset="-128"/>
              </a:rPr>
              <a:t>). </a:t>
            </a:r>
            <a:r>
              <a:rPr lang="cs-CZ" altLang="cs-CZ" sz="2200" dirty="0">
                <a:ea typeface="ＭＳ Ｐゴシック" panose="020B0600070205080204" pitchFamily="34" charset="-128"/>
              </a:rPr>
              <a:t>Z</a:t>
            </a:r>
            <a:r>
              <a:rPr lang="cs-CZ" sz="2200" dirty="0"/>
              <a:t>áměnou pořadí by se změnil význam </a:t>
            </a:r>
            <a:endParaRPr lang="en-US" altLang="cs-CZ" sz="22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cs-CZ" sz="2200" dirty="0"/>
              <a:t>paradigma (jednotky podobné, ale odlišitelné – </a:t>
            </a:r>
            <a:r>
              <a:rPr lang="en-US" sz="2200" dirty="0">
                <a:ea typeface="ＭＳ Ｐゴシック" panose="020B0600070205080204" pitchFamily="34" charset="-128"/>
              </a:rPr>
              <a:t>p</a:t>
            </a:r>
            <a:r>
              <a:rPr lang="en-US" altLang="cs-CZ" sz="2200" dirty="0">
                <a:ea typeface="ＭＳ Ｐゴシック" panose="020B0600070205080204" pitchFamily="34" charset="-128"/>
              </a:rPr>
              <a:t>es,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kočka</a:t>
            </a:r>
            <a:r>
              <a:rPr lang="en-US" altLang="cs-CZ" sz="2200" dirty="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endParaRPr lang="en-US" altLang="cs-CZ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86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B9D7D8-337F-F198-7A74-668A5754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46" y="1845426"/>
            <a:ext cx="7773455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DAC4B-25C0-EA4E-9E1F-0F30186C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cs-CZ" sz="5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KÓDY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9C14-C30D-8041-BDF0-561B5E18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ea typeface="ＭＳ Ｐゴシック" panose="020B0600070205080204" pitchFamily="34" charset="-128"/>
              </a:rPr>
              <a:t>  </a:t>
            </a:r>
          </a:p>
          <a:p>
            <a:pPr marL="0" indent="0"/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cs-CZ" sz="2200" dirty="0"/>
              <a:t>při konkrétní promluvě jsou znaky kombinovány syntagmaticky, pravidla jejich možné kombinace označujeme jako KÓDY</a:t>
            </a:r>
          </a:p>
          <a:p>
            <a:pPr marL="0" indent="0"/>
            <a:r>
              <a:rPr lang="cs-CZ" sz="2200" dirty="0"/>
              <a:t> kódy a pravidla jejich použití jsou kulturně podmíněné sociální konstrukty sdílené komunitou.</a:t>
            </a:r>
          </a:p>
          <a:p>
            <a:pPr marL="0" indent="0"/>
            <a:r>
              <a:rPr lang="cs-CZ" sz="2200" dirty="0"/>
              <a:t> význam znaku záleží na kódu, ve kterém je použit – reklamní, zpravodajský kód, kód milostného dopisu, mluva s nadřízeným, dopravní značky, morseovka atd.</a:t>
            </a:r>
          </a:p>
          <a:p>
            <a:pPr marL="0" indent="0"/>
            <a:r>
              <a:rPr lang="cs-CZ" altLang="cs-CZ" sz="2200" dirty="0">
                <a:ea typeface="ＭＳ Ｐゴシック" panose="020B0600070205080204" pitchFamily="34" charset="-128"/>
              </a:rPr>
              <a:t> REKLAMNÍ KÓDY</a:t>
            </a:r>
            <a:endParaRPr lang="en-US" altLang="cs-CZ" sz="2200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cs-CZ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32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1A64A-5735-8545-BA80-CA8AF4AF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2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SÉMIOTICKÁ ANALÝZA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F7F530-852B-674E-B598-90C5271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621792"/>
            <a:ext cx="4832349" cy="54132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ea typeface="+mn-ea"/>
              </a:rPr>
              <a:t>jaký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význam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komunikuje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struktura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znaků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ve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sdělení</a:t>
            </a:r>
            <a:endParaRPr lang="en-US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Roland Barthes – jak se </a:t>
            </a:r>
            <a:r>
              <a:rPr lang="en-US" dirty="0" err="1">
                <a:latin typeface="+mn-lt"/>
                <a:ea typeface="+mn-ea"/>
              </a:rPr>
              <a:t>znaky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podílí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na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významu</a:t>
            </a:r>
            <a:r>
              <a:rPr lang="en-US" dirty="0">
                <a:latin typeface="+mn-lt"/>
                <a:ea typeface="+mn-ea"/>
              </a:rPr>
              <a:t> - </a:t>
            </a:r>
            <a:r>
              <a:rPr lang="en-US" dirty="0" err="1">
                <a:latin typeface="+mn-lt"/>
                <a:ea typeface="+mn-ea"/>
              </a:rPr>
              <a:t>rozpracování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konceptu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druhého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stupně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označování</a:t>
            </a:r>
            <a:endParaRPr lang="en-US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J. Fiske a J. Hartley - </a:t>
            </a:r>
            <a:r>
              <a:rPr lang="en-US" dirty="0" err="1">
                <a:latin typeface="+mn-lt"/>
                <a:ea typeface="+mn-ea"/>
              </a:rPr>
              <a:t>třetí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stupeň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označování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 err="1">
                <a:latin typeface="+mn-lt"/>
                <a:ea typeface="+mn-ea"/>
              </a:rPr>
              <a:t>tj</a:t>
            </a:r>
            <a:r>
              <a:rPr lang="en-US" dirty="0">
                <a:latin typeface="+mn-lt"/>
                <a:ea typeface="+mn-ea"/>
              </a:rPr>
              <a:t>. </a:t>
            </a:r>
            <a:r>
              <a:rPr lang="en-US" dirty="0" err="1">
                <a:latin typeface="+mn-lt"/>
                <a:ea typeface="+mn-ea"/>
              </a:rPr>
              <a:t>ideologie</a:t>
            </a:r>
            <a:r>
              <a:rPr lang="en-US" dirty="0"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66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1A64A-5735-8545-BA80-CA8AF4AF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Postup semiotické analýzy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F7F530-852B-674E-B598-90C5271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384" y="640081"/>
            <a:ext cx="6024654" cy="52578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ea typeface="+mn-ea"/>
              </a:rPr>
              <a:t>Postupujeme od jednotlivých znaků textu a odhalení jejich struktury v rámci sdělení ke složitějším konceptům (mýtům). Kopírujeme analýzu prvního, druhého a třetího stupně označování</a:t>
            </a:r>
          </a:p>
          <a:p>
            <a:pPr marL="571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0135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C70877-EF0F-3D40-AE8A-B646315B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Sémiotická analýza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34BE0-1389-CB40-BD87-6A4418919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Identifikace textu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	formát, zveřejnění</a:t>
            </a:r>
          </a:p>
          <a:p>
            <a:pPr marL="0" indent="0">
              <a:buNone/>
            </a:pPr>
            <a:r>
              <a:rPr lang="cs-CZ" sz="2200" dirty="0"/>
              <a:t>	kontext</a:t>
            </a:r>
          </a:p>
          <a:p>
            <a:pPr marL="0" indent="0">
              <a:buNone/>
            </a:pPr>
            <a:r>
              <a:rPr lang="cs-CZ" sz="2200" dirty="0"/>
              <a:t>	médium</a:t>
            </a:r>
          </a:p>
          <a:p>
            <a:pPr marL="0" indent="0">
              <a:buNone/>
            </a:pPr>
            <a:r>
              <a:rPr lang="cs-CZ" sz="2200" dirty="0"/>
              <a:t>	žánr…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87215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279104-5CBA-9643-A53D-439A4134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Sémiotická analýza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4DC38-D2A0-CB44-898F-91098447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u="sng" dirty="0"/>
              <a:t>Analýza prvního stupně označování </a:t>
            </a:r>
            <a:r>
              <a:rPr lang="cs-CZ" sz="2200" dirty="0"/>
              <a:t>– DENOTACE (</a:t>
            </a:r>
            <a:r>
              <a:rPr lang="en-US" sz="2200" dirty="0" err="1"/>
              <a:t>běžně</a:t>
            </a:r>
            <a:r>
              <a:rPr lang="en-US" sz="2200" dirty="0"/>
              <a:t> </a:t>
            </a:r>
            <a:r>
              <a:rPr lang="en-US" sz="2200" dirty="0" err="1"/>
              <a:t>přijímaný</a:t>
            </a:r>
            <a:r>
              <a:rPr lang="en-US" sz="2200" dirty="0"/>
              <a:t>, </a:t>
            </a:r>
            <a:r>
              <a:rPr lang="en-US" sz="2200" dirty="0" err="1"/>
              <a:t>základní</a:t>
            </a:r>
            <a:r>
              <a:rPr lang="en-US" sz="2200" dirty="0"/>
              <a:t> </a:t>
            </a:r>
            <a:r>
              <a:rPr lang="en-US" sz="2200" dirty="0" err="1"/>
              <a:t>význam</a:t>
            </a:r>
            <a:r>
              <a:rPr lang="en-US" sz="2200" dirty="0"/>
              <a:t> </a:t>
            </a:r>
            <a:r>
              <a:rPr lang="en-US" sz="2200" dirty="0" err="1"/>
              <a:t>znaků</a:t>
            </a:r>
            <a:r>
              <a:rPr lang="en-US" sz="2200" dirty="0"/>
              <a:t> bez </a:t>
            </a:r>
            <a:r>
              <a:rPr lang="en-US" sz="2200" dirty="0" err="1"/>
              <a:t>dalších</a:t>
            </a:r>
            <a:r>
              <a:rPr lang="en-US" sz="2200" dirty="0"/>
              <a:t> </a:t>
            </a:r>
            <a:r>
              <a:rPr lang="en-US" sz="2200" dirty="0" err="1"/>
              <a:t>vedlejších</a:t>
            </a:r>
            <a:r>
              <a:rPr lang="en-US" sz="2200" dirty="0"/>
              <a:t> </a:t>
            </a:r>
            <a:r>
              <a:rPr lang="en-US" sz="2200" dirty="0" err="1"/>
              <a:t>významů</a:t>
            </a:r>
            <a:r>
              <a:rPr lang="en-US" sz="2200" dirty="0"/>
              <a:t>)</a:t>
            </a: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	popis obsahu/děje v syntagmatické rovině </a:t>
            </a:r>
          </a:p>
          <a:p>
            <a:pPr marL="0" indent="0">
              <a:buNone/>
            </a:pPr>
            <a:r>
              <a:rPr lang="cs-CZ" sz="2200" dirty="0"/>
              <a:t>	hlavní a vedlejší znaky, se kterými sdělení pracuje, kódy, podle nichž  jsou v textu 	uspořádány a vztahy mezi znaky </a:t>
            </a:r>
          </a:p>
          <a:p>
            <a:pPr marL="0" indent="0">
              <a:buNone/>
            </a:pPr>
            <a:r>
              <a:rPr lang="cs-CZ" sz="2200" dirty="0"/>
              <a:t>	při tvorbě významu jsou k dispozici prostředky technické a symbolické</a:t>
            </a:r>
          </a:p>
          <a:p>
            <a:pPr marL="0" indent="0">
              <a:buNone/>
            </a:pPr>
            <a:r>
              <a:rPr lang="cs-CZ" sz="2200" dirty="0"/>
              <a:t>	technické – kompozice záběru, záběr kamery, úhel záběru, využití světla</a:t>
            </a:r>
          </a:p>
          <a:p>
            <a:pPr marL="0" indent="0">
              <a:buNone/>
            </a:pPr>
            <a:r>
              <a:rPr lang="cs-CZ" sz="2200" dirty="0"/>
              <a:t>	symbolické – barvy, rekvizity, zvuk</a:t>
            </a: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759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4148B-3262-7B42-8793-6AE424E3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altLang="cs-CZ" sz="5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Sémiotická</a:t>
            </a:r>
            <a:r>
              <a:rPr lang="en-US" altLang="cs-CZ" sz="5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sz="5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analýza</a:t>
            </a:r>
            <a:endParaRPr lang="en-US" altLang="cs-CZ" sz="5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8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80" name="Content Placeholder 2">
            <a:extLst>
              <a:ext uri="{FF2B5EF4-FFF2-40B4-BE49-F238E27FC236}">
                <a16:creationId xmlns:a16="http://schemas.microsoft.com/office/drawing/2014/main" id="{2201C7AB-3B8B-A346-B8BD-89A8FFB7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 dirty="0">
                <a:ea typeface="MS Mincho" panose="02020609040205080304" pitchFamily="49" charset="-128"/>
                <a:cs typeface="Times New Roman" panose="02020603050405020304" pitchFamily="18" charset="0"/>
              </a:rPr>
              <a:t>metoda kvalitativní analýzy</a:t>
            </a:r>
            <a:endParaRPr lang="cs-CZ" altLang="cs-CZ" sz="2200" dirty="0">
              <a:ea typeface="ＭＳ Ｐゴシック" panose="020B0600070205080204" pitchFamily="34" charset="-128"/>
            </a:endParaRPr>
          </a:p>
          <a:p>
            <a:r>
              <a:rPr lang="cs-CZ" altLang="cs-CZ" sz="2200" dirty="0">
                <a:ea typeface="ＭＳ Ｐゴシック" panose="020B0600070205080204" pitchFamily="34" charset="-128"/>
              </a:rPr>
              <a:t>Charles S. </a:t>
            </a:r>
            <a:r>
              <a:rPr lang="cs-CZ" altLang="cs-CZ" sz="2200" dirty="0" err="1">
                <a:ea typeface="ＭＳ Ｐゴシック" panose="020B0600070205080204" pitchFamily="34" charset="-128"/>
              </a:rPr>
              <a:t>Pierce</a:t>
            </a:r>
            <a:r>
              <a:rPr lang="cs-CZ" altLang="cs-CZ" sz="2200" dirty="0">
                <a:ea typeface="ＭＳ Ｐゴシック" panose="020B0600070205080204" pitchFamily="34" charset="-128"/>
              </a:rPr>
              <a:t>, Ferdinand de </a:t>
            </a:r>
            <a:r>
              <a:rPr lang="cs-CZ" altLang="cs-CZ" sz="2200" dirty="0" err="1">
                <a:ea typeface="ＭＳ Ｐゴシック" panose="020B0600070205080204" pitchFamily="34" charset="-128"/>
              </a:rPr>
              <a:t>Saussure</a:t>
            </a:r>
            <a:endParaRPr lang="cs-CZ" altLang="cs-CZ" sz="2200" dirty="0">
              <a:ea typeface="ＭＳ Ｐゴシック" panose="020B0600070205080204" pitchFamily="34" charset="-128"/>
            </a:endParaRPr>
          </a:p>
          <a:p>
            <a:r>
              <a:rPr lang="en-US" altLang="cs-CZ" sz="2200" dirty="0" err="1">
                <a:ea typeface="ＭＳ Ｐゴシック" panose="020B0600070205080204" pitchFamily="34" charset="-128"/>
              </a:rPr>
              <a:t>nejčastěji</a:t>
            </a:r>
            <a:r>
              <a:rPr lang="en-US" altLang="cs-CZ" sz="2200" dirty="0">
                <a:ea typeface="ＭＳ Ｐゴシック" panose="020B0600070205080204" pitchFamily="34" charset="-128"/>
              </a:rPr>
              <a:t> se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uplatňuje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při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analýze</a:t>
            </a:r>
            <a:r>
              <a:rPr lang="en-US" altLang="cs-CZ" sz="2200" dirty="0">
                <a:ea typeface="ＭＳ Ｐゴシック" panose="020B0600070205080204" pitchFamily="34" charset="-128"/>
              </a:rPr>
              <a:t> r</a:t>
            </a:r>
            <a:r>
              <a:rPr lang="cs-CZ" altLang="cs-CZ" sz="2200" dirty="0" err="1">
                <a:ea typeface="ＭＳ Ｐゴシック" panose="020B0600070205080204" pitchFamily="34" charset="-128"/>
              </a:rPr>
              <a:t>eklamních</a:t>
            </a:r>
            <a:r>
              <a:rPr lang="cs-CZ" altLang="cs-CZ" sz="2200" dirty="0">
                <a:ea typeface="ＭＳ Ｐゴシック" panose="020B0600070205080204" pitchFamily="34" charset="-128"/>
              </a:rPr>
              <a:t> sdělení nebo zpravodajského diskurzu</a:t>
            </a:r>
          </a:p>
          <a:p>
            <a:r>
              <a:rPr lang="en-US" altLang="cs-CZ" sz="2200" dirty="0" err="1">
                <a:ea typeface="ＭＳ Ｐゴシック" panose="020B0600070205080204" pitchFamily="34" charset="-128"/>
              </a:rPr>
              <a:t>předmětem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zájmu</a:t>
            </a:r>
            <a:r>
              <a:rPr lang="en-US" altLang="cs-CZ" sz="2200" dirty="0">
                <a:ea typeface="ＭＳ Ｐゴシック" panose="020B0600070205080204" pitchFamily="34" charset="-128"/>
              </a:rPr>
              <a:t> je </a:t>
            </a:r>
            <a:r>
              <a:rPr lang="en-US" altLang="cs-CZ" sz="2200" b="1" dirty="0">
                <a:ea typeface="ＭＳ Ｐゴシック" panose="020B0600070205080204" pitchFamily="34" charset="-128"/>
              </a:rPr>
              <a:t>text</a:t>
            </a:r>
            <a:r>
              <a:rPr lang="en-US" altLang="cs-CZ" sz="2200" dirty="0">
                <a:ea typeface="ＭＳ Ｐゴシック" panose="020B0600070205080204" pitchFamily="34" charset="-128"/>
              </a:rPr>
              <a:t>,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nikoliv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autor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nebo</a:t>
            </a:r>
            <a:r>
              <a:rPr lang="en-US" altLang="cs-CZ" sz="2200" dirty="0">
                <a:ea typeface="ＭＳ Ｐゴシック" panose="020B0600070205080204" pitchFamily="34" charset="-128"/>
              </a:rPr>
              <a:t> </a:t>
            </a:r>
            <a:r>
              <a:rPr lang="en-US" altLang="cs-CZ" sz="2200" dirty="0" err="1">
                <a:ea typeface="ＭＳ Ｐゴシック" panose="020B0600070205080204" pitchFamily="34" charset="-128"/>
              </a:rPr>
              <a:t>čtenář</a:t>
            </a:r>
            <a:endParaRPr lang="cs-CZ" altLang="cs-CZ" sz="2200" dirty="0">
              <a:ea typeface="ＭＳ Ｐゴシック" panose="020B0600070205080204" pitchFamily="34" charset="-128"/>
            </a:endParaRPr>
          </a:p>
          <a:p>
            <a:endParaRPr lang="cs-CZ" altLang="cs-CZ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12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44A40E-C566-B443-86E2-798A1A13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Sémiotická analýza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BC378-8178-674C-AC74-61C00676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u="sng" dirty="0"/>
              <a:t>Analýza druhého stupně označování</a:t>
            </a:r>
          </a:p>
          <a:p>
            <a:pPr marL="0" indent="0">
              <a:buNone/>
            </a:pPr>
            <a:r>
              <a:rPr lang="cs-CZ" sz="2200" dirty="0"/>
              <a:t>	konotace</a:t>
            </a:r>
          </a:p>
          <a:p>
            <a:pPr marL="0" indent="0">
              <a:buNone/>
            </a:pPr>
            <a:r>
              <a:rPr lang="cs-CZ" sz="2200" dirty="0"/>
              <a:t>	metafory – nahrazuje slovo výrazem z jiné roviny reality (jiného diskurzu), staví při 	tom na podobnosti vzhledu, funkce nebo vlastností, pracuje paradigmaticky, vyjádří 	neznámé pomoci známého </a:t>
            </a:r>
          </a:p>
          <a:p>
            <a:pPr marL="0" indent="0">
              <a:buNone/>
            </a:pPr>
            <a:r>
              <a:rPr lang="cs-CZ" sz="2200" dirty="0"/>
              <a:t>	intertextualita</a:t>
            </a:r>
          </a:p>
          <a:p>
            <a:pPr marL="0" indent="0">
              <a:buNone/>
            </a:pPr>
            <a:r>
              <a:rPr lang="cs-CZ" sz="2200" dirty="0"/>
              <a:t>	paradigmatická rovina textu – komutační test</a:t>
            </a:r>
          </a:p>
        </p:txBody>
      </p:sp>
    </p:spTree>
    <p:extLst>
      <p:ext uri="{BB962C8B-B14F-4D97-AF65-F5344CB8AC3E}">
        <p14:creationId xmlns:p14="http://schemas.microsoft.com/office/powerpoint/2010/main" val="169894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thes on Panzani">
            <a:extLst>
              <a:ext uri="{FF2B5EF4-FFF2-40B4-BE49-F238E27FC236}">
                <a16:creationId xmlns:a16="http://schemas.microsoft.com/office/drawing/2014/main" id="{97641F7A-D4A5-1A41-BFBD-D615C65C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3" y="19757"/>
            <a:ext cx="4426857" cy="68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16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rsuasion and Influence: Davidoff Adventure">
            <a:extLst>
              <a:ext uri="{FF2B5EF4-FFF2-40B4-BE49-F238E27FC236}">
                <a16:creationId xmlns:a16="http://schemas.microsoft.com/office/drawing/2014/main" id="{4C36ED59-F2C4-6245-88FC-C69885A4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25611"/>
            <a:ext cx="9213518" cy="65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3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icy Couture Fall Winter 2010 Campaign by Steven Meisel">
            <a:extLst>
              <a:ext uri="{FF2B5EF4-FFF2-40B4-BE49-F238E27FC236}">
                <a16:creationId xmlns:a16="http://schemas.microsoft.com/office/drawing/2014/main" id="{5A20552B-3D08-7149-336E-50507085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41674"/>
            <a:ext cx="9303657" cy="63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67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44A40E-C566-B443-86E2-798A1A13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Sémiotická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BC378-8178-674C-AC74-61C00676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Analýza druhého stupně označování – mýty (Barthes)</a:t>
            </a:r>
          </a:p>
          <a:p>
            <a:r>
              <a:rPr lang="cs-CZ" sz="2000"/>
              <a:t>slouží především k označení jistých obecnějších, abstraktnějších pojmů a hodnot </a:t>
            </a:r>
          </a:p>
          <a:p>
            <a:r>
              <a:rPr lang="cs-CZ" sz="2000" b="1"/>
              <a:t>řetězec pojmů (znaků) tvořících příběh, kterým se kultura pokouší vysvětlit či pochopit nějaký aspekt reality nebo přírody; způsob uvažování nějaké kultury o něčem, způsob konceptualizace či chápání stavu věcí. </a:t>
            </a:r>
            <a:endParaRPr lang="cs-CZ" sz="2000"/>
          </a:p>
          <a:p>
            <a:pPr marL="0" indent="0">
              <a:buNone/>
            </a:pPr>
            <a:r>
              <a:rPr lang="cs-CZ" sz="2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90895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44A40E-C566-B443-86E2-798A1A13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Sémiotická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BC378-8178-674C-AC74-61C00676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Mýtus města vs mýtus venkova</a:t>
            </a:r>
          </a:p>
          <a:p>
            <a:r>
              <a:rPr lang="cs-CZ" sz="2000" dirty="0"/>
              <a:t>mýty naturalizují historii, tj. činí historická fakta zdánlivě přirozenými.</a:t>
            </a:r>
            <a:r>
              <a:rPr lang="cs-CZ" sz="2000" b="1" dirty="0"/>
              <a:t> </a:t>
            </a:r>
          </a:p>
          <a:p>
            <a:r>
              <a:rPr lang="cs-CZ" sz="2000" dirty="0"/>
              <a:t>jsou produktem té sociální třídy, která dosáhla v určité době </a:t>
            </a:r>
            <a:r>
              <a:rPr lang="cs-CZ" sz="2000"/>
              <a:t>dominace</a:t>
            </a:r>
            <a:r>
              <a:rPr lang="cs-CZ" sz="2000" b="1" dirty="0"/>
              <a:t>. </a:t>
            </a:r>
            <a:r>
              <a:rPr lang="cs-CZ" sz="2000" dirty="0"/>
              <a:t>Cílem mýtu je legitimovat tuto </a:t>
            </a:r>
            <a:r>
              <a:rPr lang="cs-CZ" sz="2000"/>
              <a:t>dominaci</a:t>
            </a:r>
            <a:r>
              <a:rPr lang="cs-CZ" sz="2000" dirty="0"/>
              <a:t> a líčit nové panství jako</a:t>
            </a:r>
            <a:r>
              <a:rPr lang="cs-CZ" sz="2000" b="1" dirty="0"/>
              <a:t> </a:t>
            </a:r>
            <a:r>
              <a:rPr lang="cs-CZ" sz="2000" dirty="0"/>
              <a:t>přirozené</a:t>
            </a:r>
            <a:r>
              <a:rPr lang="cs-CZ" sz="2000" b="1" dirty="0"/>
              <a:t> </a:t>
            </a:r>
            <a:r>
              <a:rPr lang="cs-CZ" sz="2000" dirty="0"/>
              <a:t>tedy ne jako výsledek sociálních nebo politických tlaků a bojů.</a:t>
            </a:r>
            <a:r>
              <a:rPr lang="cs-CZ" sz="2000" b="1" dirty="0"/>
              <a:t> Mýty ze své podstaty zatemňují či mystifikují svůj původ a svou politickou a sociální dimenzi.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2032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238318-4D8F-4DE8-859B-2BC5F8BD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Analýza 3. stupně označování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DF97AA-DE3C-592D-4D56-9194F680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spočívá v odhalení </a:t>
            </a:r>
            <a:r>
              <a:rPr lang="cs-CZ" sz="2000" b="1" dirty="0"/>
              <a:t>ideologického pozadí sdělení</a:t>
            </a:r>
            <a:r>
              <a:rPr lang="cs-CZ" sz="2000" dirty="0"/>
              <a:t>. Klíčová otázka, kterou byste si na této úrovni analýzy měli klást, zní: Jakou ideologii text šíří? K jejímu odhalení nám napomáhá již zodpovězení otázek u analýzy druhého stupně označování: identifikace kódů textu, konotace, mýty.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34087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238318-4D8F-4DE8-859B-2BC5F8BD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cs-CZ" sz="4000"/>
              <a:t>Analýza 3. stupně označování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DF97AA-DE3C-592D-4D56-9194F680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cs-CZ" sz="1600" u="sng"/>
              <a:t>ideologické uzavírání textu </a:t>
            </a:r>
            <a:r>
              <a:rPr lang="cs-CZ" sz="1600"/>
              <a:t>– použití znaků, které čtenáře při interpretaci směřují k preferovanému významu, který má odhalit. </a:t>
            </a:r>
          </a:p>
          <a:p>
            <a:r>
              <a:rPr lang="cs-CZ" sz="1600"/>
              <a:t>Jde jen o jednu z variant, jak text interpretovat, ovšem variantu upřednostňovanou jeho tvůrcem. Uzavřený text se snaží omezit polysémičnost znaků. Tento přístup říká, že se tak děje zpravidla v zájmu toho, kdo ovládá současný diskurz. </a:t>
            </a:r>
          </a:p>
          <a:p>
            <a:r>
              <a:rPr lang="cs-CZ" sz="1600" u="sng"/>
              <a:t>Dominantní čtení </a:t>
            </a:r>
            <a:r>
              <a:rPr lang="cs-CZ" sz="1600"/>
              <a:t>– interpretace textu čtenářem, která je v souladu s tradičními hodnotami prosazovanými ve společnosti dominantní mocenskou skupinou. Přispívá k udržování stávajícího status quo, a napomáhá přehlížet jeho nedostatky, nebo mocenské či sociální nerovnosti. </a:t>
            </a:r>
          </a:p>
          <a:p>
            <a:r>
              <a:rPr lang="cs-CZ" sz="1600"/>
              <a:t>Další otázky: jaké subjekty/objekty jsou v textu zdůrazněny, potlačeny, vynechány? lze v textu identifikovat explicitní odkazy na mainstremové hodnoty společnosti nebo jsou zdůrazněny nějaké hodnoty alternativní? do jaké míry text odráží stávající dominantní společenské uspořádání a do jaké míry s ním souhlasí? z pohledu koho je text vystavěn, kdo je jeho tvůrce a komu slouží? k jakým čtenářům se obrací? do jaké míry je text ideologicky uzavřený, nebo dovoluje alternativní interpretace – jiné typy čtení (dominantní, opoziční, dohodnuté)</a:t>
            </a:r>
          </a:p>
          <a:p>
            <a:endParaRPr lang="cs-CZ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4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238318-4D8F-4DE8-859B-2BC5F8BD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Analýza 3. stupně označování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A31CC8D-88BA-B896-9AFF-E78801139F5C}"/>
              </a:ext>
            </a:extLst>
          </p:cNvPr>
          <p:cNvSpPr/>
          <p:nvPr/>
        </p:nvSpPr>
        <p:spPr>
          <a:xfrm>
            <a:off x="1136397" y="2418409"/>
            <a:ext cx="9688296" cy="3454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2"/>
              </a:rPr>
              <a:t>https://www.tvspoty.cz/komercni-banka-sporeni-od-komercky/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148B-3262-7B42-8793-6AE424E3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altLang="cs-CZ" sz="5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Sémiotická</a:t>
            </a:r>
            <a:r>
              <a:rPr lang="en-US" altLang="cs-CZ" sz="5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sz="5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analýza</a:t>
            </a:r>
            <a:endParaRPr lang="en-US" altLang="cs-CZ" sz="5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32782" name="Content Placeholder 2">
            <a:extLst>
              <a:ext uri="{FF2B5EF4-FFF2-40B4-BE49-F238E27FC236}">
                <a16:creationId xmlns:a16="http://schemas.microsoft.com/office/drawing/2014/main" id="{C527F085-EE49-9D71-54F5-748E003E95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6418" y="552091"/>
          <a:ext cx="6224335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4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A36C8-230E-3046-B25C-64493552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/>
              <a:t>Znaky</a:t>
            </a:r>
          </a:p>
        </p:txBody>
      </p:sp>
      <p:pic>
        <p:nvPicPr>
          <p:cNvPr id="5122" name="Picture 2" descr="Příchuť FlavourArt: Červené jablko (Apple) 10ml | Ejuice.cz">
            <a:extLst>
              <a:ext uri="{FF2B5EF4-FFF2-40B4-BE49-F238E27FC236}">
                <a16:creationId xmlns:a16="http://schemas.microsoft.com/office/drawing/2014/main" id="{36FE2358-9346-7A43-A9FA-092B40880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594"/>
          <a:stretch/>
        </p:blipFill>
        <p:spPr bwMode="auto">
          <a:xfrm>
            <a:off x="0" y="365125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96707-1440-D245-A7C9-E2026886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cs-CZ" sz="2400" dirty="0"/>
              <a:t>Doslovný význam</a:t>
            </a:r>
          </a:p>
          <a:p>
            <a:r>
              <a:rPr lang="cs-CZ" sz="2400" dirty="0"/>
              <a:t>Konotovaný význam (kulturně podmíněný)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330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A36C8-230E-3046-B25C-64493552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/>
              <a:t>Znaky</a:t>
            </a:r>
          </a:p>
        </p:txBody>
      </p:sp>
      <p:pic>
        <p:nvPicPr>
          <p:cNvPr id="5122" name="Picture 2" descr="Příchuť FlavourArt: Červené jablko (Apple) 10ml | Ejuice.cz">
            <a:extLst>
              <a:ext uri="{FF2B5EF4-FFF2-40B4-BE49-F238E27FC236}">
                <a16:creationId xmlns:a16="http://schemas.microsoft.com/office/drawing/2014/main" id="{36FE2358-9346-7A43-A9FA-092B40880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594"/>
          <a:stretch/>
        </p:blipFill>
        <p:spPr bwMode="auto">
          <a:xfrm>
            <a:off x="0" y="365125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96707-1440-D245-A7C9-E2026886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cs-CZ" sz="2400" dirty="0"/>
              <a:t>Doslovný význam</a:t>
            </a:r>
          </a:p>
          <a:p>
            <a:r>
              <a:rPr lang="cs-CZ" sz="2400" dirty="0"/>
              <a:t>Konotovaný význam (kulturně podmíněný)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ZDRAVÍ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POKUŠENÍ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MOUDROST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0113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Explains Adam and Eve's Sin">
            <a:extLst>
              <a:ext uri="{FF2B5EF4-FFF2-40B4-BE49-F238E27FC236}">
                <a16:creationId xmlns:a16="http://schemas.microsoft.com/office/drawing/2014/main" id="{8702485E-DACB-5C49-86D6-6796BED5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923" y="643466"/>
            <a:ext cx="579015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9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Zero Gravity: The Lighter Side of Science">
            <a:extLst>
              <a:ext uri="{FF2B5EF4-FFF2-40B4-BE49-F238E27FC236}">
                <a16:creationId xmlns:a16="http://schemas.microsoft.com/office/drawing/2014/main" id="{E75B00F1-4A2F-ED4C-A648-E4546BDE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610" y="643466"/>
            <a:ext cx="5951637" cy="55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82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B77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he Evil Witch giving Snow White a poisonous apple | Snow white disney, Snow  white, Disney">
            <a:extLst>
              <a:ext uri="{FF2B5EF4-FFF2-40B4-BE49-F238E27FC236}">
                <a16:creationId xmlns:a16="http://schemas.microsoft.com/office/drawing/2014/main" id="{E9464DBE-C5B4-F546-AD27-BC15F379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123527"/>
            <a:ext cx="622721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09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10378</TotalTime>
  <Words>1114</Words>
  <Application>Microsoft Macintosh PowerPoint</Application>
  <PresentationFormat>Širokoúhlá obrazovka</PresentationFormat>
  <Paragraphs>94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Interpretace textů marketingové komunikace</vt:lpstr>
      <vt:lpstr>SÉMIOTIKA</vt:lpstr>
      <vt:lpstr>Sémiotická analýza</vt:lpstr>
      <vt:lpstr>Sémiotická analýza</vt:lpstr>
      <vt:lpstr>Znaky</vt:lpstr>
      <vt:lpstr>Znaky</vt:lpstr>
      <vt:lpstr>Prezentace aplikace PowerPoint</vt:lpstr>
      <vt:lpstr>Prezentace aplikace PowerPoint</vt:lpstr>
      <vt:lpstr>Prezentace aplikace PowerPoint</vt:lpstr>
      <vt:lpstr>Prezentace aplikace PowerPoint</vt:lpstr>
      <vt:lpstr>ZNAK</vt:lpstr>
      <vt:lpstr>Prezentace aplikace PowerPoint</vt:lpstr>
      <vt:lpstr>DRUHY ZNAKŮ</vt:lpstr>
      <vt:lpstr>IKON</vt:lpstr>
      <vt:lpstr>DRUHY ZNAKŮ</vt:lpstr>
      <vt:lpstr>INDEX</vt:lpstr>
      <vt:lpstr>DRUHY ZNAKŮ</vt:lpstr>
      <vt:lpstr>SYMBOL</vt:lpstr>
      <vt:lpstr>Prezentace aplikace PowerPoint</vt:lpstr>
      <vt:lpstr>Prezentace aplikace PowerPoint</vt:lpstr>
      <vt:lpstr>Prezentace aplikace PowerPoint</vt:lpstr>
      <vt:lpstr>Prezentace aplikace PowerPoint</vt:lpstr>
      <vt:lpstr>ZNAK</vt:lpstr>
      <vt:lpstr>Prezentace aplikace PowerPoint</vt:lpstr>
      <vt:lpstr>KÓDY</vt:lpstr>
      <vt:lpstr>SÉMIOTICKÁ ANALÝZA</vt:lpstr>
      <vt:lpstr>Postup semiotické analýzy</vt:lpstr>
      <vt:lpstr>Sémiotická analýza</vt:lpstr>
      <vt:lpstr>Sémiotická analýza</vt:lpstr>
      <vt:lpstr>Sémiotická analýza</vt:lpstr>
      <vt:lpstr>Prezentace aplikace PowerPoint</vt:lpstr>
      <vt:lpstr>Prezentace aplikace PowerPoint</vt:lpstr>
      <vt:lpstr>Prezentace aplikace PowerPoint</vt:lpstr>
      <vt:lpstr>Sémiotická analýza</vt:lpstr>
      <vt:lpstr>Sémiotická analýza</vt:lpstr>
      <vt:lpstr>Analýza 3. stupně označování</vt:lpstr>
      <vt:lpstr>Analýza 3. stupně označování</vt:lpstr>
      <vt:lpstr>Analýza 3. stupně označování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Interpretace textů marketingové komunikace</dc:title>
  <dc:creator>Jana Rosenfeldová</dc:creator>
  <cp:lastModifiedBy>Jana Rosenfeldová</cp:lastModifiedBy>
  <cp:revision>66</cp:revision>
  <dcterms:created xsi:type="dcterms:W3CDTF">2021-02-13T10:50:01Z</dcterms:created>
  <dcterms:modified xsi:type="dcterms:W3CDTF">2024-04-22T19:18:14Z</dcterms:modified>
</cp:coreProperties>
</file>