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4" r:id="rId3"/>
    <p:sldId id="276" r:id="rId4"/>
    <p:sldId id="286" r:id="rId5"/>
    <p:sldId id="306" r:id="rId6"/>
    <p:sldId id="307" r:id="rId7"/>
    <p:sldId id="278" r:id="rId8"/>
    <p:sldId id="277" r:id="rId9"/>
    <p:sldId id="280" r:id="rId10"/>
    <p:sldId id="281" r:id="rId11"/>
    <p:sldId id="282" r:id="rId12"/>
    <p:sldId id="283" r:id="rId13"/>
    <p:sldId id="284" r:id="rId14"/>
    <p:sldId id="279" r:id="rId15"/>
    <p:sldId id="288" r:id="rId16"/>
    <p:sldId id="289" r:id="rId17"/>
    <p:sldId id="290" r:id="rId18"/>
    <p:sldId id="291" r:id="rId19"/>
    <p:sldId id="292" r:id="rId20"/>
    <p:sldId id="293" r:id="rId21"/>
    <p:sldId id="294" r:id="rId22"/>
    <p:sldId id="295" r:id="rId2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a:extLst>
              <a:ext uri="{FF2B5EF4-FFF2-40B4-BE49-F238E27FC236}">
                <a16:creationId xmlns:a16="http://schemas.microsoft.com/office/drawing/2014/main" id="{99F6D03F-D36F-4FBB-8831-B26908077649}"/>
              </a:ext>
            </a:extLst>
          </p:cNvPr>
          <p:cNvSpPr>
            <a:spLocks noGrp="1"/>
          </p:cNvSpPr>
          <p:nvPr>
            <p:ph type="dt" sz="half" idx="10"/>
          </p:nvPr>
        </p:nvSpPr>
        <p:spPr/>
        <p:txBody>
          <a:bodyPr/>
          <a:lstStyle>
            <a:lvl1pPr>
              <a:defRPr/>
            </a:lvl1pPr>
          </a:lstStyle>
          <a:p>
            <a:pPr>
              <a:defRPr/>
            </a:pPr>
            <a:fld id="{BF0C2AC6-78CA-43E2-91E9-858ACA479909}" type="datetimeFigureOut">
              <a:rPr lang="cs-CZ"/>
              <a:pPr>
                <a:defRPr/>
              </a:pPr>
              <a:t>12.09.2024</a:t>
            </a:fld>
            <a:endParaRPr lang="cs-CZ"/>
          </a:p>
        </p:txBody>
      </p:sp>
      <p:sp>
        <p:nvSpPr>
          <p:cNvPr id="5" name="Zástupný symbol pro zápatí 4">
            <a:extLst>
              <a:ext uri="{FF2B5EF4-FFF2-40B4-BE49-F238E27FC236}">
                <a16:creationId xmlns:a16="http://schemas.microsoft.com/office/drawing/2014/main" id="{BB06BE73-4D1B-4C36-9C35-C155E62C70D0}"/>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2A4CAE73-323F-4252-AA7F-EE35B8BDD22B}"/>
              </a:ext>
            </a:extLst>
          </p:cNvPr>
          <p:cNvSpPr>
            <a:spLocks noGrp="1"/>
          </p:cNvSpPr>
          <p:nvPr>
            <p:ph type="sldNum" sz="quarter" idx="12"/>
          </p:nvPr>
        </p:nvSpPr>
        <p:spPr/>
        <p:txBody>
          <a:bodyPr/>
          <a:lstStyle>
            <a:lvl1pPr>
              <a:defRPr/>
            </a:lvl1pPr>
          </a:lstStyle>
          <a:p>
            <a:fld id="{465DFEBC-31E8-427F-BFE9-BE99A188713C}" type="slidenum">
              <a:rPr lang="cs-CZ" altLang="cs-CZ"/>
              <a:pPr/>
              <a:t>‹#›</a:t>
            </a:fld>
            <a:endParaRPr lang="cs-CZ" altLang="cs-CZ"/>
          </a:p>
        </p:txBody>
      </p:sp>
    </p:spTree>
    <p:extLst>
      <p:ext uri="{BB962C8B-B14F-4D97-AF65-F5344CB8AC3E}">
        <p14:creationId xmlns:p14="http://schemas.microsoft.com/office/powerpoint/2010/main" val="136170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FA1CCB0-39E1-4E13-A315-7ECC86DA5965}"/>
              </a:ext>
            </a:extLst>
          </p:cNvPr>
          <p:cNvSpPr>
            <a:spLocks noGrp="1"/>
          </p:cNvSpPr>
          <p:nvPr>
            <p:ph type="dt" sz="half" idx="10"/>
          </p:nvPr>
        </p:nvSpPr>
        <p:spPr/>
        <p:txBody>
          <a:bodyPr/>
          <a:lstStyle>
            <a:lvl1pPr>
              <a:defRPr/>
            </a:lvl1pPr>
          </a:lstStyle>
          <a:p>
            <a:pPr>
              <a:defRPr/>
            </a:pPr>
            <a:fld id="{A5173954-C2B0-46BF-92A0-64F3513A54AA}" type="datetimeFigureOut">
              <a:rPr lang="cs-CZ"/>
              <a:pPr>
                <a:defRPr/>
              </a:pPr>
              <a:t>12.09.2024</a:t>
            </a:fld>
            <a:endParaRPr lang="cs-CZ"/>
          </a:p>
        </p:txBody>
      </p:sp>
      <p:sp>
        <p:nvSpPr>
          <p:cNvPr id="5" name="Zástupný symbol pro zápatí 4">
            <a:extLst>
              <a:ext uri="{FF2B5EF4-FFF2-40B4-BE49-F238E27FC236}">
                <a16:creationId xmlns:a16="http://schemas.microsoft.com/office/drawing/2014/main" id="{5985884E-1B27-410E-85F7-FBB92E715ADC}"/>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6DDD07DF-DFFA-41F9-8CAF-525CBF3C6229}"/>
              </a:ext>
            </a:extLst>
          </p:cNvPr>
          <p:cNvSpPr>
            <a:spLocks noGrp="1"/>
          </p:cNvSpPr>
          <p:nvPr>
            <p:ph type="sldNum" sz="quarter" idx="12"/>
          </p:nvPr>
        </p:nvSpPr>
        <p:spPr/>
        <p:txBody>
          <a:bodyPr/>
          <a:lstStyle>
            <a:lvl1pPr>
              <a:defRPr/>
            </a:lvl1pPr>
          </a:lstStyle>
          <a:p>
            <a:fld id="{EEDB681A-906D-46DA-A235-2FAE0383AA32}" type="slidenum">
              <a:rPr lang="cs-CZ" altLang="cs-CZ"/>
              <a:pPr/>
              <a:t>‹#›</a:t>
            </a:fld>
            <a:endParaRPr lang="cs-CZ" altLang="cs-CZ"/>
          </a:p>
        </p:txBody>
      </p:sp>
    </p:spTree>
    <p:extLst>
      <p:ext uri="{BB962C8B-B14F-4D97-AF65-F5344CB8AC3E}">
        <p14:creationId xmlns:p14="http://schemas.microsoft.com/office/powerpoint/2010/main" val="457849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B4D2CA5-3D48-4DC4-B001-7258E1F0D83A}"/>
              </a:ext>
            </a:extLst>
          </p:cNvPr>
          <p:cNvSpPr>
            <a:spLocks noGrp="1"/>
          </p:cNvSpPr>
          <p:nvPr>
            <p:ph type="dt" sz="half" idx="10"/>
          </p:nvPr>
        </p:nvSpPr>
        <p:spPr/>
        <p:txBody>
          <a:bodyPr/>
          <a:lstStyle>
            <a:lvl1pPr>
              <a:defRPr/>
            </a:lvl1pPr>
          </a:lstStyle>
          <a:p>
            <a:pPr>
              <a:defRPr/>
            </a:pPr>
            <a:fld id="{78CCDDCD-E40F-41F6-A0EA-20E6729AF007}" type="datetimeFigureOut">
              <a:rPr lang="cs-CZ"/>
              <a:pPr>
                <a:defRPr/>
              </a:pPr>
              <a:t>12.09.2024</a:t>
            </a:fld>
            <a:endParaRPr lang="cs-CZ"/>
          </a:p>
        </p:txBody>
      </p:sp>
      <p:sp>
        <p:nvSpPr>
          <p:cNvPr id="5" name="Zástupný symbol pro zápatí 4">
            <a:extLst>
              <a:ext uri="{FF2B5EF4-FFF2-40B4-BE49-F238E27FC236}">
                <a16:creationId xmlns:a16="http://schemas.microsoft.com/office/drawing/2014/main" id="{9D8FB898-07D9-4EBA-8156-205F15F8AE50}"/>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F3A7812A-0AD2-4C18-B789-B6E41B9FEBBA}"/>
              </a:ext>
            </a:extLst>
          </p:cNvPr>
          <p:cNvSpPr>
            <a:spLocks noGrp="1"/>
          </p:cNvSpPr>
          <p:nvPr>
            <p:ph type="sldNum" sz="quarter" idx="12"/>
          </p:nvPr>
        </p:nvSpPr>
        <p:spPr/>
        <p:txBody>
          <a:bodyPr/>
          <a:lstStyle>
            <a:lvl1pPr>
              <a:defRPr/>
            </a:lvl1pPr>
          </a:lstStyle>
          <a:p>
            <a:fld id="{CDED617A-FDFF-4099-9770-4E03C7B23320}" type="slidenum">
              <a:rPr lang="cs-CZ" altLang="cs-CZ"/>
              <a:pPr/>
              <a:t>‹#›</a:t>
            </a:fld>
            <a:endParaRPr lang="cs-CZ" altLang="cs-CZ"/>
          </a:p>
        </p:txBody>
      </p:sp>
    </p:spTree>
    <p:extLst>
      <p:ext uri="{BB962C8B-B14F-4D97-AF65-F5344CB8AC3E}">
        <p14:creationId xmlns:p14="http://schemas.microsoft.com/office/powerpoint/2010/main" val="306285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49EC4D6-A7B3-4858-842D-B3B7F90FCC3B}"/>
              </a:ext>
            </a:extLst>
          </p:cNvPr>
          <p:cNvSpPr>
            <a:spLocks noGrp="1"/>
          </p:cNvSpPr>
          <p:nvPr>
            <p:ph type="dt" sz="half" idx="10"/>
          </p:nvPr>
        </p:nvSpPr>
        <p:spPr/>
        <p:txBody>
          <a:bodyPr/>
          <a:lstStyle>
            <a:lvl1pPr>
              <a:defRPr/>
            </a:lvl1pPr>
          </a:lstStyle>
          <a:p>
            <a:pPr>
              <a:defRPr/>
            </a:pPr>
            <a:fld id="{4F975E3B-731E-406C-92BF-E69FAEDB1A58}" type="datetimeFigureOut">
              <a:rPr lang="cs-CZ"/>
              <a:pPr>
                <a:defRPr/>
              </a:pPr>
              <a:t>12.09.2024</a:t>
            </a:fld>
            <a:endParaRPr lang="cs-CZ"/>
          </a:p>
        </p:txBody>
      </p:sp>
      <p:sp>
        <p:nvSpPr>
          <p:cNvPr id="5" name="Zástupný symbol pro zápatí 4">
            <a:extLst>
              <a:ext uri="{FF2B5EF4-FFF2-40B4-BE49-F238E27FC236}">
                <a16:creationId xmlns:a16="http://schemas.microsoft.com/office/drawing/2014/main" id="{969BD144-E02B-485A-A54A-3F45FE4AD960}"/>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3BCE9E6B-4969-4D04-9647-4A076DFB2A3E}"/>
              </a:ext>
            </a:extLst>
          </p:cNvPr>
          <p:cNvSpPr>
            <a:spLocks noGrp="1"/>
          </p:cNvSpPr>
          <p:nvPr>
            <p:ph type="sldNum" sz="quarter" idx="12"/>
          </p:nvPr>
        </p:nvSpPr>
        <p:spPr/>
        <p:txBody>
          <a:bodyPr/>
          <a:lstStyle>
            <a:lvl1pPr>
              <a:defRPr/>
            </a:lvl1pPr>
          </a:lstStyle>
          <a:p>
            <a:fld id="{5E2DD649-7D2F-41AB-AF57-A7307185A0D6}" type="slidenum">
              <a:rPr lang="cs-CZ" altLang="cs-CZ"/>
              <a:pPr/>
              <a:t>‹#›</a:t>
            </a:fld>
            <a:endParaRPr lang="cs-CZ" altLang="cs-CZ"/>
          </a:p>
        </p:txBody>
      </p:sp>
    </p:spTree>
    <p:extLst>
      <p:ext uri="{BB962C8B-B14F-4D97-AF65-F5344CB8AC3E}">
        <p14:creationId xmlns:p14="http://schemas.microsoft.com/office/powerpoint/2010/main" val="256513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a:extLst>
              <a:ext uri="{FF2B5EF4-FFF2-40B4-BE49-F238E27FC236}">
                <a16:creationId xmlns:a16="http://schemas.microsoft.com/office/drawing/2014/main" id="{7E92C7F5-A2E8-4351-BC7D-B12D01930DB2}"/>
              </a:ext>
            </a:extLst>
          </p:cNvPr>
          <p:cNvSpPr>
            <a:spLocks noGrp="1"/>
          </p:cNvSpPr>
          <p:nvPr>
            <p:ph type="dt" sz="half" idx="10"/>
          </p:nvPr>
        </p:nvSpPr>
        <p:spPr/>
        <p:txBody>
          <a:bodyPr/>
          <a:lstStyle>
            <a:lvl1pPr>
              <a:defRPr/>
            </a:lvl1pPr>
          </a:lstStyle>
          <a:p>
            <a:pPr>
              <a:defRPr/>
            </a:pPr>
            <a:fld id="{71DC9E2F-C883-4EB1-AA6E-B94A61F92B09}" type="datetimeFigureOut">
              <a:rPr lang="cs-CZ"/>
              <a:pPr>
                <a:defRPr/>
              </a:pPr>
              <a:t>12.09.2024</a:t>
            </a:fld>
            <a:endParaRPr lang="cs-CZ"/>
          </a:p>
        </p:txBody>
      </p:sp>
      <p:sp>
        <p:nvSpPr>
          <p:cNvPr id="5" name="Zástupný symbol pro zápatí 4">
            <a:extLst>
              <a:ext uri="{FF2B5EF4-FFF2-40B4-BE49-F238E27FC236}">
                <a16:creationId xmlns:a16="http://schemas.microsoft.com/office/drawing/2014/main" id="{EA6B0F4B-F6FE-414B-948A-6E73ADAB6207}"/>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A4C1E12F-2363-4781-A9E5-06EA3173F340}"/>
              </a:ext>
            </a:extLst>
          </p:cNvPr>
          <p:cNvSpPr>
            <a:spLocks noGrp="1"/>
          </p:cNvSpPr>
          <p:nvPr>
            <p:ph type="sldNum" sz="quarter" idx="12"/>
          </p:nvPr>
        </p:nvSpPr>
        <p:spPr/>
        <p:txBody>
          <a:bodyPr/>
          <a:lstStyle>
            <a:lvl1pPr>
              <a:defRPr/>
            </a:lvl1pPr>
          </a:lstStyle>
          <a:p>
            <a:fld id="{CE3D2629-D992-42A8-943D-394505109535}" type="slidenum">
              <a:rPr lang="cs-CZ" altLang="cs-CZ"/>
              <a:pPr/>
              <a:t>‹#›</a:t>
            </a:fld>
            <a:endParaRPr lang="cs-CZ" altLang="cs-CZ"/>
          </a:p>
        </p:txBody>
      </p:sp>
    </p:spTree>
    <p:extLst>
      <p:ext uri="{BB962C8B-B14F-4D97-AF65-F5344CB8AC3E}">
        <p14:creationId xmlns:p14="http://schemas.microsoft.com/office/powerpoint/2010/main" val="267375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a:extLst>
              <a:ext uri="{FF2B5EF4-FFF2-40B4-BE49-F238E27FC236}">
                <a16:creationId xmlns:a16="http://schemas.microsoft.com/office/drawing/2014/main" id="{FF04E5AC-3331-417D-96B5-596CABCB60DA}"/>
              </a:ext>
            </a:extLst>
          </p:cNvPr>
          <p:cNvSpPr>
            <a:spLocks noGrp="1"/>
          </p:cNvSpPr>
          <p:nvPr>
            <p:ph type="dt" sz="half" idx="10"/>
          </p:nvPr>
        </p:nvSpPr>
        <p:spPr/>
        <p:txBody>
          <a:bodyPr/>
          <a:lstStyle>
            <a:lvl1pPr>
              <a:defRPr/>
            </a:lvl1pPr>
          </a:lstStyle>
          <a:p>
            <a:pPr>
              <a:defRPr/>
            </a:pPr>
            <a:fld id="{9DE43035-E804-474D-8944-A85555ACA1FA}" type="datetimeFigureOut">
              <a:rPr lang="cs-CZ"/>
              <a:pPr>
                <a:defRPr/>
              </a:pPr>
              <a:t>12.09.2024</a:t>
            </a:fld>
            <a:endParaRPr lang="cs-CZ"/>
          </a:p>
        </p:txBody>
      </p:sp>
      <p:sp>
        <p:nvSpPr>
          <p:cNvPr id="6" name="Zástupný symbol pro zápatí 4">
            <a:extLst>
              <a:ext uri="{FF2B5EF4-FFF2-40B4-BE49-F238E27FC236}">
                <a16:creationId xmlns:a16="http://schemas.microsoft.com/office/drawing/2014/main" id="{1F63E328-2632-4DA4-9BC5-FCEF04C7F7F6}"/>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C38F7473-7EB3-467A-B951-E9851574F68A}"/>
              </a:ext>
            </a:extLst>
          </p:cNvPr>
          <p:cNvSpPr>
            <a:spLocks noGrp="1"/>
          </p:cNvSpPr>
          <p:nvPr>
            <p:ph type="sldNum" sz="quarter" idx="12"/>
          </p:nvPr>
        </p:nvSpPr>
        <p:spPr/>
        <p:txBody>
          <a:bodyPr/>
          <a:lstStyle>
            <a:lvl1pPr>
              <a:defRPr/>
            </a:lvl1pPr>
          </a:lstStyle>
          <a:p>
            <a:fld id="{3F599895-721D-46BB-A196-B8D373358F80}" type="slidenum">
              <a:rPr lang="cs-CZ" altLang="cs-CZ"/>
              <a:pPr/>
              <a:t>‹#›</a:t>
            </a:fld>
            <a:endParaRPr lang="cs-CZ" altLang="cs-CZ"/>
          </a:p>
        </p:txBody>
      </p:sp>
    </p:spTree>
    <p:extLst>
      <p:ext uri="{BB962C8B-B14F-4D97-AF65-F5344CB8AC3E}">
        <p14:creationId xmlns:p14="http://schemas.microsoft.com/office/powerpoint/2010/main" val="1702575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a:extLst>
              <a:ext uri="{FF2B5EF4-FFF2-40B4-BE49-F238E27FC236}">
                <a16:creationId xmlns:a16="http://schemas.microsoft.com/office/drawing/2014/main" id="{06B86FB8-4F7E-4241-BC00-CC56218F52A9}"/>
              </a:ext>
            </a:extLst>
          </p:cNvPr>
          <p:cNvSpPr>
            <a:spLocks noGrp="1"/>
          </p:cNvSpPr>
          <p:nvPr>
            <p:ph type="dt" sz="half" idx="10"/>
          </p:nvPr>
        </p:nvSpPr>
        <p:spPr/>
        <p:txBody>
          <a:bodyPr/>
          <a:lstStyle>
            <a:lvl1pPr>
              <a:defRPr/>
            </a:lvl1pPr>
          </a:lstStyle>
          <a:p>
            <a:pPr>
              <a:defRPr/>
            </a:pPr>
            <a:fld id="{FFBF487C-A9F1-4E75-864A-41D26B08757E}" type="datetimeFigureOut">
              <a:rPr lang="cs-CZ"/>
              <a:pPr>
                <a:defRPr/>
              </a:pPr>
              <a:t>12.09.2024</a:t>
            </a:fld>
            <a:endParaRPr lang="cs-CZ"/>
          </a:p>
        </p:txBody>
      </p:sp>
      <p:sp>
        <p:nvSpPr>
          <p:cNvPr id="8" name="Zástupný symbol pro zápatí 4">
            <a:extLst>
              <a:ext uri="{FF2B5EF4-FFF2-40B4-BE49-F238E27FC236}">
                <a16:creationId xmlns:a16="http://schemas.microsoft.com/office/drawing/2014/main" id="{4AC429E4-1CF3-4CA5-B208-8B5A725811B2}"/>
              </a:ext>
            </a:extLst>
          </p:cNvPr>
          <p:cNvSpPr>
            <a:spLocks noGrp="1"/>
          </p:cNvSpPr>
          <p:nvPr>
            <p:ph type="ftr" sz="quarter" idx="11"/>
          </p:nvPr>
        </p:nvSpPr>
        <p:spPr/>
        <p:txBody>
          <a:bodyPr/>
          <a:lstStyle>
            <a:lvl1pPr>
              <a:defRPr/>
            </a:lvl1pPr>
          </a:lstStyle>
          <a:p>
            <a:pPr>
              <a:defRPr/>
            </a:pPr>
            <a:endParaRPr lang="cs-CZ"/>
          </a:p>
        </p:txBody>
      </p:sp>
      <p:sp>
        <p:nvSpPr>
          <p:cNvPr id="9" name="Zástupný symbol pro číslo snímku 5">
            <a:extLst>
              <a:ext uri="{FF2B5EF4-FFF2-40B4-BE49-F238E27FC236}">
                <a16:creationId xmlns:a16="http://schemas.microsoft.com/office/drawing/2014/main" id="{7FE5D3EF-2FC5-41F9-949F-A87FF4F2BE8B}"/>
              </a:ext>
            </a:extLst>
          </p:cNvPr>
          <p:cNvSpPr>
            <a:spLocks noGrp="1"/>
          </p:cNvSpPr>
          <p:nvPr>
            <p:ph type="sldNum" sz="quarter" idx="12"/>
          </p:nvPr>
        </p:nvSpPr>
        <p:spPr/>
        <p:txBody>
          <a:bodyPr/>
          <a:lstStyle>
            <a:lvl1pPr>
              <a:defRPr/>
            </a:lvl1pPr>
          </a:lstStyle>
          <a:p>
            <a:fld id="{325F6D2C-BC43-481D-852E-A02E0DB433AE}" type="slidenum">
              <a:rPr lang="cs-CZ" altLang="cs-CZ"/>
              <a:pPr/>
              <a:t>‹#›</a:t>
            </a:fld>
            <a:endParaRPr lang="cs-CZ" altLang="cs-CZ"/>
          </a:p>
        </p:txBody>
      </p:sp>
    </p:spTree>
    <p:extLst>
      <p:ext uri="{BB962C8B-B14F-4D97-AF65-F5344CB8AC3E}">
        <p14:creationId xmlns:p14="http://schemas.microsoft.com/office/powerpoint/2010/main" val="2422733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3">
            <a:extLst>
              <a:ext uri="{FF2B5EF4-FFF2-40B4-BE49-F238E27FC236}">
                <a16:creationId xmlns:a16="http://schemas.microsoft.com/office/drawing/2014/main" id="{3A6A6483-673D-4410-8518-B49EAEC3E4D4}"/>
              </a:ext>
            </a:extLst>
          </p:cNvPr>
          <p:cNvSpPr>
            <a:spLocks noGrp="1"/>
          </p:cNvSpPr>
          <p:nvPr>
            <p:ph type="dt" sz="half" idx="10"/>
          </p:nvPr>
        </p:nvSpPr>
        <p:spPr/>
        <p:txBody>
          <a:bodyPr/>
          <a:lstStyle>
            <a:lvl1pPr>
              <a:defRPr/>
            </a:lvl1pPr>
          </a:lstStyle>
          <a:p>
            <a:pPr>
              <a:defRPr/>
            </a:pPr>
            <a:fld id="{76988A8F-C4E0-4AD3-81AD-B3EAD915F549}" type="datetimeFigureOut">
              <a:rPr lang="cs-CZ"/>
              <a:pPr>
                <a:defRPr/>
              </a:pPr>
              <a:t>12.09.2024</a:t>
            </a:fld>
            <a:endParaRPr lang="cs-CZ"/>
          </a:p>
        </p:txBody>
      </p:sp>
      <p:sp>
        <p:nvSpPr>
          <p:cNvPr id="4" name="Zástupný symbol pro zápatí 4">
            <a:extLst>
              <a:ext uri="{FF2B5EF4-FFF2-40B4-BE49-F238E27FC236}">
                <a16:creationId xmlns:a16="http://schemas.microsoft.com/office/drawing/2014/main" id="{B9E74DA3-5A0E-4809-9148-EB30CDB4960A}"/>
              </a:ext>
            </a:extLst>
          </p:cNvPr>
          <p:cNvSpPr>
            <a:spLocks noGrp="1"/>
          </p:cNvSpPr>
          <p:nvPr>
            <p:ph type="ftr" sz="quarter" idx="11"/>
          </p:nvPr>
        </p:nvSpPr>
        <p:spPr/>
        <p:txBody>
          <a:bodyPr/>
          <a:lstStyle>
            <a:lvl1pPr>
              <a:defRPr/>
            </a:lvl1pPr>
          </a:lstStyle>
          <a:p>
            <a:pPr>
              <a:defRPr/>
            </a:pPr>
            <a:endParaRPr lang="cs-CZ"/>
          </a:p>
        </p:txBody>
      </p:sp>
      <p:sp>
        <p:nvSpPr>
          <p:cNvPr id="5" name="Zástupný symbol pro číslo snímku 5">
            <a:extLst>
              <a:ext uri="{FF2B5EF4-FFF2-40B4-BE49-F238E27FC236}">
                <a16:creationId xmlns:a16="http://schemas.microsoft.com/office/drawing/2014/main" id="{57C759FB-B645-43DB-A9E6-CF38E9CAE3D7}"/>
              </a:ext>
            </a:extLst>
          </p:cNvPr>
          <p:cNvSpPr>
            <a:spLocks noGrp="1"/>
          </p:cNvSpPr>
          <p:nvPr>
            <p:ph type="sldNum" sz="quarter" idx="12"/>
          </p:nvPr>
        </p:nvSpPr>
        <p:spPr/>
        <p:txBody>
          <a:bodyPr/>
          <a:lstStyle>
            <a:lvl1pPr>
              <a:defRPr/>
            </a:lvl1pPr>
          </a:lstStyle>
          <a:p>
            <a:fld id="{45EA6139-C68A-479E-B0FC-9321F5DC2A1C}" type="slidenum">
              <a:rPr lang="cs-CZ" altLang="cs-CZ"/>
              <a:pPr/>
              <a:t>‹#›</a:t>
            </a:fld>
            <a:endParaRPr lang="cs-CZ" altLang="cs-CZ"/>
          </a:p>
        </p:txBody>
      </p:sp>
    </p:spTree>
    <p:extLst>
      <p:ext uri="{BB962C8B-B14F-4D97-AF65-F5344CB8AC3E}">
        <p14:creationId xmlns:p14="http://schemas.microsoft.com/office/powerpoint/2010/main" val="270939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a:extLst>
              <a:ext uri="{FF2B5EF4-FFF2-40B4-BE49-F238E27FC236}">
                <a16:creationId xmlns:a16="http://schemas.microsoft.com/office/drawing/2014/main" id="{D2F93B37-E12A-49E9-B937-98F5BE86EC21}"/>
              </a:ext>
            </a:extLst>
          </p:cNvPr>
          <p:cNvSpPr>
            <a:spLocks noGrp="1"/>
          </p:cNvSpPr>
          <p:nvPr>
            <p:ph type="dt" sz="half" idx="10"/>
          </p:nvPr>
        </p:nvSpPr>
        <p:spPr/>
        <p:txBody>
          <a:bodyPr/>
          <a:lstStyle>
            <a:lvl1pPr>
              <a:defRPr/>
            </a:lvl1pPr>
          </a:lstStyle>
          <a:p>
            <a:pPr>
              <a:defRPr/>
            </a:pPr>
            <a:fld id="{CEC0ECB8-91B8-461C-9D32-CCE62225BC38}" type="datetimeFigureOut">
              <a:rPr lang="cs-CZ"/>
              <a:pPr>
                <a:defRPr/>
              </a:pPr>
              <a:t>12.09.2024</a:t>
            </a:fld>
            <a:endParaRPr lang="cs-CZ"/>
          </a:p>
        </p:txBody>
      </p:sp>
      <p:sp>
        <p:nvSpPr>
          <p:cNvPr id="3" name="Zástupný symbol pro zápatí 4">
            <a:extLst>
              <a:ext uri="{FF2B5EF4-FFF2-40B4-BE49-F238E27FC236}">
                <a16:creationId xmlns:a16="http://schemas.microsoft.com/office/drawing/2014/main" id="{A257D517-685A-4530-952E-73712BF06BE7}"/>
              </a:ext>
            </a:extLst>
          </p:cNvPr>
          <p:cNvSpPr>
            <a:spLocks noGrp="1"/>
          </p:cNvSpPr>
          <p:nvPr>
            <p:ph type="ftr" sz="quarter" idx="11"/>
          </p:nvPr>
        </p:nvSpPr>
        <p:spPr/>
        <p:txBody>
          <a:bodyPr/>
          <a:lstStyle>
            <a:lvl1pPr>
              <a:defRPr/>
            </a:lvl1pPr>
          </a:lstStyle>
          <a:p>
            <a:pPr>
              <a:defRPr/>
            </a:pPr>
            <a:endParaRPr lang="cs-CZ"/>
          </a:p>
        </p:txBody>
      </p:sp>
      <p:sp>
        <p:nvSpPr>
          <p:cNvPr id="4" name="Zástupný symbol pro číslo snímku 5">
            <a:extLst>
              <a:ext uri="{FF2B5EF4-FFF2-40B4-BE49-F238E27FC236}">
                <a16:creationId xmlns:a16="http://schemas.microsoft.com/office/drawing/2014/main" id="{FD8D8E1D-506C-41B3-A689-D2C0CB2210AD}"/>
              </a:ext>
            </a:extLst>
          </p:cNvPr>
          <p:cNvSpPr>
            <a:spLocks noGrp="1"/>
          </p:cNvSpPr>
          <p:nvPr>
            <p:ph type="sldNum" sz="quarter" idx="12"/>
          </p:nvPr>
        </p:nvSpPr>
        <p:spPr/>
        <p:txBody>
          <a:bodyPr/>
          <a:lstStyle>
            <a:lvl1pPr>
              <a:defRPr/>
            </a:lvl1pPr>
          </a:lstStyle>
          <a:p>
            <a:fld id="{EA45AFF4-7742-4441-80FD-FE72D8F03004}" type="slidenum">
              <a:rPr lang="cs-CZ" altLang="cs-CZ"/>
              <a:pPr/>
              <a:t>‹#›</a:t>
            </a:fld>
            <a:endParaRPr lang="cs-CZ" altLang="cs-CZ"/>
          </a:p>
        </p:txBody>
      </p:sp>
    </p:spTree>
    <p:extLst>
      <p:ext uri="{BB962C8B-B14F-4D97-AF65-F5344CB8AC3E}">
        <p14:creationId xmlns:p14="http://schemas.microsoft.com/office/powerpoint/2010/main" val="885090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a:extLst>
              <a:ext uri="{FF2B5EF4-FFF2-40B4-BE49-F238E27FC236}">
                <a16:creationId xmlns:a16="http://schemas.microsoft.com/office/drawing/2014/main" id="{813D4A44-1C4D-4FA0-8C1E-0CFE9C867B1D}"/>
              </a:ext>
            </a:extLst>
          </p:cNvPr>
          <p:cNvSpPr>
            <a:spLocks noGrp="1"/>
          </p:cNvSpPr>
          <p:nvPr>
            <p:ph type="dt" sz="half" idx="10"/>
          </p:nvPr>
        </p:nvSpPr>
        <p:spPr/>
        <p:txBody>
          <a:bodyPr/>
          <a:lstStyle>
            <a:lvl1pPr>
              <a:defRPr/>
            </a:lvl1pPr>
          </a:lstStyle>
          <a:p>
            <a:pPr>
              <a:defRPr/>
            </a:pPr>
            <a:fld id="{A7DBF4B9-307B-4A03-B86A-063C3EB3205E}" type="datetimeFigureOut">
              <a:rPr lang="cs-CZ"/>
              <a:pPr>
                <a:defRPr/>
              </a:pPr>
              <a:t>12.09.2024</a:t>
            </a:fld>
            <a:endParaRPr lang="cs-CZ"/>
          </a:p>
        </p:txBody>
      </p:sp>
      <p:sp>
        <p:nvSpPr>
          <p:cNvPr id="6" name="Zástupný symbol pro zápatí 4">
            <a:extLst>
              <a:ext uri="{FF2B5EF4-FFF2-40B4-BE49-F238E27FC236}">
                <a16:creationId xmlns:a16="http://schemas.microsoft.com/office/drawing/2014/main" id="{0D179BC2-AFC0-4E19-AF52-A4B83AD1A730}"/>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E44EF39E-6388-4653-9629-D3E493F85BE6}"/>
              </a:ext>
            </a:extLst>
          </p:cNvPr>
          <p:cNvSpPr>
            <a:spLocks noGrp="1"/>
          </p:cNvSpPr>
          <p:nvPr>
            <p:ph type="sldNum" sz="quarter" idx="12"/>
          </p:nvPr>
        </p:nvSpPr>
        <p:spPr/>
        <p:txBody>
          <a:bodyPr/>
          <a:lstStyle>
            <a:lvl1pPr>
              <a:defRPr/>
            </a:lvl1pPr>
          </a:lstStyle>
          <a:p>
            <a:fld id="{83458D5D-FE14-4AFE-BBBA-2D31AFAD1CD4}" type="slidenum">
              <a:rPr lang="cs-CZ" altLang="cs-CZ"/>
              <a:pPr/>
              <a:t>‹#›</a:t>
            </a:fld>
            <a:endParaRPr lang="cs-CZ" altLang="cs-CZ"/>
          </a:p>
        </p:txBody>
      </p:sp>
    </p:spTree>
    <p:extLst>
      <p:ext uri="{BB962C8B-B14F-4D97-AF65-F5344CB8AC3E}">
        <p14:creationId xmlns:p14="http://schemas.microsoft.com/office/powerpoint/2010/main" val="2131815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a:extLst>
              <a:ext uri="{FF2B5EF4-FFF2-40B4-BE49-F238E27FC236}">
                <a16:creationId xmlns:a16="http://schemas.microsoft.com/office/drawing/2014/main" id="{4C2DE7A8-AFA9-4737-A02B-58F31A4AB36B}"/>
              </a:ext>
            </a:extLst>
          </p:cNvPr>
          <p:cNvSpPr>
            <a:spLocks noGrp="1"/>
          </p:cNvSpPr>
          <p:nvPr>
            <p:ph type="dt" sz="half" idx="10"/>
          </p:nvPr>
        </p:nvSpPr>
        <p:spPr/>
        <p:txBody>
          <a:bodyPr/>
          <a:lstStyle>
            <a:lvl1pPr>
              <a:defRPr/>
            </a:lvl1pPr>
          </a:lstStyle>
          <a:p>
            <a:pPr>
              <a:defRPr/>
            </a:pPr>
            <a:fld id="{8EAE9FED-7767-4E48-812E-184DE24F16AE}" type="datetimeFigureOut">
              <a:rPr lang="cs-CZ"/>
              <a:pPr>
                <a:defRPr/>
              </a:pPr>
              <a:t>12.09.2024</a:t>
            </a:fld>
            <a:endParaRPr lang="cs-CZ"/>
          </a:p>
        </p:txBody>
      </p:sp>
      <p:sp>
        <p:nvSpPr>
          <p:cNvPr id="6" name="Zástupný symbol pro zápatí 4">
            <a:extLst>
              <a:ext uri="{FF2B5EF4-FFF2-40B4-BE49-F238E27FC236}">
                <a16:creationId xmlns:a16="http://schemas.microsoft.com/office/drawing/2014/main" id="{BEAB2D6A-5DF4-453C-BBAA-60C8EF5E4658}"/>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81A93250-52C3-43BA-8D4D-1A04661653D0}"/>
              </a:ext>
            </a:extLst>
          </p:cNvPr>
          <p:cNvSpPr>
            <a:spLocks noGrp="1"/>
          </p:cNvSpPr>
          <p:nvPr>
            <p:ph type="sldNum" sz="quarter" idx="12"/>
          </p:nvPr>
        </p:nvSpPr>
        <p:spPr/>
        <p:txBody>
          <a:bodyPr/>
          <a:lstStyle>
            <a:lvl1pPr>
              <a:defRPr/>
            </a:lvl1pPr>
          </a:lstStyle>
          <a:p>
            <a:fld id="{1FEF54BA-3C89-4B45-8FC7-D67F89EB2CC9}" type="slidenum">
              <a:rPr lang="cs-CZ" altLang="cs-CZ"/>
              <a:pPr/>
              <a:t>‹#›</a:t>
            </a:fld>
            <a:endParaRPr lang="cs-CZ" altLang="cs-CZ"/>
          </a:p>
        </p:txBody>
      </p:sp>
    </p:spTree>
    <p:extLst>
      <p:ext uri="{BB962C8B-B14F-4D97-AF65-F5344CB8AC3E}">
        <p14:creationId xmlns:p14="http://schemas.microsoft.com/office/powerpoint/2010/main" val="20146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a:extLst>
              <a:ext uri="{FF2B5EF4-FFF2-40B4-BE49-F238E27FC236}">
                <a16:creationId xmlns:a16="http://schemas.microsoft.com/office/drawing/2014/main" id="{E4569746-5CCA-4B13-9614-CD8B229A931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a:extLst>
              <a:ext uri="{FF2B5EF4-FFF2-40B4-BE49-F238E27FC236}">
                <a16:creationId xmlns:a16="http://schemas.microsoft.com/office/drawing/2014/main" id="{B6AE25F5-892D-4701-9653-8B9A813763C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a:extLst>
              <a:ext uri="{FF2B5EF4-FFF2-40B4-BE49-F238E27FC236}">
                <a16:creationId xmlns:a16="http://schemas.microsoft.com/office/drawing/2014/main" id="{728C551E-0C9B-4AC7-A33C-0E9217279EA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D5C95EB-29F0-497D-AC51-1433BCE92E75}" type="datetimeFigureOut">
              <a:rPr lang="cs-CZ"/>
              <a:pPr>
                <a:defRPr/>
              </a:pPr>
              <a:t>12.09.2024</a:t>
            </a:fld>
            <a:endParaRPr lang="cs-CZ"/>
          </a:p>
        </p:txBody>
      </p:sp>
      <p:sp>
        <p:nvSpPr>
          <p:cNvPr id="5" name="Zástupný symbol pro zápatí 4">
            <a:extLst>
              <a:ext uri="{FF2B5EF4-FFF2-40B4-BE49-F238E27FC236}">
                <a16:creationId xmlns:a16="http://schemas.microsoft.com/office/drawing/2014/main" id="{A72735AF-E0C2-4D44-8DF9-8A2F46E7DE5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a:extLst>
              <a:ext uri="{FF2B5EF4-FFF2-40B4-BE49-F238E27FC236}">
                <a16:creationId xmlns:a16="http://schemas.microsoft.com/office/drawing/2014/main" id="{75C3B6CD-21C7-416F-B9E6-D1A5D2D4AD4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696DD81A-3BB5-4CC8-ABC9-3B30D4282D6F}" type="slidenum">
              <a:rPr lang="cs-CZ" altLang="cs-CZ"/>
              <a:pPr/>
              <a:t>‹#›</a:t>
            </a:fld>
            <a:endParaRPr lang="cs-CZ" altLang="cs-CZ"/>
          </a:p>
        </p:txBody>
      </p:sp>
    </p:spTree>
    <p:extLst>
      <p:ext uri="{BB962C8B-B14F-4D97-AF65-F5344CB8AC3E}">
        <p14:creationId xmlns:p14="http://schemas.microsoft.com/office/powerpoint/2010/main" val="2929459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CF54FD-10E5-4334-B580-BE21CDD9604D}"/>
              </a:ext>
            </a:extLst>
          </p:cNvPr>
          <p:cNvSpPr>
            <a:spLocks noGrp="1"/>
          </p:cNvSpPr>
          <p:nvPr>
            <p:ph type="ctrTitle"/>
          </p:nvPr>
        </p:nvSpPr>
        <p:spPr/>
        <p:txBody>
          <a:bodyPr rtlCol="0">
            <a:normAutofit fontScale="90000"/>
          </a:bodyPr>
          <a:lstStyle/>
          <a:p>
            <a:pPr eaLnBrk="1" fontAlgn="auto" hangingPunct="1">
              <a:spcAft>
                <a:spcPts val="0"/>
              </a:spcAft>
              <a:defRPr/>
            </a:pPr>
            <a:br>
              <a:rPr lang="cs-CZ" dirty="0"/>
            </a:br>
            <a:br>
              <a:rPr lang="cs-CZ" dirty="0"/>
            </a:br>
            <a:r>
              <a:rPr lang="cs-CZ" dirty="0"/>
              <a:t>BUNDESREPUBLIK DEUTSCHLAND</a:t>
            </a:r>
          </a:p>
        </p:txBody>
      </p:sp>
      <p:sp>
        <p:nvSpPr>
          <p:cNvPr id="4" name="Nadpis 1">
            <a:extLst>
              <a:ext uri="{FF2B5EF4-FFF2-40B4-BE49-F238E27FC236}">
                <a16:creationId xmlns:a16="http://schemas.microsoft.com/office/drawing/2014/main" id="{1F1CF313-E298-400B-8A12-B9C6DFEE6448}"/>
              </a:ext>
            </a:extLst>
          </p:cNvPr>
          <p:cNvSpPr>
            <a:spLocks noGrp="1"/>
          </p:cNvSpPr>
          <p:nvPr>
            <p:ph type="subTitle" idx="1"/>
          </p:nvPr>
        </p:nvSpPr>
        <p:spPr/>
        <p:txBody>
          <a:bodyPr rtlCol="0">
            <a:normAutofit/>
          </a:bodyPr>
          <a:lstStyle/>
          <a:p>
            <a:pPr eaLnBrk="1" fontAlgn="auto" hangingPunct="1">
              <a:spcAft>
                <a:spcPts val="0"/>
              </a:spcAft>
              <a:defRPr/>
            </a:pPr>
            <a:r>
              <a:rPr lang="de-DE" dirty="0"/>
              <a:t>Bundesländer</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05A50B-FA2C-4150-B650-0D84FA14607B}"/>
              </a:ext>
            </a:extLst>
          </p:cNvPr>
          <p:cNvSpPr>
            <a:spLocks noGrp="1"/>
          </p:cNvSpPr>
          <p:nvPr>
            <p:ph type="title"/>
          </p:nvPr>
        </p:nvSpPr>
        <p:spPr/>
        <p:txBody>
          <a:bodyPr/>
          <a:lstStyle/>
          <a:p>
            <a:r>
              <a:rPr lang="de-DE" sz="2400" dirty="0"/>
              <a:t>DER DEUTSCHE FÖDERALISMUS</a:t>
            </a:r>
            <a:endParaRPr lang="cs-CZ" sz="2400" dirty="0"/>
          </a:p>
        </p:txBody>
      </p:sp>
      <p:sp>
        <p:nvSpPr>
          <p:cNvPr id="3" name="Zástupný obsah 2">
            <a:extLst>
              <a:ext uri="{FF2B5EF4-FFF2-40B4-BE49-F238E27FC236}">
                <a16:creationId xmlns:a16="http://schemas.microsoft.com/office/drawing/2014/main" id="{8B863841-ECEF-4D5D-A2EE-3AFAC4CF600F}"/>
              </a:ext>
            </a:extLst>
          </p:cNvPr>
          <p:cNvSpPr>
            <a:spLocks noGrp="1"/>
          </p:cNvSpPr>
          <p:nvPr>
            <p:ph idx="1"/>
          </p:nvPr>
        </p:nvSpPr>
        <p:spPr/>
        <p:txBody>
          <a:bodyPr/>
          <a:lstStyle/>
          <a:p>
            <a:r>
              <a:rPr lang="de-DE" sz="1400" dirty="0"/>
              <a:t>Eines der Prinzipien der Staatsorganisation – die BRD besteht aus dem Bund und aus den teilsouveränen Gliedstaaten (Bundesländern), die eigene staatliche Aufgaben erfüllen. Beide sind zu einem übergeordneten Ganzen zusammengeschlossen.</a:t>
            </a:r>
          </a:p>
          <a:p>
            <a:r>
              <a:rPr lang="de-DE" sz="1400" dirty="0"/>
              <a:t>Beide politischen Ebenen sind für bestimmte (verfassungsgemäß festgelegte) Aufgaben selbst zuständig. Jedes Land hat seine eigene Verfassung (Verfassungsautonomie) und dementsprechend eigenständige politische Institutionen.</a:t>
            </a:r>
          </a:p>
          <a:p>
            <a:r>
              <a:rPr lang="de-DE" sz="1400" dirty="0"/>
              <a:t>Der Bund ist in der Regel im föderalen System Deutschlands seit 1919 bestimmend.</a:t>
            </a:r>
          </a:p>
          <a:p>
            <a:r>
              <a:rPr lang="de-DE" sz="1400" dirty="0"/>
              <a:t>Nach 1949 wurden ihm mehrere Kompetenzen übertragen, wofür im Gegenzug den Ländern eine größere Mitsprache im Bundesrat zugestanden wurde. Die Landespolitik wird gehemmt durch eine umfassende Kooperation der Länder untereinander. </a:t>
            </a:r>
          </a:p>
          <a:p>
            <a:r>
              <a:rPr lang="de-DE" sz="1400" dirty="0"/>
              <a:t>Auf der Ebene der Exekutive ist der deutsche Föderalismus ein politisches System, bei dem eine enge Verzahnung der Exekutiven auf Bundesebene und Länderebene gegeben ist, bei gleichzeitig relativer Machtlosigkeit der Landesparlamente.</a:t>
            </a:r>
          </a:p>
          <a:p>
            <a:r>
              <a:rPr lang="de-DE" sz="1400" dirty="0"/>
              <a:t>Die Besonderheit des deutschen Föderalismus ist die Tatsache, dass der Bundesrat aus Vertretern der Landesregierungen besteht, was weltweit einzigartig ist.</a:t>
            </a:r>
          </a:p>
          <a:p>
            <a:r>
              <a:rPr lang="de-DE" sz="1400" dirty="0"/>
              <a:t>Die Länder wirken über den Bundesrat bei der Gesetzgebung und Verwaltung des Bundes sowie in Angelegenheiten der EU mit. </a:t>
            </a:r>
          </a:p>
          <a:p>
            <a:endParaRPr lang="cs-CZ" sz="1400" dirty="0"/>
          </a:p>
        </p:txBody>
      </p:sp>
    </p:spTree>
    <p:extLst>
      <p:ext uri="{BB962C8B-B14F-4D97-AF65-F5344CB8AC3E}">
        <p14:creationId xmlns:p14="http://schemas.microsoft.com/office/powerpoint/2010/main" val="3234861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314783-96D7-43F4-9955-5D03F319CF9D}"/>
              </a:ext>
            </a:extLst>
          </p:cNvPr>
          <p:cNvSpPr>
            <a:spLocks noGrp="1"/>
          </p:cNvSpPr>
          <p:nvPr>
            <p:ph type="title"/>
          </p:nvPr>
        </p:nvSpPr>
        <p:spPr>
          <a:xfrm>
            <a:off x="609600" y="274638"/>
            <a:ext cx="10972800" cy="1143000"/>
          </a:xfrm>
        </p:spPr>
        <p:txBody>
          <a:bodyPr wrap="square" anchor="ctr">
            <a:normAutofit/>
          </a:bodyPr>
          <a:lstStyle/>
          <a:p>
            <a:r>
              <a:rPr lang="de-DE" sz="2800" dirty="0"/>
              <a:t>DER BUNDESTAG</a:t>
            </a:r>
            <a:endParaRPr lang="cs-CZ" sz="2800" dirty="0"/>
          </a:p>
        </p:txBody>
      </p:sp>
      <p:sp>
        <p:nvSpPr>
          <p:cNvPr id="3" name="Zástupný obsah 2">
            <a:extLst>
              <a:ext uri="{FF2B5EF4-FFF2-40B4-BE49-F238E27FC236}">
                <a16:creationId xmlns:a16="http://schemas.microsoft.com/office/drawing/2014/main" id="{9CB07DAF-57F3-4546-84E4-785C9DF26D1F}"/>
              </a:ext>
            </a:extLst>
          </p:cNvPr>
          <p:cNvSpPr>
            <a:spLocks noGrp="1"/>
          </p:cNvSpPr>
          <p:nvPr>
            <p:ph sz="half" idx="1"/>
          </p:nvPr>
        </p:nvSpPr>
        <p:spPr>
          <a:xfrm>
            <a:off x="609600" y="1600201"/>
            <a:ext cx="5384800" cy="4525963"/>
          </a:xfrm>
        </p:spPr>
        <p:txBody>
          <a:bodyPr wrap="square" anchor="t">
            <a:normAutofit lnSpcReduction="10000"/>
          </a:bodyPr>
          <a:lstStyle/>
          <a:p>
            <a:pPr algn="just">
              <a:lnSpc>
                <a:spcPct val="90000"/>
              </a:lnSpc>
            </a:pPr>
            <a:r>
              <a:rPr lang="de-DE" sz="1400" dirty="0"/>
              <a:t>Das Parlament und somit gesetzgebendes Organ der BRD mit Sitz im Reichstagsgebäude, im politischen System Deutschlands als einziges Verfassungsorgan des Bundes direkt vom Staatsvolk, den Staatsbürgern gewählt.</a:t>
            </a:r>
          </a:p>
          <a:p>
            <a:pPr algn="just">
              <a:lnSpc>
                <a:spcPct val="90000"/>
              </a:lnSpc>
            </a:pPr>
            <a:r>
              <a:rPr lang="de-DE" sz="1400" dirty="0"/>
              <a:t>Die Wahlperiode liegt bei vier Jahren.</a:t>
            </a:r>
          </a:p>
          <a:p>
            <a:pPr algn="just">
              <a:lnSpc>
                <a:spcPct val="90000"/>
              </a:lnSpc>
            </a:pPr>
            <a:r>
              <a:rPr lang="de-DE" sz="1400" dirty="0"/>
              <a:t>Aufgaben:</a:t>
            </a:r>
          </a:p>
          <a:p>
            <a:pPr lvl="1" algn="just">
              <a:lnSpc>
                <a:spcPct val="90000"/>
              </a:lnSpc>
            </a:pPr>
            <a:r>
              <a:rPr lang="de-DE" sz="1000" dirty="0"/>
              <a:t>Gesetzgebungsfunktion</a:t>
            </a:r>
          </a:p>
          <a:p>
            <a:pPr lvl="1" algn="just">
              <a:lnSpc>
                <a:spcPct val="90000"/>
              </a:lnSpc>
            </a:pPr>
            <a:r>
              <a:rPr lang="de-DE" sz="1000" dirty="0"/>
              <a:t>Kreationsfunktion</a:t>
            </a:r>
          </a:p>
          <a:p>
            <a:pPr lvl="1" algn="just">
              <a:lnSpc>
                <a:spcPct val="90000"/>
              </a:lnSpc>
            </a:pPr>
            <a:r>
              <a:rPr lang="de-DE" sz="1000" dirty="0"/>
              <a:t>Parlamentarische Kontrolle</a:t>
            </a:r>
          </a:p>
          <a:p>
            <a:pPr lvl="1" algn="just">
              <a:lnSpc>
                <a:spcPct val="90000"/>
              </a:lnSpc>
            </a:pPr>
            <a:r>
              <a:rPr lang="de-DE" sz="1000" dirty="0"/>
              <a:t>Öffentlichkeitsfunktion</a:t>
            </a:r>
          </a:p>
          <a:p>
            <a:pPr marL="0" indent="0" algn="just">
              <a:lnSpc>
                <a:spcPct val="90000"/>
              </a:lnSpc>
              <a:buNone/>
            </a:pPr>
            <a:r>
              <a:rPr lang="de-DE" sz="1400" dirty="0"/>
              <a:t>	</a:t>
            </a:r>
          </a:p>
          <a:p>
            <a:pPr algn="just">
              <a:lnSpc>
                <a:spcPct val="90000"/>
              </a:lnSpc>
            </a:pPr>
            <a:r>
              <a:rPr lang="de-DE" sz="1400" dirty="0"/>
              <a:t>Die gesetzliche Anzahl der Mitglieder beträgt 598. Die tatsächliche Mitgliedszahl ist aufgrund von Überhang- und Ausgleichmandaten höher (seit 2021 beträgt die Anzahl der Abgeordneten 736: 206 Mandate SPD, 197 CDU/CSU, 118 Grüne, 92 FDP, 83 AfD, 39 Linke, 1 Fraktionslos)</a:t>
            </a:r>
          </a:p>
          <a:p>
            <a:pPr algn="just">
              <a:lnSpc>
                <a:spcPct val="90000"/>
              </a:lnSpc>
            </a:pPr>
            <a:r>
              <a:rPr lang="de-DE" sz="1400" dirty="0"/>
              <a:t>Die BRD ist in 299 Wahlkreise aufgeteilt. Der Wähler gibt zwei Stimmen ab (direkte Erststimme, die Zweitstimme). Für die Verteilung der Sitze im Bundestag ist das Zweitstimmenergebnis entscheidend.</a:t>
            </a:r>
          </a:p>
          <a:p>
            <a:pPr algn="just">
              <a:lnSpc>
                <a:spcPct val="90000"/>
              </a:lnSpc>
            </a:pPr>
            <a:r>
              <a:rPr lang="de-DE" sz="1400" dirty="0"/>
              <a:t>Die Begriffsherkunft des Wortbestandteils </a:t>
            </a:r>
            <a:r>
              <a:rPr lang="de-DE" sz="1400" i="1" dirty="0"/>
              <a:t>–tag </a:t>
            </a:r>
            <a:r>
              <a:rPr lang="de-DE" sz="1400" dirty="0"/>
              <a:t>entspricht der des Landtags: Man war historisch einen Tag lang beisammen, um alle gemeinsamen Angelegenheiten zu verhandeln </a:t>
            </a:r>
            <a:endParaRPr lang="cs-CZ" sz="1400" dirty="0"/>
          </a:p>
        </p:txBody>
      </p:sp>
      <p:pic>
        <p:nvPicPr>
          <p:cNvPr id="5" name="Zástupný obsah 4">
            <a:extLst>
              <a:ext uri="{FF2B5EF4-FFF2-40B4-BE49-F238E27FC236}">
                <a16:creationId xmlns:a16="http://schemas.microsoft.com/office/drawing/2014/main" id="{FEAC06CC-21C2-4C69-BFA1-77A171ABAA70}"/>
              </a:ext>
            </a:extLst>
          </p:cNvPr>
          <p:cNvPicPr>
            <a:picLocks noGrp="1" noChangeAspect="1"/>
          </p:cNvPicPr>
          <p:nvPr>
            <p:ph sz="half" idx="2"/>
          </p:nvPr>
        </p:nvPicPr>
        <p:blipFill rotWithShape="1">
          <a:blip r:embed="rId2"/>
          <a:srcRect t="18679" r="-1" b="25287"/>
          <a:stretch/>
        </p:blipFill>
        <p:spPr>
          <a:xfrm>
            <a:off x="6197600" y="1600201"/>
            <a:ext cx="5384800" cy="4525963"/>
          </a:xfrm>
          <a:prstGeom prst="rect">
            <a:avLst/>
          </a:prstGeom>
          <a:noFill/>
        </p:spPr>
      </p:pic>
    </p:spTree>
    <p:extLst>
      <p:ext uri="{BB962C8B-B14F-4D97-AF65-F5344CB8AC3E}">
        <p14:creationId xmlns:p14="http://schemas.microsoft.com/office/powerpoint/2010/main" val="620673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DC527A-7DB2-44F5-B47D-A8B98E17FDD3}"/>
              </a:ext>
            </a:extLst>
          </p:cNvPr>
          <p:cNvSpPr>
            <a:spLocks noGrp="1"/>
          </p:cNvSpPr>
          <p:nvPr>
            <p:ph type="title"/>
          </p:nvPr>
        </p:nvSpPr>
        <p:spPr/>
        <p:txBody>
          <a:bodyPr/>
          <a:lstStyle/>
          <a:p>
            <a:r>
              <a:rPr lang="de-DE" sz="2400" dirty="0"/>
              <a:t>DER BUNDESRAT</a:t>
            </a:r>
            <a:endParaRPr lang="cs-CZ" sz="2400" dirty="0"/>
          </a:p>
        </p:txBody>
      </p:sp>
      <p:sp>
        <p:nvSpPr>
          <p:cNvPr id="3" name="Zástupný obsah 2">
            <a:extLst>
              <a:ext uri="{FF2B5EF4-FFF2-40B4-BE49-F238E27FC236}">
                <a16:creationId xmlns:a16="http://schemas.microsoft.com/office/drawing/2014/main" id="{0840BB41-7933-4975-98F1-B4597E6A08B0}"/>
              </a:ext>
            </a:extLst>
          </p:cNvPr>
          <p:cNvSpPr>
            <a:spLocks noGrp="1"/>
          </p:cNvSpPr>
          <p:nvPr>
            <p:ph sz="half" idx="1"/>
          </p:nvPr>
        </p:nvSpPr>
        <p:spPr/>
        <p:txBody>
          <a:bodyPr/>
          <a:lstStyle/>
          <a:p>
            <a:pPr algn="just"/>
            <a:r>
              <a:rPr lang="cs-CZ" sz="1400" dirty="0" err="1"/>
              <a:t>Ein</a:t>
            </a:r>
            <a:r>
              <a:rPr lang="cs-CZ" sz="1400" dirty="0"/>
              <a:t> </a:t>
            </a:r>
            <a:r>
              <a:rPr lang="cs-CZ" sz="1400" dirty="0" err="1"/>
              <a:t>Verfassungsorgan</a:t>
            </a:r>
            <a:r>
              <a:rPr lang="de-DE" sz="1400" dirty="0"/>
              <a:t>, durch das die Länder bei der Gesetzgebung und Verwaltung des Bundes sowie in Angelegenheiten der EU mitwirken. Jedes Land ist durch Mitglieder seiner Landesregierung im Bundesrat vertreten.</a:t>
            </a:r>
          </a:p>
          <a:p>
            <a:pPr algn="just"/>
            <a:r>
              <a:rPr lang="de-DE" sz="1400" dirty="0"/>
              <a:t>Seit 2000 ist der Sitz des Bundesrates das Preußische Herrenhaus in Berlin, 1949 – 2000 war er im Bundeshaus in Bonn.</a:t>
            </a:r>
          </a:p>
          <a:p>
            <a:pPr algn="just"/>
            <a:r>
              <a:rPr lang="de-DE" sz="1400" dirty="0"/>
              <a:t>Im Bundesrat sind 69 Vertreter, jedes Bundesland schickt zwischen drei bis sechs Mitglieder je nach dem Bevölkerungsanteil unter folgenden Bedingungen:</a:t>
            </a:r>
          </a:p>
          <a:p>
            <a:pPr lvl="1" algn="just"/>
            <a:r>
              <a:rPr lang="de-DE" sz="1000" dirty="0"/>
              <a:t>Jedes Land hat mindestens drei Stimmen</a:t>
            </a:r>
          </a:p>
          <a:p>
            <a:pPr lvl="1" algn="just"/>
            <a:r>
              <a:rPr lang="de-DE" sz="1000" dirty="0"/>
              <a:t>Länder mit mehr als zwei Millionen Einwohnern haben vier Stimmen</a:t>
            </a:r>
          </a:p>
          <a:p>
            <a:pPr lvl="1" algn="just"/>
            <a:r>
              <a:rPr lang="de-DE" sz="1000" dirty="0"/>
              <a:t>Länder mit mehr als sechs Millionen Einwohnern haben fünf Stimmen</a:t>
            </a:r>
          </a:p>
          <a:p>
            <a:pPr lvl="1" algn="just"/>
            <a:r>
              <a:rPr lang="de-DE" sz="1000" dirty="0"/>
              <a:t>Länder mit mehr als sieben Millionen Einwohnern haben sechs Stimmen</a:t>
            </a:r>
          </a:p>
          <a:p>
            <a:pPr algn="just"/>
            <a:r>
              <a:rPr lang="de-DE" sz="1400" dirty="0"/>
              <a:t>Die Mitglieder des Bundesrates sind zugleich Mitglieder ihrer Landesregierungen und erhalten für ihre Tätigkeit im Bundesrat keine Vergütung.</a:t>
            </a:r>
            <a:endParaRPr lang="cs-CZ" sz="1400" dirty="0"/>
          </a:p>
        </p:txBody>
      </p:sp>
      <p:pic>
        <p:nvPicPr>
          <p:cNvPr id="5" name="Zástupný obsah 4">
            <a:extLst>
              <a:ext uri="{FF2B5EF4-FFF2-40B4-BE49-F238E27FC236}">
                <a16:creationId xmlns:a16="http://schemas.microsoft.com/office/drawing/2014/main" id="{E77CA1EA-C245-477A-B94C-7E045800FF9E}"/>
              </a:ext>
            </a:extLst>
          </p:cNvPr>
          <p:cNvPicPr>
            <a:picLocks noGrp="1" noChangeAspect="1"/>
          </p:cNvPicPr>
          <p:nvPr>
            <p:ph sz="half" idx="2"/>
          </p:nvPr>
        </p:nvPicPr>
        <p:blipFill>
          <a:blip r:embed="rId2"/>
          <a:stretch>
            <a:fillRect/>
          </a:stretch>
        </p:blipFill>
        <p:spPr>
          <a:xfrm>
            <a:off x="6197600" y="2072455"/>
            <a:ext cx="5384800" cy="3581452"/>
          </a:xfrm>
          <a:prstGeom prst="rect">
            <a:avLst/>
          </a:prstGeom>
        </p:spPr>
      </p:pic>
    </p:spTree>
    <p:extLst>
      <p:ext uri="{BB962C8B-B14F-4D97-AF65-F5344CB8AC3E}">
        <p14:creationId xmlns:p14="http://schemas.microsoft.com/office/powerpoint/2010/main" val="3922984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A15AFA-1C45-4B12-94A2-9472E405F9AC}"/>
              </a:ext>
            </a:extLst>
          </p:cNvPr>
          <p:cNvSpPr>
            <a:spLocks noGrp="1"/>
          </p:cNvSpPr>
          <p:nvPr>
            <p:ph type="title"/>
          </p:nvPr>
        </p:nvSpPr>
        <p:spPr/>
        <p:txBody>
          <a:bodyPr/>
          <a:lstStyle/>
          <a:p>
            <a:r>
              <a:rPr lang="de-DE" sz="2400" dirty="0"/>
              <a:t>LANDESPARLAMENT</a:t>
            </a:r>
            <a:endParaRPr lang="cs-CZ" sz="2400" dirty="0"/>
          </a:p>
        </p:txBody>
      </p:sp>
      <p:sp>
        <p:nvSpPr>
          <p:cNvPr id="3" name="Zástupný obsah 2">
            <a:extLst>
              <a:ext uri="{FF2B5EF4-FFF2-40B4-BE49-F238E27FC236}">
                <a16:creationId xmlns:a16="http://schemas.microsoft.com/office/drawing/2014/main" id="{3D347C05-9D91-4464-8DD6-0D3D5F513C91}"/>
              </a:ext>
            </a:extLst>
          </p:cNvPr>
          <p:cNvSpPr>
            <a:spLocks noGrp="1"/>
          </p:cNvSpPr>
          <p:nvPr>
            <p:ph idx="1"/>
          </p:nvPr>
        </p:nvSpPr>
        <p:spPr/>
        <p:txBody>
          <a:bodyPr/>
          <a:lstStyle/>
          <a:p>
            <a:r>
              <a:rPr lang="de-DE" sz="1400" dirty="0"/>
              <a:t>Ist der Sammelbegriff für die Parlamente der Bundesländer. Allgemein werden sie im Grundgesetz als </a:t>
            </a:r>
            <a:r>
              <a:rPr lang="de-DE" sz="1400" i="1" dirty="0"/>
              <a:t>Volksvertretungen</a:t>
            </a:r>
            <a:r>
              <a:rPr lang="de-DE" sz="1400" dirty="0"/>
              <a:t> der Länder bezeichnet.</a:t>
            </a:r>
          </a:p>
          <a:p>
            <a:r>
              <a:rPr lang="de-DE" sz="1400" dirty="0"/>
              <a:t>In den Flächenländern heißt das Landesparlament </a:t>
            </a:r>
            <a:r>
              <a:rPr lang="de-DE" sz="1400" i="1" dirty="0"/>
              <a:t>Landtag</a:t>
            </a:r>
            <a:r>
              <a:rPr lang="de-DE" sz="1400" dirty="0"/>
              <a:t>, in den Stadtstaaten existieren statt Landtag andere Bezeichnungen.</a:t>
            </a:r>
          </a:p>
          <a:p>
            <a:pPr lvl="1"/>
            <a:r>
              <a:rPr lang="de-DE" sz="1000" dirty="0"/>
              <a:t>Land Baden-Württemberg: Landtag von Baden-Württemberg</a:t>
            </a:r>
          </a:p>
          <a:p>
            <a:pPr lvl="1"/>
            <a:r>
              <a:rPr lang="de-DE" sz="1000" dirty="0"/>
              <a:t>Freistaat Bayern: Bayerischer Landtag</a:t>
            </a:r>
          </a:p>
          <a:p>
            <a:pPr lvl="1"/>
            <a:r>
              <a:rPr lang="de-DE" sz="1000" dirty="0"/>
              <a:t>Land Berlin: Abgeordnetenhaus von Berlin</a:t>
            </a:r>
          </a:p>
          <a:p>
            <a:pPr lvl="1"/>
            <a:r>
              <a:rPr lang="de-DE" sz="1000" dirty="0"/>
              <a:t>Land Brandenburg: Landtag Brandenburg</a:t>
            </a:r>
          </a:p>
          <a:p>
            <a:pPr lvl="1"/>
            <a:r>
              <a:rPr lang="de-DE" sz="1000" dirty="0"/>
              <a:t>Freie Hansestadt Bremen: Bremische Bürgerschaft</a:t>
            </a:r>
          </a:p>
          <a:p>
            <a:pPr lvl="1"/>
            <a:r>
              <a:rPr lang="de-DE" sz="1000" dirty="0"/>
              <a:t>Frei und Hansestadt Hamburg: Hamburgische Bürgerschaft</a:t>
            </a:r>
          </a:p>
          <a:p>
            <a:pPr lvl="1"/>
            <a:r>
              <a:rPr lang="de-DE" sz="1000" dirty="0"/>
              <a:t>Land Hessen: Hessischer Landtag</a:t>
            </a:r>
          </a:p>
          <a:p>
            <a:pPr lvl="1"/>
            <a:r>
              <a:rPr lang="de-DE" sz="1000" dirty="0"/>
              <a:t>Land Mecklenburg-Vorpommern: Landtag Mecklenburg-Vorpommern</a:t>
            </a:r>
          </a:p>
          <a:p>
            <a:pPr lvl="1"/>
            <a:r>
              <a:rPr lang="de-DE" sz="1000" dirty="0"/>
              <a:t>Land Niedersachsen: Niedersächsischer Landtag</a:t>
            </a:r>
          </a:p>
          <a:p>
            <a:pPr lvl="1"/>
            <a:r>
              <a:rPr lang="de-DE" sz="1000" dirty="0"/>
              <a:t>Land Nordrhein-Westfalen: Landtag Nordrhein-Westfalen</a:t>
            </a:r>
          </a:p>
          <a:p>
            <a:pPr lvl="1"/>
            <a:r>
              <a:rPr lang="de-DE" sz="1000" dirty="0"/>
              <a:t>Land Rheinland-Pfalz: Landtag Rheinland-Pfalz</a:t>
            </a:r>
          </a:p>
          <a:p>
            <a:pPr lvl="1"/>
            <a:r>
              <a:rPr lang="de-DE" sz="1000" dirty="0"/>
              <a:t>Saarland: Landtag des Saarlandes</a:t>
            </a:r>
          </a:p>
          <a:p>
            <a:pPr lvl="1"/>
            <a:r>
              <a:rPr lang="de-DE" sz="1000" dirty="0"/>
              <a:t>Freistaat Sachsen: Sächsischer Landtag</a:t>
            </a:r>
          </a:p>
          <a:p>
            <a:pPr lvl="1"/>
            <a:r>
              <a:rPr lang="de-DE" sz="1000" dirty="0"/>
              <a:t>Land Sachsen-Anhalt: Landtag von Sachsen-Anhalt</a:t>
            </a:r>
          </a:p>
          <a:p>
            <a:pPr lvl="1"/>
            <a:r>
              <a:rPr lang="de-DE" sz="1000" dirty="0"/>
              <a:t>Land Schleswig-Holstein: Schleswig-Holsteinischer Landtag</a:t>
            </a:r>
          </a:p>
          <a:p>
            <a:pPr lvl="1"/>
            <a:r>
              <a:rPr lang="de-DE" sz="1000" dirty="0"/>
              <a:t>Freistaat Thüringen: </a:t>
            </a:r>
            <a:r>
              <a:rPr lang="de-DE" sz="1000"/>
              <a:t>Thüringer Landtag</a:t>
            </a:r>
            <a:endParaRPr lang="de-DE" sz="1000" dirty="0"/>
          </a:p>
          <a:p>
            <a:r>
              <a:rPr lang="de-DE" sz="1400" dirty="0"/>
              <a:t>Die Wahlperiode liegt bei fünf Jahren (nur im Bundesland Bremen vier Jahre).</a:t>
            </a:r>
          </a:p>
          <a:p>
            <a:r>
              <a:rPr lang="de-DE" sz="1400" dirty="0"/>
              <a:t>Hauptaufgaben der Landtage:</a:t>
            </a:r>
          </a:p>
          <a:p>
            <a:pPr lvl="1"/>
            <a:r>
              <a:rPr lang="de-DE" sz="1000" dirty="0"/>
              <a:t>Kontrolle der Landesregierung</a:t>
            </a:r>
          </a:p>
          <a:p>
            <a:pPr lvl="1"/>
            <a:r>
              <a:rPr lang="de-DE" sz="1000" dirty="0"/>
              <a:t>Erlass von Landesgesetzen</a:t>
            </a:r>
          </a:p>
          <a:p>
            <a:pPr lvl="1"/>
            <a:r>
              <a:rPr lang="de-DE" sz="1000" dirty="0"/>
              <a:t>Gestaltung und Freigabe des Landeshaushaltes</a:t>
            </a:r>
            <a:endParaRPr lang="cs-CZ" sz="1000" dirty="0"/>
          </a:p>
        </p:txBody>
      </p:sp>
    </p:spTree>
    <p:extLst>
      <p:ext uri="{BB962C8B-B14F-4D97-AF65-F5344CB8AC3E}">
        <p14:creationId xmlns:p14="http://schemas.microsoft.com/office/powerpoint/2010/main" val="1276631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4">
            <a:extLst>
              <a:ext uri="{FF2B5EF4-FFF2-40B4-BE49-F238E27FC236}">
                <a16:creationId xmlns:a16="http://schemas.microsoft.com/office/drawing/2014/main" id="{51E7749A-F190-4478-90CE-569714BAEC4F}"/>
              </a:ext>
            </a:extLst>
          </p:cNvPr>
          <p:cNvSpPr>
            <a:spLocks noGrp="1"/>
          </p:cNvSpPr>
          <p:nvPr>
            <p:ph type="title"/>
          </p:nvPr>
        </p:nvSpPr>
        <p:spPr/>
        <p:txBody>
          <a:bodyPr/>
          <a:lstStyle/>
          <a:p>
            <a:r>
              <a:rPr lang="de-DE" altLang="cs-CZ" sz="2400" dirty="0"/>
              <a:t>DIE IM BUNDESTAG VERTRETENEN POLITISCHEN PARTEIEN UND IHRE STIFTUNGEN</a:t>
            </a:r>
            <a:endParaRPr lang="cs-CZ" altLang="cs-CZ" sz="2400" dirty="0"/>
          </a:p>
        </p:txBody>
      </p:sp>
      <p:sp>
        <p:nvSpPr>
          <p:cNvPr id="8195" name="Zástupný symbol pro obsah 5">
            <a:extLst>
              <a:ext uri="{FF2B5EF4-FFF2-40B4-BE49-F238E27FC236}">
                <a16:creationId xmlns:a16="http://schemas.microsoft.com/office/drawing/2014/main" id="{D435EF26-1FA1-44B6-8D8A-94823F2EC05D}"/>
              </a:ext>
            </a:extLst>
          </p:cNvPr>
          <p:cNvSpPr>
            <a:spLocks noGrp="1"/>
          </p:cNvSpPr>
          <p:nvPr>
            <p:ph idx="1"/>
          </p:nvPr>
        </p:nvSpPr>
        <p:spPr/>
        <p:txBody>
          <a:bodyPr/>
          <a:lstStyle/>
          <a:p>
            <a:pPr algn="just"/>
            <a:r>
              <a:rPr lang="de-DE" altLang="cs-CZ" sz="1400" b="1" dirty="0">
                <a:latin typeface="Arial Narrow" panose="020B0606020202030204" pitchFamily="34" charset="0"/>
              </a:rPr>
              <a:t>Christlich Demokratische Union Deutschlands </a:t>
            </a:r>
            <a:r>
              <a:rPr lang="de-DE" altLang="cs-CZ" sz="1400" b="1" dirty="0"/>
              <a:t>(CDU) </a:t>
            </a:r>
            <a:r>
              <a:rPr lang="de-DE" altLang="cs-CZ" sz="1400" dirty="0"/>
              <a:t>– Gründungsjahr: </a:t>
            </a:r>
            <a:r>
              <a:rPr lang="cs-CZ" altLang="cs-CZ" sz="1400" dirty="0"/>
              <a:t>1945</a:t>
            </a:r>
            <a:r>
              <a:rPr lang="de-DE" altLang="cs-CZ" sz="1400" dirty="0"/>
              <a:t> (1950)</a:t>
            </a:r>
            <a:r>
              <a:rPr lang="cs-CZ" altLang="cs-CZ" sz="1400" dirty="0"/>
              <a:t>, </a:t>
            </a:r>
            <a:r>
              <a:rPr lang="de-DE" altLang="cs-CZ" sz="1400" dirty="0"/>
              <a:t>Parteivorsitzender: Friedrich Merz</a:t>
            </a:r>
            <a:r>
              <a:rPr lang="cs-CZ" altLang="cs-CZ" sz="1400" dirty="0"/>
              <a:t>, </a:t>
            </a:r>
            <a:r>
              <a:rPr lang="de-DE" altLang="cs-CZ" sz="1400" dirty="0"/>
              <a:t>152 Abgeordnete</a:t>
            </a:r>
            <a:r>
              <a:rPr lang="cs-CZ" altLang="cs-CZ" sz="1400" dirty="0"/>
              <a:t> (</a:t>
            </a:r>
            <a:r>
              <a:rPr lang="de-DE" altLang="cs-CZ" sz="1400" dirty="0"/>
              <a:t>mit der </a:t>
            </a:r>
            <a:r>
              <a:rPr lang="cs-CZ" altLang="cs-CZ" sz="1400" dirty="0"/>
              <a:t>CSU </a:t>
            </a:r>
            <a:r>
              <a:rPr lang="de-DE" altLang="cs-CZ" sz="1400" dirty="0"/>
              <a:t>in der Union-Fraktion 197</a:t>
            </a:r>
            <a:r>
              <a:rPr lang="cs-CZ" altLang="cs-CZ" sz="1400" dirty="0"/>
              <a:t>), </a:t>
            </a:r>
            <a:r>
              <a:rPr lang="de-DE" altLang="cs-CZ" sz="1400" dirty="0"/>
              <a:t>parteinah ist die </a:t>
            </a:r>
            <a:r>
              <a:rPr lang="de-DE" altLang="cs-CZ" sz="1400" b="1" i="1" dirty="0"/>
              <a:t>Konrad-Adenauer-Stiftung</a:t>
            </a:r>
            <a:r>
              <a:rPr lang="de-DE" altLang="cs-CZ" sz="1400" dirty="0"/>
              <a:t>,</a:t>
            </a:r>
            <a:r>
              <a:rPr lang="cs-CZ" altLang="cs-CZ" sz="1400" dirty="0"/>
              <a:t> </a:t>
            </a:r>
            <a:r>
              <a:rPr lang="de-DE" altLang="cs-CZ" sz="1400" dirty="0"/>
              <a:t>gegründet </a:t>
            </a:r>
            <a:r>
              <a:rPr lang="cs-CZ" altLang="cs-CZ" sz="1400" dirty="0"/>
              <a:t>1955 (</a:t>
            </a:r>
            <a:r>
              <a:rPr lang="de-DE" altLang="cs-CZ" sz="1400" dirty="0"/>
              <a:t>Vorsitz</a:t>
            </a:r>
            <a:r>
              <a:rPr lang="cs-CZ" altLang="cs-CZ" sz="1400" dirty="0"/>
              <a:t>: </a:t>
            </a:r>
            <a:r>
              <a:rPr lang="de-DE" altLang="cs-CZ" sz="1400" dirty="0"/>
              <a:t>Norbert Lammert)</a:t>
            </a:r>
          </a:p>
          <a:p>
            <a:pPr algn="just"/>
            <a:r>
              <a:rPr lang="de-DE" altLang="cs-CZ" sz="1400" b="1" dirty="0">
                <a:latin typeface="Arial Narrow" panose="020B0606020202030204" pitchFamily="34" charset="0"/>
              </a:rPr>
              <a:t>Christlich-Soziale Union in Bayern </a:t>
            </a:r>
            <a:r>
              <a:rPr lang="de-DE" altLang="cs-CZ" sz="1400" b="1" dirty="0"/>
              <a:t>(CSU) </a:t>
            </a:r>
            <a:r>
              <a:rPr lang="de-DE" altLang="cs-CZ" sz="1400" dirty="0"/>
              <a:t>– Gründungsjahr: 1945, Parteivorsitzender: Markus Söder, </a:t>
            </a:r>
            <a:r>
              <a:rPr lang="cs-CZ" altLang="cs-CZ" sz="1400" dirty="0"/>
              <a:t>4</a:t>
            </a:r>
            <a:r>
              <a:rPr lang="de-DE" altLang="cs-CZ" sz="1400" dirty="0"/>
              <a:t>5</a:t>
            </a:r>
            <a:r>
              <a:rPr lang="cs-CZ" altLang="cs-CZ" sz="1400" dirty="0"/>
              <a:t> </a:t>
            </a:r>
            <a:r>
              <a:rPr lang="de-DE" altLang="cs-CZ" sz="1400" dirty="0"/>
              <a:t>Abgeordnete</a:t>
            </a:r>
            <a:r>
              <a:rPr lang="cs-CZ" altLang="cs-CZ" sz="1400" dirty="0"/>
              <a:t> (</a:t>
            </a:r>
            <a:r>
              <a:rPr lang="de-DE" altLang="cs-CZ" sz="1400" dirty="0"/>
              <a:t>mit der </a:t>
            </a:r>
            <a:r>
              <a:rPr lang="cs-CZ" altLang="cs-CZ" sz="1400" dirty="0"/>
              <a:t>CDU </a:t>
            </a:r>
            <a:r>
              <a:rPr lang="de-DE" altLang="cs-CZ" sz="1400" dirty="0"/>
              <a:t>in der Union-Fraktion 197</a:t>
            </a:r>
            <a:r>
              <a:rPr lang="cs-CZ" altLang="cs-CZ" sz="1400" dirty="0"/>
              <a:t>), </a:t>
            </a:r>
            <a:r>
              <a:rPr lang="de-DE" altLang="cs-CZ" sz="1400" dirty="0"/>
              <a:t>die Partei kandidiert ausschließlich in Bayern</a:t>
            </a:r>
            <a:r>
              <a:rPr lang="cs-CZ" altLang="cs-CZ" sz="1400" dirty="0"/>
              <a:t>, </a:t>
            </a:r>
            <a:r>
              <a:rPr lang="de-DE" altLang="cs-CZ" sz="1400" dirty="0"/>
              <a:t>parteinah ist die </a:t>
            </a:r>
            <a:r>
              <a:rPr lang="de-DE" altLang="cs-CZ" sz="1400" b="1" i="1" dirty="0"/>
              <a:t>Hanns-Seidel-Stiftung</a:t>
            </a:r>
            <a:r>
              <a:rPr lang="de-DE" altLang="cs-CZ" sz="1400" dirty="0"/>
              <a:t>, gegründet </a:t>
            </a:r>
            <a:r>
              <a:rPr lang="cs-CZ" altLang="cs-CZ" sz="1400" dirty="0"/>
              <a:t>1967 (</a:t>
            </a:r>
            <a:r>
              <a:rPr lang="de-DE" altLang="cs-CZ" sz="1400" dirty="0"/>
              <a:t>Vorsitz</a:t>
            </a:r>
            <a:r>
              <a:rPr lang="cs-CZ" altLang="cs-CZ" sz="1400" dirty="0"/>
              <a:t>: </a:t>
            </a:r>
            <a:r>
              <a:rPr lang="de-DE" altLang="cs-CZ" sz="1400" dirty="0"/>
              <a:t>Markus Ferber)</a:t>
            </a:r>
          </a:p>
          <a:p>
            <a:pPr algn="just"/>
            <a:r>
              <a:rPr lang="de-DE" altLang="cs-CZ" sz="1400" b="1" dirty="0">
                <a:latin typeface="Arial Narrow" panose="020B0606020202030204" pitchFamily="34" charset="0"/>
              </a:rPr>
              <a:t>Sozialdemokratische Partei Deutschlands </a:t>
            </a:r>
            <a:r>
              <a:rPr lang="de-DE" altLang="cs-CZ" sz="1400" b="1" dirty="0"/>
              <a:t>(SPD) </a:t>
            </a:r>
            <a:r>
              <a:rPr lang="de-DE" altLang="cs-CZ" sz="1400" dirty="0"/>
              <a:t>– Gründungsjahr </a:t>
            </a:r>
            <a:r>
              <a:rPr lang="cs-CZ" altLang="cs-CZ" sz="1400" dirty="0"/>
              <a:t>18</a:t>
            </a:r>
            <a:r>
              <a:rPr lang="de-DE" altLang="cs-CZ" sz="1400" dirty="0"/>
              <a:t>63</a:t>
            </a:r>
            <a:r>
              <a:rPr lang="cs-CZ" altLang="cs-CZ" sz="1400" dirty="0"/>
              <a:t> (</a:t>
            </a:r>
            <a:r>
              <a:rPr lang="de-DE" altLang="cs-CZ" sz="1400" dirty="0"/>
              <a:t>unter dem Titel </a:t>
            </a:r>
            <a:r>
              <a:rPr lang="cs-CZ" altLang="cs-CZ" sz="1400" dirty="0"/>
              <a:t>SPD </a:t>
            </a:r>
            <a:r>
              <a:rPr lang="de-DE" altLang="cs-CZ" sz="1400" dirty="0"/>
              <a:t>seit </a:t>
            </a:r>
            <a:r>
              <a:rPr lang="cs-CZ" altLang="cs-CZ" sz="1400" dirty="0"/>
              <a:t>1890), </a:t>
            </a:r>
            <a:r>
              <a:rPr lang="de-DE" altLang="cs-CZ" sz="1400" dirty="0"/>
              <a:t>Vorsitzende: Saskia </a:t>
            </a:r>
            <a:r>
              <a:rPr lang="de-DE" altLang="cs-CZ" sz="1400" dirty="0" err="1"/>
              <a:t>Esken</a:t>
            </a:r>
            <a:r>
              <a:rPr lang="de-DE" altLang="cs-CZ" sz="1400" dirty="0"/>
              <a:t>, Lars Klingbeil</a:t>
            </a:r>
            <a:r>
              <a:rPr lang="cs-CZ" altLang="cs-CZ" sz="1400" dirty="0"/>
              <a:t>, </a:t>
            </a:r>
            <a:r>
              <a:rPr lang="de-DE" altLang="cs-CZ" sz="1400" dirty="0"/>
              <a:t>206</a:t>
            </a:r>
            <a:r>
              <a:rPr lang="cs-CZ" altLang="cs-CZ" sz="1400" dirty="0"/>
              <a:t> </a:t>
            </a:r>
            <a:r>
              <a:rPr lang="de-DE" altLang="cs-CZ" sz="1400" dirty="0"/>
              <a:t>Abgeordnete</a:t>
            </a:r>
            <a:r>
              <a:rPr lang="cs-CZ" altLang="cs-CZ" sz="1400" dirty="0"/>
              <a:t>, </a:t>
            </a:r>
            <a:r>
              <a:rPr lang="de-DE" altLang="cs-CZ" sz="1400" dirty="0"/>
              <a:t>parteinah ist die </a:t>
            </a:r>
            <a:r>
              <a:rPr lang="de-DE" altLang="cs-CZ" sz="1400" b="1" i="1" dirty="0"/>
              <a:t>Friedrich-Ebert-Stiftung</a:t>
            </a:r>
            <a:r>
              <a:rPr lang="de-DE" altLang="cs-CZ" sz="1400" dirty="0"/>
              <a:t>, gegründet </a:t>
            </a:r>
            <a:r>
              <a:rPr lang="cs-CZ" altLang="cs-CZ" sz="1400" dirty="0"/>
              <a:t>1925, </a:t>
            </a:r>
            <a:r>
              <a:rPr lang="de-DE" altLang="cs-CZ" sz="1400" dirty="0"/>
              <a:t>neugegründet </a:t>
            </a:r>
            <a:r>
              <a:rPr lang="cs-CZ" altLang="cs-CZ" sz="1400" dirty="0"/>
              <a:t>19</a:t>
            </a:r>
            <a:r>
              <a:rPr lang="de-DE" altLang="cs-CZ" sz="1400" dirty="0"/>
              <a:t>54</a:t>
            </a:r>
            <a:r>
              <a:rPr lang="cs-CZ" altLang="cs-CZ" sz="1400" dirty="0"/>
              <a:t> (</a:t>
            </a:r>
            <a:r>
              <a:rPr lang="de-DE" altLang="cs-CZ" sz="1400" dirty="0"/>
              <a:t>Vorsitz</a:t>
            </a:r>
            <a:r>
              <a:rPr lang="cs-CZ" altLang="cs-CZ" sz="1400" dirty="0"/>
              <a:t>: </a:t>
            </a:r>
            <a:r>
              <a:rPr lang="de-DE" altLang="cs-CZ" sz="1400" dirty="0"/>
              <a:t>Kurt Beck</a:t>
            </a:r>
            <a:r>
              <a:rPr lang="cs-CZ" altLang="cs-CZ" sz="1400" dirty="0"/>
              <a:t>)</a:t>
            </a:r>
          </a:p>
          <a:p>
            <a:pPr algn="just"/>
            <a:r>
              <a:rPr lang="de-DE" altLang="cs-CZ" sz="1400" b="1" dirty="0"/>
              <a:t>Alternative für Deutschland (AfD) </a:t>
            </a:r>
            <a:r>
              <a:rPr lang="de-DE" altLang="cs-CZ" sz="1400" dirty="0"/>
              <a:t>– Gründungsjahr: 2013, Vorsitzende: Tino </a:t>
            </a:r>
            <a:r>
              <a:rPr lang="de-DE" altLang="cs-CZ" sz="1400" dirty="0" err="1"/>
              <a:t>Chrupalla</a:t>
            </a:r>
            <a:r>
              <a:rPr lang="de-DE" altLang="cs-CZ" sz="1400" dirty="0"/>
              <a:t>, 83 Abgeordnete</a:t>
            </a:r>
            <a:r>
              <a:rPr lang="cs-CZ" altLang="cs-CZ" sz="1400" dirty="0"/>
              <a:t>, </a:t>
            </a:r>
            <a:r>
              <a:rPr lang="de-DE" altLang="cs-CZ" sz="1400" dirty="0"/>
              <a:t>parteinah ist die </a:t>
            </a:r>
            <a:r>
              <a:rPr lang="de-DE" altLang="cs-CZ" sz="1400" b="1" i="1" dirty="0"/>
              <a:t>Desiderius-Erasmus-Stiftung</a:t>
            </a:r>
            <a:r>
              <a:rPr lang="de-DE" altLang="cs-CZ" sz="1400" dirty="0"/>
              <a:t>, gegründet </a:t>
            </a:r>
            <a:r>
              <a:rPr lang="cs-CZ" altLang="cs-CZ" sz="1400" dirty="0"/>
              <a:t>2017 (</a:t>
            </a:r>
            <a:r>
              <a:rPr lang="de-DE" altLang="cs-CZ" sz="1400" dirty="0"/>
              <a:t>Vorsitz</a:t>
            </a:r>
            <a:r>
              <a:rPr lang="cs-CZ" altLang="cs-CZ" sz="1400" dirty="0"/>
              <a:t>: </a:t>
            </a:r>
            <a:r>
              <a:rPr lang="de-DE" altLang="cs-CZ" sz="1400" dirty="0"/>
              <a:t>Erika Steinbach</a:t>
            </a:r>
            <a:r>
              <a:rPr lang="cs-CZ" altLang="cs-CZ" sz="1400" dirty="0"/>
              <a:t>)</a:t>
            </a:r>
            <a:endParaRPr lang="de-DE" altLang="cs-CZ" sz="1400" dirty="0"/>
          </a:p>
          <a:p>
            <a:pPr algn="just"/>
            <a:r>
              <a:rPr lang="de-DE" altLang="cs-CZ" sz="1400" b="1" dirty="0">
                <a:latin typeface="Arial Narrow" panose="020B0606020202030204" pitchFamily="34" charset="0"/>
              </a:rPr>
              <a:t>Freie Demokratische Partei </a:t>
            </a:r>
            <a:r>
              <a:rPr lang="de-DE" altLang="cs-CZ" sz="1400" b="1" dirty="0"/>
              <a:t>(FDP) </a:t>
            </a:r>
            <a:r>
              <a:rPr lang="de-DE" altLang="cs-CZ" sz="1400" dirty="0"/>
              <a:t>– Gründungsjahr: 1948, Vorsitzender: Christian Lindner, 92</a:t>
            </a:r>
            <a:r>
              <a:rPr lang="cs-CZ" altLang="cs-CZ" sz="1400" dirty="0"/>
              <a:t> </a:t>
            </a:r>
            <a:r>
              <a:rPr lang="de-DE" altLang="cs-CZ" sz="1400" dirty="0"/>
              <a:t>Abgeordnete, parteinah ist die </a:t>
            </a:r>
            <a:r>
              <a:rPr lang="de-DE" altLang="cs-CZ" sz="1400" b="1" i="1" dirty="0"/>
              <a:t>Friedrich-Naumann-Stiftung</a:t>
            </a:r>
            <a:r>
              <a:rPr lang="de-DE" altLang="cs-CZ" sz="1400" dirty="0"/>
              <a:t>, gegründet </a:t>
            </a:r>
            <a:r>
              <a:rPr lang="cs-CZ" altLang="cs-CZ" sz="1400" dirty="0"/>
              <a:t>1958 (</a:t>
            </a:r>
            <a:r>
              <a:rPr lang="de-DE" altLang="cs-CZ" sz="1400" dirty="0"/>
              <a:t>Vorsitz</a:t>
            </a:r>
            <a:r>
              <a:rPr lang="cs-CZ" altLang="cs-CZ" sz="1400" dirty="0"/>
              <a:t>: </a:t>
            </a:r>
            <a:r>
              <a:rPr lang="de-DE" altLang="cs-CZ" sz="1400" dirty="0"/>
              <a:t>Karl-Heinz </a:t>
            </a:r>
            <a:r>
              <a:rPr lang="de-DE" altLang="cs-CZ" sz="1400" dirty="0" err="1"/>
              <a:t>Paqué</a:t>
            </a:r>
            <a:r>
              <a:rPr lang="de-DE" altLang="cs-CZ" sz="1400" dirty="0"/>
              <a:t>)</a:t>
            </a:r>
          </a:p>
          <a:p>
            <a:pPr algn="just"/>
            <a:r>
              <a:rPr lang="de-DE" altLang="cs-CZ" sz="1400" b="1" dirty="0">
                <a:latin typeface="Arial Narrow" panose="020B0606020202030204" pitchFamily="34" charset="0"/>
              </a:rPr>
              <a:t>Die Linke </a:t>
            </a:r>
            <a:r>
              <a:rPr lang="de-DE" altLang="cs-CZ" sz="1400" dirty="0"/>
              <a:t>– Gründungsjahr: </a:t>
            </a:r>
            <a:r>
              <a:rPr lang="cs-CZ" altLang="cs-CZ" sz="1400" dirty="0"/>
              <a:t>2007 </a:t>
            </a:r>
            <a:r>
              <a:rPr lang="de-DE" altLang="cs-CZ" sz="1400" dirty="0"/>
              <a:t>durch Vereinigung von Partei des demokratischen Sozialismus (PDS) und Arbeit &amp; soziale Gerechtigkeit-Wahlalternative (WASG), Vorsitzende: Susanne Hennig-</a:t>
            </a:r>
            <a:r>
              <a:rPr lang="de-DE" altLang="cs-CZ" sz="1400" dirty="0" err="1"/>
              <a:t>Wellsow</a:t>
            </a:r>
            <a:r>
              <a:rPr lang="cs-CZ" altLang="cs-CZ" sz="1400" dirty="0"/>
              <a:t>, </a:t>
            </a:r>
            <a:r>
              <a:rPr lang="de-DE" altLang="cs-CZ" sz="1400" dirty="0"/>
              <a:t>Janine Wissler, 3</a:t>
            </a:r>
            <a:r>
              <a:rPr lang="cs-CZ" altLang="cs-CZ" sz="1400" dirty="0"/>
              <a:t>9</a:t>
            </a:r>
            <a:r>
              <a:rPr lang="de-DE" altLang="cs-CZ" sz="1400" dirty="0"/>
              <a:t> Abgeordnete</a:t>
            </a:r>
            <a:r>
              <a:rPr lang="cs-CZ" altLang="cs-CZ" sz="1400" dirty="0"/>
              <a:t>, </a:t>
            </a:r>
            <a:r>
              <a:rPr lang="de-DE" altLang="cs-CZ" sz="1400" dirty="0"/>
              <a:t>parteinah ist die </a:t>
            </a:r>
            <a:r>
              <a:rPr lang="de-DE" altLang="cs-CZ" sz="1400" b="1" i="1" dirty="0"/>
              <a:t>Rosa-Luxemburg-Stiftung</a:t>
            </a:r>
            <a:r>
              <a:rPr lang="de-DE" altLang="cs-CZ" sz="1400" dirty="0"/>
              <a:t>, gegründet </a:t>
            </a:r>
            <a:r>
              <a:rPr lang="cs-CZ" altLang="cs-CZ" sz="1400" dirty="0"/>
              <a:t>1990 (</a:t>
            </a:r>
            <a:r>
              <a:rPr lang="de-DE" altLang="cs-CZ" sz="1400" dirty="0"/>
              <a:t>Vorsitz</a:t>
            </a:r>
            <a:r>
              <a:rPr lang="cs-CZ" altLang="cs-CZ" sz="1400" dirty="0"/>
              <a:t>: Dagmar </a:t>
            </a:r>
            <a:r>
              <a:rPr lang="cs-CZ" altLang="cs-CZ" sz="1400" dirty="0" err="1"/>
              <a:t>Enkelmann</a:t>
            </a:r>
            <a:r>
              <a:rPr lang="de-DE" altLang="cs-CZ" sz="1400" dirty="0"/>
              <a:t>)</a:t>
            </a:r>
          </a:p>
          <a:p>
            <a:pPr algn="just"/>
            <a:r>
              <a:rPr lang="de-DE" altLang="cs-CZ" sz="1400" b="1" dirty="0">
                <a:latin typeface="Arial Narrow" panose="020B0606020202030204" pitchFamily="34" charset="0"/>
              </a:rPr>
              <a:t>Bündnis 90/Die Grünen </a:t>
            </a:r>
            <a:r>
              <a:rPr lang="de-DE" altLang="cs-CZ" sz="1400" dirty="0"/>
              <a:t>– 1980</a:t>
            </a:r>
            <a:r>
              <a:rPr lang="cs-CZ" altLang="cs-CZ" sz="1400" dirty="0"/>
              <a:t> (</a:t>
            </a:r>
            <a:r>
              <a:rPr lang="de-DE" altLang="cs-CZ" sz="1400" dirty="0"/>
              <a:t>Die Grünen, West</a:t>
            </a:r>
            <a:r>
              <a:rPr lang="cs-CZ" altLang="cs-CZ" sz="1400" dirty="0"/>
              <a:t>), 199</a:t>
            </a:r>
            <a:r>
              <a:rPr lang="de-DE" altLang="cs-CZ" sz="1400" dirty="0"/>
              <a:t>1</a:t>
            </a:r>
            <a:r>
              <a:rPr lang="cs-CZ" altLang="cs-CZ" sz="1400" dirty="0"/>
              <a:t> (</a:t>
            </a:r>
            <a:r>
              <a:rPr lang="de-DE" altLang="cs-CZ" sz="1400" dirty="0"/>
              <a:t>Bündnis 90, Ost</a:t>
            </a:r>
            <a:r>
              <a:rPr lang="cs-CZ" altLang="cs-CZ" sz="1400" dirty="0"/>
              <a:t>), </a:t>
            </a:r>
            <a:r>
              <a:rPr lang="de-DE" altLang="cs-CZ" sz="1400" dirty="0"/>
              <a:t>1993 (Vereinigung zu Bündnis 90/Die Grünen), Vorsitzende: Ricarda Lang, Omid Nouripour</a:t>
            </a:r>
            <a:r>
              <a:rPr lang="cs-CZ" altLang="cs-CZ" sz="1400" dirty="0"/>
              <a:t>, </a:t>
            </a:r>
            <a:r>
              <a:rPr lang="de-DE" altLang="cs-CZ" sz="1400" dirty="0"/>
              <a:t>118</a:t>
            </a:r>
            <a:r>
              <a:rPr lang="cs-CZ" altLang="cs-CZ" sz="1400" dirty="0"/>
              <a:t> </a:t>
            </a:r>
            <a:r>
              <a:rPr lang="de-DE" altLang="cs-CZ" sz="1400" dirty="0"/>
              <a:t>Abgeordnete</a:t>
            </a:r>
            <a:r>
              <a:rPr lang="cs-CZ" altLang="cs-CZ" sz="1400" dirty="0"/>
              <a:t>, </a:t>
            </a:r>
            <a:r>
              <a:rPr lang="de-DE" altLang="cs-CZ" sz="1400" dirty="0"/>
              <a:t>parteinah ist die </a:t>
            </a:r>
            <a:r>
              <a:rPr lang="de-DE" altLang="cs-CZ" sz="1400" b="1" i="1" dirty="0"/>
              <a:t>Heinrich-Böll-Stiftung</a:t>
            </a:r>
            <a:r>
              <a:rPr lang="de-DE" altLang="cs-CZ" sz="1400" dirty="0"/>
              <a:t>, gegründet 199</a:t>
            </a:r>
            <a:r>
              <a:rPr lang="cs-CZ" altLang="cs-CZ" sz="1400" dirty="0"/>
              <a:t>6</a:t>
            </a:r>
            <a:r>
              <a:rPr lang="de-DE" altLang="cs-CZ" sz="1400" dirty="0"/>
              <a:t> (Vorsitz</a:t>
            </a:r>
            <a:r>
              <a:rPr lang="cs-CZ" altLang="cs-CZ" sz="1400" dirty="0"/>
              <a:t>: Ellen </a:t>
            </a:r>
            <a:r>
              <a:rPr lang="de-DE" altLang="cs-CZ" sz="1400" dirty="0" err="1"/>
              <a:t>Ueberschär</a:t>
            </a:r>
            <a:r>
              <a:rPr lang="de-DE" altLang="cs-CZ" sz="1400" dirty="0"/>
              <a:t>, Barbara </a:t>
            </a:r>
            <a:r>
              <a:rPr lang="de-DE" altLang="cs-CZ" sz="1400" dirty="0" err="1"/>
              <a:t>Unmüßig</a:t>
            </a:r>
            <a:r>
              <a:rPr lang="de-DE" altLang="cs-CZ" sz="1400" dirty="0"/>
              <a:t>)</a:t>
            </a:r>
            <a:endParaRPr lang="cs-CZ" altLang="cs-CZ"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E7BFCD-BF23-4375-864B-ECFC580E987E}"/>
              </a:ext>
            </a:extLst>
          </p:cNvPr>
          <p:cNvSpPr>
            <a:spLocks noGrp="1"/>
          </p:cNvSpPr>
          <p:nvPr>
            <p:ph type="title"/>
          </p:nvPr>
        </p:nvSpPr>
        <p:spPr/>
        <p:txBody>
          <a:bodyPr/>
          <a:lstStyle/>
          <a:p>
            <a:r>
              <a:rPr lang="cs-CZ" sz="2400" dirty="0"/>
              <a:t>CHRIST</a:t>
            </a:r>
            <a:r>
              <a:rPr lang="de-DE" sz="2400" dirty="0"/>
              <a:t>L</a:t>
            </a:r>
            <a:r>
              <a:rPr lang="cs-CZ" sz="2400" dirty="0"/>
              <a:t>ICH</a:t>
            </a:r>
            <a:r>
              <a:rPr lang="de-DE" sz="2400" dirty="0"/>
              <a:t> DEMOKRATISCHE UNION DEUTSCHLANDS</a:t>
            </a:r>
            <a:endParaRPr lang="cs-CZ" sz="2400" dirty="0"/>
          </a:p>
        </p:txBody>
      </p:sp>
      <p:sp>
        <p:nvSpPr>
          <p:cNvPr id="3" name="Zástupný obsah 2">
            <a:extLst>
              <a:ext uri="{FF2B5EF4-FFF2-40B4-BE49-F238E27FC236}">
                <a16:creationId xmlns:a16="http://schemas.microsoft.com/office/drawing/2014/main" id="{4DC21124-810C-4FD4-82BB-04A5113A5F47}"/>
              </a:ext>
            </a:extLst>
          </p:cNvPr>
          <p:cNvSpPr>
            <a:spLocks noGrp="1"/>
          </p:cNvSpPr>
          <p:nvPr>
            <p:ph sz="half" idx="1"/>
          </p:nvPr>
        </p:nvSpPr>
        <p:spPr/>
        <p:txBody>
          <a:bodyPr/>
          <a:lstStyle/>
          <a:p>
            <a:pPr algn="just"/>
            <a:r>
              <a:rPr lang="de-DE" sz="1400" dirty="0"/>
              <a:t>Gegründet nach dem 2. Weltkrieg als überkonfessionell christliche Partei. Ihre ideellen Wurzeln sind die katholische Soziallehre und der Konservativismus und die Partei sieht sich dem christlichen Menschenbild verpflichtet. Die längste Zeit war sie in der BRD regierungsverantwortlich (1949-1969, 1982-1998, 2005 bis </a:t>
            </a:r>
            <a:r>
              <a:rPr lang="cs-CZ" sz="1400" dirty="0"/>
              <a:t>2021</a:t>
            </a:r>
            <a:r>
              <a:rPr lang="de-DE" sz="1400" dirty="0"/>
              <a:t>). Ihre Regierungsepochen (1949-1963 die Ära Konrad Adenauer; 1982-1998 die Ära Helmut Kohl; 2005-2021 die Ära Angela Merkel) waren entscheidend für die politische Geschichte der BRD.</a:t>
            </a:r>
          </a:p>
          <a:p>
            <a:pPr algn="just"/>
            <a:r>
              <a:rPr lang="de-DE" sz="1400" dirty="0"/>
              <a:t>Die CDU setzt sich in der EU für eine gesetzliche Verankerung des Gottesbezuges in der EU-Charta, für die Bewahrung christlicher Symbole im öffentlichen Raum und für die Erhaltung christlicher Feiertage ein.</a:t>
            </a:r>
          </a:p>
          <a:p>
            <a:pPr algn="just"/>
            <a:r>
              <a:rPr lang="de-DE" sz="1400" dirty="0"/>
              <a:t>Politische Ziele:</a:t>
            </a:r>
          </a:p>
          <a:p>
            <a:pPr lvl="1" algn="just"/>
            <a:r>
              <a:rPr lang="de-DE" sz="800" dirty="0"/>
              <a:t>Soziale Marktwirtschaft  als ein Garant für Freiheit, Wohlstand und Sicherheit;</a:t>
            </a:r>
          </a:p>
          <a:p>
            <a:pPr lvl="1" algn="just"/>
            <a:r>
              <a:rPr lang="de-DE" sz="800" dirty="0"/>
              <a:t>Stärkere Anstrengungen der Migranten für mehr Integration, Förderung der deutschen Sprache unter den Einwanderern, kontrollierte Einwanderungspolitik;</a:t>
            </a:r>
          </a:p>
          <a:p>
            <a:pPr lvl="1" algn="just"/>
            <a:r>
              <a:rPr lang="de-DE" sz="800" dirty="0"/>
              <a:t>Einsatz für Europa, Förderung eines Europäischen Bundesstaates als Vereinigung des christlichen Abendlandes, gutes Verhältnis zu den USA.</a:t>
            </a:r>
            <a:endParaRPr lang="cs-CZ" sz="1400" dirty="0"/>
          </a:p>
          <a:p>
            <a:pPr algn="just"/>
            <a:r>
              <a:rPr lang="cs-CZ" sz="1400" dirty="0"/>
              <a:t>Die </a:t>
            </a:r>
            <a:r>
              <a:rPr lang="de-DE" sz="1400" dirty="0"/>
              <a:t>parteinahe Konrad-Adenauer-Stiftung ging aus der Gesellschaft für christlich-demokratische Bildungsarbeit hervor und trägt seit 1964 den Namen des ersten Bundeskanzlers. Sie setzt sich ein für:</a:t>
            </a:r>
          </a:p>
          <a:p>
            <a:pPr lvl="1" algn="just"/>
            <a:r>
              <a:rPr lang="de-DE" sz="800" dirty="0"/>
              <a:t>Politische Bildung in Richtung christlich-demokratische Bewegung;</a:t>
            </a:r>
          </a:p>
          <a:p>
            <a:pPr lvl="1" algn="just"/>
            <a:r>
              <a:rPr lang="de-DE" sz="800" dirty="0"/>
              <a:t>Förderung der europäischen Einigung;</a:t>
            </a:r>
          </a:p>
          <a:p>
            <a:pPr lvl="1" algn="just"/>
            <a:r>
              <a:rPr lang="de-DE" sz="800" dirty="0"/>
              <a:t>Förderung begabter Studenten und Doktoranden mit Stipendien.</a:t>
            </a:r>
          </a:p>
        </p:txBody>
      </p:sp>
      <p:pic>
        <p:nvPicPr>
          <p:cNvPr id="1028" name="Picture 4">
            <a:extLst>
              <a:ext uri="{FF2B5EF4-FFF2-40B4-BE49-F238E27FC236}">
                <a16:creationId xmlns:a16="http://schemas.microsoft.com/office/drawing/2014/main" id="{B658AE46-1CA5-44BC-9530-1A0DA0B1D69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97600" y="3063875"/>
            <a:ext cx="5384800" cy="159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918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0ACC3-ABEE-403C-8A70-BBF0223A767E}"/>
              </a:ext>
            </a:extLst>
          </p:cNvPr>
          <p:cNvSpPr>
            <a:spLocks noGrp="1"/>
          </p:cNvSpPr>
          <p:nvPr>
            <p:ph type="title"/>
          </p:nvPr>
        </p:nvSpPr>
        <p:spPr>
          <a:xfrm>
            <a:off x="609600" y="274638"/>
            <a:ext cx="10972800" cy="1143000"/>
          </a:xfrm>
        </p:spPr>
        <p:txBody>
          <a:bodyPr wrap="square" anchor="ctr">
            <a:normAutofit/>
          </a:bodyPr>
          <a:lstStyle/>
          <a:p>
            <a:r>
              <a:rPr lang="de-DE" sz="2800" dirty="0"/>
              <a:t>CHRISTLICH-SOZIALE UNION IN BAYERN</a:t>
            </a:r>
            <a:endParaRPr lang="cs-CZ" sz="2800" dirty="0"/>
          </a:p>
        </p:txBody>
      </p:sp>
      <p:sp>
        <p:nvSpPr>
          <p:cNvPr id="1028" name="Content Placeholder 2">
            <a:extLst>
              <a:ext uri="{FF2B5EF4-FFF2-40B4-BE49-F238E27FC236}">
                <a16:creationId xmlns:a16="http://schemas.microsoft.com/office/drawing/2014/main" id="{619365F6-15E2-48F7-B21B-2D7E9C83594E}"/>
              </a:ext>
            </a:extLst>
          </p:cNvPr>
          <p:cNvSpPr>
            <a:spLocks noGrp="1"/>
          </p:cNvSpPr>
          <p:nvPr>
            <p:ph sz="half" idx="1"/>
          </p:nvPr>
        </p:nvSpPr>
        <p:spPr>
          <a:xfrm>
            <a:off x="609600" y="1600201"/>
            <a:ext cx="5384800" cy="4525963"/>
          </a:xfrm>
        </p:spPr>
        <p:txBody>
          <a:bodyPr/>
          <a:lstStyle/>
          <a:p>
            <a:pPr algn="just"/>
            <a:r>
              <a:rPr lang="en-US" sz="1400" dirty="0" err="1"/>
              <a:t>Gegründet</a:t>
            </a:r>
            <a:r>
              <a:rPr lang="en-US" sz="1400" dirty="0"/>
              <a:t> </a:t>
            </a:r>
            <a:r>
              <a:rPr lang="en-US" sz="1400" dirty="0" err="1"/>
              <a:t>nach</a:t>
            </a:r>
            <a:r>
              <a:rPr lang="en-US" sz="1400" dirty="0"/>
              <a:t> dem 2. </a:t>
            </a:r>
            <a:r>
              <a:rPr lang="en-US" sz="1400" dirty="0" err="1"/>
              <a:t>Weltkrieg</a:t>
            </a:r>
            <a:r>
              <a:rPr lang="en-US" sz="1400" dirty="0"/>
              <a:t> 1945 auf der </a:t>
            </a:r>
            <a:r>
              <a:rPr lang="en-US" sz="1400" dirty="0" err="1"/>
              <a:t>gesamtbayerischen</a:t>
            </a:r>
            <a:r>
              <a:rPr lang="en-US" sz="1400" dirty="0"/>
              <a:t>  </a:t>
            </a:r>
            <a:r>
              <a:rPr lang="en-US" sz="1400" dirty="0" err="1"/>
              <a:t>Gründungsversammlung</a:t>
            </a:r>
            <a:r>
              <a:rPr lang="en-US" sz="1400" dirty="0"/>
              <a:t> in </a:t>
            </a:r>
            <a:r>
              <a:rPr lang="en-US" sz="1400" dirty="0" err="1"/>
              <a:t>Anknüpfung</a:t>
            </a:r>
            <a:r>
              <a:rPr lang="en-US" sz="1400" dirty="0"/>
              <a:t> an die Tradition der </a:t>
            </a:r>
            <a:r>
              <a:rPr lang="en-US" sz="1400" dirty="0" err="1"/>
              <a:t>Bayerischen</a:t>
            </a:r>
            <a:r>
              <a:rPr lang="en-US" sz="1400" dirty="0"/>
              <a:t> </a:t>
            </a:r>
            <a:r>
              <a:rPr lang="en-US" sz="1400" dirty="0" err="1"/>
              <a:t>Volkspartei</a:t>
            </a:r>
            <a:r>
              <a:rPr lang="en-US" sz="1400" dirty="0"/>
              <a:t>, </a:t>
            </a:r>
            <a:r>
              <a:rPr lang="en-US" sz="1400" dirty="0" err="1"/>
              <a:t>einer</a:t>
            </a:r>
            <a:r>
              <a:rPr lang="en-US" sz="1400" dirty="0"/>
              <a:t> </a:t>
            </a:r>
            <a:r>
              <a:rPr lang="en-US" sz="1400" dirty="0" err="1"/>
              <a:t>rechtskonservativen</a:t>
            </a:r>
            <a:r>
              <a:rPr lang="en-US" sz="1400" dirty="0"/>
              <a:t>, </a:t>
            </a:r>
            <a:r>
              <a:rPr lang="en-US" sz="1400" dirty="0" err="1"/>
              <a:t>katholischen</a:t>
            </a:r>
            <a:r>
              <a:rPr lang="en-US" sz="1400" dirty="0"/>
              <a:t>, </a:t>
            </a:r>
            <a:r>
              <a:rPr lang="en-US" sz="1400" dirty="0" err="1"/>
              <a:t>bayerische</a:t>
            </a:r>
            <a:r>
              <a:rPr lang="en-US" sz="1400" dirty="0"/>
              <a:t> </a:t>
            </a:r>
            <a:r>
              <a:rPr lang="en-US" sz="1400" dirty="0" err="1"/>
              <a:t>Sonderinteressen</a:t>
            </a:r>
            <a:r>
              <a:rPr lang="en-US" sz="1400" dirty="0"/>
              <a:t> </a:t>
            </a:r>
            <a:r>
              <a:rPr lang="en-US" sz="1400" dirty="0" err="1"/>
              <a:t>vertretenden</a:t>
            </a:r>
            <a:r>
              <a:rPr lang="en-US" sz="1400" dirty="0"/>
              <a:t> </a:t>
            </a:r>
            <a:r>
              <a:rPr lang="en-US" sz="1400" dirty="0" err="1"/>
              <a:t>Partei</a:t>
            </a:r>
            <a:r>
              <a:rPr lang="en-US" sz="1400" dirty="0"/>
              <a:t> </a:t>
            </a:r>
            <a:r>
              <a:rPr lang="en-US" sz="1400" dirty="0" err="1"/>
              <a:t>aus</a:t>
            </a:r>
            <a:r>
              <a:rPr lang="en-US" sz="1400" dirty="0"/>
              <a:t> der </a:t>
            </a:r>
            <a:r>
              <a:rPr lang="en-US" sz="1400" dirty="0" err="1"/>
              <a:t>Weimarer</a:t>
            </a:r>
            <a:r>
              <a:rPr lang="en-US" sz="1400" dirty="0"/>
              <a:t> </a:t>
            </a:r>
            <a:r>
              <a:rPr lang="en-US" sz="1400" dirty="0" err="1"/>
              <a:t>Republik</a:t>
            </a:r>
            <a:r>
              <a:rPr lang="en-US" sz="1400" dirty="0"/>
              <a:t>. </a:t>
            </a:r>
            <a:r>
              <a:rPr lang="en-US" sz="1400" dirty="0" err="1"/>
              <a:t>Im</a:t>
            </a:r>
            <a:r>
              <a:rPr lang="en-US" sz="1400" dirty="0"/>
              <a:t> </a:t>
            </a:r>
            <a:r>
              <a:rPr lang="en-US" sz="1400" dirty="0" err="1"/>
              <a:t>Unterschied</a:t>
            </a:r>
            <a:r>
              <a:rPr lang="en-US" sz="1400" dirty="0"/>
              <a:t> </a:t>
            </a:r>
            <a:r>
              <a:rPr lang="en-US" sz="1400" dirty="0" err="1"/>
              <a:t>zu</a:t>
            </a:r>
            <a:r>
              <a:rPr lang="en-US" sz="1400" dirty="0"/>
              <a:t> </a:t>
            </a:r>
            <a:r>
              <a:rPr lang="en-US" sz="1400" dirty="0" err="1"/>
              <a:t>dieser</a:t>
            </a:r>
            <a:r>
              <a:rPr lang="en-US" sz="1400" dirty="0"/>
              <a:t> war </a:t>
            </a:r>
            <a:r>
              <a:rPr lang="en-US" sz="1400" dirty="0" err="1"/>
              <a:t>sie</a:t>
            </a:r>
            <a:r>
              <a:rPr lang="en-US" sz="1400" dirty="0"/>
              <a:t> </a:t>
            </a:r>
            <a:r>
              <a:rPr lang="en-US" sz="1400" dirty="0" err="1"/>
              <a:t>konfessionell</a:t>
            </a:r>
            <a:r>
              <a:rPr lang="en-US" sz="1400" dirty="0"/>
              <a:t> </a:t>
            </a:r>
            <a:r>
              <a:rPr lang="en-US" sz="1400" dirty="0" err="1"/>
              <a:t>offen</a:t>
            </a:r>
            <a:r>
              <a:rPr lang="en-US" sz="1400" dirty="0"/>
              <a:t> </a:t>
            </a:r>
            <a:r>
              <a:rPr lang="en-US" sz="1400" dirty="0" err="1"/>
              <a:t>auch</a:t>
            </a:r>
            <a:r>
              <a:rPr lang="en-US" sz="1400" dirty="0"/>
              <a:t> </a:t>
            </a:r>
            <a:r>
              <a:rPr lang="en-US" sz="1400" dirty="0" err="1"/>
              <a:t>für</a:t>
            </a:r>
            <a:r>
              <a:rPr lang="en-US" sz="1400" dirty="0"/>
              <a:t> </a:t>
            </a:r>
            <a:r>
              <a:rPr lang="en-US" sz="1400" dirty="0" err="1"/>
              <a:t>evangelische</a:t>
            </a:r>
            <a:r>
              <a:rPr lang="en-US" sz="1400" dirty="0"/>
              <a:t> Christen.</a:t>
            </a:r>
          </a:p>
          <a:p>
            <a:pPr algn="just"/>
            <a:r>
              <a:rPr lang="en-US" sz="1400" dirty="0"/>
              <a:t>Die CSU </a:t>
            </a:r>
            <a:r>
              <a:rPr lang="en-US" sz="1400" dirty="0" err="1"/>
              <a:t>setzt</a:t>
            </a:r>
            <a:r>
              <a:rPr lang="en-US" sz="1400" dirty="0"/>
              <a:t> auf </a:t>
            </a:r>
            <a:r>
              <a:rPr lang="en-US" sz="1400" dirty="0" err="1"/>
              <a:t>einen</a:t>
            </a:r>
            <a:r>
              <a:rPr lang="en-US" sz="1400" dirty="0"/>
              <a:t> starken </a:t>
            </a:r>
            <a:r>
              <a:rPr lang="en-US" sz="1400" dirty="0" err="1"/>
              <a:t>Staat</a:t>
            </a:r>
            <a:r>
              <a:rPr lang="en-US" sz="1400" dirty="0"/>
              <a:t>, der </a:t>
            </a:r>
            <a:r>
              <a:rPr lang="en-US" sz="1400" dirty="0" err="1"/>
              <a:t>Recht</a:t>
            </a:r>
            <a:r>
              <a:rPr lang="en-US" sz="1400" dirty="0"/>
              <a:t> und </a:t>
            </a:r>
            <a:r>
              <a:rPr lang="en-US" sz="1400" dirty="0" err="1"/>
              <a:t>Freiheit</a:t>
            </a:r>
            <a:r>
              <a:rPr lang="en-US" sz="1400" dirty="0"/>
              <a:t> der </a:t>
            </a:r>
            <a:r>
              <a:rPr lang="en-US" sz="1400" dirty="0" err="1"/>
              <a:t>Bürger</a:t>
            </a:r>
            <a:r>
              <a:rPr lang="en-US" sz="1400" dirty="0"/>
              <a:t> </a:t>
            </a:r>
            <a:r>
              <a:rPr lang="en-US" sz="1400" dirty="0" err="1"/>
              <a:t>zu</a:t>
            </a:r>
            <a:r>
              <a:rPr lang="en-US" sz="1400" dirty="0"/>
              <a:t> </a:t>
            </a:r>
            <a:r>
              <a:rPr lang="en-US" sz="1400" dirty="0" err="1"/>
              <a:t>schützen</a:t>
            </a:r>
            <a:r>
              <a:rPr lang="en-US" sz="1400" dirty="0"/>
              <a:t> hat. </a:t>
            </a:r>
            <a:r>
              <a:rPr lang="en-US" sz="1400" dirty="0" err="1"/>
              <a:t>Sozial</a:t>
            </a:r>
            <a:r>
              <a:rPr lang="en-US" sz="1400" dirty="0"/>
              <a:t>- und </a:t>
            </a:r>
            <a:r>
              <a:rPr lang="en-US" sz="1400" dirty="0" err="1"/>
              <a:t>wirtschaftspolitisch</a:t>
            </a:r>
            <a:r>
              <a:rPr lang="en-US" sz="1400" dirty="0"/>
              <a:t> </a:t>
            </a:r>
            <a:r>
              <a:rPr lang="en-US" sz="1400" dirty="0" err="1"/>
              <a:t>geht</a:t>
            </a:r>
            <a:r>
              <a:rPr lang="en-US" sz="1400" dirty="0"/>
              <a:t> </a:t>
            </a:r>
            <a:r>
              <a:rPr lang="en-US" sz="1400" dirty="0" err="1"/>
              <a:t>sie</a:t>
            </a:r>
            <a:r>
              <a:rPr lang="en-US" sz="1400" dirty="0"/>
              <a:t> von </a:t>
            </a:r>
            <a:r>
              <a:rPr lang="en-US" sz="1400" dirty="0" err="1"/>
              <a:t>sozial</a:t>
            </a:r>
            <a:r>
              <a:rPr lang="en-US" sz="1400" dirty="0"/>
              <a:t> </a:t>
            </a:r>
            <a:r>
              <a:rPr lang="en-US" sz="1400" dirty="0" err="1"/>
              <a:t>verträglichen</a:t>
            </a:r>
            <a:r>
              <a:rPr lang="en-US" sz="1400" dirty="0"/>
              <a:t> </a:t>
            </a:r>
            <a:r>
              <a:rPr lang="en-US" sz="1400" dirty="0" err="1"/>
              <a:t>Regelungen</a:t>
            </a:r>
            <a:r>
              <a:rPr lang="en-US" sz="1400" dirty="0"/>
              <a:t> </a:t>
            </a:r>
            <a:r>
              <a:rPr lang="en-US" sz="1400" dirty="0" err="1"/>
              <a:t>aus.</a:t>
            </a:r>
            <a:r>
              <a:rPr lang="en-US" sz="1400" dirty="0"/>
              <a:t> Von der CDU </a:t>
            </a:r>
            <a:r>
              <a:rPr lang="en-US" sz="1400" dirty="0" err="1"/>
              <a:t>unterscheidet</a:t>
            </a:r>
            <a:r>
              <a:rPr lang="en-US" sz="1400" dirty="0"/>
              <a:t> </a:t>
            </a:r>
            <a:r>
              <a:rPr lang="en-US" sz="1400" dirty="0" err="1"/>
              <a:t>sie</a:t>
            </a:r>
            <a:r>
              <a:rPr lang="en-US" sz="1400" dirty="0"/>
              <a:t> </a:t>
            </a:r>
            <a:r>
              <a:rPr lang="en-US" sz="1400" dirty="0" err="1"/>
              <a:t>sich</a:t>
            </a:r>
            <a:r>
              <a:rPr lang="en-US" sz="1400" dirty="0"/>
              <a:t> </a:t>
            </a:r>
            <a:r>
              <a:rPr lang="en-US" sz="1400" dirty="0" err="1"/>
              <a:t>durch</a:t>
            </a:r>
            <a:r>
              <a:rPr lang="en-US" sz="1400" dirty="0"/>
              <a:t> </a:t>
            </a:r>
            <a:r>
              <a:rPr lang="en-US" sz="1400" dirty="0" err="1"/>
              <a:t>größeren</a:t>
            </a:r>
            <a:r>
              <a:rPr lang="en-US" sz="1400" dirty="0"/>
              <a:t> </a:t>
            </a:r>
            <a:r>
              <a:rPr lang="en-US" sz="1400" dirty="0" err="1"/>
              <a:t>Konservativismus</a:t>
            </a:r>
            <a:r>
              <a:rPr lang="en-US" sz="1400" dirty="0"/>
              <a:t> und </a:t>
            </a:r>
            <a:r>
              <a:rPr lang="en-US" sz="1400" dirty="0" err="1"/>
              <a:t>wesentlichere</a:t>
            </a:r>
            <a:r>
              <a:rPr lang="en-US" sz="1400" dirty="0"/>
              <a:t> </a:t>
            </a:r>
            <a:r>
              <a:rPr lang="en-US" sz="1400" dirty="0" err="1"/>
              <a:t>politische</a:t>
            </a:r>
            <a:r>
              <a:rPr lang="en-US" sz="1400" dirty="0"/>
              <a:t> </a:t>
            </a:r>
            <a:r>
              <a:rPr lang="en-US" sz="1400" dirty="0" err="1"/>
              <a:t>Ausrichtung</a:t>
            </a:r>
            <a:r>
              <a:rPr lang="en-US" sz="1400" dirty="0"/>
              <a:t> auf die Rolle des </a:t>
            </a:r>
            <a:r>
              <a:rPr lang="en-US" sz="1400" dirty="0" err="1"/>
              <a:t>Staates</a:t>
            </a:r>
            <a:r>
              <a:rPr lang="en-US" sz="1400" dirty="0"/>
              <a:t> in </a:t>
            </a:r>
            <a:r>
              <a:rPr lang="en-US" sz="1400" dirty="0" err="1"/>
              <a:t>Wirtschaft</a:t>
            </a:r>
            <a:r>
              <a:rPr lang="en-US" sz="1400" dirty="0"/>
              <a:t> und </a:t>
            </a:r>
            <a:r>
              <a:rPr lang="en-US" sz="1400" dirty="0" err="1"/>
              <a:t>Sozialem</a:t>
            </a:r>
            <a:r>
              <a:rPr lang="en-US" sz="1400" dirty="0"/>
              <a:t>.</a:t>
            </a:r>
          </a:p>
          <a:p>
            <a:pPr algn="just"/>
            <a:r>
              <a:rPr lang="en-US" sz="1400" dirty="0" err="1"/>
              <a:t>Programmatische</a:t>
            </a:r>
            <a:r>
              <a:rPr lang="en-US" sz="1400" dirty="0"/>
              <a:t> </a:t>
            </a:r>
            <a:r>
              <a:rPr lang="en-US" sz="1400" dirty="0" err="1"/>
              <a:t>Grundsätze</a:t>
            </a:r>
            <a:r>
              <a:rPr lang="en-US" sz="1400" dirty="0"/>
              <a:t>:</a:t>
            </a:r>
          </a:p>
          <a:p>
            <a:pPr lvl="1" algn="just"/>
            <a:r>
              <a:rPr lang="en-US" sz="1000" dirty="0"/>
              <a:t>Die </a:t>
            </a:r>
            <a:r>
              <a:rPr lang="en-US" sz="1000" dirty="0" err="1"/>
              <a:t>konservative</a:t>
            </a:r>
            <a:r>
              <a:rPr lang="en-US" sz="1000" dirty="0"/>
              <a:t> </a:t>
            </a:r>
            <a:r>
              <a:rPr lang="en-US" sz="1000" dirty="0" err="1"/>
              <a:t>Grundhaltung</a:t>
            </a:r>
            <a:r>
              <a:rPr lang="en-US" sz="1000" dirty="0"/>
              <a:t>;</a:t>
            </a:r>
          </a:p>
          <a:p>
            <a:pPr lvl="1" algn="just"/>
            <a:r>
              <a:rPr lang="en-US" sz="1000" dirty="0"/>
              <a:t>Die </a:t>
            </a:r>
            <a:r>
              <a:rPr lang="en-US" sz="1000" dirty="0" err="1"/>
              <a:t>christliche</a:t>
            </a:r>
            <a:r>
              <a:rPr lang="en-US" sz="1000" dirty="0"/>
              <a:t> </a:t>
            </a:r>
            <a:r>
              <a:rPr lang="en-US" sz="1000" dirty="0" err="1"/>
              <a:t>Ausrichtung</a:t>
            </a:r>
            <a:r>
              <a:rPr lang="en-US" sz="1000" dirty="0"/>
              <a:t>;</a:t>
            </a:r>
          </a:p>
          <a:p>
            <a:pPr lvl="1" algn="just"/>
            <a:r>
              <a:rPr lang="en-US" sz="1000" dirty="0"/>
              <a:t>Die </a:t>
            </a:r>
            <a:r>
              <a:rPr lang="en-US" sz="1000" dirty="0" err="1"/>
              <a:t>Betonung</a:t>
            </a:r>
            <a:r>
              <a:rPr lang="en-US" sz="1000" dirty="0"/>
              <a:t> des </a:t>
            </a:r>
            <a:r>
              <a:rPr lang="en-US" sz="1000" dirty="0" err="1"/>
              <a:t>Föderalismus</a:t>
            </a:r>
            <a:r>
              <a:rPr lang="en-US" sz="1000" dirty="0"/>
              <a:t>.</a:t>
            </a:r>
          </a:p>
          <a:p>
            <a:pPr algn="just"/>
            <a:r>
              <a:rPr lang="en-US" sz="1400" dirty="0"/>
              <a:t>Die </a:t>
            </a:r>
            <a:r>
              <a:rPr lang="en-US" sz="1400" dirty="0" err="1"/>
              <a:t>parteinahe</a:t>
            </a:r>
            <a:r>
              <a:rPr lang="en-US" sz="1400" dirty="0"/>
              <a:t> </a:t>
            </a:r>
            <a:r>
              <a:rPr lang="en-US" sz="1400" dirty="0" err="1"/>
              <a:t>Hanns</a:t>
            </a:r>
            <a:r>
              <a:rPr lang="en-US" sz="1400" dirty="0"/>
              <a:t>-Seidel-Stiftung </a:t>
            </a:r>
            <a:r>
              <a:rPr lang="en-US" sz="1400" dirty="0" err="1"/>
              <a:t>wurde</a:t>
            </a:r>
            <a:r>
              <a:rPr lang="en-US" sz="1400" dirty="0"/>
              <a:t> 1967 </a:t>
            </a:r>
            <a:r>
              <a:rPr lang="en-US" sz="1400" dirty="0" err="1"/>
              <a:t>offiziell</a:t>
            </a:r>
            <a:r>
              <a:rPr lang="en-US" sz="1400" dirty="0"/>
              <a:t> </a:t>
            </a:r>
            <a:r>
              <a:rPr lang="en-US" sz="1400" dirty="0" err="1"/>
              <a:t>gegründet</a:t>
            </a:r>
            <a:r>
              <a:rPr lang="en-US" sz="1400" dirty="0"/>
              <a:t> und </a:t>
            </a:r>
            <a:r>
              <a:rPr lang="en-US" sz="1400" dirty="0" err="1"/>
              <a:t>trägt</a:t>
            </a:r>
            <a:r>
              <a:rPr lang="en-US" sz="1400" dirty="0"/>
              <a:t> den </a:t>
            </a:r>
            <a:r>
              <a:rPr lang="en-US" sz="1400" dirty="0" err="1"/>
              <a:t>Namen</a:t>
            </a:r>
            <a:r>
              <a:rPr lang="en-US" sz="1400" dirty="0"/>
              <a:t> des </a:t>
            </a:r>
            <a:r>
              <a:rPr lang="en-US" sz="1400" dirty="0" err="1"/>
              <a:t>ehemaligen</a:t>
            </a:r>
            <a:r>
              <a:rPr lang="en-US" sz="1400" dirty="0"/>
              <a:t> CSU-</a:t>
            </a:r>
            <a:r>
              <a:rPr lang="en-US" sz="1400" dirty="0" err="1"/>
              <a:t>Vorsitzenden</a:t>
            </a:r>
            <a:r>
              <a:rPr lang="en-US" sz="1400" dirty="0"/>
              <a:t> und </a:t>
            </a:r>
            <a:r>
              <a:rPr lang="en-US" sz="1400" dirty="0" err="1"/>
              <a:t>bayerischen</a:t>
            </a:r>
            <a:r>
              <a:rPr lang="en-US" sz="1400" dirty="0"/>
              <a:t> </a:t>
            </a:r>
            <a:r>
              <a:rPr lang="en-US" sz="1400" dirty="0" err="1"/>
              <a:t>Ministerpräsidenten</a:t>
            </a:r>
            <a:r>
              <a:rPr lang="en-US" sz="1400" dirty="0"/>
              <a:t>. Sie </a:t>
            </a:r>
            <a:r>
              <a:rPr lang="en-US" sz="1400" dirty="0" err="1"/>
              <a:t>setzt</a:t>
            </a:r>
            <a:r>
              <a:rPr lang="en-US" sz="1400" dirty="0"/>
              <a:t> </a:t>
            </a:r>
            <a:r>
              <a:rPr lang="en-US" sz="1400" dirty="0" err="1"/>
              <a:t>sich</a:t>
            </a:r>
            <a:r>
              <a:rPr lang="en-US" sz="1400" dirty="0"/>
              <a:t> </a:t>
            </a:r>
            <a:r>
              <a:rPr lang="en-US" sz="1400" dirty="0" err="1"/>
              <a:t>ein</a:t>
            </a:r>
            <a:r>
              <a:rPr lang="en-US" sz="1400" dirty="0"/>
              <a:t> </a:t>
            </a:r>
            <a:r>
              <a:rPr lang="en-US" sz="1400" dirty="0" err="1"/>
              <a:t>für</a:t>
            </a:r>
            <a:r>
              <a:rPr lang="en-US" sz="1400" dirty="0"/>
              <a:t>:</a:t>
            </a:r>
          </a:p>
          <a:p>
            <a:pPr lvl="1" algn="just"/>
            <a:r>
              <a:rPr lang="en-US" sz="1000" dirty="0" err="1"/>
              <a:t>Demokratische</a:t>
            </a:r>
            <a:r>
              <a:rPr lang="en-US" sz="1000" dirty="0"/>
              <a:t> und </a:t>
            </a:r>
            <a:r>
              <a:rPr lang="en-US" sz="1000" dirty="0" err="1"/>
              <a:t>staatsbürgerliche</a:t>
            </a:r>
            <a:r>
              <a:rPr lang="en-US" sz="1000" dirty="0"/>
              <a:t> </a:t>
            </a:r>
            <a:r>
              <a:rPr lang="en-US" sz="1000" dirty="0" err="1"/>
              <a:t>Bildung</a:t>
            </a:r>
            <a:r>
              <a:rPr lang="en-US" sz="1000" dirty="0"/>
              <a:t> des </a:t>
            </a:r>
            <a:r>
              <a:rPr lang="en-US" sz="1000" dirty="0" err="1"/>
              <a:t>deutschen</a:t>
            </a:r>
            <a:r>
              <a:rPr lang="en-US" sz="1000" dirty="0"/>
              <a:t> </a:t>
            </a:r>
            <a:r>
              <a:rPr lang="en-US" sz="1000" dirty="0" err="1"/>
              <a:t>Volkes</a:t>
            </a:r>
            <a:r>
              <a:rPr lang="en-US" sz="1000" dirty="0"/>
              <a:t> auf </a:t>
            </a:r>
            <a:r>
              <a:rPr lang="en-US" sz="1000" dirty="0" err="1"/>
              <a:t>christlicher</a:t>
            </a:r>
            <a:r>
              <a:rPr lang="en-US" sz="1000" dirty="0"/>
              <a:t> </a:t>
            </a:r>
            <a:r>
              <a:rPr lang="en-US" sz="1000" dirty="0" err="1"/>
              <a:t>Grundlage</a:t>
            </a:r>
            <a:r>
              <a:rPr lang="en-US" sz="1000" dirty="0"/>
              <a:t>;</a:t>
            </a:r>
          </a:p>
          <a:p>
            <a:pPr lvl="1" algn="just"/>
            <a:r>
              <a:rPr lang="en-US" sz="1000" dirty="0" err="1"/>
              <a:t>Internationale</a:t>
            </a:r>
            <a:r>
              <a:rPr lang="en-US" sz="1000" dirty="0"/>
              <a:t> </a:t>
            </a:r>
            <a:r>
              <a:rPr lang="en-US" sz="1000" dirty="0" err="1"/>
              <a:t>Gesinnung</a:t>
            </a:r>
            <a:r>
              <a:rPr lang="en-US" sz="1000" dirty="0"/>
              <a:t> und </a:t>
            </a:r>
            <a:r>
              <a:rPr lang="en-US" sz="1000" dirty="0" err="1"/>
              <a:t>Völkerverständigung</a:t>
            </a:r>
            <a:r>
              <a:rPr lang="en-US" sz="1000" dirty="0"/>
              <a:t> </a:t>
            </a:r>
            <a:r>
              <a:rPr lang="en-US" sz="1000" dirty="0" err="1"/>
              <a:t>sowie</a:t>
            </a:r>
            <a:r>
              <a:rPr lang="en-US" sz="1000" dirty="0"/>
              <a:t> die </a:t>
            </a:r>
            <a:r>
              <a:rPr lang="en-US" sz="1000" dirty="0" err="1"/>
              <a:t>europäische</a:t>
            </a:r>
            <a:r>
              <a:rPr lang="en-US" sz="1000" dirty="0"/>
              <a:t> </a:t>
            </a:r>
            <a:r>
              <a:rPr lang="en-US" sz="1000" dirty="0" err="1"/>
              <a:t>Einigung</a:t>
            </a:r>
            <a:r>
              <a:rPr lang="en-US" sz="1000" dirty="0"/>
              <a:t>.</a:t>
            </a:r>
          </a:p>
          <a:p>
            <a:pPr algn="just"/>
            <a:endParaRPr lang="en-US" sz="1400" dirty="0"/>
          </a:p>
        </p:txBody>
      </p:sp>
      <p:pic>
        <p:nvPicPr>
          <p:cNvPr id="1026" name="Picture 2">
            <a:extLst>
              <a:ext uri="{FF2B5EF4-FFF2-40B4-BE49-F238E27FC236}">
                <a16:creationId xmlns:a16="http://schemas.microsoft.com/office/drawing/2014/main" id="{694C03D7-8593-450D-82ED-1A6CAB67502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97600" y="3210276"/>
            <a:ext cx="5384800" cy="1305813"/>
          </a:xfrm>
          <a:prstGeom prst="rect">
            <a:avLst/>
          </a:prstGeom>
          <a:solidFill>
            <a:srgbClr val="FFFFFF"/>
          </a:solidFill>
        </p:spPr>
      </p:pic>
    </p:spTree>
    <p:extLst>
      <p:ext uri="{BB962C8B-B14F-4D97-AF65-F5344CB8AC3E}">
        <p14:creationId xmlns:p14="http://schemas.microsoft.com/office/powerpoint/2010/main" val="388510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D6DC3D-3D20-4607-B2A3-88AB53C8B9CB}"/>
              </a:ext>
            </a:extLst>
          </p:cNvPr>
          <p:cNvSpPr>
            <a:spLocks noGrp="1"/>
          </p:cNvSpPr>
          <p:nvPr>
            <p:ph type="title"/>
          </p:nvPr>
        </p:nvSpPr>
        <p:spPr>
          <a:xfrm>
            <a:off x="609600" y="274638"/>
            <a:ext cx="10972800" cy="1143000"/>
          </a:xfrm>
        </p:spPr>
        <p:txBody>
          <a:bodyPr wrap="square" anchor="ctr">
            <a:normAutofit/>
          </a:bodyPr>
          <a:lstStyle/>
          <a:p>
            <a:r>
              <a:rPr lang="de-DE" sz="2800" dirty="0"/>
              <a:t>SOZIALDEMOKRATISCHE PARTEI DEUTSCHLANDS</a:t>
            </a:r>
            <a:endParaRPr lang="cs-CZ" sz="2800" dirty="0"/>
          </a:p>
        </p:txBody>
      </p:sp>
      <p:sp>
        <p:nvSpPr>
          <p:cNvPr id="2052" name="Content Placeholder 2">
            <a:extLst>
              <a:ext uri="{FF2B5EF4-FFF2-40B4-BE49-F238E27FC236}">
                <a16:creationId xmlns:a16="http://schemas.microsoft.com/office/drawing/2014/main" id="{39DC7FC7-B0BE-4081-ADC0-720EB0942774}"/>
              </a:ext>
            </a:extLst>
          </p:cNvPr>
          <p:cNvSpPr>
            <a:spLocks noGrp="1"/>
          </p:cNvSpPr>
          <p:nvPr>
            <p:ph sz="half" idx="1"/>
          </p:nvPr>
        </p:nvSpPr>
        <p:spPr>
          <a:xfrm>
            <a:off x="609600" y="1600201"/>
            <a:ext cx="5384800" cy="4525963"/>
          </a:xfrm>
        </p:spPr>
        <p:txBody>
          <a:bodyPr/>
          <a:lstStyle/>
          <a:p>
            <a:pPr algn="just"/>
            <a:r>
              <a:rPr lang="cs-CZ" sz="1200" dirty="0"/>
              <a:t>Die </a:t>
            </a:r>
            <a:r>
              <a:rPr lang="de-DE" sz="1200" dirty="0"/>
              <a:t>SPD ist die älteste noch bestehende Partei Deutschlands. Als ihre ersten Vorläufer gelten der 1863 in Leipzig gegründete Allgemeine Deutsche Arbeiterverein (ADAV) und die 1869 in Eisenach gegründete Sozialdemokratische Arbeiterpartei (SDAP), die sich 1875 in Gotha zur Sozialistischen Arbeiterpartei Deutschlands zusammenschlossen. Ihren heutigen Namen gab sich die Partei 1890 in Halle. Nach dem Verbot 1933 wurde die SPD im Oktober 1945 wiedergegründet. </a:t>
            </a:r>
          </a:p>
          <a:p>
            <a:pPr algn="just"/>
            <a:r>
              <a:rPr lang="de-DE" sz="1200" dirty="0"/>
              <a:t>Als Ziel setzt sie sich die Regierung mit Hilfe der „solidarischen Mehrheit“ und des „Demokratischen Sozialismus“, dessen Grundwerte für sie  Freiheit, Gerechtigkeit und Solidarität sind. Sie nahm an mehreren Bundesregierungen als Mitglied der „Großen Koalitionen“ mit der CDU/CSU (1966-1969, 2005-2009, 2013-2017, seit 2018), oder sozialliberalen Koalition mit der FDP (1969-1982), oder der rot-grünen Koalition mit den Grünen (1998-2005) teil. Seit 2021 bildet sie die Koalition mit der FDP und den Grünen unter dem Bundeskanzler Olaf Scholz.</a:t>
            </a:r>
          </a:p>
          <a:p>
            <a:pPr algn="just"/>
            <a:r>
              <a:rPr lang="de-DE" sz="1200" dirty="0"/>
              <a:t>Programmatische Ziele</a:t>
            </a:r>
          </a:p>
          <a:p>
            <a:pPr lvl="1" algn="just"/>
            <a:r>
              <a:rPr lang="de-DE" sz="1000" dirty="0"/>
              <a:t>Friedenssicherung und Sicherung der Menschenrechte in der Welt;</a:t>
            </a:r>
          </a:p>
          <a:p>
            <a:pPr lvl="1" algn="just"/>
            <a:r>
              <a:rPr lang="de-DE" sz="1000" dirty="0"/>
              <a:t>Europäische Integration;</a:t>
            </a:r>
          </a:p>
          <a:p>
            <a:pPr lvl="1" algn="just"/>
            <a:r>
              <a:rPr lang="de-DE" sz="1000" dirty="0"/>
              <a:t>Bildungsgerechtigkeit und die Aufstiegschance für Kinder aus bildungsfernen Schichten;</a:t>
            </a:r>
          </a:p>
          <a:p>
            <a:pPr lvl="1" algn="just"/>
            <a:r>
              <a:rPr lang="de-DE" sz="1000" dirty="0"/>
              <a:t>Ablehnung der Atomkraft in der Energiepolitik.</a:t>
            </a:r>
          </a:p>
          <a:p>
            <a:pPr algn="just"/>
            <a:r>
              <a:rPr lang="de-DE" sz="1200" dirty="0"/>
              <a:t>Die parteinahe Friedrich-Ebert-Stiftung wurde auf Wunsch des ersten sozialdemokratischen Reichspräsidenten bald nach seinem Tod gegründet und nach ihm benannt. Ihre Hauptaufgabe war die finanzielle Unterstützung im Studium junger Proletarier. Heute engagiert sich die Stiftung auf dem Gebiet der Entwicklungshilfe in der Welt.</a:t>
            </a:r>
          </a:p>
          <a:p>
            <a:pPr algn="just"/>
            <a:endParaRPr lang="en-US" sz="1400" dirty="0"/>
          </a:p>
        </p:txBody>
      </p:sp>
      <p:pic>
        <p:nvPicPr>
          <p:cNvPr id="2050" name="Picture 2">
            <a:extLst>
              <a:ext uri="{FF2B5EF4-FFF2-40B4-BE49-F238E27FC236}">
                <a16:creationId xmlns:a16="http://schemas.microsoft.com/office/drawing/2014/main" id="{2C147D65-BB0D-4376-8A7D-E36A6DA9BF9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627018" y="1600200"/>
            <a:ext cx="4525963" cy="4525963"/>
          </a:xfrm>
          <a:prstGeom prst="rect">
            <a:avLst/>
          </a:prstGeom>
          <a:solidFill>
            <a:srgbClr val="FFFFFF"/>
          </a:solidFill>
        </p:spPr>
      </p:pic>
    </p:spTree>
    <p:extLst>
      <p:ext uri="{BB962C8B-B14F-4D97-AF65-F5344CB8AC3E}">
        <p14:creationId xmlns:p14="http://schemas.microsoft.com/office/powerpoint/2010/main" val="1358275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B85FC1-CD03-4011-8C58-6467544CFE14}"/>
              </a:ext>
            </a:extLst>
          </p:cNvPr>
          <p:cNvSpPr>
            <a:spLocks noGrp="1"/>
          </p:cNvSpPr>
          <p:nvPr>
            <p:ph type="title"/>
          </p:nvPr>
        </p:nvSpPr>
        <p:spPr>
          <a:xfrm>
            <a:off x="609600" y="274638"/>
            <a:ext cx="10972800" cy="1143000"/>
          </a:xfrm>
        </p:spPr>
        <p:txBody>
          <a:bodyPr wrap="square" anchor="ctr">
            <a:normAutofit/>
          </a:bodyPr>
          <a:lstStyle/>
          <a:p>
            <a:r>
              <a:rPr lang="de-DE" sz="2800" dirty="0"/>
              <a:t>ALTERNATIVE FÜR DEUTSCHLAND</a:t>
            </a:r>
            <a:endParaRPr lang="cs-CZ" sz="2800" dirty="0"/>
          </a:p>
        </p:txBody>
      </p:sp>
      <p:sp>
        <p:nvSpPr>
          <p:cNvPr id="71" name="Content Placeholder 2">
            <a:extLst>
              <a:ext uri="{FF2B5EF4-FFF2-40B4-BE49-F238E27FC236}">
                <a16:creationId xmlns:a16="http://schemas.microsoft.com/office/drawing/2014/main" id="{C91B915C-C388-4398-A9BF-64BFF7EB9AA7}"/>
              </a:ext>
            </a:extLst>
          </p:cNvPr>
          <p:cNvSpPr>
            <a:spLocks noGrp="1"/>
          </p:cNvSpPr>
          <p:nvPr>
            <p:ph sz="half" idx="1"/>
          </p:nvPr>
        </p:nvSpPr>
        <p:spPr>
          <a:xfrm>
            <a:off x="609600" y="1600201"/>
            <a:ext cx="5384800" cy="4525963"/>
          </a:xfrm>
        </p:spPr>
        <p:txBody>
          <a:bodyPr/>
          <a:lstStyle/>
          <a:p>
            <a:pPr algn="just"/>
            <a:r>
              <a:rPr lang="en-US" sz="1200" dirty="0"/>
              <a:t>Die </a:t>
            </a:r>
            <a:r>
              <a:rPr lang="en-US" sz="1200" dirty="0" err="1"/>
              <a:t>rechtspopulistische</a:t>
            </a:r>
            <a:r>
              <a:rPr lang="en-US" sz="1200" dirty="0"/>
              <a:t>, in </a:t>
            </a:r>
            <a:r>
              <a:rPr lang="en-US" sz="1200" dirty="0" err="1"/>
              <a:t>Teilen</a:t>
            </a:r>
            <a:r>
              <a:rPr lang="en-US" sz="1200" dirty="0"/>
              <a:t> </a:t>
            </a:r>
            <a:r>
              <a:rPr lang="en-US" sz="1200" dirty="0" err="1"/>
              <a:t>rechtsextreme</a:t>
            </a:r>
            <a:r>
              <a:rPr lang="en-US" sz="1200" dirty="0"/>
              <a:t> </a:t>
            </a:r>
            <a:r>
              <a:rPr lang="en-US" sz="1200" dirty="0" err="1"/>
              <a:t>politische</a:t>
            </a:r>
            <a:r>
              <a:rPr lang="en-US" sz="1200" dirty="0"/>
              <a:t> </a:t>
            </a:r>
            <a:r>
              <a:rPr lang="en-US" sz="1200" dirty="0" err="1"/>
              <a:t>Partei</a:t>
            </a:r>
            <a:r>
              <a:rPr lang="en-US" sz="1200" dirty="0"/>
              <a:t> </a:t>
            </a:r>
            <a:r>
              <a:rPr lang="en-US" sz="1200" dirty="0" err="1"/>
              <a:t>wurde</a:t>
            </a:r>
            <a:r>
              <a:rPr lang="en-US" sz="1200" dirty="0"/>
              <a:t> 2013 </a:t>
            </a:r>
            <a:r>
              <a:rPr lang="en-US" sz="1200" dirty="0" err="1"/>
              <a:t>als</a:t>
            </a:r>
            <a:r>
              <a:rPr lang="en-US" sz="1200" dirty="0"/>
              <a:t> EU-</a:t>
            </a:r>
            <a:r>
              <a:rPr lang="en-US" sz="1200" dirty="0" err="1"/>
              <a:t>skeptische</a:t>
            </a:r>
            <a:r>
              <a:rPr lang="en-US" sz="1200" dirty="0"/>
              <a:t> und </a:t>
            </a:r>
            <a:r>
              <a:rPr lang="en-US" sz="1200" dirty="0" err="1"/>
              <a:t>rechtsliberale</a:t>
            </a:r>
            <a:r>
              <a:rPr lang="en-US" sz="1200" dirty="0"/>
              <a:t> </a:t>
            </a:r>
            <a:r>
              <a:rPr lang="en-US" sz="1200" dirty="0" err="1"/>
              <a:t>Partei</a:t>
            </a:r>
            <a:r>
              <a:rPr lang="en-US" sz="1200" dirty="0"/>
              <a:t> </a:t>
            </a:r>
            <a:r>
              <a:rPr lang="en-US" sz="1200" dirty="0" err="1"/>
              <a:t>gegründet</a:t>
            </a:r>
            <a:r>
              <a:rPr lang="en-US" sz="1200" dirty="0"/>
              <a:t>. 2015 </a:t>
            </a:r>
            <a:r>
              <a:rPr lang="en-US" sz="1200" dirty="0" err="1"/>
              <a:t>spaltete</a:t>
            </a:r>
            <a:r>
              <a:rPr lang="en-US" sz="1200" dirty="0"/>
              <a:t> </a:t>
            </a:r>
            <a:r>
              <a:rPr lang="en-US" sz="1200" dirty="0" err="1"/>
              <a:t>sich</a:t>
            </a:r>
            <a:r>
              <a:rPr lang="en-US" sz="1200" dirty="0"/>
              <a:t> </a:t>
            </a:r>
            <a:r>
              <a:rPr lang="en-US" sz="1200" dirty="0" err="1"/>
              <a:t>ein</a:t>
            </a:r>
            <a:r>
              <a:rPr lang="en-US" sz="1200" dirty="0"/>
              <a:t> </a:t>
            </a:r>
            <a:r>
              <a:rPr lang="en-US" sz="1200" dirty="0" err="1"/>
              <a:t>wirtschaftsliberaler</a:t>
            </a:r>
            <a:r>
              <a:rPr lang="en-US" sz="1200" dirty="0"/>
              <a:t> </a:t>
            </a:r>
            <a:r>
              <a:rPr lang="en-US" sz="1200" dirty="0" err="1"/>
              <a:t>Flügel</a:t>
            </a:r>
            <a:r>
              <a:rPr lang="en-US" sz="1200" dirty="0"/>
              <a:t> ab und </a:t>
            </a:r>
            <a:r>
              <a:rPr lang="en-US" sz="1200" dirty="0" err="1"/>
              <a:t>formierte</a:t>
            </a:r>
            <a:r>
              <a:rPr lang="en-US" sz="1200" dirty="0"/>
              <a:t> </a:t>
            </a:r>
            <a:r>
              <a:rPr lang="en-US" sz="1200" dirty="0" err="1"/>
              <a:t>sich</a:t>
            </a:r>
            <a:r>
              <a:rPr lang="en-US" sz="1200" dirty="0"/>
              <a:t> in </a:t>
            </a:r>
            <a:r>
              <a:rPr lang="en-US" sz="1200" dirty="0" err="1"/>
              <a:t>Partei</a:t>
            </a:r>
            <a:r>
              <a:rPr lang="en-US" sz="1200" dirty="0"/>
              <a:t> Allianz </a:t>
            </a:r>
            <a:r>
              <a:rPr lang="en-US" sz="1200" dirty="0" err="1"/>
              <a:t>für</a:t>
            </a:r>
            <a:r>
              <a:rPr lang="en-US" sz="1200" dirty="0"/>
              <a:t> </a:t>
            </a:r>
            <a:r>
              <a:rPr lang="en-US" sz="1200" dirty="0" err="1"/>
              <a:t>Fortschritt</a:t>
            </a:r>
            <a:r>
              <a:rPr lang="en-US" sz="1200" dirty="0"/>
              <a:t> und </a:t>
            </a:r>
            <a:r>
              <a:rPr lang="en-US" sz="1200" dirty="0" err="1"/>
              <a:t>Aufbruch</a:t>
            </a:r>
            <a:r>
              <a:rPr lang="en-US" sz="1200" dirty="0"/>
              <a:t> (ALFA). Die </a:t>
            </a:r>
            <a:r>
              <a:rPr lang="en-US" sz="1200" dirty="0" err="1"/>
              <a:t>zweite</a:t>
            </a:r>
            <a:r>
              <a:rPr lang="en-US" sz="1200" dirty="0"/>
              <a:t> </a:t>
            </a:r>
            <a:r>
              <a:rPr lang="en-US" sz="1200" dirty="0" err="1"/>
              <a:t>Spaltung</a:t>
            </a:r>
            <a:r>
              <a:rPr lang="en-US" sz="1200" dirty="0"/>
              <a:t> </a:t>
            </a:r>
            <a:r>
              <a:rPr lang="en-US" sz="1200" dirty="0" err="1"/>
              <a:t>erfolgte</a:t>
            </a:r>
            <a:r>
              <a:rPr lang="en-US" sz="1200" dirty="0"/>
              <a:t> 2017, wo die </a:t>
            </a:r>
            <a:r>
              <a:rPr lang="en-US" sz="1200" dirty="0" err="1"/>
              <a:t>kleine</a:t>
            </a:r>
            <a:r>
              <a:rPr lang="en-US" sz="1200" dirty="0"/>
              <a:t> </a:t>
            </a:r>
            <a:r>
              <a:rPr lang="en-US" sz="1200" dirty="0" err="1"/>
              <a:t>Blaue</a:t>
            </a:r>
            <a:r>
              <a:rPr lang="en-US" sz="1200" dirty="0"/>
              <a:t> </a:t>
            </a:r>
            <a:r>
              <a:rPr lang="en-US" sz="1200" dirty="0" err="1"/>
              <a:t>Partei</a:t>
            </a:r>
            <a:r>
              <a:rPr lang="en-US" sz="1200" dirty="0"/>
              <a:t> </a:t>
            </a:r>
            <a:r>
              <a:rPr lang="en-US" sz="1200" dirty="0" err="1"/>
              <a:t>entstand</a:t>
            </a:r>
            <a:r>
              <a:rPr lang="en-US" sz="1200" dirty="0"/>
              <a:t>.</a:t>
            </a:r>
          </a:p>
          <a:p>
            <a:pPr algn="just"/>
            <a:r>
              <a:rPr lang="en-US" sz="1200" dirty="0"/>
              <a:t>Die </a:t>
            </a:r>
            <a:r>
              <a:rPr lang="en-US" sz="1200" dirty="0" err="1"/>
              <a:t>gemeinsame</a:t>
            </a:r>
            <a:r>
              <a:rPr lang="en-US" sz="1200" dirty="0"/>
              <a:t> Basis </a:t>
            </a:r>
            <a:r>
              <a:rPr lang="en-US" sz="1200" dirty="0" err="1"/>
              <a:t>für</a:t>
            </a:r>
            <a:r>
              <a:rPr lang="en-US" sz="1200" dirty="0"/>
              <a:t> die </a:t>
            </a:r>
            <a:r>
              <a:rPr lang="en-US" sz="1200" dirty="0" err="1"/>
              <a:t>sonst</a:t>
            </a:r>
            <a:r>
              <a:rPr lang="en-US" sz="1200" dirty="0"/>
              <a:t> </a:t>
            </a:r>
            <a:r>
              <a:rPr lang="en-US" sz="1200" dirty="0" err="1"/>
              <a:t>kaum</a:t>
            </a:r>
            <a:r>
              <a:rPr lang="en-US" sz="1200" dirty="0"/>
              <a:t> </a:t>
            </a:r>
            <a:r>
              <a:rPr lang="en-US" sz="1200" dirty="0" err="1"/>
              <a:t>zusammenhaltende</a:t>
            </a:r>
            <a:r>
              <a:rPr lang="en-US" sz="1200" dirty="0"/>
              <a:t> </a:t>
            </a:r>
            <a:r>
              <a:rPr lang="en-US" sz="1200" dirty="0" err="1"/>
              <a:t>Partei</a:t>
            </a:r>
            <a:r>
              <a:rPr lang="en-US" sz="1200" dirty="0"/>
              <a:t> (</a:t>
            </a:r>
            <a:r>
              <a:rPr lang="en-US" sz="1200" dirty="0" err="1"/>
              <a:t>sie</a:t>
            </a:r>
            <a:r>
              <a:rPr lang="en-US" sz="1200" dirty="0"/>
              <a:t> hat </a:t>
            </a:r>
            <a:r>
              <a:rPr lang="en-US" sz="1200" dirty="0" err="1"/>
              <a:t>mehr</a:t>
            </a:r>
            <a:r>
              <a:rPr lang="en-US" sz="1200" dirty="0"/>
              <a:t> </a:t>
            </a:r>
            <a:r>
              <a:rPr lang="en-US" sz="1200" dirty="0" err="1"/>
              <a:t>als</a:t>
            </a:r>
            <a:r>
              <a:rPr lang="en-US" sz="1200" dirty="0"/>
              <a:t> 10 </a:t>
            </a:r>
            <a:r>
              <a:rPr lang="en-US" sz="1200" dirty="0" err="1"/>
              <a:t>Plattformen</a:t>
            </a:r>
            <a:r>
              <a:rPr lang="en-US" sz="1200" dirty="0"/>
              <a:t>, </a:t>
            </a:r>
            <a:r>
              <a:rPr lang="en-US" sz="1200" dirty="0" err="1"/>
              <a:t>darunter</a:t>
            </a:r>
            <a:r>
              <a:rPr lang="en-US" sz="1200" dirty="0"/>
              <a:t> </a:t>
            </a:r>
            <a:r>
              <a:rPr lang="en-US" sz="1200" dirty="0" err="1"/>
              <a:t>z.B.</a:t>
            </a:r>
            <a:r>
              <a:rPr lang="en-US" sz="1200" dirty="0"/>
              <a:t> </a:t>
            </a:r>
            <a:r>
              <a:rPr lang="en-US" sz="1200" dirty="0" err="1"/>
              <a:t>eine</a:t>
            </a:r>
            <a:r>
              <a:rPr lang="en-US" sz="1200" dirty="0"/>
              <a:t> </a:t>
            </a:r>
            <a:r>
              <a:rPr lang="en-US" sz="1200" dirty="0" err="1"/>
              <a:t>nationalkonservative</a:t>
            </a:r>
            <a:r>
              <a:rPr lang="en-US" sz="1200" dirty="0"/>
              <a:t>, </a:t>
            </a:r>
            <a:r>
              <a:rPr lang="en-US" sz="1200" dirty="0" err="1"/>
              <a:t>wertkonservative</a:t>
            </a:r>
            <a:r>
              <a:rPr lang="en-US" sz="1200" dirty="0"/>
              <a:t>, </a:t>
            </a:r>
            <a:r>
              <a:rPr lang="en-US" sz="1200" dirty="0" err="1"/>
              <a:t>autoritäre</a:t>
            </a:r>
            <a:r>
              <a:rPr lang="en-US" sz="1200" dirty="0"/>
              <a:t>, </a:t>
            </a:r>
            <a:r>
              <a:rPr lang="en-US" sz="1200" dirty="0" err="1"/>
              <a:t>völkisch-nationalistische</a:t>
            </a:r>
            <a:r>
              <a:rPr lang="en-US" sz="1200" dirty="0"/>
              <a:t>, </a:t>
            </a:r>
            <a:r>
              <a:rPr lang="en-US" sz="1200" dirty="0" err="1"/>
              <a:t>antifeministische</a:t>
            </a:r>
            <a:r>
              <a:rPr lang="en-US" sz="1200" dirty="0"/>
              <a:t>, homophobe, </a:t>
            </a:r>
            <a:r>
              <a:rPr lang="en-US" sz="1200" dirty="0" err="1"/>
              <a:t>antisemitische</a:t>
            </a:r>
            <a:r>
              <a:rPr lang="en-US" sz="1200" dirty="0"/>
              <a:t> etc.) </a:t>
            </a:r>
            <a:r>
              <a:rPr lang="en-US" sz="1200" dirty="0" err="1"/>
              <a:t>sind</a:t>
            </a:r>
            <a:r>
              <a:rPr lang="en-US" sz="1200" dirty="0"/>
              <a:t> EU-Skepsis und </a:t>
            </a:r>
            <a:r>
              <a:rPr lang="en-US" sz="1200" dirty="0" err="1"/>
              <a:t>Nationalismus</a:t>
            </a:r>
            <a:r>
              <a:rPr lang="en-US" sz="1200" dirty="0"/>
              <a:t>. In der </a:t>
            </a:r>
            <a:r>
              <a:rPr lang="en-US" sz="1200" dirty="0" err="1"/>
              <a:t>AfD</a:t>
            </a:r>
            <a:r>
              <a:rPr lang="en-US" sz="1200" dirty="0"/>
              <a:t> </a:t>
            </a:r>
            <a:r>
              <a:rPr lang="en-US" sz="1200" dirty="0" err="1"/>
              <a:t>ragt</a:t>
            </a:r>
            <a:r>
              <a:rPr lang="en-US" sz="1200" dirty="0"/>
              <a:t> der </a:t>
            </a:r>
            <a:r>
              <a:rPr lang="en-US" sz="1200" dirty="0" err="1"/>
              <a:t>völkisch-nationalistische</a:t>
            </a:r>
            <a:r>
              <a:rPr lang="en-US" sz="1200" dirty="0"/>
              <a:t> </a:t>
            </a:r>
            <a:r>
              <a:rPr lang="en-US" sz="1200" dirty="0" err="1"/>
              <a:t>Flügel</a:t>
            </a:r>
            <a:r>
              <a:rPr lang="en-US" sz="1200" dirty="0"/>
              <a:t> </a:t>
            </a:r>
            <a:r>
              <a:rPr lang="en-US" sz="1200" dirty="0" err="1"/>
              <a:t>heraus</a:t>
            </a:r>
            <a:r>
              <a:rPr lang="en-US" sz="1200" dirty="0"/>
              <a:t> (40%). </a:t>
            </a:r>
            <a:r>
              <a:rPr lang="en-US" sz="1200" dirty="0" err="1"/>
              <a:t>Einige</a:t>
            </a:r>
            <a:r>
              <a:rPr lang="en-US" sz="1200" dirty="0"/>
              <a:t> </a:t>
            </a:r>
            <a:r>
              <a:rPr lang="en-US" sz="1200" dirty="0" err="1"/>
              <a:t>Landesverbände</a:t>
            </a:r>
            <a:r>
              <a:rPr lang="en-US" sz="1200" dirty="0"/>
              <a:t> (Brandenburg, Mecklenburg-Vorpommern) </a:t>
            </a:r>
            <a:r>
              <a:rPr lang="en-US" sz="1200" dirty="0" err="1"/>
              <a:t>geraten</a:t>
            </a:r>
            <a:r>
              <a:rPr lang="en-US" sz="1200" dirty="0"/>
              <a:t> </a:t>
            </a:r>
            <a:r>
              <a:rPr lang="en-US" sz="1200" dirty="0" err="1"/>
              <a:t>deshalb</a:t>
            </a:r>
            <a:r>
              <a:rPr lang="en-US" sz="1200" dirty="0"/>
              <a:t> in die </a:t>
            </a:r>
            <a:r>
              <a:rPr lang="en-US" sz="1200" dirty="0" err="1"/>
              <a:t>Beobachtung</a:t>
            </a:r>
            <a:r>
              <a:rPr lang="en-US" sz="1200" dirty="0"/>
              <a:t> der </a:t>
            </a:r>
            <a:r>
              <a:rPr lang="en-US" sz="1200" dirty="0" err="1"/>
              <a:t>Landesämter</a:t>
            </a:r>
            <a:r>
              <a:rPr lang="en-US" sz="1200" dirty="0"/>
              <a:t> </a:t>
            </a:r>
            <a:r>
              <a:rPr lang="en-US" sz="1200" dirty="0" err="1"/>
              <a:t>für</a:t>
            </a:r>
            <a:r>
              <a:rPr lang="en-US" sz="1200" dirty="0"/>
              <a:t> </a:t>
            </a:r>
            <a:r>
              <a:rPr lang="en-US" sz="1200" dirty="0" err="1"/>
              <a:t>Verfassungsschutz</a:t>
            </a:r>
            <a:r>
              <a:rPr lang="en-US" sz="1200" dirty="0"/>
              <a:t>.</a:t>
            </a:r>
          </a:p>
          <a:p>
            <a:pPr algn="just"/>
            <a:r>
              <a:rPr lang="en-US" sz="1200" dirty="0" err="1"/>
              <a:t>Programmatik</a:t>
            </a:r>
            <a:r>
              <a:rPr lang="en-US" sz="1200" dirty="0"/>
              <a:t>:</a:t>
            </a:r>
          </a:p>
          <a:p>
            <a:pPr lvl="1" algn="just"/>
            <a:r>
              <a:rPr lang="en-US" sz="800" dirty="0" err="1"/>
              <a:t>Verschärfung</a:t>
            </a:r>
            <a:r>
              <a:rPr lang="en-US" sz="800" dirty="0"/>
              <a:t> des </a:t>
            </a:r>
            <a:r>
              <a:rPr lang="en-US" sz="800" dirty="0" err="1"/>
              <a:t>Asylrechts</a:t>
            </a:r>
            <a:r>
              <a:rPr lang="en-US" sz="800" dirty="0"/>
              <a:t>;</a:t>
            </a:r>
          </a:p>
          <a:p>
            <a:pPr lvl="1" algn="just"/>
            <a:r>
              <a:rPr lang="en-US" sz="800" dirty="0" err="1"/>
              <a:t>Akzeptanz</a:t>
            </a:r>
            <a:r>
              <a:rPr lang="en-US" sz="800" dirty="0"/>
              <a:t> der </a:t>
            </a:r>
            <a:r>
              <a:rPr lang="en-US" sz="800" dirty="0" err="1"/>
              <a:t>Sozialen</a:t>
            </a:r>
            <a:r>
              <a:rPr lang="en-US" sz="800" dirty="0"/>
              <a:t> </a:t>
            </a:r>
            <a:r>
              <a:rPr lang="en-US" sz="800" dirty="0" err="1"/>
              <a:t>Marktwirtschaft</a:t>
            </a:r>
            <a:r>
              <a:rPr lang="en-US" sz="800" dirty="0"/>
              <a:t> </a:t>
            </a:r>
            <a:r>
              <a:rPr lang="en-US" sz="800" dirty="0" err="1"/>
              <a:t>im</a:t>
            </a:r>
            <a:r>
              <a:rPr lang="en-US" sz="800" dirty="0"/>
              <a:t> </a:t>
            </a:r>
            <a:r>
              <a:rPr lang="en-US" sz="800" dirty="0" err="1"/>
              <a:t>europäischen</a:t>
            </a:r>
            <a:r>
              <a:rPr lang="en-US" sz="800" dirty="0"/>
              <a:t> </a:t>
            </a:r>
            <a:r>
              <a:rPr lang="en-US" sz="800" dirty="0" err="1"/>
              <a:t>Ausmaß</a:t>
            </a:r>
            <a:r>
              <a:rPr lang="en-US" sz="800" dirty="0"/>
              <a:t>, </a:t>
            </a:r>
            <a:r>
              <a:rPr lang="en-US" sz="800" dirty="0" err="1"/>
              <a:t>aber</a:t>
            </a:r>
            <a:r>
              <a:rPr lang="en-US" sz="800" dirty="0"/>
              <a:t> </a:t>
            </a:r>
            <a:r>
              <a:rPr lang="en-US" sz="800" dirty="0" err="1"/>
              <a:t>Ablehnung</a:t>
            </a:r>
            <a:r>
              <a:rPr lang="en-US" sz="800" dirty="0"/>
              <a:t> der </a:t>
            </a:r>
            <a:r>
              <a:rPr lang="en-US" sz="800" dirty="0" err="1"/>
              <a:t>gemeinsamen</a:t>
            </a:r>
            <a:r>
              <a:rPr lang="en-US" sz="800" dirty="0"/>
              <a:t> </a:t>
            </a:r>
            <a:r>
              <a:rPr lang="en-US" sz="800" dirty="0" err="1"/>
              <a:t>Währung</a:t>
            </a:r>
            <a:r>
              <a:rPr lang="en-US" sz="800" dirty="0"/>
              <a:t> (Euro) und der EU </a:t>
            </a:r>
            <a:r>
              <a:rPr lang="en-US" sz="800" dirty="0" err="1"/>
              <a:t>als</a:t>
            </a:r>
            <a:r>
              <a:rPr lang="en-US" sz="800" dirty="0"/>
              <a:t> </a:t>
            </a:r>
            <a:r>
              <a:rPr lang="en-US" sz="800" dirty="0" err="1"/>
              <a:t>politischen</a:t>
            </a:r>
            <a:r>
              <a:rPr lang="en-US" sz="800" dirty="0"/>
              <a:t> </a:t>
            </a:r>
            <a:r>
              <a:rPr lang="en-US" sz="800" dirty="0" err="1"/>
              <a:t>Bündnisses</a:t>
            </a:r>
            <a:r>
              <a:rPr lang="en-US" sz="800" dirty="0"/>
              <a:t>;</a:t>
            </a:r>
          </a:p>
          <a:p>
            <a:pPr lvl="1" algn="just"/>
            <a:r>
              <a:rPr lang="en-US" sz="800" dirty="0" err="1"/>
              <a:t>Bekennung</a:t>
            </a:r>
            <a:r>
              <a:rPr lang="en-US" sz="800" dirty="0"/>
              <a:t> </a:t>
            </a:r>
            <a:r>
              <a:rPr lang="en-US" sz="800" dirty="0" err="1"/>
              <a:t>zur</a:t>
            </a:r>
            <a:r>
              <a:rPr lang="en-US" sz="800" dirty="0"/>
              <a:t> NATO und </a:t>
            </a:r>
            <a:r>
              <a:rPr lang="en-US" sz="800" dirty="0" err="1"/>
              <a:t>Forderung</a:t>
            </a:r>
            <a:r>
              <a:rPr lang="en-US" sz="800" dirty="0"/>
              <a:t> der </a:t>
            </a:r>
            <a:r>
              <a:rPr lang="en-US" sz="800" dirty="0" err="1"/>
              <a:t>Wiedereinführung</a:t>
            </a:r>
            <a:r>
              <a:rPr lang="en-US" sz="800" dirty="0"/>
              <a:t> der </a:t>
            </a:r>
            <a:r>
              <a:rPr lang="en-US" sz="800" dirty="0" err="1"/>
              <a:t>Wehrpflicht</a:t>
            </a:r>
            <a:r>
              <a:rPr lang="en-US" sz="800" dirty="0"/>
              <a:t>;</a:t>
            </a:r>
          </a:p>
          <a:p>
            <a:pPr lvl="1" algn="just"/>
            <a:r>
              <a:rPr lang="en-US" sz="800" dirty="0" err="1"/>
              <a:t>Leugnung</a:t>
            </a:r>
            <a:r>
              <a:rPr lang="en-US" sz="800" dirty="0"/>
              <a:t> der </a:t>
            </a:r>
            <a:r>
              <a:rPr lang="en-US" sz="800" dirty="0" err="1"/>
              <a:t>menschengemachten</a:t>
            </a:r>
            <a:r>
              <a:rPr lang="en-US" sz="800" dirty="0"/>
              <a:t> </a:t>
            </a:r>
            <a:r>
              <a:rPr lang="en-US" sz="800" dirty="0" err="1"/>
              <a:t>globalen</a:t>
            </a:r>
            <a:r>
              <a:rPr lang="en-US" sz="800" dirty="0"/>
              <a:t> </a:t>
            </a:r>
            <a:r>
              <a:rPr lang="en-US" sz="800" dirty="0" err="1"/>
              <a:t>Erwärmung</a:t>
            </a:r>
            <a:r>
              <a:rPr lang="en-US" sz="800" dirty="0"/>
              <a:t> und der </a:t>
            </a:r>
            <a:r>
              <a:rPr lang="en-US" sz="800" dirty="0" err="1"/>
              <a:t>Klimaschutzpolitik</a:t>
            </a:r>
            <a:r>
              <a:rPr lang="en-US" sz="800" dirty="0"/>
              <a:t>.</a:t>
            </a:r>
          </a:p>
          <a:p>
            <a:pPr algn="just"/>
            <a:r>
              <a:rPr lang="en-US" sz="1200" dirty="0"/>
              <a:t>Die </a:t>
            </a:r>
            <a:r>
              <a:rPr lang="en-US" sz="1200" dirty="0" err="1"/>
              <a:t>parteinahe</a:t>
            </a:r>
            <a:r>
              <a:rPr lang="en-US" sz="1200" dirty="0"/>
              <a:t> Desiderius-Erasmus-Stiftung </a:t>
            </a:r>
            <a:r>
              <a:rPr lang="en-US" sz="1200" dirty="0" err="1"/>
              <a:t>wurde</a:t>
            </a:r>
            <a:r>
              <a:rPr lang="en-US" sz="1200" dirty="0"/>
              <a:t> </a:t>
            </a:r>
            <a:r>
              <a:rPr lang="en-US" sz="1200" dirty="0" err="1"/>
              <a:t>nach</a:t>
            </a:r>
            <a:r>
              <a:rPr lang="en-US" sz="1200" dirty="0"/>
              <a:t> dem </a:t>
            </a:r>
            <a:r>
              <a:rPr lang="en-US" sz="1200" dirty="0" err="1"/>
              <a:t>Vorbild</a:t>
            </a:r>
            <a:r>
              <a:rPr lang="en-US" sz="1200" dirty="0"/>
              <a:t> </a:t>
            </a:r>
            <a:r>
              <a:rPr lang="en-US" sz="1200" dirty="0" err="1"/>
              <a:t>anderer</a:t>
            </a:r>
            <a:r>
              <a:rPr lang="en-US" sz="1200" dirty="0"/>
              <a:t> </a:t>
            </a:r>
            <a:r>
              <a:rPr lang="en-US" sz="1200" dirty="0" err="1"/>
              <a:t>bundesdeutscher</a:t>
            </a:r>
            <a:r>
              <a:rPr lang="en-US" sz="1200" dirty="0"/>
              <a:t> </a:t>
            </a:r>
            <a:r>
              <a:rPr lang="en-US" sz="1200" dirty="0" err="1"/>
              <a:t>Parteien</a:t>
            </a:r>
            <a:r>
              <a:rPr lang="en-US" sz="1200" dirty="0"/>
              <a:t> erst 2018 </a:t>
            </a:r>
            <a:r>
              <a:rPr lang="en-US" sz="1200" dirty="0" err="1"/>
              <a:t>gegründet</a:t>
            </a:r>
            <a:r>
              <a:rPr lang="en-US" sz="1200" dirty="0"/>
              <a:t> und </a:t>
            </a:r>
            <a:r>
              <a:rPr lang="en-US" sz="1200" dirty="0" err="1"/>
              <a:t>nach</a:t>
            </a:r>
            <a:r>
              <a:rPr lang="en-US" sz="1200" dirty="0"/>
              <a:t> dem </a:t>
            </a:r>
            <a:r>
              <a:rPr lang="en-US" sz="1200" dirty="0" err="1"/>
              <a:t>Humanisten</a:t>
            </a:r>
            <a:r>
              <a:rPr lang="en-US" sz="1200" dirty="0"/>
              <a:t> Erasmus von Rotterdam </a:t>
            </a:r>
            <a:r>
              <a:rPr lang="en-US" sz="1200" dirty="0" err="1"/>
              <a:t>genannt</a:t>
            </a:r>
            <a:r>
              <a:rPr lang="en-US" sz="1200" dirty="0"/>
              <a:t>. </a:t>
            </a:r>
            <a:r>
              <a:rPr lang="en-US" sz="1200" dirty="0" err="1"/>
              <a:t>Ihre</a:t>
            </a:r>
            <a:r>
              <a:rPr lang="en-US" sz="1200" dirty="0"/>
              <a:t> </a:t>
            </a:r>
            <a:r>
              <a:rPr lang="en-US" sz="1200" dirty="0" err="1"/>
              <a:t>Ziele</a:t>
            </a:r>
            <a:r>
              <a:rPr lang="en-US" sz="1200" dirty="0"/>
              <a:t> </a:t>
            </a:r>
            <a:r>
              <a:rPr lang="en-US" sz="1200" dirty="0" err="1"/>
              <a:t>sind</a:t>
            </a:r>
            <a:r>
              <a:rPr lang="en-US" sz="1200" dirty="0"/>
              <a:t> </a:t>
            </a:r>
            <a:r>
              <a:rPr lang="en-US" sz="1200" dirty="0" err="1"/>
              <a:t>noch</a:t>
            </a:r>
            <a:r>
              <a:rPr lang="en-US" sz="1200" dirty="0"/>
              <a:t> </a:t>
            </a:r>
            <a:r>
              <a:rPr lang="en-US" sz="1200" dirty="0" err="1"/>
              <a:t>nicht</a:t>
            </a:r>
            <a:r>
              <a:rPr lang="en-US" sz="1200" dirty="0"/>
              <a:t> </a:t>
            </a:r>
            <a:r>
              <a:rPr lang="en-US" sz="1200" dirty="0" err="1"/>
              <a:t>ganz</a:t>
            </a:r>
            <a:r>
              <a:rPr lang="en-US" sz="1200" dirty="0"/>
              <a:t> </a:t>
            </a:r>
            <a:r>
              <a:rPr lang="en-US" sz="1200" dirty="0" err="1"/>
              <a:t>klar</a:t>
            </a:r>
            <a:r>
              <a:rPr lang="en-US" sz="1200" dirty="0"/>
              <a:t>.</a:t>
            </a:r>
          </a:p>
          <a:p>
            <a:pPr marL="0" indent="0" algn="just">
              <a:buNone/>
            </a:pPr>
            <a:endParaRPr lang="en-US" sz="1200" dirty="0"/>
          </a:p>
          <a:p>
            <a:pPr algn="just"/>
            <a:endParaRPr lang="en-US" sz="1200" dirty="0"/>
          </a:p>
        </p:txBody>
      </p:sp>
      <p:pic>
        <p:nvPicPr>
          <p:cNvPr id="1026" name="Picture 2">
            <a:extLst>
              <a:ext uri="{FF2B5EF4-FFF2-40B4-BE49-F238E27FC236}">
                <a16:creationId xmlns:a16="http://schemas.microsoft.com/office/drawing/2014/main" id="{0153D3D1-186D-4A31-9878-ADC1476122E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97600" y="2624677"/>
            <a:ext cx="5384800" cy="2477008"/>
          </a:xfrm>
          <a:prstGeom prst="rect">
            <a:avLst/>
          </a:prstGeom>
          <a:solidFill>
            <a:srgbClr val="FFFFFF"/>
          </a:solidFill>
        </p:spPr>
      </p:pic>
    </p:spTree>
    <p:extLst>
      <p:ext uri="{BB962C8B-B14F-4D97-AF65-F5344CB8AC3E}">
        <p14:creationId xmlns:p14="http://schemas.microsoft.com/office/powerpoint/2010/main" val="2350776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6475AF-ACB7-4A70-9DBB-712D84BF6A5F}"/>
              </a:ext>
            </a:extLst>
          </p:cNvPr>
          <p:cNvSpPr>
            <a:spLocks noGrp="1"/>
          </p:cNvSpPr>
          <p:nvPr>
            <p:ph type="title"/>
          </p:nvPr>
        </p:nvSpPr>
        <p:spPr>
          <a:xfrm>
            <a:off x="609600" y="274638"/>
            <a:ext cx="10972800" cy="1143000"/>
          </a:xfrm>
        </p:spPr>
        <p:txBody>
          <a:bodyPr wrap="square" anchor="ctr">
            <a:normAutofit/>
          </a:bodyPr>
          <a:lstStyle/>
          <a:p>
            <a:r>
              <a:rPr lang="de-DE" sz="2800" dirty="0"/>
              <a:t>FREIE DEMOKRATISCHE PARTEI</a:t>
            </a:r>
            <a:endParaRPr lang="cs-CZ" sz="2800" dirty="0"/>
          </a:p>
        </p:txBody>
      </p:sp>
      <p:sp>
        <p:nvSpPr>
          <p:cNvPr id="71" name="Content Placeholder 2">
            <a:extLst>
              <a:ext uri="{FF2B5EF4-FFF2-40B4-BE49-F238E27FC236}">
                <a16:creationId xmlns:a16="http://schemas.microsoft.com/office/drawing/2014/main" id="{587747E7-77C6-4969-9BCA-28659A191377}"/>
              </a:ext>
            </a:extLst>
          </p:cNvPr>
          <p:cNvSpPr>
            <a:spLocks noGrp="1"/>
          </p:cNvSpPr>
          <p:nvPr>
            <p:ph sz="half" idx="1"/>
          </p:nvPr>
        </p:nvSpPr>
        <p:spPr>
          <a:xfrm>
            <a:off x="609600" y="1600201"/>
            <a:ext cx="5384800" cy="4525963"/>
          </a:xfrm>
        </p:spPr>
        <p:txBody>
          <a:bodyPr/>
          <a:lstStyle/>
          <a:p>
            <a:pPr algn="just"/>
            <a:r>
              <a:rPr lang="en-US" sz="1200" dirty="0"/>
              <a:t>Die FDP </a:t>
            </a:r>
            <a:r>
              <a:rPr lang="en-US" sz="1200" dirty="0" err="1"/>
              <a:t>steht</a:t>
            </a:r>
            <a:r>
              <a:rPr lang="en-US" sz="1200" dirty="0"/>
              <a:t> </a:t>
            </a:r>
            <a:r>
              <a:rPr lang="en-US" sz="1200" dirty="0" err="1"/>
              <a:t>im</a:t>
            </a:r>
            <a:r>
              <a:rPr lang="en-US" sz="1200" dirty="0"/>
              <a:t> </a:t>
            </a:r>
            <a:r>
              <a:rPr lang="en-US" sz="1200" dirty="0" err="1"/>
              <a:t>politischen</a:t>
            </a:r>
            <a:r>
              <a:rPr lang="en-US" sz="1200" dirty="0"/>
              <a:t> System </a:t>
            </a:r>
            <a:r>
              <a:rPr lang="en-US" sz="1200" dirty="0" err="1"/>
              <a:t>im</a:t>
            </a:r>
            <a:r>
              <a:rPr lang="en-US" sz="1200" dirty="0"/>
              <a:t> </a:t>
            </a:r>
            <a:r>
              <a:rPr lang="en-US" sz="1200" dirty="0" err="1"/>
              <a:t>Bereich</a:t>
            </a:r>
            <a:r>
              <a:rPr lang="en-US" sz="1200" dirty="0"/>
              <a:t> Mitte bis </a:t>
            </a:r>
            <a:r>
              <a:rPr lang="en-US" sz="1200" dirty="0" err="1"/>
              <a:t>Mitterechts</a:t>
            </a:r>
            <a:r>
              <a:rPr lang="en-US" sz="1200" dirty="0"/>
              <a:t>. Sie </a:t>
            </a:r>
            <a:r>
              <a:rPr lang="en-US" sz="1200" dirty="0" err="1"/>
              <a:t>wurde</a:t>
            </a:r>
            <a:r>
              <a:rPr lang="en-US" sz="1200" dirty="0"/>
              <a:t> </a:t>
            </a:r>
            <a:r>
              <a:rPr lang="en-US" sz="1200" dirty="0" err="1"/>
              <a:t>im</a:t>
            </a:r>
            <a:r>
              <a:rPr lang="en-US" sz="1200" dirty="0"/>
              <a:t> </a:t>
            </a:r>
            <a:r>
              <a:rPr lang="en-US" sz="1200" dirty="0" err="1"/>
              <a:t>Dezember</a:t>
            </a:r>
            <a:r>
              <a:rPr lang="en-US" sz="1200" dirty="0"/>
              <a:t> 1948 auf dem </a:t>
            </a:r>
            <a:r>
              <a:rPr lang="en-US" sz="1200" dirty="0" err="1"/>
              <a:t>Gründungsparteitag</a:t>
            </a:r>
            <a:r>
              <a:rPr lang="en-US" sz="1200" dirty="0"/>
              <a:t> 13 </a:t>
            </a:r>
            <a:r>
              <a:rPr lang="en-US" sz="1200" dirty="0" err="1"/>
              <a:t>liberaler</a:t>
            </a:r>
            <a:r>
              <a:rPr lang="en-US" sz="1200" dirty="0"/>
              <a:t> </a:t>
            </a:r>
            <a:r>
              <a:rPr lang="en-US" sz="1200" dirty="0" err="1"/>
              <a:t>Landesverbände</a:t>
            </a:r>
            <a:r>
              <a:rPr lang="en-US" sz="1200" dirty="0"/>
              <a:t>, die </a:t>
            </a:r>
            <a:r>
              <a:rPr lang="en-US" sz="1200" dirty="0" err="1"/>
              <a:t>sich</a:t>
            </a:r>
            <a:r>
              <a:rPr lang="en-US" sz="1200" dirty="0"/>
              <a:t> auf die </a:t>
            </a:r>
            <a:r>
              <a:rPr lang="en-US" sz="1200" dirty="0" err="1"/>
              <a:t>linksliberale</a:t>
            </a:r>
            <a:r>
              <a:rPr lang="en-US" sz="1200" dirty="0"/>
              <a:t> Deutsche </a:t>
            </a:r>
            <a:r>
              <a:rPr lang="en-US" sz="1200" dirty="0" err="1"/>
              <a:t>Demokratische</a:t>
            </a:r>
            <a:r>
              <a:rPr lang="en-US" sz="1200" dirty="0"/>
              <a:t> </a:t>
            </a:r>
            <a:r>
              <a:rPr lang="en-US" sz="1200" dirty="0" err="1"/>
              <a:t>Partei</a:t>
            </a:r>
            <a:r>
              <a:rPr lang="en-US" sz="1200" dirty="0"/>
              <a:t> (DDP) und auf die </a:t>
            </a:r>
            <a:r>
              <a:rPr lang="en-US" sz="1200" dirty="0" err="1"/>
              <a:t>nationalliberale</a:t>
            </a:r>
            <a:r>
              <a:rPr lang="en-US" sz="1200" dirty="0"/>
              <a:t> Deutsche </a:t>
            </a:r>
            <a:r>
              <a:rPr lang="en-US" sz="1200" dirty="0" err="1"/>
              <a:t>Volkspartei</a:t>
            </a:r>
            <a:r>
              <a:rPr lang="en-US" sz="1200" dirty="0"/>
              <a:t> (DVP) der </a:t>
            </a:r>
            <a:r>
              <a:rPr lang="en-US" sz="1200" dirty="0" err="1"/>
              <a:t>Weimarer</a:t>
            </a:r>
            <a:r>
              <a:rPr lang="en-US" sz="1200" dirty="0"/>
              <a:t> </a:t>
            </a:r>
            <a:r>
              <a:rPr lang="en-US" sz="1200" dirty="0" err="1"/>
              <a:t>Republik</a:t>
            </a:r>
            <a:r>
              <a:rPr lang="en-US" sz="1200" dirty="0"/>
              <a:t> </a:t>
            </a:r>
            <a:r>
              <a:rPr lang="en-US" sz="1200" dirty="0" err="1"/>
              <a:t>beriefen</a:t>
            </a:r>
            <a:r>
              <a:rPr lang="en-US" sz="1200" dirty="0"/>
              <a:t>, </a:t>
            </a:r>
            <a:r>
              <a:rPr lang="en-US" sz="1200" dirty="0" err="1"/>
              <a:t>gegründet</a:t>
            </a:r>
            <a:r>
              <a:rPr lang="en-US" sz="1200" dirty="0"/>
              <a:t> und </a:t>
            </a:r>
            <a:r>
              <a:rPr lang="en-US" sz="1200" dirty="0" err="1"/>
              <a:t>wirkte</a:t>
            </a:r>
            <a:r>
              <a:rPr lang="en-US" sz="1200" dirty="0"/>
              <a:t> </a:t>
            </a:r>
            <a:r>
              <a:rPr lang="en-US" sz="1200" dirty="0" err="1"/>
              <a:t>anschließend</a:t>
            </a:r>
            <a:r>
              <a:rPr lang="en-US" sz="1200" dirty="0"/>
              <a:t> </a:t>
            </a:r>
            <a:r>
              <a:rPr lang="en-US" sz="1200" dirty="0" err="1"/>
              <a:t>entscheidend</a:t>
            </a:r>
            <a:r>
              <a:rPr lang="en-US" sz="1200" dirty="0"/>
              <a:t> an der </a:t>
            </a:r>
            <a:r>
              <a:rPr lang="en-US" sz="1200" dirty="0" err="1"/>
              <a:t>Ausgestaltung</a:t>
            </a:r>
            <a:r>
              <a:rPr lang="en-US" sz="1200" dirty="0"/>
              <a:t> des </a:t>
            </a:r>
            <a:r>
              <a:rPr lang="en-US" sz="1200" dirty="0" err="1"/>
              <a:t>Grundgesetzes</a:t>
            </a:r>
            <a:r>
              <a:rPr lang="en-US" sz="1200" dirty="0"/>
              <a:t>, der </a:t>
            </a:r>
            <a:r>
              <a:rPr lang="en-US" sz="1200" dirty="0" err="1"/>
              <a:t>Verfassung</a:t>
            </a:r>
            <a:r>
              <a:rPr lang="en-US" sz="1200" dirty="0"/>
              <a:t> der BRD, </a:t>
            </a:r>
            <a:r>
              <a:rPr lang="en-US" sz="1200" dirty="0" err="1"/>
              <a:t>mit</a:t>
            </a:r>
            <a:r>
              <a:rPr lang="en-US" sz="1200" dirty="0"/>
              <a:t>. Sie </a:t>
            </a:r>
            <a:r>
              <a:rPr lang="en-US" sz="1200" dirty="0" err="1"/>
              <a:t>bildete</a:t>
            </a:r>
            <a:r>
              <a:rPr lang="en-US" sz="1200" dirty="0"/>
              <a:t> </a:t>
            </a:r>
            <a:r>
              <a:rPr lang="en-US" sz="1200" dirty="0" err="1"/>
              <a:t>als</a:t>
            </a:r>
            <a:r>
              <a:rPr lang="en-US" sz="1200" dirty="0"/>
              <a:t> der </a:t>
            </a:r>
            <a:r>
              <a:rPr lang="en-US" sz="1200" dirty="0" err="1"/>
              <a:t>kleinere</a:t>
            </a:r>
            <a:r>
              <a:rPr lang="en-US" sz="1200" dirty="0"/>
              <a:t> </a:t>
            </a:r>
            <a:r>
              <a:rPr lang="en-US" sz="1200" dirty="0" err="1"/>
              <a:t>Koalitionspartner</a:t>
            </a:r>
            <a:r>
              <a:rPr lang="en-US" sz="1200" dirty="0"/>
              <a:t> </a:t>
            </a:r>
            <a:r>
              <a:rPr lang="en-US" sz="1200" dirty="0" err="1"/>
              <a:t>mehrere</a:t>
            </a:r>
            <a:r>
              <a:rPr lang="en-US" sz="1200" dirty="0"/>
              <a:t> </a:t>
            </a:r>
            <a:r>
              <a:rPr lang="en-US" sz="1200" dirty="0" err="1"/>
              <a:t>bundesdeutsche</a:t>
            </a:r>
            <a:r>
              <a:rPr lang="en-US" sz="1200" dirty="0"/>
              <a:t> </a:t>
            </a:r>
            <a:r>
              <a:rPr lang="en-US" sz="1200" dirty="0" err="1"/>
              <a:t>Regierungen</a:t>
            </a:r>
            <a:r>
              <a:rPr lang="en-US" sz="1200" dirty="0"/>
              <a:t> (1949-1966 </a:t>
            </a:r>
            <a:r>
              <a:rPr lang="en-US" sz="1200" dirty="0" err="1"/>
              <a:t>mit</a:t>
            </a:r>
            <a:r>
              <a:rPr lang="en-US" sz="1200" dirty="0"/>
              <a:t> der CDU/CSU, 1969-1982 </a:t>
            </a:r>
            <a:r>
              <a:rPr lang="en-US" sz="1200" dirty="0" err="1"/>
              <a:t>mit</a:t>
            </a:r>
            <a:r>
              <a:rPr lang="en-US" sz="1200" dirty="0"/>
              <a:t> der SPD, 1982-1998 und 2009-2013 </a:t>
            </a:r>
            <a:r>
              <a:rPr lang="en-US" sz="1200" dirty="0" err="1"/>
              <a:t>mit</a:t>
            </a:r>
            <a:r>
              <a:rPr lang="en-US" sz="1200" dirty="0"/>
              <a:t> der CDU/CSU). </a:t>
            </a:r>
            <a:r>
              <a:rPr lang="en-US" sz="1200" dirty="0" err="1"/>
              <a:t>Sdeit</a:t>
            </a:r>
            <a:r>
              <a:rPr lang="en-US" sz="1200" dirty="0"/>
              <a:t> 2021 </a:t>
            </a:r>
            <a:r>
              <a:rPr lang="en-US" sz="1200" dirty="0" err="1"/>
              <a:t>bildet</a:t>
            </a:r>
            <a:r>
              <a:rPr lang="en-US" sz="1200" dirty="0"/>
              <a:t> </a:t>
            </a:r>
            <a:r>
              <a:rPr lang="en-US" sz="1200" dirty="0" err="1"/>
              <a:t>sie</a:t>
            </a:r>
            <a:r>
              <a:rPr lang="en-US" sz="1200" dirty="0"/>
              <a:t> die </a:t>
            </a:r>
            <a:r>
              <a:rPr lang="en-US" sz="1200" dirty="0" err="1"/>
              <a:t>Regierungskoalition</a:t>
            </a:r>
            <a:r>
              <a:rPr lang="en-US" sz="1200" dirty="0"/>
              <a:t> </a:t>
            </a:r>
            <a:r>
              <a:rPr lang="en-US" sz="1200" dirty="0" err="1"/>
              <a:t>mit</a:t>
            </a:r>
            <a:r>
              <a:rPr lang="en-US" sz="1200" dirty="0"/>
              <a:t> der SPD und den </a:t>
            </a:r>
            <a:r>
              <a:rPr lang="en-US" sz="1200" dirty="0" err="1"/>
              <a:t>Grünen</a:t>
            </a:r>
            <a:r>
              <a:rPr lang="en-US" sz="1200" dirty="0"/>
              <a:t>.</a:t>
            </a:r>
          </a:p>
          <a:p>
            <a:pPr algn="just"/>
            <a:r>
              <a:rPr lang="en-US" sz="1200" dirty="0"/>
              <a:t>Der </a:t>
            </a:r>
            <a:r>
              <a:rPr lang="en-US" sz="1200" dirty="0" err="1"/>
              <a:t>Grundgedanke</a:t>
            </a:r>
            <a:r>
              <a:rPr lang="en-US" sz="1200" dirty="0"/>
              <a:t> der FDP </a:t>
            </a:r>
            <a:r>
              <a:rPr lang="en-US" sz="1200" dirty="0" err="1"/>
              <a:t>ist</a:t>
            </a:r>
            <a:r>
              <a:rPr lang="en-US" sz="1200" dirty="0"/>
              <a:t> der </a:t>
            </a:r>
            <a:r>
              <a:rPr lang="en-US" sz="1200" dirty="0" err="1"/>
              <a:t>Liberalismus</a:t>
            </a:r>
            <a:r>
              <a:rPr lang="en-US" sz="1200" dirty="0"/>
              <a:t>, den </a:t>
            </a:r>
            <a:r>
              <a:rPr lang="en-US" sz="1200" dirty="0" err="1"/>
              <a:t>sie</a:t>
            </a:r>
            <a:r>
              <a:rPr lang="en-US" sz="1200" dirty="0"/>
              <a:t> in Deutschland </a:t>
            </a:r>
            <a:r>
              <a:rPr lang="en-US" sz="1200" dirty="0" err="1"/>
              <a:t>seit</a:t>
            </a:r>
            <a:r>
              <a:rPr lang="en-US" sz="1200" dirty="0"/>
              <a:t> </a:t>
            </a:r>
            <a:r>
              <a:rPr lang="en-US" sz="1200" dirty="0" err="1"/>
              <a:t>jeher</a:t>
            </a:r>
            <a:r>
              <a:rPr lang="en-US" sz="1200" dirty="0"/>
              <a:t> (1861) </a:t>
            </a:r>
            <a:r>
              <a:rPr lang="en-US" sz="1200" dirty="0" err="1"/>
              <a:t>vertreten</a:t>
            </a:r>
            <a:r>
              <a:rPr lang="en-US" sz="1200" dirty="0"/>
              <a:t> hat. Sie </a:t>
            </a:r>
            <a:r>
              <a:rPr lang="en-US" sz="1200" dirty="0" err="1"/>
              <a:t>steht</a:t>
            </a:r>
            <a:r>
              <a:rPr lang="en-US" sz="1200" dirty="0"/>
              <a:t> in der Tradition des </a:t>
            </a:r>
            <a:r>
              <a:rPr lang="en-US" sz="1200" dirty="0" err="1"/>
              <a:t>klassischen</a:t>
            </a:r>
            <a:r>
              <a:rPr lang="en-US" sz="1200" dirty="0"/>
              <a:t> </a:t>
            </a:r>
            <a:r>
              <a:rPr lang="en-US" sz="1200" dirty="0" err="1"/>
              <a:t>Liberalismus</a:t>
            </a:r>
            <a:r>
              <a:rPr lang="en-US" sz="1200" dirty="0"/>
              <a:t>, </a:t>
            </a:r>
            <a:r>
              <a:rPr lang="en-US" sz="1200" dirty="0" err="1"/>
              <a:t>setzt</a:t>
            </a:r>
            <a:r>
              <a:rPr lang="en-US" sz="1200" dirty="0"/>
              <a:t> </a:t>
            </a:r>
            <a:r>
              <a:rPr lang="en-US" sz="1200" dirty="0" err="1"/>
              <a:t>sich</a:t>
            </a:r>
            <a:r>
              <a:rPr lang="en-US" sz="1200" dirty="0"/>
              <a:t> </a:t>
            </a:r>
            <a:r>
              <a:rPr lang="en-US" sz="1200" dirty="0" err="1"/>
              <a:t>für</a:t>
            </a:r>
            <a:r>
              <a:rPr lang="en-US" sz="1200" dirty="0"/>
              <a:t> die </a:t>
            </a:r>
            <a:r>
              <a:rPr lang="en-US" sz="1200" dirty="0" err="1"/>
              <a:t>Freiheit</a:t>
            </a:r>
            <a:r>
              <a:rPr lang="en-US" sz="1200" dirty="0"/>
              <a:t> des </a:t>
            </a:r>
            <a:r>
              <a:rPr lang="en-US" sz="1200" dirty="0" err="1"/>
              <a:t>Einzelnen</a:t>
            </a:r>
            <a:r>
              <a:rPr lang="en-US" sz="1200" dirty="0"/>
              <a:t>, </a:t>
            </a:r>
            <a:r>
              <a:rPr lang="en-US" sz="1200" dirty="0" err="1"/>
              <a:t>insbesondere</a:t>
            </a:r>
            <a:r>
              <a:rPr lang="en-US" sz="1200" dirty="0"/>
              <a:t> </a:t>
            </a:r>
            <a:r>
              <a:rPr lang="en-US" sz="1200" dirty="0" err="1"/>
              <a:t>vor</a:t>
            </a:r>
            <a:r>
              <a:rPr lang="en-US" sz="1200" dirty="0"/>
              <a:t> </a:t>
            </a:r>
            <a:r>
              <a:rPr lang="en-US" sz="1200" dirty="0" err="1"/>
              <a:t>staatlicher</a:t>
            </a:r>
            <a:r>
              <a:rPr lang="en-US" sz="1200" dirty="0"/>
              <a:t> </a:t>
            </a:r>
            <a:r>
              <a:rPr lang="en-US" sz="1200" dirty="0" err="1"/>
              <a:t>Gewalt</a:t>
            </a:r>
            <a:r>
              <a:rPr lang="en-US" sz="1200" dirty="0"/>
              <a:t>, </a:t>
            </a:r>
            <a:r>
              <a:rPr lang="en-US" sz="1200" dirty="0" err="1"/>
              <a:t>für</a:t>
            </a:r>
            <a:r>
              <a:rPr lang="en-US" sz="1200" dirty="0"/>
              <a:t> die </a:t>
            </a:r>
            <a:r>
              <a:rPr lang="en-US" sz="1200" dirty="0" err="1"/>
              <a:t>Wirtschafts</a:t>
            </a:r>
            <a:r>
              <a:rPr lang="en-US" sz="1200" dirty="0"/>
              <a:t>- und </a:t>
            </a:r>
            <a:r>
              <a:rPr lang="en-US" sz="1200" dirty="0" err="1"/>
              <a:t>Marktliberalismus</a:t>
            </a:r>
            <a:r>
              <a:rPr lang="en-US" sz="1200" dirty="0"/>
              <a:t> </a:t>
            </a:r>
            <a:r>
              <a:rPr lang="en-US" sz="1200" dirty="0" err="1"/>
              <a:t>ein</a:t>
            </a:r>
            <a:r>
              <a:rPr lang="en-US" sz="1200" dirty="0"/>
              <a:t>. </a:t>
            </a:r>
            <a:r>
              <a:rPr lang="en-US" sz="1200" dirty="0" err="1"/>
              <a:t>Als</a:t>
            </a:r>
            <a:r>
              <a:rPr lang="en-US" sz="1200" dirty="0"/>
              <a:t> </a:t>
            </a:r>
            <a:r>
              <a:rPr lang="en-US" sz="1200" dirty="0" err="1"/>
              <a:t>politisch-liberale</a:t>
            </a:r>
            <a:r>
              <a:rPr lang="en-US" sz="1200" dirty="0"/>
              <a:t> </a:t>
            </a:r>
            <a:r>
              <a:rPr lang="en-US" sz="1200" dirty="0" err="1"/>
              <a:t>Wiedergründung</a:t>
            </a:r>
            <a:r>
              <a:rPr lang="en-US" sz="1200" dirty="0"/>
              <a:t> in der </a:t>
            </a:r>
            <a:r>
              <a:rPr lang="en-US" sz="1200" dirty="0" err="1"/>
              <a:t>Nachkriegszeit</a:t>
            </a:r>
            <a:r>
              <a:rPr lang="en-US" sz="1200" dirty="0"/>
              <a:t> war (und </a:t>
            </a:r>
            <a:r>
              <a:rPr lang="en-US" sz="1200" dirty="0" err="1"/>
              <a:t>ist</a:t>
            </a:r>
            <a:r>
              <a:rPr lang="en-US" sz="1200" dirty="0"/>
              <a:t>) </a:t>
            </a:r>
            <a:r>
              <a:rPr lang="en-US" sz="1200" dirty="0" err="1"/>
              <a:t>sie</a:t>
            </a:r>
            <a:r>
              <a:rPr lang="en-US" sz="1200" dirty="0"/>
              <a:t> in den </a:t>
            </a:r>
            <a:r>
              <a:rPr lang="en-US" sz="1200" dirty="0" err="1"/>
              <a:t>drei</a:t>
            </a:r>
            <a:r>
              <a:rPr lang="en-US" sz="1200" dirty="0"/>
              <a:t> </a:t>
            </a:r>
            <a:r>
              <a:rPr lang="en-US" sz="1200" dirty="0" err="1"/>
              <a:t>westlichen</a:t>
            </a:r>
            <a:r>
              <a:rPr lang="en-US" sz="1200" dirty="0"/>
              <a:t> </a:t>
            </a:r>
            <a:r>
              <a:rPr lang="en-US" sz="1200" dirty="0" err="1"/>
              <a:t>Besatzungszonen</a:t>
            </a:r>
            <a:r>
              <a:rPr lang="en-US" sz="1200" dirty="0"/>
              <a:t> der </a:t>
            </a:r>
            <a:r>
              <a:rPr lang="en-US" sz="1200" dirty="0" err="1"/>
              <a:t>sozialen</a:t>
            </a:r>
            <a:r>
              <a:rPr lang="en-US" sz="1200" dirty="0"/>
              <a:t> </a:t>
            </a:r>
            <a:r>
              <a:rPr lang="en-US" sz="1200" dirty="0" err="1"/>
              <a:t>Marktwirtschaft</a:t>
            </a:r>
            <a:r>
              <a:rPr lang="en-US" sz="1200" dirty="0"/>
              <a:t> </a:t>
            </a:r>
            <a:r>
              <a:rPr lang="en-US" sz="1200" dirty="0" err="1"/>
              <a:t>verbunden</a:t>
            </a:r>
            <a:r>
              <a:rPr lang="en-US" sz="1200" dirty="0"/>
              <a:t>.</a:t>
            </a:r>
          </a:p>
          <a:p>
            <a:pPr algn="just"/>
            <a:r>
              <a:rPr lang="en-US" sz="1200" dirty="0"/>
              <a:t>Die </a:t>
            </a:r>
            <a:r>
              <a:rPr lang="en-US" sz="1200" dirty="0" err="1"/>
              <a:t>parteinahe</a:t>
            </a:r>
            <a:r>
              <a:rPr lang="en-US" sz="1200" dirty="0"/>
              <a:t> Friedrich-Naumann-Stiftung (</a:t>
            </a:r>
            <a:r>
              <a:rPr lang="en-US" sz="1200" dirty="0" err="1"/>
              <a:t>für</a:t>
            </a:r>
            <a:r>
              <a:rPr lang="en-US" sz="1200" dirty="0"/>
              <a:t> die </a:t>
            </a:r>
            <a:r>
              <a:rPr lang="en-US" sz="1200" dirty="0" err="1"/>
              <a:t>Freiheit</a:t>
            </a:r>
            <a:r>
              <a:rPr lang="en-US" sz="1200" dirty="0"/>
              <a:t> – </a:t>
            </a:r>
            <a:r>
              <a:rPr lang="en-US" sz="1200" dirty="0" err="1"/>
              <a:t>seit</a:t>
            </a:r>
            <a:r>
              <a:rPr lang="en-US" sz="1200" dirty="0"/>
              <a:t> 2007) </a:t>
            </a:r>
            <a:r>
              <a:rPr lang="en-US" sz="1200" dirty="0" err="1"/>
              <a:t>wurde</a:t>
            </a:r>
            <a:r>
              <a:rPr lang="en-US" sz="1200" dirty="0"/>
              <a:t> </a:t>
            </a:r>
            <a:r>
              <a:rPr lang="en-US" sz="1200" dirty="0" err="1"/>
              <a:t>vom</a:t>
            </a:r>
            <a:r>
              <a:rPr lang="en-US" sz="1200" dirty="0"/>
              <a:t> </a:t>
            </a:r>
            <a:r>
              <a:rPr lang="en-US" sz="1200" dirty="0" err="1"/>
              <a:t>Bundespräsidenten</a:t>
            </a:r>
            <a:r>
              <a:rPr lang="en-US" sz="1200" dirty="0"/>
              <a:t> Theodor </a:t>
            </a:r>
            <a:r>
              <a:rPr lang="en-US" sz="1200" dirty="0" err="1"/>
              <a:t>Heuss</a:t>
            </a:r>
            <a:r>
              <a:rPr lang="en-US" sz="1200" dirty="0"/>
              <a:t> und </a:t>
            </a:r>
            <a:r>
              <a:rPr lang="en-US" sz="1200" dirty="0" err="1"/>
              <a:t>seinem</a:t>
            </a:r>
            <a:r>
              <a:rPr lang="en-US" sz="1200" dirty="0"/>
              <a:t> </a:t>
            </a:r>
            <a:r>
              <a:rPr lang="en-US" sz="1200" dirty="0" err="1"/>
              <a:t>Freundeskreis</a:t>
            </a:r>
            <a:r>
              <a:rPr lang="en-US" sz="1200" dirty="0"/>
              <a:t> von </a:t>
            </a:r>
            <a:r>
              <a:rPr lang="en-US" sz="1200" dirty="0" err="1"/>
              <a:t>liberalen</a:t>
            </a:r>
            <a:r>
              <a:rPr lang="en-US" sz="1200" dirty="0"/>
              <a:t> </a:t>
            </a:r>
            <a:r>
              <a:rPr lang="en-US" sz="1200" dirty="0" err="1"/>
              <a:t>Politikern</a:t>
            </a:r>
            <a:r>
              <a:rPr lang="en-US" sz="1200" dirty="0"/>
              <a:t> und </a:t>
            </a:r>
            <a:r>
              <a:rPr lang="en-US" sz="1200" dirty="0" err="1"/>
              <a:t>Intellektuellen</a:t>
            </a:r>
            <a:r>
              <a:rPr lang="en-US" sz="1200" dirty="0"/>
              <a:t> </a:t>
            </a:r>
            <a:r>
              <a:rPr lang="en-US" sz="1200" dirty="0" err="1"/>
              <a:t>gegründet</a:t>
            </a:r>
            <a:r>
              <a:rPr lang="en-US" sz="1200" dirty="0"/>
              <a:t> und </a:t>
            </a:r>
            <a:r>
              <a:rPr lang="en-US" sz="1200" dirty="0" err="1"/>
              <a:t>nach</a:t>
            </a:r>
            <a:r>
              <a:rPr lang="en-US" sz="1200" dirty="0"/>
              <a:t> dem </a:t>
            </a:r>
            <a:r>
              <a:rPr lang="en-US" sz="1200" dirty="0" err="1"/>
              <a:t>liberalen</a:t>
            </a:r>
            <a:r>
              <a:rPr lang="en-US" sz="1200" dirty="0"/>
              <a:t> </a:t>
            </a:r>
            <a:r>
              <a:rPr lang="en-US" sz="1200" dirty="0" err="1"/>
              <a:t>Politiker</a:t>
            </a:r>
            <a:r>
              <a:rPr lang="en-US" sz="1200" dirty="0"/>
              <a:t> </a:t>
            </a:r>
            <a:r>
              <a:rPr lang="en-US" sz="1200" dirty="0" err="1"/>
              <a:t>aus</a:t>
            </a:r>
            <a:r>
              <a:rPr lang="en-US" sz="1200" dirty="0"/>
              <a:t> der </a:t>
            </a:r>
            <a:r>
              <a:rPr lang="en-US" sz="1200" dirty="0" err="1"/>
              <a:t>Kaiserzeit</a:t>
            </a:r>
            <a:r>
              <a:rPr lang="en-US" sz="1200" dirty="0"/>
              <a:t> </a:t>
            </a:r>
            <a:r>
              <a:rPr lang="en-US" sz="1200" dirty="0" err="1"/>
              <a:t>benannt</a:t>
            </a:r>
            <a:r>
              <a:rPr lang="en-US" sz="1200" dirty="0"/>
              <a:t>. Sie </a:t>
            </a:r>
            <a:r>
              <a:rPr lang="en-US" sz="1200" dirty="0" err="1"/>
              <a:t>sollte</a:t>
            </a:r>
            <a:r>
              <a:rPr lang="en-US" sz="1200" dirty="0"/>
              <a:t> das </a:t>
            </a:r>
            <a:r>
              <a:rPr lang="en-US" sz="1200" dirty="0" err="1"/>
              <a:t>demokratische</a:t>
            </a:r>
            <a:r>
              <a:rPr lang="en-US" sz="1200" dirty="0"/>
              <a:t> </a:t>
            </a:r>
            <a:r>
              <a:rPr lang="en-US" sz="1200" dirty="0" err="1"/>
              <a:t>Bewusstsein</a:t>
            </a:r>
            <a:r>
              <a:rPr lang="en-US" sz="1200" dirty="0"/>
              <a:t> </a:t>
            </a:r>
            <a:r>
              <a:rPr lang="en-US" sz="1200" dirty="0" err="1"/>
              <a:t>im</a:t>
            </a:r>
            <a:r>
              <a:rPr lang="en-US" sz="1200" dirty="0"/>
              <a:t> </a:t>
            </a:r>
            <a:r>
              <a:rPr lang="en-US" sz="1200" dirty="0" err="1"/>
              <a:t>deutschen</a:t>
            </a:r>
            <a:r>
              <a:rPr lang="en-US" sz="1200" dirty="0"/>
              <a:t> Volk </a:t>
            </a:r>
            <a:r>
              <a:rPr lang="en-US" sz="1200" dirty="0" err="1"/>
              <a:t>nach</a:t>
            </a:r>
            <a:r>
              <a:rPr lang="en-US" sz="1200" dirty="0"/>
              <a:t> dem Krieg </a:t>
            </a:r>
            <a:r>
              <a:rPr lang="en-US" sz="1200" dirty="0" err="1"/>
              <a:t>bilden</a:t>
            </a:r>
            <a:r>
              <a:rPr lang="en-US" sz="1200" dirty="0"/>
              <a:t> und </a:t>
            </a:r>
            <a:r>
              <a:rPr lang="en-US" sz="1200" dirty="0" err="1"/>
              <a:t>als</a:t>
            </a:r>
            <a:r>
              <a:rPr lang="en-US" sz="1200" dirty="0"/>
              <a:t> </a:t>
            </a:r>
            <a:r>
              <a:rPr lang="en-US" sz="1200" dirty="0" err="1"/>
              <a:t>geistiges</a:t>
            </a:r>
            <a:r>
              <a:rPr lang="en-US" sz="1200" dirty="0"/>
              <a:t> </a:t>
            </a:r>
            <a:r>
              <a:rPr lang="en-US" sz="1200" dirty="0" err="1"/>
              <a:t>Zentrum</a:t>
            </a:r>
            <a:r>
              <a:rPr lang="en-US" sz="1200" dirty="0"/>
              <a:t> des </a:t>
            </a:r>
            <a:r>
              <a:rPr lang="en-US" sz="1200" dirty="0" err="1"/>
              <a:t>deutschen</a:t>
            </a:r>
            <a:r>
              <a:rPr lang="en-US" sz="1200" dirty="0"/>
              <a:t> </a:t>
            </a:r>
            <a:r>
              <a:rPr lang="en-US" sz="1200" dirty="0" err="1"/>
              <a:t>Liberalismus</a:t>
            </a:r>
            <a:r>
              <a:rPr lang="en-US" sz="1200" dirty="0"/>
              <a:t> </a:t>
            </a:r>
            <a:r>
              <a:rPr lang="en-US" sz="1200" dirty="0" err="1"/>
              <a:t>wirken</a:t>
            </a:r>
            <a:r>
              <a:rPr lang="en-US" sz="1200" dirty="0"/>
              <a:t>.</a:t>
            </a:r>
          </a:p>
          <a:p>
            <a:pPr marL="0" indent="0">
              <a:buNone/>
            </a:pPr>
            <a:endParaRPr lang="en-US" sz="1400" dirty="0"/>
          </a:p>
        </p:txBody>
      </p:sp>
      <p:pic>
        <p:nvPicPr>
          <p:cNvPr id="2050" name="Picture 2" descr="seit 2015">
            <a:extLst>
              <a:ext uri="{FF2B5EF4-FFF2-40B4-BE49-F238E27FC236}">
                <a16:creationId xmlns:a16="http://schemas.microsoft.com/office/drawing/2014/main" id="{CD948670-3432-46A3-8F58-F805A65DCF1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97600" y="2691989"/>
            <a:ext cx="5384800" cy="2342387"/>
          </a:xfrm>
          <a:prstGeom prst="rect">
            <a:avLst/>
          </a:prstGeom>
          <a:solidFill>
            <a:srgbClr val="FFFFFF"/>
          </a:solidFill>
        </p:spPr>
      </p:pic>
    </p:spTree>
    <p:extLst>
      <p:ext uri="{BB962C8B-B14F-4D97-AF65-F5344CB8AC3E}">
        <p14:creationId xmlns:p14="http://schemas.microsoft.com/office/powerpoint/2010/main" val="203492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a:extLst>
              <a:ext uri="{FF2B5EF4-FFF2-40B4-BE49-F238E27FC236}">
                <a16:creationId xmlns:a16="http://schemas.microsoft.com/office/drawing/2014/main" id="{B022C771-AF57-4C74-BED8-CE8A5C7F3E95}"/>
              </a:ext>
            </a:extLst>
          </p:cNvPr>
          <p:cNvSpPr>
            <a:spLocks noGrp="1"/>
          </p:cNvSpPr>
          <p:nvPr>
            <p:ph type="title"/>
          </p:nvPr>
        </p:nvSpPr>
        <p:spPr/>
        <p:txBody>
          <a:bodyPr/>
          <a:lstStyle/>
          <a:p>
            <a:r>
              <a:rPr lang="de-DE" altLang="cs-CZ" dirty="0"/>
              <a:t>STAATSSYMBOLE</a:t>
            </a:r>
            <a:endParaRPr lang="cs-CZ" altLang="cs-CZ" dirty="0"/>
          </a:p>
        </p:txBody>
      </p:sp>
      <p:pic>
        <p:nvPicPr>
          <p:cNvPr id="3075" name="Picture 2" descr="C:\Users\MT\Documents\Německo\Německo-vlajka.png">
            <a:extLst>
              <a:ext uri="{FF2B5EF4-FFF2-40B4-BE49-F238E27FC236}">
                <a16:creationId xmlns:a16="http://schemas.microsoft.com/office/drawing/2014/main" id="{2FC2CAF3-1BCD-40BB-8580-43B8B79412A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2651126"/>
            <a:ext cx="4038600" cy="2424113"/>
          </a:xfrm>
          <a:noFill/>
        </p:spPr>
      </p:pic>
      <p:pic>
        <p:nvPicPr>
          <p:cNvPr id="3076" name="Picture 3" descr="C:\Users\MT\Documents\Německo\Německo-znak.png">
            <a:extLst>
              <a:ext uri="{FF2B5EF4-FFF2-40B4-BE49-F238E27FC236}">
                <a16:creationId xmlns:a16="http://schemas.microsoft.com/office/drawing/2014/main" id="{A3EFBA5D-4FA3-477F-95DF-76F1387442C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50014" y="1600201"/>
            <a:ext cx="3482975" cy="4525963"/>
          </a:xfr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09F896-715A-4F9C-A672-90421F283BCD}"/>
              </a:ext>
            </a:extLst>
          </p:cNvPr>
          <p:cNvSpPr>
            <a:spLocks noGrp="1"/>
          </p:cNvSpPr>
          <p:nvPr>
            <p:ph type="title"/>
          </p:nvPr>
        </p:nvSpPr>
        <p:spPr/>
        <p:txBody>
          <a:bodyPr/>
          <a:lstStyle/>
          <a:p>
            <a:r>
              <a:rPr lang="de-DE" sz="2800" dirty="0"/>
              <a:t>DIE LINKE</a:t>
            </a:r>
            <a:endParaRPr lang="cs-CZ" sz="2800" dirty="0"/>
          </a:p>
        </p:txBody>
      </p:sp>
      <p:sp>
        <p:nvSpPr>
          <p:cNvPr id="3" name="Zástupný obsah 2">
            <a:extLst>
              <a:ext uri="{FF2B5EF4-FFF2-40B4-BE49-F238E27FC236}">
                <a16:creationId xmlns:a16="http://schemas.microsoft.com/office/drawing/2014/main" id="{5301BF45-C3CF-4788-9A30-68CAF51D45F1}"/>
              </a:ext>
            </a:extLst>
          </p:cNvPr>
          <p:cNvSpPr>
            <a:spLocks noGrp="1"/>
          </p:cNvSpPr>
          <p:nvPr>
            <p:ph sz="half" idx="1"/>
          </p:nvPr>
        </p:nvSpPr>
        <p:spPr/>
        <p:txBody>
          <a:bodyPr/>
          <a:lstStyle/>
          <a:p>
            <a:pPr algn="just"/>
            <a:r>
              <a:rPr lang="de-DE" sz="1200" dirty="0"/>
              <a:t>Die demokratisch-sozialistische Partei entstand am 16. Juni 2007 durch Verschmelzung der SPD-Abspaltung WASG (</a:t>
            </a:r>
            <a:r>
              <a:rPr lang="de-DE" sz="1200" i="1" dirty="0"/>
              <a:t>Arbeit &amp; soziale Gerechtigkeit-Die Wahlalternative</a:t>
            </a:r>
            <a:r>
              <a:rPr lang="de-DE" sz="1200" dirty="0"/>
              <a:t>) und der Linkspartei. PDS (</a:t>
            </a:r>
            <a:r>
              <a:rPr lang="de-DE" sz="1200" i="1" dirty="0"/>
              <a:t>Linkspartei. Partei des demokratischen Sozialismus</a:t>
            </a:r>
            <a:r>
              <a:rPr lang="de-DE" sz="1200" dirty="0"/>
              <a:t>). Die Linkspartei war im Juni 2005 durch Umbenennung aus der SED-Nachfolgerin PDS hervorgegangen. Die Linke entstand also aus zwei Parteien, der einen aus Ostdeutschland (PDS) und der anderen aus Westdeutschland (WASG), um auf dem gesamten bundesdeutschen Gebiet zu wirken. Sie ist stark vertreten in allen Landestagen Ostdeutschlands (der ehemaligen DDR), in Westdeutschland nur in Hamburg, Bremen, Hessen und im Saarland.</a:t>
            </a:r>
          </a:p>
          <a:p>
            <a:pPr algn="just"/>
            <a:r>
              <a:rPr lang="de-DE" sz="1200" i="1" dirty="0"/>
              <a:t>„Die Linke steht in der Tradition derer, die unter den Sozialistengesetzen Bismarcks verfolgt waren und sie steht in der Tradition derer, die in den KZs Hitlers umgekommen sind, und sie fühlt sich dem Erbe derer verpflichtet, die als Sozialdemokraten in der DDR eingesperrt waren, wie den Kommunisten, die in der BRD eingesperrt und verfolgt wurden. Beides gehört zusammen“ </a:t>
            </a:r>
            <a:r>
              <a:rPr lang="de-DE" sz="1200" dirty="0"/>
              <a:t>(Oskar Lafontaine, 2007)</a:t>
            </a:r>
          </a:p>
          <a:p>
            <a:pPr algn="just"/>
            <a:r>
              <a:rPr lang="de-DE" sz="1200" dirty="0"/>
              <a:t>Die Linke will „soziale, demokratische und friedensstiftende Reformen zur Überwindung des Kapitalismus“ erreichen. Sie ist parteiprogrammatisch auf den Demokratischen Sozialismus, den Antimilitarismus, auf die Grüne Politik und auf den Antifaschismus ausgerichtet. In der Partei wirken verschiedene orthodox-linke (5) und reformorientierte (5) Plattformen.</a:t>
            </a:r>
          </a:p>
          <a:p>
            <a:pPr algn="just"/>
            <a:r>
              <a:rPr lang="de-DE" sz="1200" dirty="0"/>
              <a:t>Die parteinahe Rosa-Luxemburg-Stiftung ging aus dem 1990 gegründeten </a:t>
            </a:r>
            <a:r>
              <a:rPr lang="de-DE" sz="1200" i="1" dirty="0"/>
              <a:t>Verein Gesellschaftsanalyse und politische Bildung </a:t>
            </a:r>
            <a:r>
              <a:rPr lang="de-DE" sz="1200" dirty="0"/>
              <a:t>hervor und wurde 2000 in Rosa-Luxemburg-Stiftung umbenannt. Sie fühlt sich dem Demokratischen Sozialismus verbunden.</a:t>
            </a:r>
            <a:endParaRPr lang="cs-CZ" sz="1200" dirty="0"/>
          </a:p>
        </p:txBody>
      </p:sp>
      <p:pic>
        <p:nvPicPr>
          <p:cNvPr id="3074" name="Picture 2">
            <a:extLst>
              <a:ext uri="{FF2B5EF4-FFF2-40B4-BE49-F238E27FC236}">
                <a16:creationId xmlns:a16="http://schemas.microsoft.com/office/drawing/2014/main" id="{D5201DA6-0767-4DBF-95A3-F2765CA2562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97600" y="3260122"/>
            <a:ext cx="5384800" cy="1206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032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CACC1E-0C17-4225-8A7F-73487983254E}"/>
              </a:ext>
            </a:extLst>
          </p:cNvPr>
          <p:cNvSpPr>
            <a:spLocks noGrp="1"/>
          </p:cNvSpPr>
          <p:nvPr>
            <p:ph type="title"/>
          </p:nvPr>
        </p:nvSpPr>
        <p:spPr>
          <a:xfrm>
            <a:off x="609600" y="274638"/>
            <a:ext cx="10972800" cy="1143000"/>
          </a:xfrm>
        </p:spPr>
        <p:txBody>
          <a:bodyPr wrap="square" anchor="ctr">
            <a:normAutofit/>
          </a:bodyPr>
          <a:lstStyle/>
          <a:p>
            <a:r>
              <a:rPr lang="de-DE" sz="2800" dirty="0"/>
              <a:t>BÜNDNIS 90/DIE GRÜNEN</a:t>
            </a:r>
            <a:endParaRPr lang="cs-CZ" sz="2800" dirty="0"/>
          </a:p>
        </p:txBody>
      </p:sp>
      <p:sp>
        <p:nvSpPr>
          <p:cNvPr id="71" name="Content Placeholder 2">
            <a:extLst>
              <a:ext uri="{FF2B5EF4-FFF2-40B4-BE49-F238E27FC236}">
                <a16:creationId xmlns:a16="http://schemas.microsoft.com/office/drawing/2014/main" id="{B01000F4-B6D8-4C73-B469-4C660EB95A9F}"/>
              </a:ext>
            </a:extLst>
          </p:cNvPr>
          <p:cNvSpPr>
            <a:spLocks noGrp="1"/>
          </p:cNvSpPr>
          <p:nvPr>
            <p:ph sz="half" idx="1"/>
          </p:nvPr>
        </p:nvSpPr>
        <p:spPr>
          <a:xfrm>
            <a:off x="609600" y="1600201"/>
            <a:ext cx="5384800" cy="4525963"/>
          </a:xfrm>
        </p:spPr>
        <p:txBody>
          <a:bodyPr/>
          <a:lstStyle/>
          <a:p>
            <a:pPr algn="just"/>
            <a:r>
              <a:rPr lang="en-US" sz="1200" dirty="0"/>
              <a:t>Es </a:t>
            </a:r>
            <a:r>
              <a:rPr lang="en-US" sz="1200" dirty="0" err="1"/>
              <a:t>ist</a:t>
            </a:r>
            <a:r>
              <a:rPr lang="en-US" sz="1200" dirty="0"/>
              <a:t> </a:t>
            </a:r>
            <a:r>
              <a:rPr lang="en-US" sz="1200" dirty="0" err="1"/>
              <a:t>eine</a:t>
            </a:r>
            <a:r>
              <a:rPr lang="en-US" sz="1200" dirty="0"/>
              <a:t> </a:t>
            </a:r>
            <a:r>
              <a:rPr lang="en-US" sz="1200" dirty="0" err="1"/>
              <a:t>politische</a:t>
            </a:r>
            <a:r>
              <a:rPr lang="en-US" sz="1200" dirty="0"/>
              <a:t> </a:t>
            </a:r>
            <a:r>
              <a:rPr lang="en-US" sz="1200" dirty="0" err="1"/>
              <a:t>Partei</a:t>
            </a:r>
            <a:r>
              <a:rPr lang="en-US" sz="1200" dirty="0"/>
              <a:t> </a:t>
            </a:r>
            <a:r>
              <a:rPr lang="en-US" sz="1200" dirty="0" err="1"/>
              <a:t>mit</a:t>
            </a:r>
            <a:r>
              <a:rPr lang="en-US" sz="1200" dirty="0"/>
              <a:t> dem </a:t>
            </a:r>
            <a:r>
              <a:rPr lang="en-US" sz="1200" dirty="0" err="1"/>
              <a:t>Schwerpunkt</a:t>
            </a:r>
            <a:r>
              <a:rPr lang="en-US" sz="1200" dirty="0"/>
              <a:t> in der </a:t>
            </a:r>
            <a:r>
              <a:rPr lang="en-US" sz="1200" dirty="0" err="1"/>
              <a:t>Umweltpolitik</a:t>
            </a:r>
            <a:r>
              <a:rPr lang="en-US" sz="1200" dirty="0"/>
              <a:t>, </a:t>
            </a:r>
            <a:r>
              <a:rPr lang="en-US" sz="1200" dirty="0" err="1"/>
              <a:t>deren</a:t>
            </a:r>
            <a:r>
              <a:rPr lang="en-US" sz="1200" dirty="0"/>
              <a:t> </a:t>
            </a:r>
            <a:r>
              <a:rPr lang="en-US" sz="1200" dirty="0" err="1"/>
              <a:t>Leitgedanke</a:t>
            </a:r>
            <a:r>
              <a:rPr lang="en-US" sz="1200" dirty="0"/>
              <a:t> </a:t>
            </a:r>
            <a:r>
              <a:rPr lang="en-US" sz="1200" dirty="0" err="1"/>
              <a:t>ökologische</a:t>
            </a:r>
            <a:r>
              <a:rPr lang="en-US" sz="1200" dirty="0"/>
              <a:t>, </a:t>
            </a:r>
            <a:r>
              <a:rPr lang="en-US" sz="1200" dirty="0" err="1"/>
              <a:t>ökonomische</a:t>
            </a:r>
            <a:r>
              <a:rPr lang="en-US" sz="1200" dirty="0"/>
              <a:t> und </a:t>
            </a:r>
            <a:r>
              <a:rPr lang="en-US" sz="1200" dirty="0" err="1"/>
              <a:t>soziale</a:t>
            </a:r>
            <a:r>
              <a:rPr lang="en-US" sz="1200" dirty="0"/>
              <a:t> </a:t>
            </a:r>
            <a:r>
              <a:rPr lang="en-US" sz="1200" dirty="0" err="1"/>
              <a:t>Nachhaltigkeit</a:t>
            </a:r>
            <a:r>
              <a:rPr lang="en-US" sz="1200" dirty="0"/>
              <a:t> </a:t>
            </a:r>
            <a:r>
              <a:rPr lang="en-US" sz="1200" dirty="0" err="1"/>
              <a:t>ist</a:t>
            </a:r>
            <a:r>
              <a:rPr lang="en-US" sz="1200" dirty="0"/>
              <a:t>. </a:t>
            </a:r>
          </a:p>
          <a:p>
            <a:pPr algn="just"/>
            <a:r>
              <a:rPr lang="en-US" sz="1200" dirty="0" err="1"/>
              <a:t>Für</a:t>
            </a:r>
            <a:r>
              <a:rPr lang="en-US" sz="1200" dirty="0"/>
              <a:t> </a:t>
            </a:r>
            <a:r>
              <a:rPr lang="en-US" sz="1200" dirty="0" err="1"/>
              <a:t>Westdeutschland</a:t>
            </a:r>
            <a:r>
              <a:rPr lang="en-US" sz="1200" dirty="0"/>
              <a:t> und West-Berlin </a:t>
            </a:r>
            <a:r>
              <a:rPr lang="en-US" sz="1200" dirty="0" err="1"/>
              <a:t>entstammte</a:t>
            </a:r>
            <a:r>
              <a:rPr lang="en-US" sz="1200" dirty="0"/>
              <a:t> die </a:t>
            </a:r>
            <a:r>
              <a:rPr lang="en-US" sz="1200" dirty="0" err="1"/>
              <a:t>Partei</a:t>
            </a:r>
            <a:r>
              <a:rPr lang="en-US" sz="1200" dirty="0"/>
              <a:t> der </a:t>
            </a:r>
            <a:r>
              <a:rPr lang="en-US" sz="1200" dirty="0" err="1"/>
              <a:t>Grünen</a:t>
            </a:r>
            <a:r>
              <a:rPr lang="en-US" sz="1200" dirty="0"/>
              <a:t> der Anti-</a:t>
            </a:r>
            <a:r>
              <a:rPr lang="en-US" sz="1200" dirty="0" err="1"/>
              <a:t>Atomkraft</a:t>
            </a:r>
            <a:r>
              <a:rPr lang="en-US" sz="1200" dirty="0"/>
              <a:t>- und </a:t>
            </a:r>
            <a:r>
              <a:rPr lang="en-US" sz="1200" dirty="0" err="1"/>
              <a:t>Umweltbewegung</a:t>
            </a:r>
            <a:r>
              <a:rPr lang="en-US" sz="1200" dirty="0"/>
              <a:t>, den </a:t>
            </a:r>
            <a:r>
              <a:rPr lang="en-US" sz="1200" dirty="0" err="1"/>
              <a:t>sozialen</a:t>
            </a:r>
            <a:r>
              <a:rPr lang="en-US" sz="1200" dirty="0"/>
              <a:t> </a:t>
            </a:r>
            <a:r>
              <a:rPr lang="en-US" sz="1200" dirty="0" err="1"/>
              <a:t>Bewegungen</a:t>
            </a:r>
            <a:r>
              <a:rPr lang="en-US" sz="1200" dirty="0"/>
              <a:t>, der </a:t>
            </a:r>
            <a:r>
              <a:rPr lang="en-US" sz="1200" dirty="0" err="1"/>
              <a:t>Friedensbewegung</a:t>
            </a:r>
            <a:r>
              <a:rPr lang="en-US" sz="1200" dirty="0"/>
              <a:t> und der </a:t>
            </a:r>
            <a:r>
              <a:rPr lang="en-US" sz="1200" dirty="0" err="1"/>
              <a:t>philosophischen</a:t>
            </a:r>
            <a:r>
              <a:rPr lang="en-US" sz="1200" dirty="0"/>
              <a:t> </a:t>
            </a:r>
            <a:r>
              <a:rPr lang="en-US" sz="1200" dirty="0" err="1"/>
              <a:t>Neuen</a:t>
            </a:r>
            <a:r>
              <a:rPr lang="en-US" sz="1200" dirty="0"/>
              <a:t> </a:t>
            </a:r>
            <a:r>
              <a:rPr lang="en-US" sz="1200" dirty="0" err="1"/>
              <a:t>Linken</a:t>
            </a:r>
            <a:r>
              <a:rPr lang="en-US" sz="1200" dirty="0"/>
              <a:t> der 1970er Jahre und </a:t>
            </a:r>
            <a:r>
              <a:rPr lang="en-US" sz="1200" dirty="0" err="1"/>
              <a:t>wurde</a:t>
            </a:r>
            <a:r>
              <a:rPr lang="en-US" sz="1200" dirty="0"/>
              <a:t> </a:t>
            </a:r>
            <a:r>
              <a:rPr lang="en-US" sz="1200" dirty="0" err="1"/>
              <a:t>im</a:t>
            </a:r>
            <a:r>
              <a:rPr lang="en-US" sz="1200" dirty="0"/>
              <a:t> </a:t>
            </a:r>
            <a:r>
              <a:rPr lang="en-US" sz="1200" dirty="0" err="1"/>
              <a:t>Januar</a:t>
            </a:r>
            <a:r>
              <a:rPr lang="en-US" sz="1200" dirty="0"/>
              <a:t> 1980 in Karlsruhe </a:t>
            </a:r>
            <a:r>
              <a:rPr lang="en-US" sz="1200" dirty="0" err="1"/>
              <a:t>gegründet</a:t>
            </a:r>
            <a:r>
              <a:rPr lang="en-US" sz="1200" dirty="0"/>
              <a:t>. </a:t>
            </a:r>
          </a:p>
          <a:p>
            <a:pPr algn="just"/>
            <a:r>
              <a:rPr lang="en-US" sz="1200" dirty="0"/>
              <a:t>In der DDR </a:t>
            </a:r>
            <a:r>
              <a:rPr lang="en-US" sz="1200" dirty="0" err="1"/>
              <a:t>entstanden</a:t>
            </a:r>
            <a:r>
              <a:rPr lang="en-US" sz="1200" dirty="0"/>
              <a:t> </a:t>
            </a:r>
            <a:r>
              <a:rPr lang="en-US" sz="1200" dirty="0" err="1"/>
              <a:t>im</a:t>
            </a:r>
            <a:r>
              <a:rPr lang="en-US" sz="1200" dirty="0"/>
              <a:t> Herbst 1989 die Initiative </a:t>
            </a:r>
            <a:r>
              <a:rPr lang="en-US" sz="1200" i="1" dirty="0"/>
              <a:t>Frieden und </a:t>
            </a:r>
            <a:r>
              <a:rPr lang="en-US" sz="1200" i="1" dirty="0" err="1"/>
              <a:t>Menschenrechte</a:t>
            </a:r>
            <a:r>
              <a:rPr lang="en-US" sz="1200" i="1" dirty="0"/>
              <a:t>, </a:t>
            </a:r>
            <a:r>
              <a:rPr lang="en-US" sz="1200" i="1" dirty="0" err="1"/>
              <a:t>Demokratie</a:t>
            </a:r>
            <a:r>
              <a:rPr lang="en-US" sz="1200" i="1" dirty="0"/>
              <a:t> </a:t>
            </a:r>
            <a:r>
              <a:rPr lang="en-US" sz="1200" i="1" dirty="0" err="1"/>
              <a:t>Jetzt</a:t>
            </a:r>
            <a:r>
              <a:rPr lang="en-US" sz="1200" i="1" dirty="0"/>
              <a:t> </a:t>
            </a:r>
            <a:r>
              <a:rPr lang="en-US" sz="1200" dirty="0"/>
              <a:t>und </a:t>
            </a:r>
            <a:r>
              <a:rPr lang="en-US" sz="1200" i="1" dirty="0"/>
              <a:t>Das </a:t>
            </a:r>
            <a:r>
              <a:rPr lang="en-US" sz="1200" i="1" dirty="0" err="1"/>
              <a:t>neue</a:t>
            </a:r>
            <a:r>
              <a:rPr lang="en-US" sz="1200" i="1" dirty="0"/>
              <a:t> Forum </a:t>
            </a:r>
            <a:r>
              <a:rPr lang="en-US" sz="1200" dirty="0"/>
              <a:t>und </a:t>
            </a:r>
            <a:r>
              <a:rPr lang="en-US" sz="1200" dirty="0" err="1"/>
              <a:t>bildeten</a:t>
            </a:r>
            <a:r>
              <a:rPr lang="en-US" sz="1200" dirty="0"/>
              <a:t> das </a:t>
            </a:r>
            <a:r>
              <a:rPr lang="en-US" sz="1200" i="1" dirty="0" err="1"/>
              <a:t>Bündnis</a:t>
            </a:r>
            <a:r>
              <a:rPr lang="en-US" sz="1200" i="1" dirty="0"/>
              <a:t> 90</a:t>
            </a:r>
            <a:r>
              <a:rPr lang="en-US" sz="1200" dirty="0"/>
              <a:t>. Die </a:t>
            </a:r>
            <a:r>
              <a:rPr lang="en-US" sz="1200" dirty="0" err="1"/>
              <a:t>Vereinigung</a:t>
            </a:r>
            <a:r>
              <a:rPr lang="en-US" sz="1200" dirty="0"/>
              <a:t> </a:t>
            </a:r>
            <a:r>
              <a:rPr lang="en-US" sz="1200" dirty="0" err="1"/>
              <a:t>mit</a:t>
            </a:r>
            <a:r>
              <a:rPr lang="en-US" sz="1200" dirty="0"/>
              <a:t> den </a:t>
            </a:r>
            <a:r>
              <a:rPr lang="en-US" sz="1200" dirty="0" err="1"/>
              <a:t>Grünen</a:t>
            </a:r>
            <a:r>
              <a:rPr lang="en-US" sz="1200" dirty="0"/>
              <a:t> (West) </a:t>
            </a:r>
            <a:r>
              <a:rPr lang="en-US" sz="1200" dirty="0" err="1"/>
              <a:t>erfolgte</a:t>
            </a:r>
            <a:r>
              <a:rPr lang="en-US" sz="1200" dirty="0"/>
              <a:t> am 14. Mai 1993.</a:t>
            </a:r>
          </a:p>
          <a:p>
            <a:pPr algn="just"/>
            <a:r>
              <a:rPr lang="en-US" sz="1200" dirty="0" err="1"/>
              <a:t>Parteiprogrammatik</a:t>
            </a:r>
            <a:r>
              <a:rPr lang="en-US" sz="1200" dirty="0"/>
              <a:t>:</a:t>
            </a:r>
          </a:p>
          <a:p>
            <a:pPr lvl="1" algn="just"/>
            <a:r>
              <a:rPr lang="en-US" sz="800" dirty="0" err="1"/>
              <a:t>Grüne</a:t>
            </a:r>
            <a:r>
              <a:rPr lang="en-US" sz="800" dirty="0"/>
              <a:t> </a:t>
            </a:r>
            <a:r>
              <a:rPr lang="en-US" sz="800" dirty="0" err="1"/>
              <a:t>Politik</a:t>
            </a:r>
            <a:r>
              <a:rPr lang="en-US" sz="800" dirty="0"/>
              <a:t>;</a:t>
            </a:r>
          </a:p>
          <a:p>
            <a:pPr lvl="1" algn="just"/>
            <a:r>
              <a:rPr lang="en-US" sz="800" dirty="0" err="1"/>
              <a:t>Linksliberalismus</a:t>
            </a:r>
            <a:r>
              <a:rPr lang="en-US" sz="800" dirty="0"/>
              <a:t>;</a:t>
            </a:r>
          </a:p>
          <a:p>
            <a:pPr lvl="1" algn="just"/>
            <a:r>
              <a:rPr lang="en-US" sz="800" dirty="0" err="1"/>
              <a:t>Europäischer</a:t>
            </a:r>
            <a:r>
              <a:rPr lang="en-US" sz="800" dirty="0"/>
              <a:t> </a:t>
            </a:r>
            <a:r>
              <a:rPr lang="en-US" sz="800" dirty="0" err="1"/>
              <a:t>Föderalismus</a:t>
            </a:r>
            <a:r>
              <a:rPr lang="en-US" sz="800" dirty="0"/>
              <a:t>.</a:t>
            </a:r>
          </a:p>
          <a:p>
            <a:pPr algn="just"/>
            <a:r>
              <a:rPr lang="en-US" sz="1200" dirty="0"/>
              <a:t>Die </a:t>
            </a:r>
            <a:r>
              <a:rPr lang="en-US" sz="1200" dirty="0" err="1"/>
              <a:t>Partei</a:t>
            </a:r>
            <a:r>
              <a:rPr lang="en-US" sz="1200" dirty="0"/>
              <a:t> der </a:t>
            </a:r>
            <a:r>
              <a:rPr lang="en-US" sz="1200" dirty="0" err="1"/>
              <a:t>Grünen</a:t>
            </a:r>
            <a:r>
              <a:rPr lang="en-US" sz="1200" dirty="0"/>
              <a:t> </a:t>
            </a:r>
            <a:r>
              <a:rPr lang="en-US" sz="1200" dirty="0" err="1"/>
              <a:t>sah</a:t>
            </a:r>
            <a:r>
              <a:rPr lang="en-US" sz="1200" dirty="0"/>
              <a:t> </a:t>
            </a:r>
            <a:r>
              <a:rPr lang="en-US" sz="1200" dirty="0" err="1"/>
              <a:t>sich</a:t>
            </a:r>
            <a:r>
              <a:rPr lang="en-US" sz="1200" dirty="0"/>
              <a:t> in den 1980er Jahren </a:t>
            </a:r>
            <a:r>
              <a:rPr lang="en-US" sz="1200" dirty="0" err="1"/>
              <a:t>als</a:t>
            </a:r>
            <a:r>
              <a:rPr lang="en-US" sz="1200" dirty="0"/>
              <a:t> “</a:t>
            </a:r>
            <a:r>
              <a:rPr lang="en-US" sz="1200" dirty="0" err="1"/>
              <a:t>ökologisch</a:t>
            </a:r>
            <a:r>
              <a:rPr lang="en-US" sz="1200" dirty="0"/>
              <a:t>, </a:t>
            </a:r>
            <a:r>
              <a:rPr lang="en-US" sz="1200" dirty="0" err="1"/>
              <a:t>sozial</a:t>
            </a:r>
            <a:r>
              <a:rPr lang="en-US" sz="1200" dirty="0"/>
              <a:t>, </a:t>
            </a:r>
            <a:r>
              <a:rPr lang="en-US" sz="1200" dirty="0" err="1"/>
              <a:t>basisdemokratisch</a:t>
            </a:r>
            <a:r>
              <a:rPr lang="en-US" sz="1200" dirty="0"/>
              <a:t> und </a:t>
            </a:r>
            <a:r>
              <a:rPr lang="en-US" sz="1200" dirty="0" err="1"/>
              <a:t>gewaltfrei</a:t>
            </a:r>
            <a:r>
              <a:rPr lang="en-US" sz="1200" dirty="0"/>
              <a:t>”. </a:t>
            </a:r>
            <a:r>
              <a:rPr lang="en-US" sz="1200" dirty="0" err="1"/>
              <a:t>Nach</a:t>
            </a:r>
            <a:r>
              <a:rPr lang="en-US" sz="1200" dirty="0"/>
              <a:t> der Fusion </a:t>
            </a:r>
            <a:r>
              <a:rPr lang="en-US" sz="1200" dirty="0" err="1"/>
              <a:t>mit</a:t>
            </a:r>
            <a:r>
              <a:rPr lang="en-US" sz="1200" dirty="0"/>
              <a:t> dem </a:t>
            </a:r>
            <a:r>
              <a:rPr lang="en-US" sz="1200" dirty="0" err="1"/>
              <a:t>Bündnis</a:t>
            </a:r>
            <a:r>
              <a:rPr lang="en-US" sz="1200" dirty="0"/>
              <a:t> 90 </a:t>
            </a:r>
            <a:r>
              <a:rPr lang="en-US" sz="1200" dirty="0" err="1"/>
              <a:t>wurden</a:t>
            </a:r>
            <a:r>
              <a:rPr lang="en-US" sz="1200" dirty="0"/>
              <a:t> die </a:t>
            </a:r>
            <a:r>
              <a:rPr lang="en-US" sz="1200" dirty="0" err="1"/>
              <a:t>ökologischen</a:t>
            </a:r>
            <a:r>
              <a:rPr lang="en-US" sz="1200" dirty="0"/>
              <a:t> und </a:t>
            </a:r>
            <a:r>
              <a:rPr lang="en-US" sz="1200" dirty="0" err="1"/>
              <a:t>außenpolitischen</a:t>
            </a:r>
            <a:r>
              <a:rPr lang="en-US" sz="1200" dirty="0"/>
              <a:t> </a:t>
            </a:r>
            <a:r>
              <a:rPr lang="en-US" sz="1200" dirty="0" err="1"/>
              <a:t>Forderungen</a:t>
            </a:r>
            <a:r>
              <a:rPr lang="en-US" sz="1200" dirty="0"/>
              <a:t> </a:t>
            </a:r>
            <a:r>
              <a:rPr lang="en-US" sz="1200" dirty="0" err="1"/>
              <a:t>stärker</a:t>
            </a:r>
            <a:r>
              <a:rPr lang="en-US" sz="1200" dirty="0"/>
              <a:t> auf die </a:t>
            </a:r>
            <a:r>
              <a:rPr lang="en-US" sz="1200" dirty="0" err="1"/>
              <a:t>Möglichkeiten</a:t>
            </a:r>
            <a:r>
              <a:rPr lang="en-US" sz="1200" dirty="0"/>
              <a:t> der </a:t>
            </a:r>
            <a:r>
              <a:rPr lang="en-US" sz="1200" dirty="0" err="1"/>
              <a:t>sozialen</a:t>
            </a:r>
            <a:r>
              <a:rPr lang="en-US" sz="1200" dirty="0"/>
              <a:t> </a:t>
            </a:r>
            <a:r>
              <a:rPr lang="en-US" sz="1200" dirty="0" err="1"/>
              <a:t>Marktwirtschaft</a:t>
            </a:r>
            <a:r>
              <a:rPr lang="en-US" sz="1200" dirty="0"/>
              <a:t> </a:t>
            </a:r>
            <a:r>
              <a:rPr lang="en-US" sz="1200" dirty="0" err="1"/>
              <a:t>sowie</a:t>
            </a:r>
            <a:r>
              <a:rPr lang="en-US" sz="1200" dirty="0"/>
              <a:t> die </a:t>
            </a:r>
            <a:r>
              <a:rPr lang="en-US" sz="1200" dirty="0" err="1"/>
              <a:t>veränderten</a:t>
            </a:r>
            <a:r>
              <a:rPr lang="en-US" sz="1200" dirty="0"/>
              <a:t> </a:t>
            </a:r>
            <a:r>
              <a:rPr lang="en-US" sz="1200" dirty="0" err="1"/>
              <a:t>Realitäten</a:t>
            </a:r>
            <a:r>
              <a:rPr lang="en-US" sz="1200" dirty="0"/>
              <a:t> der </a:t>
            </a:r>
            <a:r>
              <a:rPr lang="en-US" sz="1200" dirty="0" err="1"/>
              <a:t>internationalen</a:t>
            </a:r>
            <a:r>
              <a:rPr lang="en-US" sz="1200" dirty="0"/>
              <a:t> </a:t>
            </a:r>
            <a:r>
              <a:rPr lang="en-US" sz="1200" dirty="0" err="1"/>
              <a:t>Politik</a:t>
            </a:r>
            <a:r>
              <a:rPr lang="en-US" sz="1200" dirty="0"/>
              <a:t> </a:t>
            </a:r>
            <a:r>
              <a:rPr lang="en-US" sz="1200" dirty="0" err="1"/>
              <a:t>nach</a:t>
            </a:r>
            <a:r>
              <a:rPr lang="en-US" sz="1200" dirty="0"/>
              <a:t> dem Ende des Ost-West-</a:t>
            </a:r>
            <a:r>
              <a:rPr lang="en-US" sz="1200" dirty="0" err="1"/>
              <a:t>Konflikts</a:t>
            </a:r>
            <a:r>
              <a:rPr lang="en-US" sz="1200" dirty="0"/>
              <a:t> </a:t>
            </a:r>
            <a:r>
              <a:rPr lang="en-US" sz="1200" dirty="0" err="1"/>
              <a:t>ausgerichtet</a:t>
            </a:r>
            <a:r>
              <a:rPr lang="en-US" sz="1200" dirty="0"/>
              <a:t>.</a:t>
            </a:r>
          </a:p>
          <a:p>
            <a:pPr algn="just"/>
            <a:r>
              <a:rPr lang="en-US" sz="1200" dirty="0"/>
              <a:t>Die </a:t>
            </a:r>
            <a:r>
              <a:rPr lang="en-US" sz="1200" dirty="0" err="1"/>
              <a:t>parteinahe</a:t>
            </a:r>
            <a:r>
              <a:rPr lang="en-US" sz="1200" dirty="0"/>
              <a:t> Heinrich-</a:t>
            </a:r>
            <a:r>
              <a:rPr lang="en-US" sz="1200" dirty="0" err="1"/>
              <a:t>Böll</a:t>
            </a:r>
            <a:r>
              <a:rPr lang="en-US" sz="1200" dirty="0"/>
              <a:t>-Stiftung </a:t>
            </a:r>
            <a:r>
              <a:rPr lang="en-US" sz="1200" dirty="0" err="1"/>
              <a:t>verbindet</a:t>
            </a:r>
            <a:r>
              <a:rPr lang="en-US" sz="1200" dirty="0"/>
              <a:t> </a:t>
            </a:r>
            <a:r>
              <a:rPr lang="en-US" sz="1200" dirty="0" err="1"/>
              <a:t>mit</a:t>
            </a:r>
            <a:r>
              <a:rPr lang="en-US" sz="1200" dirty="0"/>
              <a:t> </a:t>
            </a:r>
            <a:r>
              <a:rPr lang="en-US" sz="1200" dirty="0" err="1"/>
              <a:t>ihrem</a:t>
            </a:r>
            <a:r>
              <a:rPr lang="en-US" sz="1200" dirty="0"/>
              <a:t> </a:t>
            </a:r>
            <a:r>
              <a:rPr lang="en-US" sz="1200" dirty="0" err="1"/>
              <a:t>Namensgeber</a:t>
            </a:r>
            <a:r>
              <a:rPr lang="en-US" sz="1200" dirty="0"/>
              <a:t>, dem </a:t>
            </a:r>
            <a:r>
              <a:rPr lang="en-US" sz="1200" dirty="0" err="1"/>
              <a:t>Schriftsteller</a:t>
            </a:r>
            <a:r>
              <a:rPr lang="en-US" sz="1200" dirty="0"/>
              <a:t> und </a:t>
            </a:r>
            <a:r>
              <a:rPr lang="en-US" sz="1200" dirty="0" err="1"/>
              <a:t>Nobelpreisträger</a:t>
            </a:r>
            <a:r>
              <a:rPr lang="en-US" sz="1200" dirty="0"/>
              <a:t> </a:t>
            </a:r>
            <a:r>
              <a:rPr lang="en-US" sz="1200" dirty="0" err="1"/>
              <a:t>für</a:t>
            </a:r>
            <a:r>
              <a:rPr lang="en-US" sz="1200" dirty="0"/>
              <a:t> die </a:t>
            </a:r>
            <a:r>
              <a:rPr lang="en-US" sz="1200" dirty="0" err="1"/>
              <a:t>Literatur</a:t>
            </a:r>
            <a:r>
              <a:rPr lang="en-US" sz="1200" dirty="0"/>
              <a:t>, die </a:t>
            </a:r>
            <a:r>
              <a:rPr lang="en-US" sz="1200" dirty="0" err="1"/>
              <a:t>Verteidigung</a:t>
            </a:r>
            <a:r>
              <a:rPr lang="en-US" sz="1200" dirty="0"/>
              <a:t> von </a:t>
            </a:r>
            <a:r>
              <a:rPr lang="en-US" sz="1200" dirty="0" err="1"/>
              <a:t>Freiheit</a:t>
            </a:r>
            <a:r>
              <a:rPr lang="en-US" sz="1200" dirty="0"/>
              <a:t>, </a:t>
            </a:r>
            <a:r>
              <a:rPr lang="en-US" sz="1200" dirty="0" err="1"/>
              <a:t>Zivilcourage</a:t>
            </a:r>
            <a:r>
              <a:rPr lang="en-US" sz="1200" dirty="0"/>
              <a:t>, </a:t>
            </a:r>
            <a:r>
              <a:rPr lang="en-US" sz="1200" dirty="0" err="1"/>
              <a:t>streitbare</a:t>
            </a:r>
            <a:r>
              <a:rPr lang="en-US" sz="1200" dirty="0"/>
              <a:t> </a:t>
            </a:r>
            <a:r>
              <a:rPr lang="en-US" sz="1200" dirty="0" err="1"/>
              <a:t>Toleranz</a:t>
            </a:r>
            <a:r>
              <a:rPr lang="en-US" sz="1200" dirty="0"/>
              <a:t> </a:t>
            </a:r>
            <a:r>
              <a:rPr lang="en-US" sz="1200" dirty="0" err="1"/>
              <a:t>sowie</a:t>
            </a:r>
            <a:r>
              <a:rPr lang="en-US" sz="1200" dirty="0"/>
              <a:t> die </a:t>
            </a:r>
            <a:r>
              <a:rPr lang="en-US" sz="1200" dirty="0" err="1"/>
              <a:t>Wertschätzung</a:t>
            </a:r>
            <a:r>
              <a:rPr lang="en-US" sz="1200" dirty="0"/>
              <a:t> von Kunst und Kultur </a:t>
            </a:r>
            <a:r>
              <a:rPr lang="en-US" sz="1200" dirty="0" err="1"/>
              <a:t>als</a:t>
            </a:r>
            <a:r>
              <a:rPr lang="en-US" sz="1200" dirty="0"/>
              <a:t> </a:t>
            </a:r>
            <a:r>
              <a:rPr lang="en-US" sz="1200" dirty="0" err="1"/>
              <a:t>eigenständiger</a:t>
            </a:r>
            <a:r>
              <a:rPr lang="en-US" sz="1200" dirty="0"/>
              <a:t> </a:t>
            </a:r>
            <a:r>
              <a:rPr lang="en-US" sz="1200" dirty="0" err="1"/>
              <a:t>Sphären</a:t>
            </a:r>
            <a:r>
              <a:rPr lang="en-US" sz="1200" dirty="0"/>
              <a:t> des </a:t>
            </a:r>
            <a:r>
              <a:rPr lang="en-US" sz="1200" dirty="0" err="1"/>
              <a:t>Denkens</a:t>
            </a:r>
            <a:r>
              <a:rPr lang="en-US" sz="1200" dirty="0"/>
              <a:t> und </a:t>
            </a:r>
            <a:r>
              <a:rPr lang="en-US" sz="1200" dirty="0" err="1"/>
              <a:t>Handelns</a:t>
            </a:r>
            <a:r>
              <a:rPr lang="en-US" sz="1200" dirty="0"/>
              <a:t>. </a:t>
            </a:r>
            <a:r>
              <a:rPr lang="en-US" sz="1200" dirty="0" err="1"/>
              <a:t>Als</a:t>
            </a:r>
            <a:r>
              <a:rPr lang="en-US" sz="1200" dirty="0"/>
              <a:t> </a:t>
            </a:r>
            <a:r>
              <a:rPr lang="en-US" sz="1200" dirty="0" err="1"/>
              <a:t>politische</a:t>
            </a:r>
            <a:r>
              <a:rPr lang="en-US" sz="1200" dirty="0"/>
              <a:t> </a:t>
            </a:r>
            <a:r>
              <a:rPr lang="en-US" sz="1200" dirty="0" err="1"/>
              <a:t>Grundwerte</a:t>
            </a:r>
            <a:r>
              <a:rPr lang="en-US" sz="1200" dirty="0"/>
              <a:t> </a:t>
            </a:r>
            <a:r>
              <a:rPr lang="en-US" sz="1200" dirty="0" err="1"/>
              <a:t>schätzt</a:t>
            </a:r>
            <a:r>
              <a:rPr lang="en-US" sz="1200" dirty="0"/>
              <a:t> die Stiftung </a:t>
            </a:r>
            <a:r>
              <a:rPr lang="en-US" sz="1200" dirty="0" err="1"/>
              <a:t>Ökologie</a:t>
            </a:r>
            <a:r>
              <a:rPr lang="en-US" sz="1200" dirty="0"/>
              <a:t>, </a:t>
            </a:r>
            <a:r>
              <a:rPr lang="en-US" sz="1200" dirty="0" err="1"/>
              <a:t>Demokratie</a:t>
            </a:r>
            <a:r>
              <a:rPr lang="en-US" sz="1200" dirty="0"/>
              <a:t>, </a:t>
            </a:r>
            <a:r>
              <a:rPr lang="en-US" sz="1200" dirty="0" err="1"/>
              <a:t>Solidarität</a:t>
            </a:r>
            <a:r>
              <a:rPr lang="en-US" sz="1200" dirty="0"/>
              <a:t>, </a:t>
            </a:r>
            <a:r>
              <a:rPr lang="en-US" sz="1200" dirty="0" err="1"/>
              <a:t>Gewaltfreiheit</a:t>
            </a:r>
            <a:r>
              <a:rPr lang="en-US" sz="1200" dirty="0"/>
              <a:t>, </a:t>
            </a:r>
            <a:r>
              <a:rPr lang="en-US" sz="1200" dirty="0" err="1"/>
              <a:t>Teilhabe</a:t>
            </a:r>
            <a:r>
              <a:rPr lang="en-US" sz="1200" dirty="0"/>
              <a:t>, </a:t>
            </a:r>
            <a:r>
              <a:rPr lang="en-US" sz="1200" dirty="0" err="1"/>
              <a:t>Geschlechterdemokratie</a:t>
            </a:r>
            <a:r>
              <a:rPr lang="en-US" sz="1200" dirty="0"/>
              <a:t>, </a:t>
            </a:r>
            <a:r>
              <a:rPr lang="en-US" sz="1200" dirty="0" err="1"/>
              <a:t>Antidiskriminierung</a:t>
            </a:r>
            <a:r>
              <a:rPr lang="en-US" sz="1200" dirty="0"/>
              <a:t> und </a:t>
            </a:r>
            <a:r>
              <a:rPr lang="en-US" sz="1200" dirty="0" err="1"/>
              <a:t>Digitalisierung</a:t>
            </a:r>
            <a:r>
              <a:rPr lang="en-US" sz="1200" dirty="0"/>
              <a:t> </a:t>
            </a:r>
            <a:r>
              <a:rPr lang="en-US" sz="1200" dirty="0" err="1"/>
              <a:t>hoch</a:t>
            </a:r>
            <a:r>
              <a:rPr lang="en-US" sz="1200"/>
              <a:t>.</a:t>
            </a:r>
            <a:endParaRPr lang="en-US" sz="1200" dirty="0"/>
          </a:p>
        </p:txBody>
      </p:sp>
      <p:pic>
        <p:nvPicPr>
          <p:cNvPr id="4098" name="Picture 2">
            <a:extLst>
              <a:ext uri="{FF2B5EF4-FFF2-40B4-BE49-F238E27FC236}">
                <a16:creationId xmlns:a16="http://schemas.microsoft.com/office/drawing/2014/main" id="{DD2E33FD-A65B-4483-B07D-0C9A2969EF8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97600" y="2241255"/>
            <a:ext cx="5384800" cy="3243855"/>
          </a:xfrm>
          <a:prstGeom prst="rect">
            <a:avLst/>
          </a:prstGeom>
          <a:solidFill>
            <a:srgbClr val="FFFFFF"/>
          </a:solidFill>
        </p:spPr>
      </p:pic>
    </p:spTree>
    <p:extLst>
      <p:ext uri="{BB962C8B-B14F-4D97-AF65-F5344CB8AC3E}">
        <p14:creationId xmlns:p14="http://schemas.microsoft.com/office/powerpoint/2010/main" val="2292955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52CA99-2FA5-46E1-8FF9-FAB0D87F9E98}"/>
              </a:ext>
            </a:extLst>
          </p:cNvPr>
          <p:cNvSpPr>
            <a:spLocks noGrp="1"/>
          </p:cNvSpPr>
          <p:nvPr>
            <p:ph type="title"/>
          </p:nvPr>
        </p:nvSpPr>
        <p:spPr/>
        <p:txBody>
          <a:bodyPr/>
          <a:lstStyle/>
          <a:p>
            <a:r>
              <a:rPr lang="de-DE" sz="2800" dirty="0"/>
              <a:t>PEGIDA</a:t>
            </a:r>
            <a:br>
              <a:rPr lang="de-DE" sz="2800" dirty="0"/>
            </a:br>
            <a:r>
              <a:rPr lang="de-DE" sz="2800" dirty="0"/>
              <a:t>(Patriotische Europäer gegen die Islamisierung des Abendlandes)</a:t>
            </a:r>
            <a:endParaRPr lang="cs-CZ" sz="2800" dirty="0"/>
          </a:p>
        </p:txBody>
      </p:sp>
      <p:sp>
        <p:nvSpPr>
          <p:cNvPr id="3" name="Zástupný obsah 2">
            <a:extLst>
              <a:ext uri="{FF2B5EF4-FFF2-40B4-BE49-F238E27FC236}">
                <a16:creationId xmlns:a16="http://schemas.microsoft.com/office/drawing/2014/main" id="{79DC1C51-6E71-417D-AD1A-13A633724DD0}"/>
              </a:ext>
            </a:extLst>
          </p:cNvPr>
          <p:cNvSpPr>
            <a:spLocks noGrp="1"/>
          </p:cNvSpPr>
          <p:nvPr>
            <p:ph sz="half" idx="1"/>
          </p:nvPr>
        </p:nvSpPr>
        <p:spPr/>
        <p:txBody>
          <a:bodyPr/>
          <a:lstStyle/>
          <a:p>
            <a:pPr algn="just"/>
            <a:r>
              <a:rPr lang="de-DE" sz="1400" dirty="0"/>
              <a:t>PEGIDA ist eine islam- und fremdenfeindliche rechtspopulistische Organisation, die seit Oktober 2014 in Dresden Demonstrationen gegen eine von ihr behauptete Islamisierung und die Einwanderungs- und Asylpolitik Deutschlands und Europas organisiert. Gegründet als Organisation wurde sie im Dezember 2014, sie ist von einem zwölfköpfigen Team unter Vorsitz von Lutz Bachmann geführt. Sie ist im Bundestag und in den Landtagen nicht vertreten, steht aber der im Bundestag und in den Landtagen vertretenen Alternative für Deutschland sehr nahe. Bei den von PEGIDA organisierten Demonstrationen in Dresden treten neurechte und rechtspopulistische Akteure aus Deutschland und anderen Staaten Europas auf. Gesellschaftliche Organisationen, Wissenschaftler, religiöse Gemeinschaften und Politiker warnen vor Nationalismus, Islamfeindlichkeit, Fremdenfeindlichkeit und Rassismus, die von diesen Demonstrationen ausgingen. Gegen mehrere Pegida-Organisatoren und Redner sind Strafverfahren eingeleitet worden. Um negativer Berichtserstattung vorzubeugen, werden die Teilnehmer von Organisatoren aufgerufen, schweigend zu demonstrieren und keine Parolen zu rufen.</a:t>
            </a:r>
            <a:endParaRPr lang="cs-CZ" sz="1400" dirty="0"/>
          </a:p>
        </p:txBody>
      </p:sp>
      <p:pic>
        <p:nvPicPr>
          <p:cNvPr id="1026" name="Picture 2">
            <a:extLst>
              <a:ext uri="{FF2B5EF4-FFF2-40B4-BE49-F238E27FC236}">
                <a16:creationId xmlns:a16="http://schemas.microsoft.com/office/drawing/2014/main" id="{9E22C85D-AFCD-43E8-9F2F-F29BD03E35B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97600" y="3177425"/>
            <a:ext cx="5384800" cy="13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564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4">
            <a:extLst>
              <a:ext uri="{FF2B5EF4-FFF2-40B4-BE49-F238E27FC236}">
                <a16:creationId xmlns:a16="http://schemas.microsoft.com/office/drawing/2014/main" id="{903EA520-9D7F-474E-B397-7122E8D7167B}"/>
              </a:ext>
            </a:extLst>
          </p:cNvPr>
          <p:cNvSpPr>
            <a:spLocks noGrp="1"/>
          </p:cNvSpPr>
          <p:nvPr>
            <p:ph type="title"/>
          </p:nvPr>
        </p:nvSpPr>
        <p:spPr/>
        <p:txBody>
          <a:bodyPr/>
          <a:lstStyle/>
          <a:p>
            <a:r>
              <a:rPr lang="de-DE" altLang="cs-CZ" dirty="0"/>
              <a:t>DIE </a:t>
            </a:r>
            <a:r>
              <a:rPr lang="cs-CZ" altLang="cs-CZ" dirty="0"/>
              <a:t>HYMN</a:t>
            </a:r>
            <a:r>
              <a:rPr lang="de-DE" altLang="cs-CZ" dirty="0"/>
              <a:t>E</a:t>
            </a:r>
            <a:endParaRPr lang="cs-CZ" altLang="cs-CZ" dirty="0"/>
          </a:p>
        </p:txBody>
      </p:sp>
      <p:sp>
        <p:nvSpPr>
          <p:cNvPr id="4099" name="Zástupný symbol pro obsah 6">
            <a:extLst>
              <a:ext uri="{FF2B5EF4-FFF2-40B4-BE49-F238E27FC236}">
                <a16:creationId xmlns:a16="http://schemas.microsoft.com/office/drawing/2014/main" id="{A1A76013-4E4F-4870-89B9-1DBD8EB6B654}"/>
              </a:ext>
            </a:extLst>
          </p:cNvPr>
          <p:cNvSpPr>
            <a:spLocks noGrp="1"/>
          </p:cNvSpPr>
          <p:nvPr>
            <p:ph sz="half" idx="1"/>
          </p:nvPr>
        </p:nvSpPr>
        <p:spPr/>
        <p:txBody>
          <a:bodyPr/>
          <a:lstStyle/>
          <a:p>
            <a:pPr algn="just"/>
            <a:r>
              <a:rPr lang="de-DE" altLang="cs-CZ" sz="1400" dirty="0"/>
              <a:t>„Das Lied der Deutschen“ verfasste der Dichter </a:t>
            </a:r>
            <a:r>
              <a:rPr lang="cs-CZ" altLang="cs-CZ" sz="1400" dirty="0"/>
              <a:t>August Heinrich Hoffmann von </a:t>
            </a:r>
            <a:r>
              <a:rPr lang="cs-CZ" altLang="cs-CZ" sz="1400" dirty="0" err="1"/>
              <a:t>Fallersleben</a:t>
            </a:r>
            <a:r>
              <a:rPr lang="cs-CZ" altLang="cs-CZ" sz="1400" dirty="0"/>
              <a:t> (1798-1874) </a:t>
            </a:r>
            <a:r>
              <a:rPr lang="de-DE" altLang="cs-CZ" sz="1400" dirty="0"/>
              <a:t>auf die M</a:t>
            </a:r>
            <a:r>
              <a:rPr lang="cs-CZ" altLang="cs-CZ" sz="1400" dirty="0" err="1"/>
              <a:t>elodi</a:t>
            </a:r>
            <a:r>
              <a:rPr lang="de-DE" altLang="cs-CZ" sz="1400" dirty="0"/>
              <a:t>e</a:t>
            </a:r>
            <a:r>
              <a:rPr lang="cs-CZ" altLang="cs-CZ" sz="1400" dirty="0"/>
              <a:t> </a:t>
            </a:r>
            <a:r>
              <a:rPr lang="de-DE" altLang="cs-CZ" sz="1400" dirty="0"/>
              <a:t>der Kaiserhymne „Gott erhalte Franz, den Kaiser“ von </a:t>
            </a:r>
            <a:r>
              <a:rPr lang="cs-CZ" altLang="cs-CZ" sz="1400" dirty="0"/>
              <a:t>1796/97 </a:t>
            </a:r>
            <a:r>
              <a:rPr lang="de-DE" altLang="cs-CZ" sz="1400" dirty="0"/>
              <a:t>des österreichischen Komponisten </a:t>
            </a:r>
            <a:r>
              <a:rPr lang="cs-CZ" altLang="cs-CZ" sz="1400" dirty="0"/>
              <a:t>Joseph Haydn (1732-1809). </a:t>
            </a:r>
          </a:p>
          <a:p>
            <a:pPr algn="just"/>
            <a:r>
              <a:rPr lang="de-DE" altLang="cs-CZ" sz="1400" dirty="0"/>
              <a:t>Zur </a:t>
            </a:r>
            <a:r>
              <a:rPr lang="cs-CZ" altLang="cs-CZ" sz="1400" dirty="0" err="1"/>
              <a:t>Hymn</a:t>
            </a:r>
            <a:r>
              <a:rPr lang="de-DE" altLang="cs-CZ" sz="1400" dirty="0"/>
              <a:t>e</a:t>
            </a:r>
            <a:r>
              <a:rPr lang="cs-CZ" altLang="cs-CZ" sz="1400" dirty="0"/>
              <a:t> </a:t>
            </a:r>
            <a:r>
              <a:rPr lang="de-DE" altLang="cs-CZ" sz="1400" dirty="0"/>
              <a:t>Deutschlands wurde das Lied </a:t>
            </a:r>
            <a:r>
              <a:rPr lang="cs-CZ" altLang="cs-CZ" sz="1400" dirty="0"/>
              <a:t>1922, </a:t>
            </a:r>
            <a:r>
              <a:rPr lang="de-DE" altLang="cs-CZ" sz="1400" dirty="0"/>
              <a:t>damals noch alle drei Strophen, von denen die erste mit dem allgemein bekannten Vers „Deutschland, Deutschland über alles, über alles in der Welt“ beginnt.</a:t>
            </a:r>
            <a:r>
              <a:rPr lang="cs-CZ" altLang="cs-CZ" sz="1400" dirty="0"/>
              <a:t> </a:t>
            </a:r>
            <a:r>
              <a:rPr lang="de-DE" altLang="cs-CZ" sz="1400" dirty="0"/>
              <a:t>Im Jahre</a:t>
            </a:r>
            <a:r>
              <a:rPr lang="cs-CZ" altLang="cs-CZ" sz="1400" dirty="0"/>
              <a:t> 1952 </a:t>
            </a:r>
            <a:r>
              <a:rPr lang="de-DE" altLang="cs-CZ" sz="1400" dirty="0"/>
              <a:t>wurde das Lied zur Hymne der BRD</a:t>
            </a:r>
            <a:r>
              <a:rPr lang="cs-CZ" altLang="cs-CZ" sz="1400" dirty="0"/>
              <a:t>, </a:t>
            </a:r>
            <a:r>
              <a:rPr lang="de-DE" altLang="cs-CZ" sz="1400" dirty="0"/>
              <a:t>allerdings nur seine letzte, dritte Strophe</a:t>
            </a:r>
            <a:r>
              <a:rPr lang="cs-CZ" altLang="cs-CZ" sz="1400" dirty="0"/>
              <a:t> (</a:t>
            </a:r>
            <a:r>
              <a:rPr lang="de-DE" altLang="cs-CZ" sz="1400" dirty="0"/>
              <a:t>siehe rechts</a:t>
            </a:r>
            <a:r>
              <a:rPr lang="cs-CZ" altLang="cs-CZ" sz="1400" dirty="0"/>
              <a:t>). </a:t>
            </a:r>
            <a:r>
              <a:rPr lang="de-DE" altLang="cs-CZ" sz="1400" dirty="0"/>
              <a:t>Von 1991 ist das Lied (auch nur die dritte Strophe) die Hymne des wiedervereinigten Deutschland</a:t>
            </a:r>
            <a:r>
              <a:rPr lang="cs-CZ" altLang="cs-CZ" sz="1400" dirty="0"/>
              <a:t>.</a:t>
            </a:r>
          </a:p>
        </p:txBody>
      </p:sp>
      <p:sp>
        <p:nvSpPr>
          <p:cNvPr id="4100" name="Zástupný symbol pro obsah 7">
            <a:extLst>
              <a:ext uri="{FF2B5EF4-FFF2-40B4-BE49-F238E27FC236}">
                <a16:creationId xmlns:a16="http://schemas.microsoft.com/office/drawing/2014/main" id="{49122231-A962-4339-8D59-D7E8B85ADAC1}"/>
              </a:ext>
            </a:extLst>
          </p:cNvPr>
          <p:cNvSpPr>
            <a:spLocks noGrp="1"/>
          </p:cNvSpPr>
          <p:nvPr>
            <p:ph sz="half" idx="2"/>
          </p:nvPr>
        </p:nvSpPr>
        <p:spPr/>
        <p:txBody>
          <a:bodyPr/>
          <a:lstStyle/>
          <a:p>
            <a:r>
              <a:rPr lang="de-DE" altLang="cs-CZ" sz="1400" dirty="0">
                <a:latin typeface="Bookman Old Style" panose="02050604050505020204" pitchFamily="18" charset="0"/>
              </a:rPr>
              <a:t>Einigkeit und Recht und Freiheit</a:t>
            </a:r>
            <a:br>
              <a:rPr lang="de-DE" altLang="cs-CZ" sz="1400" dirty="0">
                <a:latin typeface="Bookman Old Style" panose="02050604050505020204" pitchFamily="18" charset="0"/>
              </a:rPr>
            </a:br>
            <a:r>
              <a:rPr lang="de-DE" altLang="cs-CZ" sz="1400" dirty="0">
                <a:latin typeface="Bookman Old Style" panose="02050604050505020204" pitchFamily="18" charset="0"/>
              </a:rPr>
              <a:t>für das deutsche Vaterland!</a:t>
            </a:r>
            <a:br>
              <a:rPr lang="de-DE" altLang="cs-CZ" sz="1400" dirty="0">
                <a:latin typeface="Bookman Old Style" panose="02050604050505020204" pitchFamily="18" charset="0"/>
              </a:rPr>
            </a:br>
            <a:r>
              <a:rPr lang="de-DE" altLang="cs-CZ" sz="1400" dirty="0">
                <a:latin typeface="Bookman Old Style" panose="02050604050505020204" pitchFamily="18" charset="0"/>
              </a:rPr>
              <a:t>Danach lasst uns alle streben</a:t>
            </a:r>
            <a:br>
              <a:rPr lang="de-DE" altLang="cs-CZ" sz="1400" dirty="0">
                <a:latin typeface="Bookman Old Style" panose="02050604050505020204" pitchFamily="18" charset="0"/>
              </a:rPr>
            </a:br>
            <a:r>
              <a:rPr lang="de-DE" altLang="cs-CZ" sz="1400" dirty="0">
                <a:latin typeface="Bookman Old Style" panose="02050604050505020204" pitchFamily="18" charset="0"/>
              </a:rPr>
              <a:t>brüderlich mit Herz und Hand!</a:t>
            </a:r>
            <a:br>
              <a:rPr lang="de-DE" altLang="cs-CZ" sz="1400" dirty="0">
                <a:latin typeface="Bookman Old Style" panose="02050604050505020204" pitchFamily="18" charset="0"/>
              </a:rPr>
            </a:br>
            <a:r>
              <a:rPr lang="de-DE" altLang="cs-CZ" sz="1400" dirty="0">
                <a:latin typeface="Bookman Old Style" panose="02050604050505020204" pitchFamily="18" charset="0"/>
              </a:rPr>
              <a:t>Einigkeit und Recht und Freiheit</a:t>
            </a:r>
            <a:br>
              <a:rPr lang="de-DE" altLang="cs-CZ" sz="1400" dirty="0">
                <a:latin typeface="Bookman Old Style" panose="02050604050505020204" pitchFamily="18" charset="0"/>
              </a:rPr>
            </a:br>
            <a:r>
              <a:rPr lang="de-DE" altLang="cs-CZ" sz="1400" dirty="0">
                <a:latin typeface="Bookman Old Style" panose="02050604050505020204" pitchFamily="18" charset="0"/>
              </a:rPr>
              <a:t>sind des Glückes Unterpfand:</a:t>
            </a:r>
            <a:br>
              <a:rPr lang="de-DE" altLang="cs-CZ" sz="1400" dirty="0">
                <a:latin typeface="Bookman Old Style" panose="02050604050505020204" pitchFamily="18" charset="0"/>
              </a:rPr>
            </a:br>
            <a:r>
              <a:rPr lang="de-DE" altLang="cs-CZ" sz="1400" dirty="0">
                <a:latin typeface="Bookman Old Style" panose="02050604050505020204" pitchFamily="18" charset="0"/>
              </a:rPr>
              <a:t>|: </a:t>
            </a:r>
            <a:r>
              <a:rPr lang="de-DE" altLang="cs-CZ" sz="1400" dirty="0" err="1">
                <a:latin typeface="Bookman Old Style" panose="02050604050505020204" pitchFamily="18" charset="0"/>
              </a:rPr>
              <a:t>Blüh</a:t>
            </a:r>
            <a:r>
              <a:rPr lang="de-DE" altLang="cs-CZ" sz="1400" dirty="0">
                <a:latin typeface="Bookman Old Style" panose="02050604050505020204" pitchFamily="18" charset="0"/>
              </a:rPr>
              <a:t> im Glanze dieses Glückes,</a:t>
            </a:r>
            <a:br>
              <a:rPr lang="de-DE" altLang="cs-CZ" sz="1400" dirty="0">
                <a:latin typeface="Bookman Old Style" panose="02050604050505020204" pitchFamily="18" charset="0"/>
              </a:rPr>
            </a:br>
            <a:r>
              <a:rPr lang="de-DE" altLang="cs-CZ" sz="1400" dirty="0">
                <a:latin typeface="Bookman Old Style" panose="02050604050505020204" pitchFamily="18" charset="0"/>
              </a:rPr>
              <a:t>   blühe, </a:t>
            </a:r>
            <a:r>
              <a:rPr lang="de-DE" altLang="cs-CZ" sz="1400" dirty="0"/>
              <a:t>deutsches</a:t>
            </a:r>
            <a:r>
              <a:rPr lang="de-DE" altLang="cs-CZ" sz="1400" dirty="0">
                <a:latin typeface="Bookman Old Style" panose="02050604050505020204" pitchFamily="18" charset="0"/>
              </a:rPr>
              <a:t> Vaterland! :|</a:t>
            </a:r>
            <a:endParaRPr lang="cs-CZ" altLang="cs-CZ" sz="1400" dirty="0">
              <a:latin typeface="Bookman Old Style" panose="020506040505050202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a:extLst>
              <a:ext uri="{FF2B5EF4-FFF2-40B4-BE49-F238E27FC236}">
                <a16:creationId xmlns:a16="http://schemas.microsoft.com/office/drawing/2014/main" id="{02B57E09-D18F-4EF7-9530-FB4C075A6EB0}"/>
              </a:ext>
            </a:extLst>
          </p:cNvPr>
          <p:cNvSpPr>
            <a:spLocks noGrp="1"/>
          </p:cNvSpPr>
          <p:nvPr>
            <p:ph type="title"/>
          </p:nvPr>
        </p:nvSpPr>
        <p:spPr/>
        <p:txBody>
          <a:bodyPr/>
          <a:lstStyle/>
          <a:p>
            <a:pPr eaLnBrk="1" hangingPunct="1"/>
            <a:r>
              <a:rPr lang="de-DE" altLang="cs-CZ" dirty="0"/>
              <a:t>Daten</a:t>
            </a:r>
            <a:endParaRPr lang="cs-CZ" altLang="cs-CZ" dirty="0"/>
          </a:p>
        </p:txBody>
      </p:sp>
      <p:pic>
        <p:nvPicPr>
          <p:cNvPr id="9219" name="Zástupný symbol pro obsah 4" descr="deutschlandkarte_big.png">
            <a:extLst>
              <a:ext uri="{FF2B5EF4-FFF2-40B4-BE49-F238E27FC236}">
                <a16:creationId xmlns:a16="http://schemas.microsoft.com/office/drawing/2014/main" id="{2FDF367F-7DB6-47EE-B9ED-A4128CF697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525719" y="407274"/>
            <a:ext cx="4422775" cy="5853113"/>
          </a:xfrm>
        </p:spPr>
      </p:pic>
      <p:sp>
        <p:nvSpPr>
          <p:cNvPr id="9220" name="Zástupný symbol pro text 3">
            <a:extLst>
              <a:ext uri="{FF2B5EF4-FFF2-40B4-BE49-F238E27FC236}">
                <a16:creationId xmlns:a16="http://schemas.microsoft.com/office/drawing/2014/main" id="{74F4BC51-5827-4268-8DFC-A59A42D92221}"/>
              </a:ext>
            </a:extLst>
          </p:cNvPr>
          <p:cNvSpPr>
            <a:spLocks noGrp="1"/>
          </p:cNvSpPr>
          <p:nvPr>
            <p:ph type="body" sz="half" idx="2"/>
          </p:nvPr>
        </p:nvSpPr>
        <p:spPr/>
        <p:txBody>
          <a:bodyPr/>
          <a:lstStyle/>
          <a:p>
            <a:pPr eaLnBrk="1" hangingPunct="1">
              <a:buFontTx/>
              <a:buChar char="-"/>
            </a:pPr>
            <a:r>
              <a:rPr lang="de-DE" altLang="cs-CZ" dirty="0"/>
              <a:t> Bundesstaat seit </a:t>
            </a:r>
            <a:r>
              <a:rPr lang="cs-CZ" altLang="cs-CZ" dirty="0"/>
              <a:t>1949 (</a:t>
            </a:r>
            <a:r>
              <a:rPr lang="de-DE" altLang="cs-CZ" dirty="0"/>
              <a:t>ohne</a:t>
            </a:r>
            <a:r>
              <a:rPr lang="cs-CZ" altLang="cs-CZ" dirty="0"/>
              <a:t> </a:t>
            </a:r>
            <a:r>
              <a:rPr lang="de-DE" altLang="cs-CZ" dirty="0"/>
              <a:t>D</a:t>
            </a:r>
            <a:r>
              <a:rPr lang="cs-CZ" altLang="cs-CZ" dirty="0"/>
              <a:t>DR)</a:t>
            </a:r>
            <a:br>
              <a:rPr lang="cs-CZ" altLang="cs-CZ" dirty="0"/>
            </a:br>
            <a:r>
              <a:rPr lang="cs-CZ" altLang="cs-CZ" dirty="0"/>
              <a:t>- </a:t>
            </a:r>
            <a:r>
              <a:rPr lang="de-DE" altLang="cs-CZ" dirty="0"/>
              <a:t>Verfassung: Das Grundgesetz</a:t>
            </a:r>
            <a:br>
              <a:rPr lang="cs-CZ" altLang="cs-CZ" dirty="0"/>
            </a:br>
            <a:r>
              <a:rPr lang="cs-CZ" altLang="cs-CZ" dirty="0"/>
              <a:t>- </a:t>
            </a:r>
            <a:r>
              <a:rPr lang="de-DE" altLang="cs-CZ" dirty="0"/>
              <a:t>Wiedervereinigung</a:t>
            </a:r>
            <a:r>
              <a:rPr lang="cs-CZ" altLang="cs-CZ" dirty="0"/>
              <a:t>: 03.10.1990 </a:t>
            </a:r>
            <a:endParaRPr lang="de-DE" altLang="cs-CZ" dirty="0"/>
          </a:p>
          <a:p>
            <a:pPr eaLnBrk="1" hangingPunct="1"/>
            <a:r>
              <a:rPr lang="cs-CZ" altLang="cs-CZ" dirty="0"/>
              <a:t>(Tag der </a:t>
            </a:r>
            <a:r>
              <a:rPr lang="de-DE" altLang="cs-CZ" dirty="0"/>
              <a:t>deutschen Einheit</a:t>
            </a:r>
            <a:r>
              <a:rPr lang="cs-CZ" altLang="cs-CZ" dirty="0"/>
              <a:t>)</a:t>
            </a:r>
            <a:br>
              <a:rPr lang="cs-CZ" altLang="cs-CZ" dirty="0"/>
            </a:br>
            <a:r>
              <a:rPr lang="cs-CZ" altLang="cs-CZ" dirty="0"/>
              <a:t>- </a:t>
            </a:r>
            <a:r>
              <a:rPr lang="de-DE" altLang="cs-CZ" dirty="0"/>
              <a:t>Fläche</a:t>
            </a:r>
            <a:r>
              <a:rPr lang="cs-CZ" altLang="cs-CZ" dirty="0"/>
              <a:t>: 357 386 km</a:t>
            </a:r>
            <a:r>
              <a:rPr lang="cs-CZ" altLang="cs-CZ" baseline="30000" dirty="0"/>
              <a:t>2</a:t>
            </a:r>
            <a:br>
              <a:rPr lang="cs-CZ" altLang="cs-CZ" dirty="0"/>
            </a:br>
            <a:r>
              <a:rPr lang="cs-CZ" altLang="cs-CZ" dirty="0"/>
              <a:t>- </a:t>
            </a:r>
            <a:r>
              <a:rPr lang="de-DE" altLang="cs-CZ" dirty="0"/>
              <a:t>Einwohner</a:t>
            </a:r>
            <a:r>
              <a:rPr lang="cs-CZ" altLang="cs-CZ" dirty="0"/>
              <a:t>: 83,</a:t>
            </a:r>
            <a:r>
              <a:rPr lang="de-DE" altLang="cs-CZ" dirty="0"/>
              <a:t>3</a:t>
            </a:r>
            <a:r>
              <a:rPr lang="cs-CZ" altLang="cs-CZ" dirty="0"/>
              <a:t> </a:t>
            </a:r>
            <a:r>
              <a:rPr lang="de-DE" altLang="cs-CZ" dirty="0"/>
              <a:t>M</a:t>
            </a:r>
            <a:r>
              <a:rPr lang="cs-CZ" altLang="cs-CZ" dirty="0"/>
              <a:t>i</a:t>
            </a:r>
            <a:r>
              <a:rPr lang="de-DE" altLang="cs-CZ" dirty="0"/>
              <a:t>o</a:t>
            </a:r>
            <a:r>
              <a:rPr lang="cs-CZ" altLang="cs-CZ" dirty="0"/>
              <a:t>.</a:t>
            </a:r>
          </a:p>
          <a:p>
            <a:pPr eaLnBrk="1" hangingPunct="1">
              <a:buFontTx/>
              <a:buChar char="-"/>
            </a:pPr>
            <a:r>
              <a:rPr lang="cs-CZ" altLang="cs-CZ" dirty="0"/>
              <a:t> </a:t>
            </a:r>
            <a:r>
              <a:rPr lang="de-DE" altLang="cs-CZ" dirty="0"/>
              <a:t>Einwohner je </a:t>
            </a:r>
            <a:r>
              <a:rPr lang="cs-CZ" altLang="cs-CZ" dirty="0"/>
              <a:t>km</a:t>
            </a:r>
            <a:r>
              <a:rPr lang="cs-CZ" altLang="cs-CZ" baseline="30000" dirty="0"/>
              <a:t>2</a:t>
            </a:r>
            <a:r>
              <a:rPr lang="cs-CZ" altLang="cs-CZ" dirty="0"/>
              <a:t>: 232</a:t>
            </a:r>
          </a:p>
          <a:p>
            <a:pPr eaLnBrk="1" hangingPunct="1">
              <a:buFontTx/>
              <a:buChar char="-"/>
            </a:pPr>
            <a:endParaRPr lang="cs-CZ" altLang="cs-CZ" dirty="0"/>
          </a:p>
          <a:p>
            <a:pPr eaLnBrk="1" hangingPunct="1"/>
            <a:endParaRPr lang="cs-CZ" alt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3BBD99-4782-414C-A255-08A53666C59A}"/>
              </a:ext>
            </a:extLst>
          </p:cNvPr>
          <p:cNvSpPr>
            <a:spLocks noGrp="1"/>
          </p:cNvSpPr>
          <p:nvPr>
            <p:ph type="title"/>
          </p:nvPr>
        </p:nvSpPr>
        <p:spPr/>
        <p:txBody>
          <a:bodyPr/>
          <a:lstStyle/>
          <a:p>
            <a:r>
              <a:rPr lang="de-DE" sz="2400" dirty="0"/>
              <a:t>BUNDESLÄNDER NACH DER FLÄCHENGRÖSSE</a:t>
            </a:r>
            <a:endParaRPr lang="cs-CZ" sz="2400" dirty="0"/>
          </a:p>
        </p:txBody>
      </p:sp>
      <p:sp>
        <p:nvSpPr>
          <p:cNvPr id="3" name="Zástupný obsah 2">
            <a:extLst>
              <a:ext uri="{FF2B5EF4-FFF2-40B4-BE49-F238E27FC236}">
                <a16:creationId xmlns:a16="http://schemas.microsoft.com/office/drawing/2014/main" id="{C111F897-E918-44E6-9ACA-21B649C1D119}"/>
              </a:ext>
            </a:extLst>
          </p:cNvPr>
          <p:cNvSpPr>
            <a:spLocks noGrp="1"/>
          </p:cNvSpPr>
          <p:nvPr>
            <p:ph idx="1"/>
          </p:nvPr>
        </p:nvSpPr>
        <p:spPr/>
        <p:txBody>
          <a:bodyPr/>
          <a:lstStyle/>
          <a:p>
            <a:r>
              <a:rPr lang="de-DE" sz="1600" dirty="0"/>
              <a:t>Bayern			70.549</a:t>
            </a:r>
          </a:p>
          <a:p>
            <a:r>
              <a:rPr lang="de-DE" sz="1600" dirty="0"/>
              <a:t>Niedersachsen			47.618</a:t>
            </a:r>
          </a:p>
          <a:p>
            <a:r>
              <a:rPr lang="de-DE" sz="1600" dirty="0"/>
              <a:t>Baden-Württemberg		35.752</a:t>
            </a:r>
          </a:p>
          <a:p>
            <a:r>
              <a:rPr lang="de-DE" sz="1600" dirty="0"/>
              <a:t>Nordrhein-Westfalen		34.084</a:t>
            </a:r>
          </a:p>
          <a:p>
            <a:r>
              <a:rPr lang="de-DE" sz="1600" dirty="0"/>
              <a:t>Brandenburg			29.477</a:t>
            </a:r>
          </a:p>
          <a:p>
            <a:r>
              <a:rPr lang="de-DE" sz="1600" dirty="0"/>
              <a:t>Mecklenburg-Vorpommern		23.174</a:t>
            </a:r>
          </a:p>
          <a:p>
            <a:r>
              <a:rPr lang="de-DE" sz="1600" dirty="0"/>
              <a:t>Hessen			21.115</a:t>
            </a:r>
          </a:p>
          <a:p>
            <a:r>
              <a:rPr lang="de-DE" sz="1600" dirty="0"/>
              <a:t>Sachsen-Anhalt			20.445</a:t>
            </a:r>
          </a:p>
          <a:p>
            <a:r>
              <a:rPr lang="de-DE" sz="1600" dirty="0"/>
              <a:t>Rheinland-Pfalz			19.847</a:t>
            </a:r>
          </a:p>
          <a:p>
            <a:r>
              <a:rPr lang="de-DE" sz="1600" dirty="0"/>
              <a:t>Sachsen			18.414</a:t>
            </a:r>
          </a:p>
          <a:p>
            <a:r>
              <a:rPr lang="de-DE" sz="1600" dirty="0"/>
              <a:t>Thüringen			16.172</a:t>
            </a:r>
          </a:p>
          <a:p>
            <a:r>
              <a:rPr lang="de-DE" sz="1600" dirty="0"/>
              <a:t>Schleswig-Holstein		15.763</a:t>
            </a:r>
          </a:p>
          <a:p>
            <a:r>
              <a:rPr lang="de-DE" sz="1600" dirty="0"/>
              <a:t>Berlin				      892</a:t>
            </a:r>
          </a:p>
          <a:p>
            <a:r>
              <a:rPr lang="de-DE" sz="1600" dirty="0"/>
              <a:t>Hamburg			      755	</a:t>
            </a:r>
          </a:p>
          <a:p>
            <a:r>
              <a:rPr lang="de-DE" sz="1600" dirty="0"/>
              <a:t>Bremen			      404</a:t>
            </a:r>
            <a:endParaRPr lang="cs-CZ" sz="1600" dirty="0"/>
          </a:p>
        </p:txBody>
      </p:sp>
    </p:spTree>
    <p:extLst>
      <p:ext uri="{BB962C8B-B14F-4D97-AF65-F5344CB8AC3E}">
        <p14:creationId xmlns:p14="http://schemas.microsoft.com/office/powerpoint/2010/main" val="252103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4E97C-627E-4C41-861F-A64BBE91C20C}"/>
              </a:ext>
            </a:extLst>
          </p:cNvPr>
          <p:cNvSpPr>
            <a:spLocks noGrp="1"/>
          </p:cNvSpPr>
          <p:nvPr>
            <p:ph type="title"/>
          </p:nvPr>
        </p:nvSpPr>
        <p:spPr/>
        <p:txBody>
          <a:bodyPr/>
          <a:lstStyle/>
          <a:p>
            <a:r>
              <a:rPr lang="de-DE" sz="2400" dirty="0"/>
              <a:t>BUNDESLÄNDER NACH DER BEVÖLKERUNGSZAHL</a:t>
            </a:r>
            <a:br>
              <a:rPr lang="de-DE" sz="2400" dirty="0"/>
            </a:br>
            <a:r>
              <a:rPr lang="de-DE" sz="2400" dirty="0"/>
              <a:t>(in Millionen)</a:t>
            </a:r>
            <a:endParaRPr lang="cs-CZ" sz="2400" dirty="0"/>
          </a:p>
        </p:txBody>
      </p:sp>
      <p:sp>
        <p:nvSpPr>
          <p:cNvPr id="3" name="Zástupný obsah 2">
            <a:extLst>
              <a:ext uri="{FF2B5EF4-FFF2-40B4-BE49-F238E27FC236}">
                <a16:creationId xmlns:a16="http://schemas.microsoft.com/office/drawing/2014/main" id="{B4CCBFB9-D68F-42E6-97CD-12BB81A88C8E}"/>
              </a:ext>
            </a:extLst>
          </p:cNvPr>
          <p:cNvSpPr>
            <a:spLocks noGrp="1"/>
          </p:cNvSpPr>
          <p:nvPr>
            <p:ph idx="1"/>
          </p:nvPr>
        </p:nvSpPr>
        <p:spPr/>
        <p:txBody>
          <a:bodyPr/>
          <a:lstStyle/>
          <a:p>
            <a:r>
              <a:rPr lang="de-DE" sz="1600" dirty="0"/>
              <a:t>Nordrhein-Westfalen			18,0</a:t>
            </a:r>
          </a:p>
          <a:p>
            <a:r>
              <a:rPr lang="de-DE" sz="1600" dirty="0"/>
              <a:t>Bayern				13,1</a:t>
            </a:r>
          </a:p>
          <a:p>
            <a:r>
              <a:rPr lang="de-DE" sz="1600" dirty="0"/>
              <a:t>Baden-Württemberg			11,1</a:t>
            </a:r>
          </a:p>
          <a:p>
            <a:r>
              <a:rPr lang="de-DE" sz="1600" dirty="0"/>
              <a:t>Niedersachsen				  8,0	</a:t>
            </a:r>
          </a:p>
          <a:p>
            <a:r>
              <a:rPr lang="de-DE" sz="1600" dirty="0"/>
              <a:t>Hessen				  6,3</a:t>
            </a:r>
          </a:p>
          <a:p>
            <a:r>
              <a:rPr lang="de-DE" sz="1600" dirty="0"/>
              <a:t>Rheinland-Pfalz				  4,1</a:t>
            </a:r>
          </a:p>
          <a:p>
            <a:r>
              <a:rPr lang="de-DE" sz="1600" dirty="0"/>
              <a:t>Sachsen				  4,1</a:t>
            </a:r>
          </a:p>
          <a:p>
            <a:r>
              <a:rPr lang="de-DE" sz="1600" dirty="0"/>
              <a:t>Berlin					  3,7</a:t>
            </a:r>
          </a:p>
          <a:p>
            <a:r>
              <a:rPr lang="de-DE" sz="1600" dirty="0"/>
              <a:t>Schleswig-Holstein			  2,9</a:t>
            </a:r>
          </a:p>
          <a:p>
            <a:r>
              <a:rPr lang="de-DE" sz="1600" dirty="0"/>
              <a:t>Brandenburg				  2,5</a:t>
            </a:r>
          </a:p>
          <a:p>
            <a:r>
              <a:rPr lang="de-DE" sz="1600" dirty="0"/>
              <a:t>Sachsen-Anhalt				  2,2</a:t>
            </a:r>
          </a:p>
          <a:p>
            <a:r>
              <a:rPr lang="de-DE" sz="1600" dirty="0"/>
              <a:t>Thüringen				  2,1</a:t>
            </a:r>
          </a:p>
          <a:p>
            <a:r>
              <a:rPr lang="de-DE" sz="1600" dirty="0"/>
              <a:t>Hamburg				  1,9</a:t>
            </a:r>
          </a:p>
          <a:p>
            <a:r>
              <a:rPr lang="de-DE" sz="1600" dirty="0"/>
              <a:t>Mecklenburg-Vorpommern			  1,6</a:t>
            </a:r>
          </a:p>
          <a:p>
            <a:r>
              <a:rPr lang="de-DE" sz="1600" dirty="0"/>
              <a:t>Saarland				  1,0</a:t>
            </a:r>
          </a:p>
          <a:p>
            <a:r>
              <a:rPr lang="de-DE" sz="1600" dirty="0"/>
              <a:t>Bremen				  0,7</a:t>
            </a:r>
          </a:p>
          <a:p>
            <a:endParaRPr lang="cs-CZ" sz="1600" dirty="0"/>
          </a:p>
        </p:txBody>
      </p:sp>
    </p:spTree>
    <p:extLst>
      <p:ext uri="{BB962C8B-B14F-4D97-AF65-F5344CB8AC3E}">
        <p14:creationId xmlns:p14="http://schemas.microsoft.com/office/powerpoint/2010/main" val="3104882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4">
            <a:extLst>
              <a:ext uri="{FF2B5EF4-FFF2-40B4-BE49-F238E27FC236}">
                <a16:creationId xmlns:a16="http://schemas.microsoft.com/office/drawing/2014/main" id="{EB7310FE-0A28-4153-ADD2-C0A7D7DBAD36}"/>
              </a:ext>
            </a:extLst>
          </p:cNvPr>
          <p:cNvSpPr>
            <a:spLocks noGrp="1"/>
          </p:cNvSpPr>
          <p:nvPr>
            <p:ph type="title"/>
          </p:nvPr>
        </p:nvSpPr>
        <p:spPr>
          <a:xfrm>
            <a:off x="0" y="160336"/>
            <a:ext cx="10972800" cy="1143000"/>
          </a:xfrm>
        </p:spPr>
        <p:txBody>
          <a:bodyPr/>
          <a:lstStyle/>
          <a:p>
            <a:r>
              <a:rPr lang="de-DE" altLang="cs-CZ" dirty="0"/>
              <a:t>DEUTSCHLAND IM JAHRE </a:t>
            </a:r>
            <a:r>
              <a:rPr lang="cs-CZ" altLang="cs-CZ" dirty="0"/>
              <a:t>1937</a:t>
            </a:r>
          </a:p>
        </p:txBody>
      </p:sp>
      <p:pic>
        <p:nvPicPr>
          <p:cNvPr id="5123" name="Picture 2" descr="C:\Users\MT\Documents\Německo\Německo-1937.png">
            <a:extLst>
              <a:ext uri="{FF2B5EF4-FFF2-40B4-BE49-F238E27FC236}">
                <a16:creationId xmlns:a16="http://schemas.microsoft.com/office/drawing/2014/main" id="{2D4E1E7B-FEEE-402A-8A3F-07C25D8BB0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32226" y="1600201"/>
            <a:ext cx="4525963" cy="4525963"/>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a:extLst>
              <a:ext uri="{FF2B5EF4-FFF2-40B4-BE49-F238E27FC236}">
                <a16:creationId xmlns:a16="http://schemas.microsoft.com/office/drawing/2014/main" id="{DED35DB8-EED3-471E-8F84-ADA6534834AA}"/>
              </a:ext>
            </a:extLst>
          </p:cNvPr>
          <p:cNvSpPr>
            <a:spLocks noGrp="1"/>
          </p:cNvSpPr>
          <p:nvPr>
            <p:ph type="title"/>
          </p:nvPr>
        </p:nvSpPr>
        <p:spPr/>
        <p:txBody>
          <a:bodyPr/>
          <a:lstStyle/>
          <a:p>
            <a:r>
              <a:rPr lang="de-DE" altLang="cs-CZ" dirty="0"/>
              <a:t>DAS GETEILTE DEUTSCHLAND </a:t>
            </a:r>
            <a:r>
              <a:rPr lang="cs-CZ" altLang="cs-CZ" dirty="0"/>
              <a:t>(1949-1990)</a:t>
            </a:r>
            <a:br>
              <a:rPr lang="cs-CZ" altLang="cs-CZ" dirty="0"/>
            </a:br>
            <a:r>
              <a:rPr lang="de-DE" altLang="cs-CZ" dirty="0"/>
              <a:t>BRD</a:t>
            </a:r>
            <a:r>
              <a:rPr lang="cs-CZ" altLang="cs-CZ" dirty="0"/>
              <a:t>, </a:t>
            </a:r>
            <a:r>
              <a:rPr lang="de-DE" altLang="cs-CZ" dirty="0"/>
              <a:t>D</a:t>
            </a:r>
            <a:r>
              <a:rPr lang="cs-CZ" altLang="cs-CZ" dirty="0"/>
              <a:t>DR, </a:t>
            </a:r>
            <a:r>
              <a:rPr lang="de-DE" altLang="cs-CZ" dirty="0"/>
              <a:t>WEST-</a:t>
            </a:r>
            <a:r>
              <a:rPr lang="cs-CZ" altLang="cs-CZ" dirty="0"/>
              <a:t>BERL</a:t>
            </a:r>
            <a:r>
              <a:rPr lang="de-DE" altLang="cs-CZ" dirty="0"/>
              <a:t>I</a:t>
            </a:r>
            <a:r>
              <a:rPr lang="cs-CZ" altLang="cs-CZ" dirty="0"/>
              <a:t>N</a:t>
            </a:r>
          </a:p>
        </p:txBody>
      </p:sp>
      <p:pic>
        <p:nvPicPr>
          <p:cNvPr id="6147" name="Picture 2" descr="C:\Users\MT\Documents\Německo\Německo-rozdělené.png">
            <a:extLst>
              <a:ext uri="{FF2B5EF4-FFF2-40B4-BE49-F238E27FC236}">
                <a16:creationId xmlns:a16="http://schemas.microsoft.com/office/drawing/2014/main" id="{4DFA0B53-3E2B-4F98-9C26-0C583BDF90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43400" y="1600201"/>
            <a:ext cx="3505200" cy="4525963"/>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a:extLst>
              <a:ext uri="{FF2B5EF4-FFF2-40B4-BE49-F238E27FC236}">
                <a16:creationId xmlns:a16="http://schemas.microsoft.com/office/drawing/2014/main" id="{8AD22020-D759-48CE-AA7C-171807360AE0}"/>
              </a:ext>
            </a:extLst>
          </p:cNvPr>
          <p:cNvSpPr>
            <a:spLocks noGrp="1"/>
          </p:cNvSpPr>
          <p:nvPr>
            <p:ph type="title"/>
          </p:nvPr>
        </p:nvSpPr>
        <p:spPr/>
        <p:txBody>
          <a:bodyPr/>
          <a:lstStyle/>
          <a:p>
            <a:r>
              <a:rPr lang="de-DE" altLang="cs-CZ" sz="2400" dirty="0"/>
              <a:t>DAS POLITISCHE S</a:t>
            </a:r>
            <a:r>
              <a:rPr lang="cs-CZ" altLang="cs-CZ" sz="2400" dirty="0"/>
              <a:t>YST</a:t>
            </a:r>
            <a:r>
              <a:rPr lang="de-DE" altLang="cs-CZ" sz="2400" dirty="0"/>
              <a:t>E</a:t>
            </a:r>
            <a:r>
              <a:rPr lang="cs-CZ" altLang="cs-CZ" sz="2400" dirty="0"/>
              <a:t>M</a:t>
            </a:r>
          </a:p>
        </p:txBody>
      </p:sp>
      <p:pic>
        <p:nvPicPr>
          <p:cNvPr id="7171" name="Picture 2" descr="C:\Users\MT\Documents\Německo\Německo-politický systém.png">
            <a:extLst>
              <a:ext uri="{FF2B5EF4-FFF2-40B4-BE49-F238E27FC236}">
                <a16:creationId xmlns:a16="http://schemas.microsoft.com/office/drawing/2014/main" id="{98B0C739-68EE-440F-8ACB-9B9A3BE381E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1812926"/>
            <a:ext cx="4038600" cy="4100513"/>
          </a:xfrm>
          <a:noFill/>
        </p:spPr>
      </p:pic>
      <p:pic>
        <p:nvPicPr>
          <p:cNvPr id="7172" name="Picture 3" descr="C:\Users\MT\Documents\Německo\Německo-administrativní členění.png">
            <a:extLst>
              <a:ext uri="{FF2B5EF4-FFF2-40B4-BE49-F238E27FC236}">
                <a16:creationId xmlns:a16="http://schemas.microsoft.com/office/drawing/2014/main" id="{412C93D1-A352-4888-BE7E-2F4F281E970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2200" y="2852738"/>
            <a:ext cx="4038600" cy="2019300"/>
          </a:xfrm>
          <a:noFill/>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TotalTime>
  <Words>3144</Words>
  <Application>Microsoft Office PowerPoint</Application>
  <PresentationFormat>Širokoúhlá obrazovka</PresentationFormat>
  <Paragraphs>168</Paragraphs>
  <Slides>22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Arial</vt:lpstr>
      <vt:lpstr>Arial Narrow</vt:lpstr>
      <vt:lpstr>Bookman Old Style</vt:lpstr>
      <vt:lpstr>Calibri</vt:lpstr>
      <vt:lpstr>Motiv sady Office</vt:lpstr>
      <vt:lpstr>  BUNDESREPUBLIK DEUTSCHLAND</vt:lpstr>
      <vt:lpstr>STAATSSYMBOLE</vt:lpstr>
      <vt:lpstr>DIE HYMNE</vt:lpstr>
      <vt:lpstr>Daten</vt:lpstr>
      <vt:lpstr>BUNDESLÄNDER NACH DER FLÄCHENGRÖSSE</vt:lpstr>
      <vt:lpstr>BUNDESLÄNDER NACH DER BEVÖLKERUNGSZAHL (in Millionen)</vt:lpstr>
      <vt:lpstr>DEUTSCHLAND IM JAHRE 1937</vt:lpstr>
      <vt:lpstr>DAS GETEILTE DEUTSCHLAND (1949-1990) BRD, DDR, WEST-BERLIN</vt:lpstr>
      <vt:lpstr>DAS POLITISCHE SYSTEM</vt:lpstr>
      <vt:lpstr>DER DEUTSCHE FÖDERALISMUS</vt:lpstr>
      <vt:lpstr>DER BUNDESTAG</vt:lpstr>
      <vt:lpstr>DER BUNDESRAT</vt:lpstr>
      <vt:lpstr>LANDESPARLAMENT</vt:lpstr>
      <vt:lpstr>DIE IM BUNDESTAG VERTRETENEN POLITISCHEN PARTEIEN UND IHRE STIFTUNGEN</vt:lpstr>
      <vt:lpstr>CHRISTLICH DEMOKRATISCHE UNION DEUTSCHLANDS</vt:lpstr>
      <vt:lpstr>CHRISTLICH-SOZIALE UNION IN BAYERN</vt:lpstr>
      <vt:lpstr>SOZIALDEMOKRATISCHE PARTEI DEUTSCHLANDS</vt:lpstr>
      <vt:lpstr>ALTERNATIVE FÜR DEUTSCHLAND</vt:lpstr>
      <vt:lpstr>FREIE DEMOKRATISCHE PARTEI</vt:lpstr>
      <vt:lpstr>DIE LINKE</vt:lpstr>
      <vt:lpstr>BÜNDNIS 90/DIE GRÜNEN</vt:lpstr>
      <vt:lpstr>PEGIDA (Patriotische Europäer gegen die Islamisierung des Abendlandes)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BUNDESREPUBLIK DEUTSCHLAND</dc:title>
  <dc:creator>Milan Tvrdík</dc:creator>
  <cp:lastModifiedBy>Milan Tvrdík</cp:lastModifiedBy>
  <cp:revision>28</cp:revision>
  <dcterms:created xsi:type="dcterms:W3CDTF">2020-10-29T17:45:21Z</dcterms:created>
  <dcterms:modified xsi:type="dcterms:W3CDTF">2024-09-12T09:26:28Z</dcterms:modified>
</cp:coreProperties>
</file>