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8" r:id="rId4"/>
    <p:sldId id="277" r:id="rId5"/>
    <p:sldId id="279" r:id="rId6"/>
    <p:sldId id="281" r:id="rId7"/>
    <p:sldId id="276" r:id="rId8"/>
    <p:sldId id="257" r:id="rId9"/>
    <p:sldId id="261" r:id="rId10"/>
    <p:sldId id="259" r:id="rId11"/>
    <p:sldId id="260" r:id="rId12"/>
    <p:sldId id="262" r:id="rId13"/>
    <p:sldId id="263" r:id="rId14"/>
    <p:sldId id="268" r:id="rId15"/>
    <p:sldId id="266" r:id="rId16"/>
    <p:sldId id="269" r:id="rId17"/>
    <p:sldId id="264" r:id="rId18"/>
    <p:sldId id="265" r:id="rId19"/>
    <p:sldId id="267" r:id="rId20"/>
    <p:sldId id="280" r:id="rId21"/>
    <p:sldId id="284" r:id="rId22"/>
    <p:sldId id="283" r:id="rId23"/>
    <p:sldId id="285" r:id="rId24"/>
    <p:sldId id="256" r:id="rId25"/>
    <p:sldId id="282" r:id="rId26"/>
    <p:sldId id="287" r:id="rId27"/>
    <p:sldId id="286" r:id="rId28"/>
    <p:sldId id="289" r:id="rId29"/>
    <p:sldId id="290" r:id="rId30"/>
    <p:sldId id="272" r:id="rId31"/>
    <p:sldId id="273" r:id="rId32"/>
    <p:sldId id="271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5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4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E4BD-7235-4C37-9247-B7B32FF448B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650E-E2A4-43FD-B491-1A36BC58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Regionalismus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Teorie centrum – periferie Steina Rokkana</a:t>
            </a:r>
          </a:p>
          <a:p>
            <a:r>
              <a:rPr lang="cs-CZ" dirty="0" smtClean="0"/>
              <a:t>Teorie světových systémů Immanuela Wallersteina</a:t>
            </a:r>
          </a:p>
          <a:p>
            <a:r>
              <a:rPr lang="cs-CZ" dirty="0" smtClean="0"/>
              <a:t>Teorie regionálního bezpečnostního komplexu Buzzan a Waever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78823"/>
            <a:ext cx="10646229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04949"/>
            <a:ext cx="11586754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87383"/>
            <a:ext cx="10371909" cy="63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4" y="418011"/>
            <a:ext cx="9509760" cy="62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8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352697"/>
            <a:ext cx="10985862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535577"/>
            <a:ext cx="9966960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235131"/>
            <a:ext cx="11273246" cy="62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5131"/>
            <a:ext cx="9849393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0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5" y="418012"/>
            <a:ext cx="9705703" cy="5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8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352698"/>
            <a:ext cx="8334103" cy="6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Centrum - periferie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Centrum je místo, které v kontextu „regionu“ zaujímá privilegovanou pozici.</a:t>
            </a:r>
          </a:p>
          <a:p>
            <a:r>
              <a:rPr lang="cs-CZ" dirty="0" smtClean="0"/>
              <a:t>Místo, ve kterém se přijímají rozhodnutí, která následně ovlivňují celý region/stát.</a:t>
            </a:r>
          </a:p>
          <a:p>
            <a:r>
              <a:rPr lang="cs-CZ" dirty="0" smtClean="0"/>
              <a:t>Centrum kontroluje tok informací (a peněz!).</a:t>
            </a:r>
          </a:p>
          <a:p>
            <a:r>
              <a:rPr lang="cs-CZ" dirty="0" smtClean="0"/>
              <a:t>Rokkan definoval tři tipy center, respektive aktivit, které centralitu vytvářejí.</a:t>
            </a:r>
          </a:p>
          <a:p>
            <a:r>
              <a:rPr lang="cs-CZ" dirty="0" smtClean="0"/>
              <a:t>1. centrum vojensko-administrativní (politické)</a:t>
            </a:r>
          </a:p>
          <a:p>
            <a:r>
              <a:rPr lang="cs-CZ" dirty="0" smtClean="0"/>
              <a:t>2. centrum ekonomické</a:t>
            </a:r>
          </a:p>
          <a:p>
            <a:r>
              <a:rPr lang="cs-CZ" dirty="0" smtClean="0"/>
              <a:t>3. centrum kulturní</a:t>
            </a:r>
          </a:p>
          <a:p>
            <a:r>
              <a:rPr lang="cs-CZ" dirty="0"/>
              <a:t>Centrem je často město, v kontextu státu město hlavní.</a:t>
            </a:r>
          </a:p>
          <a:p>
            <a:r>
              <a:rPr lang="cs-CZ" dirty="0"/>
              <a:t>Monocentrická a polycentrická struktura regionu/státu.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3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světových systémů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Teorie vychází z předpokladu existence nerovnoměrné dělby práce (a bohatství) ve světovém měřítku, v jejímž důsledku se svět dělí na oblast jádra – semiperiferie a periferie. </a:t>
            </a:r>
          </a:p>
          <a:p>
            <a:r>
              <a:rPr lang="en-US" dirty="0" smtClean="0"/>
              <a:t>Immanuel Wallerstein</a:t>
            </a:r>
            <a:r>
              <a:rPr lang="cs-CZ" dirty="0"/>
              <a:t> </a:t>
            </a:r>
            <a:r>
              <a:rPr lang="cs-CZ" dirty="0" smtClean="0"/>
              <a:t>teorii založil na výzkumu vývoje Evropy v tzv. „dlouhém 16. století“ (1450 – 1640), které vedlo ke vzniku tzv. kapitalistické světoekonomiky. </a:t>
            </a:r>
          </a:p>
          <a:p>
            <a:r>
              <a:rPr lang="cs-CZ" dirty="0" smtClean="0"/>
              <a:t>Evropané tehdy dokázali využít svého náskoku a získali kontrolu nad celým světem, neboť stáli v čele rozvoje a rozšíření industrializace a kapitalistické ekonomiky, která ve svém důsledku prohloubila existující rozdíly.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4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9/90/Archaic_globalization.svg/2000px-Archaic_globaliz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3" y="71632"/>
            <a:ext cx="11717383" cy="65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90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2.wp.com/poseidonsciences.scienceblog.com/files/2010/12/Scienceblog-Balanhai-Zheng_He_ship_compared_to_Columbus_rev1-Fina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058980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5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constudentlog.files.wordpress.com/2014/12/scramble-for-africa-1880-19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1750"/>
            <a:ext cx="11747001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80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574766"/>
            <a:ext cx="9836331" cy="5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09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mancov\Desktop\nic-blog-mgi-shifting-economic-center-of-gravit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7"/>
            <a:ext cx="11909516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68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dojde k dominanci centra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Výrobní dominance </a:t>
            </a:r>
            <a:r>
              <a:rPr lang="cs-CZ" sz="4800" dirty="0" smtClean="0"/>
              <a:t>vede k získání převahy na trhu.</a:t>
            </a:r>
          </a:p>
          <a:p>
            <a:r>
              <a:rPr lang="cs-CZ" sz="4800" dirty="0" smtClean="0"/>
              <a:t>Z ní vyplývá </a:t>
            </a:r>
            <a:r>
              <a:rPr lang="cs-CZ" sz="4800" b="1" dirty="0" smtClean="0"/>
              <a:t>obchodní dominance</a:t>
            </a:r>
            <a:r>
              <a:rPr lang="cs-CZ" sz="4800" dirty="0" smtClean="0"/>
              <a:t>.</a:t>
            </a:r>
          </a:p>
          <a:p>
            <a:r>
              <a:rPr lang="cs-CZ" sz="4800" dirty="0" smtClean="0"/>
              <a:t>Která vede k </a:t>
            </a:r>
            <a:r>
              <a:rPr lang="cs-CZ" sz="4800" b="1" dirty="0" smtClean="0"/>
              <a:t>finanční dominanci</a:t>
            </a:r>
            <a:r>
              <a:rPr lang="cs-CZ" sz="4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73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Státy centra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Přístup k velkému množství </a:t>
            </a:r>
            <a:r>
              <a:rPr lang="en-US" dirty="0" smtClean="0"/>
              <a:t>surovin</a:t>
            </a:r>
            <a:r>
              <a:rPr lang="cs-CZ" dirty="0" smtClean="0"/>
              <a:t>.</a:t>
            </a:r>
            <a:endParaRPr lang="en-US" dirty="0"/>
          </a:p>
          <a:p>
            <a:r>
              <a:rPr lang="cs-CZ" dirty="0" smtClean="0"/>
              <a:t>Přístup k levné pracovní síle.</a:t>
            </a:r>
          </a:p>
          <a:p>
            <a:r>
              <a:rPr lang="cs-CZ" dirty="0" smtClean="0"/>
              <a:t>Zisky z kapitálových investic. </a:t>
            </a:r>
            <a:endParaRPr lang="en-US" dirty="0"/>
          </a:p>
          <a:p>
            <a:r>
              <a:rPr lang="cs-CZ" dirty="0" smtClean="0"/>
              <a:t>Trh pro vývoz výrobků.</a:t>
            </a:r>
            <a:endParaRPr lang="en-US" dirty="0"/>
          </a:p>
          <a:p>
            <a:r>
              <a:rPr lang="cs-CZ" dirty="0" smtClean="0"/>
              <a:t>Z periferie odsávají kvalifikovanou pracovní sílu.</a:t>
            </a:r>
            <a:endParaRPr lang="en-US" dirty="0"/>
          </a:p>
          <a:p>
            <a:r>
              <a:rPr lang="cs-CZ" dirty="0" smtClean="0"/>
              <a:t>Takové státy jsou nejen ekonomicky rozvinuté, ale jejich hospodářství je zároveň diversifikované.</a:t>
            </a:r>
          </a:p>
          <a:p>
            <a:r>
              <a:rPr lang="cs-CZ" dirty="0" smtClean="0"/>
              <a:t>V důsledku čehož jsou bohaté, stabilní, mocné a relativně nezávislé na vnějších tlacích.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9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gauCT5peU_Y/U2VTnWE8X5I/AAAAAAAAAEc/nAjekruYpwY/s1600/mst+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76672"/>
            <a:ext cx="79208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89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431074"/>
            <a:ext cx="10998925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centru jsou vztyčeny „symboly“ a „pomníky“ moci.</a:t>
            </a:r>
          </a:p>
          <a:p>
            <a:r>
              <a:rPr lang="cs-CZ" dirty="0" smtClean="0"/>
              <a:t>Vojensko- administrativní -  hrady, zámky, vládní budovy.</a:t>
            </a:r>
          </a:p>
          <a:p>
            <a:r>
              <a:rPr lang="cs-CZ" dirty="0" smtClean="0"/>
              <a:t>Ekonomické – banky, burzy, „vznešená“ architektura bohatých lidí</a:t>
            </a:r>
          </a:p>
          <a:p>
            <a:r>
              <a:rPr lang="cs-CZ" dirty="0" smtClean="0"/>
              <a:t>Kulturní – katedrály, univerzity, galerie, muzea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53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391887"/>
            <a:ext cx="11142617" cy="61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4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8" y="418012"/>
            <a:ext cx="11469188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11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378823"/>
            <a:ext cx="11338559" cy="60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3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regionálního bezpečnostního komplexu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Regions and Powers: The Structure of International </a:t>
            </a:r>
            <a:r>
              <a:rPr lang="en-US" b="1" dirty="0" smtClean="0"/>
              <a:t>Security</a:t>
            </a:r>
            <a:r>
              <a:rPr lang="cs-CZ" b="1" dirty="0" smtClean="0"/>
              <a:t> </a:t>
            </a:r>
            <a:r>
              <a:rPr lang="cs-CZ" dirty="0" smtClean="0"/>
              <a:t>kniha vydána roku 2003, od Barry Buzzana a Ole Waevera, v niž rozpracovali principy tzv. Kodaňské bezpečnostní školy.</a:t>
            </a:r>
          </a:p>
          <a:p>
            <a:r>
              <a:rPr lang="cs-CZ" dirty="0" smtClean="0"/>
              <a:t>Bezpečnost může/musí být rozdělena do „sektorů“, každý sektor je oblastí zranitelnosti.</a:t>
            </a:r>
            <a:r>
              <a:rPr lang="en-US" dirty="0"/>
              <a:t> </a:t>
            </a:r>
            <a:endParaRPr lang="cs-CZ" dirty="0" smtClean="0"/>
          </a:p>
          <a:p>
            <a:r>
              <a:rPr lang="cs-CZ" dirty="0" smtClean="0"/>
              <a:t>Bezpečnost sektorů spolu souvisí.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cs-CZ" dirty="0" smtClean="0"/>
              <a:t>Politická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cs-CZ" dirty="0" smtClean="0"/>
              <a:t>Vojenská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cs-CZ" dirty="0" smtClean="0"/>
              <a:t>Environmentální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cs-CZ" dirty="0" smtClean="0"/>
              <a:t>Societální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cs-CZ" dirty="0" smtClean="0"/>
              <a:t>Ekonomická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15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TRBK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myšlenkou je, že (ne)bezpečnost má mimo jiné i silný geografický rámec.</a:t>
            </a:r>
          </a:p>
          <a:p>
            <a:r>
              <a:rPr lang="cs-CZ" dirty="0" smtClean="0"/>
              <a:t>Hrozby snadno překonávají vzdálenost.</a:t>
            </a:r>
          </a:p>
          <a:p>
            <a:r>
              <a:rPr lang="cs-CZ" dirty="0" smtClean="0"/>
              <a:t>Globální bezpečnost, garantována (super)velmocemi je jistě podstatná, ale regionální bezpečnostní situace může být výrazně odlišná.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02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TRBK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Strukturální rysy RBK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cs-CZ" dirty="0" smtClean="0"/>
              <a:t>Různorodost jednotek.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</a:t>
            </a:r>
            <a:r>
              <a:rPr lang="cs-CZ" dirty="0" smtClean="0"/>
              <a:t> Počet jednotek.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cs-CZ" dirty="0" smtClean="0"/>
              <a:t>„Atmosféra“ přátelství a nepřátelství.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cs-CZ" dirty="0" smtClean="0"/>
              <a:t>Distribuce moci (RBK může být „standardní“ – minimálně dvě soupeřící mocnosti s bezpečnostní agendou, nebo „soustředný“ s jednou dominantní mocností ve středu). </a:t>
            </a:r>
          </a:p>
          <a:p>
            <a:pPr marL="0" indent="0">
              <a:buNone/>
            </a:pPr>
            <a:r>
              <a:rPr lang="cs-CZ" dirty="0" smtClean="0"/>
              <a:t>Systém je dynamický, vztahy mezi aktéry, jakož i (ne)poměr jejich sil se v čase vyvíjí.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0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12504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26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8711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423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5" y="332656"/>
            <a:ext cx="1167415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96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Periferie je místo, které postrádá atributy centrality.</a:t>
            </a:r>
          </a:p>
          <a:p>
            <a:r>
              <a:rPr lang="cs-CZ" dirty="0" smtClean="0"/>
              <a:t>Periferie ve vztahu k centru je:</a:t>
            </a:r>
          </a:p>
          <a:p>
            <a:r>
              <a:rPr lang="cs-CZ" dirty="0" smtClean="0"/>
              <a:t>1. vzdálená (horizontální rozměr)</a:t>
            </a:r>
          </a:p>
          <a:p>
            <a:r>
              <a:rPr lang="cs-CZ" dirty="0" smtClean="0"/>
              <a:t>2. závislá (vertikální rozměr)</a:t>
            </a:r>
          </a:p>
          <a:p>
            <a:r>
              <a:rPr lang="cs-CZ" dirty="0" smtClean="0"/>
              <a:t>3. odlišná (vertikální rozměr)</a:t>
            </a:r>
          </a:p>
          <a:p>
            <a:r>
              <a:rPr lang="cs-CZ" dirty="0" smtClean="0"/>
              <a:t>Tři základní formy periferializace:</a:t>
            </a:r>
          </a:p>
          <a:p>
            <a:r>
              <a:rPr lang="cs-CZ" dirty="0" smtClean="0"/>
              <a:t>1. Vojenské dobytí a administrativní podmanění.</a:t>
            </a:r>
          </a:p>
          <a:p>
            <a:r>
              <a:rPr lang="cs-CZ" dirty="0" smtClean="0"/>
              <a:t>2. Hospodářská závislost.</a:t>
            </a:r>
          </a:p>
          <a:p>
            <a:r>
              <a:rPr lang="cs-CZ" dirty="0" smtClean="0"/>
              <a:t>3. Kulturní podřízení.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120460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3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1544240" cy="64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8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339634"/>
            <a:ext cx="10842171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3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4137"/>
            <a:ext cx="10267406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6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6" y="248194"/>
            <a:ext cx="11364685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95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555</Words>
  <Application>Microsoft Office PowerPoint</Application>
  <PresentationFormat>Širokoúhlá obrazovka</PresentationFormat>
  <Paragraphs>65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Regionalismus</vt:lpstr>
      <vt:lpstr>Centrum - periferie</vt:lpstr>
      <vt:lpstr>Centrum</vt:lpstr>
      <vt:lpstr>Periferie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Teorie světových systémů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dojde k dominanci centra</vt:lpstr>
      <vt:lpstr>Státy centra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Teorie regionálního bezpečnostního komplexu</vt:lpstr>
      <vt:lpstr>TRBK</vt:lpstr>
      <vt:lpstr>TRBK</vt:lpstr>
      <vt:lpstr>Prezentace aplikace PowerPoint</vt:lpstr>
      <vt:lpstr>Prezentace aplikace PowerPoint</vt:lpstr>
      <vt:lpstr>Prezentace aplikace PowerPoint</vt:lpstr>
    </vt:vector>
  </TitlesOfParts>
  <Company>Metropolitní univerzita Praha, o.p.s.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 Romancov</dc:creator>
  <cp:lastModifiedBy>Michael Romancov</cp:lastModifiedBy>
  <cp:revision>19</cp:revision>
  <dcterms:created xsi:type="dcterms:W3CDTF">2018-10-29T17:12:49Z</dcterms:created>
  <dcterms:modified xsi:type="dcterms:W3CDTF">2018-11-23T10:55:26Z</dcterms:modified>
</cp:coreProperties>
</file>