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>
        <p:scale>
          <a:sx n="66" d="100"/>
          <a:sy n="66" d="100"/>
        </p:scale>
        <p:origin x="91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12/16/2018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Oligarchové v Rusku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Barbora </a:t>
            </a:r>
            <a:r>
              <a:rPr lang="cs-CZ" dirty="0" err="1" smtClean="0"/>
              <a:t>Wohlrábová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7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oligarchie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sz="2400" i="1" dirty="0"/>
              <a:t>„</a:t>
            </a:r>
            <a:r>
              <a:rPr lang="cs-CZ" i="1" dirty="0"/>
              <a:t>rule </a:t>
            </a:r>
            <a:r>
              <a:rPr lang="cs-CZ" i="1" dirty="0" err="1"/>
              <a:t>of</a:t>
            </a:r>
            <a:r>
              <a:rPr lang="cs-CZ" i="1" dirty="0"/>
              <a:t> a</a:t>
            </a:r>
            <a:r>
              <a:rPr lang="cs-CZ" i="1" dirty="0" smtClean="0"/>
              <a:t> </a:t>
            </a:r>
            <a:r>
              <a:rPr lang="cs-CZ" i="1" dirty="0" err="1"/>
              <a:t>few</a:t>
            </a:r>
            <a:r>
              <a:rPr lang="cs-CZ" i="1" dirty="0" smtClean="0"/>
              <a:t>“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óligon</a:t>
            </a:r>
            <a:r>
              <a:rPr lang="cs-CZ" sz="1800" dirty="0" smtClean="0"/>
              <a:t> (=málo) a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archo</a:t>
            </a:r>
            <a:r>
              <a:rPr lang="cs-CZ" sz="1800" dirty="0" smtClean="0"/>
              <a:t> (=panovat)</a:t>
            </a:r>
          </a:p>
          <a:p>
            <a:r>
              <a:rPr lang="cs-CZ" dirty="0" smtClean="0"/>
              <a:t>forma vlády, kde je moc soustředěna</a:t>
            </a:r>
          </a:p>
          <a:p>
            <a:pPr marL="0" indent="0">
              <a:buNone/>
            </a:pPr>
            <a:r>
              <a:rPr lang="cs-CZ" dirty="0" smtClean="0"/>
              <a:t> v rukou malé skupiny lidí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51" y="1597913"/>
            <a:ext cx="4502573" cy="34734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1" y="3536917"/>
            <a:ext cx="2200275" cy="2857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9" y="4254898"/>
            <a:ext cx="3976373" cy="21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oligarchie v Rusku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Ekonomická situace SSSR</a:t>
            </a:r>
          </a:p>
          <a:p>
            <a:pPr lvl="1"/>
            <a:r>
              <a:rPr lang="cs-CZ" sz="2200" dirty="0" smtClean="0"/>
              <a:t>Deficitní rozpočet, skrytá inflace, stagnace</a:t>
            </a:r>
          </a:p>
          <a:p>
            <a:pPr lvl="1"/>
            <a:r>
              <a:rPr lang="cs-CZ" sz="2200" dirty="0"/>
              <a:t>F</a:t>
            </a:r>
            <a:r>
              <a:rPr lang="cs-CZ" sz="2200" dirty="0" smtClean="0"/>
              <a:t>ixace na suroviny</a:t>
            </a:r>
          </a:p>
          <a:p>
            <a:r>
              <a:rPr lang="cs-CZ" sz="2400" dirty="0" smtClean="0"/>
              <a:t>Gorbačovovy reformy</a:t>
            </a:r>
          </a:p>
          <a:p>
            <a:pPr lvl="1"/>
            <a:r>
              <a:rPr lang="cs-CZ" sz="2000" i="1" dirty="0" smtClean="0"/>
              <a:t>Zákon o družstvech 1</a:t>
            </a:r>
            <a:r>
              <a:rPr lang="cs-CZ" sz="2000" dirty="0" smtClean="0"/>
              <a:t>987, </a:t>
            </a:r>
            <a:r>
              <a:rPr lang="cs-CZ" sz="2000" i="1" dirty="0" smtClean="0"/>
              <a:t>Zákon o pronájmu </a:t>
            </a:r>
            <a:r>
              <a:rPr lang="cs-CZ" sz="2000" dirty="0" smtClean="0"/>
              <a:t>1989, </a:t>
            </a:r>
            <a:r>
              <a:rPr lang="cs-CZ" sz="2000" i="1" dirty="0" smtClean="0"/>
              <a:t>Zákon o podnicích a podnikatelských činnostech</a:t>
            </a:r>
            <a:r>
              <a:rPr lang="cs-CZ" sz="2000" dirty="0" smtClean="0"/>
              <a:t> 1990 </a:t>
            </a:r>
          </a:p>
          <a:p>
            <a:pPr lvl="2"/>
            <a:r>
              <a:rPr lang="cs-CZ" sz="1800" dirty="0" smtClean="0"/>
              <a:t>problém s implementací reforem, liberalizace trhu → rozkvět černého trhu</a:t>
            </a:r>
            <a:endParaRPr lang="cs-CZ" dirty="0"/>
          </a:p>
          <a:p>
            <a:r>
              <a:rPr lang="cs-CZ" sz="2400" dirty="0" smtClean="0"/>
              <a:t>Mládežnická </a:t>
            </a:r>
            <a:r>
              <a:rPr lang="cs-CZ" sz="2400" dirty="0"/>
              <a:t>organizace </a:t>
            </a:r>
            <a:r>
              <a:rPr lang="cs-CZ" sz="2400" dirty="0" smtClean="0"/>
              <a:t>Komsomol</a:t>
            </a:r>
          </a:p>
          <a:p>
            <a:pPr lvl="1"/>
            <a:r>
              <a:rPr lang="cs-CZ" dirty="0" smtClean="0"/>
              <a:t>„líheň podnikatelů“ v první vlně rozvoje byznysu</a:t>
            </a:r>
            <a:br>
              <a:rPr lang="cs-CZ" dirty="0" smtClean="0"/>
            </a:br>
            <a:r>
              <a:rPr lang="cs-CZ" dirty="0" smtClean="0"/>
              <a:t>	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830" y="4872952"/>
            <a:ext cx="1759691" cy="15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Éra Jelcinovy vlády a vzestup oligarchů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konec duality moci SSSR x Ruská federace</a:t>
            </a:r>
          </a:p>
          <a:p>
            <a:r>
              <a:rPr lang="cs-CZ" dirty="0" smtClean="0"/>
              <a:t>Jelcin: je nutné zaměřit se na budování tržní ekonomiky</a:t>
            </a:r>
          </a:p>
          <a:p>
            <a:pPr lvl="1"/>
            <a:r>
              <a:rPr lang="cs-CZ" sz="1600" dirty="0" smtClean="0"/>
              <a:t>politické reformy odsunuty  → velké mezery v zákonech</a:t>
            </a:r>
          </a:p>
          <a:p>
            <a:pPr lvl="1"/>
            <a:r>
              <a:rPr lang="cs-CZ" sz="1600" dirty="0" smtClean="0"/>
              <a:t>šoková terapie</a:t>
            </a:r>
          </a:p>
          <a:p>
            <a:pPr lvl="1"/>
            <a:r>
              <a:rPr lang="cs-CZ" sz="1600" dirty="0" smtClean="0"/>
              <a:t>kupónová privatizace</a:t>
            </a:r>
          </a:p>
          <a:p>
            <a:pPr lvl="1"/>
            <a:r>
              <a:rPr lang="cs-CZ" sz="1600" dirty="0" smtClean="0"/>
              <a:t>půjčky za akcie</a:t>
            </a:r>
          </a:p>
          <a:p>
            <a:pPr lvl="1"/>
            <a:endParaRPr lang="cs-CZ" sz="1600" dirty="0" smtClean="0"/>
          </a:p>
          <a:p>
            <a:r>
              <a:rPr lang="cs-CZ" dirty="0" smtClean="0"/>
              <a:t>Manažeři státních podniků</a:t>
            </a:r>
          </a:p>
          <a:p>
            <a:pPr lvl="1"/>
            <a:r>
              <a:rPr lang="cs-CZ" sz="1600" dirty="0" smtClean="0"/>
              <a:t>často členy RSPP (</a:t>
            </a:r>
            <a:r>
              <a:rPr lang="cs-CZ" sz="1600" dirty="0" smtClean="0"/>
              <a:t>Ruský svaz </a:t>
            </a:r>
            <a:r>
              <a:rPr lang="cs-CZ" sz="1600" dirty="0"/>
              <a:t>průmyslníků a podnikatelů </a:t>
            </a:r>
            <a:r>
              <a:rPr lang="cs-CZ" sz="1600" dirty="0" smtClean="0"/>
              <a:t>) </a:t>
            </a:r>
          </a:p>
          <a:p>
            <a:pPr marL="274320" lvl="1" indent="0">
              <a:buNone/>
            </a:pPr>
            <a:r>
              <a:rPr lang="cs-CZ" sz="1600" dirty="0" smtClean="0"/>
              <a:t>a Asociace ruských bankéřů</a:t>
            </a:r>
            <a:endParaRPr lang="cs-CZ" sz="1600" dirty="0" smtClean="0"/>
          </a:p>
          <a:p>
            <a:pPr lvl="1"/>
            <a:r>
              <a:rPr lang="cs-CZ" sz="1600" dirty="0" smtClean="0"/>
              <a:t>náklonost centrální banky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646" y="1720378"/>
            <a:ext cx="2758608" cy="41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9714" y="914400"/>
            <a:ext cx="10148534" cy="5257800"/>
          </a:xfrm>
        </p:spPr>
        <p:txBody>
          <a:bodyPr/>
          <a:lstStyle/>
          <a:p>
            <a:r>
              <a:rPr lang="cs-CZ" sz="2400" dirty="0" smtClean="0"/>
              <a:t>Dobré vztahy s Jelcinovou rodinou</a:t>
            </a:r>
          </a:p>
          <a:p>
            <a:r>
              <a:rPr lang="cs-CZ" sz="2400" dirty="0" smtClean="0"/>
              <a:t>1993 nová ústava  - vytvoření „</a:t>
            </a:r>
            <a:r>
              <a:rPr lang="cs-CZ" sz="2400" dirty="0" err="1" smtClean="0"/>
              <a:t>protooligarchické</a:t>
            </a:r>
            <a:r>
              <a:rPr lang="cs-CZ" sz="2400" dirty="0" smtClean="0"/>
              <a:t>“ struktury</a:t>
            </a:r>
          </a:p>
          <a:p>
            <a:pPr lvl="1"/>
            <a:r>
              <a:rPr lang="cs-CZ" sz="2000" dirty="0" smtClean="0"/>
              <a:t> 4 skupiny</a:t>
            </a:r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r>
              <a:rPr lang="cs-CZ" sz="2400" dirty="0" smtClean="0"/>
              <a:t>1998 krize, krach bank</a:t>
            </a:r>
          </a:p>
          <a:p>
            <a:r>
              <a:rPr lang="cs-CZ" sz="2400" dirty="0" smtClean="0"/>
              <a:t>1999 rezignace Jelcina (zdravotní důvody)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67" y="2193074"/>
            <a:ext cx="2380633" cy="2700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50" y="2169375"/>
            <a:ext cx="1945821" cy="27241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21" y="2168013"/>
            <a:ext cx="1874874" cy="27255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107" y="2125529"/>
            <a:ext cx="1805214" cy="27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Putina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makroekonomická a institucionální stabilita</a:t>
            </a:r>
          </a:p>
          <a:p>
            <a:r>
              <a:rPr lang="cs-CZ" sz="2400" dirty="0" smtClean="0"/>
              <a:t>zlepšení stavu justice, posílení soudního systému</a:t>
            </a:r>
          </a:p>
          <a:p>
            <a:r>
              <a:rPr lang="cs-CZ" sz="2400" b="1" dirty="0" smtClean="0"/>
              <a:t>byrokracie</a:t>
            </a:r>
          </a:p>
          <a:p>
            <a:endParaRPr lang="cs-CZ" b="1" dirty="0"/>
          </a:p>
          <a:p>
            <a:r>
              <a:rPr lang="cs-CZ" sz="2400" dirty="0" smtClean="0"/>
              <a:t>Nová oligarchie → tzv. Petrohradská skupina (</a:t>
            </a:r>
            <a:r>
              <a:rPr lang="cs-CZ" sz="2400" dirty="0" err="1" smtClean="0"/>
              <a:t>Civilici</a:t>
            </a:r>
            <a:r>
              <a:rPr lang="cs-CZ" sz="2400" dirty="0" smtClean="0"/>
              <a:t>, Liberálové) a tzv. </a:t>
            </a:r>
            <a:r>
              <a:rPr lang="cs-CZ" sz="2400" dirty="0" err="1" smtClean="0"/>
              <a:t>Silovici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01" y="326572"/>
            <a:ext cx="3599044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</a:t>
            </a:r>
            <a:r>
              <a:rPr lang="cs-CZ" dirty="0"/>
              <a:t>̊SLUND, </a:t>
            </a:r>
            <a:r>
              <a:rPr lang="cs-CZ" dirty="0" err="1"/>
              <a:t>Anders</a:t>
            </a:r>
            <a:r>
              <a:rPr lang="cs-CZ" dirty="0"/>
              <a:t>. </a:t>
            </a:r>
            <a:r>
              <a:rPr lang="cs-CZ" i="1" dirty="0" err="1"/>
              <a:t>How</a:t>
            </a:r>
            <a:r>
              <a:rPr lang="cs-CZ" i="1" dirty="0"/>
              <a:t> </a:t>
            </a:r>
            <a:r>
              <a:rPr lang="cs-CZ" i="1" dirty="0" err="1"/>
              <a:t>Russia</a:t>
            </a:r>
            <a:r>
              <a:rPr lang="cs-CZ" i="1" dirty="0"/>
              <a:t> </a:t>
            </a:r>
            <a:r>
              <a:rPr lang="cs-CZ" i="1" dirty="0" err="1"/>
              <a:t>became</a:t>
            </a:r>
            <a:r>
              <a:rPr lang="cs-CZ" i="1" dirty="0"/>
              <a:t> a market </a:t>
            </a:r>
            <a:r>
              <a:rPr lang="cs-CZ" i="1" dirty="0" err="1"/>
              <a:t>economy</a:t>
            </a:r>
            <a:r>
              <a:rPr lang="cs-CZ" dirty="0"/>
              <a:t>. Washington, D.C.: </a:t>
            </a:r>
            <a:r>
              <a:rPr lang="cs-CZ" dirty="0" err="1"/>
              <a:t>Brookings</a:t>
            </a:r>
            <a:r>
              <a:rPr lang="cs-CZ" dirty="0"/>
              <a:t> </a:t>
            </a:r>
            <a:r>
              <a:rPr lang="cs-CZ" dirty="0" err="1"/>
              <a:t>Institution</a:t>
            </a:r>
            <a:r>
              <a:rPr lang="cs-CZ" dirty="0"/>
              <a:t>, c1995. ISBN </a:t>
            </a:r>
            <a:r>
              <a:rPr lang="cs-CZ" dirty="0" smtClean="0"/>
              <a:t>0815704259.</a:t>
            </a:r>
          </a:p>
          <a:p>
            <a:r>
              <a:rPr lang="cs-CZ" dirty="0" smtClean="0"/>
              <a:t>MARKUS, Stanislav,. </a:t>
            </a:r>
            <a:r>
              <a:rPr lang="cs-CZ" dirty="0" err="1"/>
              <a:t>Oligarchs</a:t>
            </a:r>
            <a:r>
              <a:rPr lang="cs-CZ" dirty="0"/>
              <a:t> and </a:t>
            </a:r>
            <a:r>
              <a:rPr lang="cs-CZ" dirty="0" err="1"/>
              <a:t>Corruption</a:t>
            </a:r>
            <a:r>
              <a:rPr lang="cs-CZ" dirty="0"/>
              <a:t> in </a:t>
            </a:r>
            <a:r>
              <a:rPr lang="cs-CZ" dirty="0" err="1"/>
              <a:t>Putin's</a:t>
            </a:r>
            <a:r>
              <a:rPr lang="cs-CZ" dirty="0"/>
              <a:t> </a:t>
            </a:r>
            <a:r>
              <a:rPr lang="cs-CZ" dirty="0" err="1"/>
              <a:t>Russia</a:t>
            </a:r>
            <a:r>
              <a:rPr lang="cs-CZ" dirty="0"/>
              <a:t>: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Sand</a:t>
            </a:r>
            <a:r>
              <a:rPr lang="cs-CZ" dirty="0"/>
              <a:t> </a:t>
            </a:r>
            <a:r>
              <a:rPr lang="cs-CZ" dirty="0" err="1"/>
              <a:t>Castles</a:t>
            </a:r>
            <a:r>
              <a:rPr lang="cs-CZ" dirty="0"/>
              <a:t> and </a:t>
            </a:r>
            <a:r>
              <a:rPr lang="cs-CZ" dirty="0" err="1"/>
              <a:t>Geopolitical</a:t>
            </a:r>
            <a:r>
              <a:rPr lang="cs-CZ" dirty="0"/>
              <a:t> </a:t>
            </a:r>
            <a:r>
              <a:rPr lang="cs-CZ" dirty="0" err="1"/>
              <a:t>Volunteering</a:t>
            </a:r>
            <a:r>
              <a:rPr lang="cs-CZ" dirty="0"/>
              <a:t>. Georgetown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International </a:t>
            </a:r>
            <a:r>
              <a:rPr lang="cs-CZ" dirty="0" err="1"/>
              <a:t>Affairs</a:t>
            </a:r>
            <a:r>
              <a:rPr lang="cs-CZ" dirty="0"/>
              <a:t> [online</a:t>
            </a:r>
            <a:r>
              <a:rPr lang="cs-CZ" dirty="0" smtClean="0"/>
              <a:t>].</a:t>
            </a:r>
            <a:r>
              <a:rPr lang="cs-CZ" dirty="0"/>
              <a:t> </a:t>
            </a:r>
            <a:r>
              <a:rPr lang="cs-CZ" dirty="0" smtClean="0"/>
              <a:t>2017.</a:t>
            </a:r>
            <a:r>
              <a:rPr lang="cs-CZ" dirty="0"/>
              <a:t> 18(2), 26-32 [cit. 2018-12-11]. ISSN 15260054.</a:t>
            </a:r>
          </a:p>
          <a:p>
            <a:r>
              <a:rPr lang="cs-CZ" dirty="0" smtClean="0"/>
              <a:t>GOLDMAN</a:t>
            </a:r>
            <a:r>
              <a:rPr lang="cs-CZ" dirty="0"/>
              <a:t>, </a:t>
            </a:r>
            <a:r>
              <a:rPr lang="cs-CZ" dirty="0" err="1"/>
              <a:t>Marshall</a:t>
            </a:r>
            <a:r>
              <a:rPr lang="cs-CZ" dirty="0"/>
              <a:t> I. </a:t>
            </a:r>
            <a:r>
              <a:rPr lang="cs-CZ" i="1" dirty="0" err="1"/>
              <a:t>Petrostate</a:t>
            </a:r>
            <a:r>
              <a:rPr lang="cs-CZ" i="1" dirty="0"/>
              <a:t>: Putin, </a:t>
            </a:r>
            <a:r>
              <a:rPr lang="cs-CZ" i="1" dirty="0" err="1"/>
              <a:t>power</a:t>
            </a:r>
            <a:r>
              <a:rPr lang="cs-CZ" i="1" dirty="0"/>
              <a:t>,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new</a:t>
            </a:r>
            <a:r>
              <a:rPr lang="cs-CZ" i="1" dirty="0"/>
              <a:t> </a:t>
            </a:r>
            <a:r>
              <a:rPr lang="cs-CZ" i="1" dirty="0" err="1"/>
              <a:t>Russia</a:t>
            </a:r>
            <a:r>
              <a:rPr lang="cs-CZ" dirty="0"/>
              <a:t>. New York: Oxford University </a:t>
            </a:r>
            <a:r>
              <a:rPr lang="cs-CZ" dirty="0" err="1"/>
              <a:t>Press</a:t>
            </a:r>
            <a:r>
              <a:rPr lang="cs-CZ" dirty="0"/>
              <a:t>, 2008. ISBN 9780195340730</a:t>
            </a:r>
          </a:p>
          <a:p>
            <a:r>
              <a:rPr lang="cs-CZ" dirty="0" smtClean="0"/>
              <a:t>CHAIM</a:t>
            </a:r>
            <a:r>
              <a:rPr lang="cs-CZ" dirty="0"/>
              <a:t>, </a:t>
            </a:r>
            <a:r>
              <a:rPr lang="cs-CZ" dirty="0" err="1"/>
              <a:t>Shinar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Russian</a:t>
            </a:r>
            <a:r>
              <a:rPr lang="cs-CZ" dirty="0"/>
              <a:t> </a:t>
            </a:r>
            <a:r>
              <a:rPr lang="cs-CZ" dirty="0" err="1"/>
              <a:t>Oligarchs</a:t>
            </a:r>
            <a:r>
              <a:rPr lang="cs-CZ" dirty="0"/>
              <a:t>,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Yeltsin</a:t>
            </a:r>
            <a:r>
              <a:rPr lang="cs-CZ" dirty="0"/>
              <a:t> to Putin. 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 [online]. 23(4), 583-596 [cit. 2018-12-11]. DOI: 10.1017/S1062798715000319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2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599</TotalTime>
  <Words>219</Words>
  <Application>Microsoft Office PowerPoint</Application>
  <PresentationFormat>Širokoúhlá obrazovka</PresentationFormat>
  <Paragraphs>52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Wingdings</vt:lpstr>
      <vt:lpstr>Dřevo</vt:lpstr>
      <vt:lpstr>Oligarchové v Rusku</vt:lpstr>
      <vt:lpstr>Definice oligarchie</vt:lpstr>
      <vt:lpstr>Vznik oligarchie v Rusku</vt:lpstr>
      <vt:lpstr>Éra Jelcinovy vlády a vzestup oligarchů</vt:lpstr>
      <vt:lpstr>Prezentace aplikace PowerPoint</vt:lpstr>
      <vt:lpstr>Nástup Putina 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Oligarchové v Rusku</dc:title>
  <dc:creator>Uživatel systému Windows</dc:creator>
  <cp:lastModifiedBy>Uživatel systému Windows</cp:lastModifiedBy>
  <cp:revision>30</cp:revision>
  <dcterms:created xsi:type="dcterms:W3CDTF">2018-12-15T18:35:58Z</dcterms:created>
  <dcterms:modified xsi:type="dcterms:W3CDTF">2018-12-16T20:30:29Z</dcterms:modified>
</cp:coreProperties>
</file>