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385" r:id="rId3"/>
    <p:sldId id="413" r:id="rId4"/>
    <p:sldId id="421" r:id="rId5"/>
    <p:sldId id="422" r:id="rId6"/>
    <p:sldId id="423" r:id="rId7"/>
    <p:sldId id="395" r:id="rId8"/>
    <p:sldId id="424" r:id="rId9"/>
    <p:sldId id="415" r:id="rId10"/>
    <p:sldId id="427" r:id="rId11"/>
    <p:sldId id="425" r:id="rId12"/>
    <p:sldId id="450" r:id="rId13"/>
    <p:sldId id="428" r:id="rId14"/>
    <p:sldId id="416" r:id="rId15"/>
    <p:sldId id="437" r:id="rId16"/>
    <p:sldId id="399" r:id="rId17"/>
    <p:sldId id="400" r:id="rId18"/>
    <p:sldId id="436" r:id="rId19"/>
    <p:sldId id="401" r:id="rId20"/>
    <p:sldId id="402" r:id="rId21"/>
    <p:sldId id="430" r:id="rId22"/>
    <p:sldId id="404" r:id="rId23"/>
    <p:sldId id="405" r:id="rId24"/>
    <p:sldId id="406" r:id="rId25"/>
    <p:sldId id="438" r:id="rId26"/>
    <p:sldId id="439" r:id="rId27"/>
    <p:sldId id="440" r:id="rId28"/>
    <p:sldId id="442" r:id="rId29"/>
    <p:sldId id="407" r:id="rId30"/>
    <p:sldId id="429" r:id="rId31"/>
    <p:sldId id="445" r:id="rId32"/>
    <p:sldId id="448" r:id="rId33"/>
    <p:sldId id="449" r:id="rId34"/>
    <p:sldId id="418" r:id="rId35"/>
    <p:sldId id="419" r:id="rId36"/>
    <p:sldId id="420" r:id="rId37"/>
    <p:sldId id="411" r:id="rId38"/>
    <p:sldId id="410" r:id="rId39"/>
    <p:sldId id="444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7ACEA"/>
    <a:srgbClr val="9999FF"/>
    <a:srgbClr val="B50003"/>
    <a:srgbClr val="786CBB"/>
    <a:srgbClr val="A484BB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16" autoAdjust="0"/>
    <p:restoredTop sz="86536" autoAdjust="0"/>
  </p:normalViewPr>
  <p:slideViewPr>
    <p:cSldViewPr snapToGrid="0" snapToObjects="1">
      <p:cViewPr varScale="1">
        <p:scale>
          <a:sx n="94" d="100"/>
          <a:sy n="94" d="100"/>
        </p:scale>
        <p:origin x="112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A2FA0-4E80-4AED-B2F4-9676FDEF9377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3B75E-5A7B-4CA8-9CAA-08523360C9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81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Podnětem pro akomodační reflex je změna pohledu z dálky do blízka, kterou zaregistruje zraková kůra v důsledku rozmazání obrazu sítnice. Aferentní dráha začíná přenosem signálu ze sítnice přes zrakový nerv (1) do primární zrakové kůry (2). Následuje projekce signálu do asociačních zrakových korových oblastí a odtud do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pretektální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oblasti středního mozku (3), ze které pokračuje přenos signálu do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okulomotrického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jádra a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Edingerova-Westphalova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jádra (4). Parasympatická nervová vlákna z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Edingerova-Westphalova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jádra (5, červená dráha) vstupují do ciliárního ganglia, ze kterého vystupují krátká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postgangliová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parasympatická vlákna. Ty následně řídí kontrakci m.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ciliaris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sphincter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pupillae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zodpovídají za zvýšení optické mohutnosti čočky a zúžení zornice.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Somatomotorická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vlákna z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okulomotrického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jádra (5, modrá dráha) řídí kontrakci m.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medialis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jsou tedy odpovědné za pohyb očí nazálním směrem a konvergenci zrakových os.</a:t>
            </a:r>
          </a:p>
          <a:p>
            <a:endParaRPr lang="en-US" altLang="cs-CZ" b="1" dirty="0">
              <a:solidFill>
                <a:schemeClr val="tx1"/>
              </a:solidFill>
            </a:endParaRPr>
          </a:p>
          <a:p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7172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DCA0AE-8412-4B99-BB5D-CE97FEBE55C5}" type="slidenum">
              <a:rPr lang="cs-CZ" altLang="cs-CZ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2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4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C90327-9998-4A8B-80ED-641CF21DF46B}" type="slidenum">
              <a:rPr lang="cs-CZ" altLang="cs-CZ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13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995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25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8676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29F467-CF93-4E6E-9459-91F154B36691}" type="slidenum">
              <a:rPr lang="cs-CZ" altLang="cs-CZ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27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83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2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13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966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94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877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5364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4B0334-583A-41D4-AF3D-18383F6B0C71}" type="slidenum">
              <a:rPr lang="cs-CZ" altLang="cs-CZ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65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8436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B21A94-1D16-466E-AA38-E3B3BE284F29}" type="slidenum">
              <a:rPr lang="cs-CZ" altLang="cs-CZ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1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B75E-5A7B-4CA8-9CAA-08523360C93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307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3556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04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04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DE414B-4DE5-4B76-B945-8BB73E9BC39A}" type="slidenum">
              <a:rPr lang="cs-CZ" altLang="cs-CZ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2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0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42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3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48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77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56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171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59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65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22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64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F2593-6BFA-4DE3-B186-EB2F50C5682D}" type="datetimeFigureOut">
              <a:rPr lang="cs-CZ" smtClean="0"/>
              <a:t>05.05.2020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7F2C7-111E-49CD-8F5A-8543EDD8BC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61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nlinelibrary.wiley.com/doi/full/10.1111/aos.14194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o.org/annual-meeting-video/purkinje-images-2" TargetMode="External"/><Relationship Id="rId2" Type="http://schemas.openxmlformats.org/officeDocument/2006/relationships/hyperlink" Target="https://www.youtube.com/watch?v=4ThlgfK4jl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SabongLecture/videos/844067465798685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jove.com/science-education/10146/ophthalmoscopic-examination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eMexvs9HVU" TargetMode="External"/><Relationship Id="rId2" Type="http://schemas.openxmlformats.org/officeDocument/2006/relationships/hyperlink" Target="https://www.youtube.com/watch?v=NhzBjm1xAnk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E_epHjNpfo&amp;t=110s" TargetMode="External"/><Relationship Id="rId4" Type="http://schemas.openxmlformats.org/officeDocument/2006/relationships/hyperlink" Target="https://www.youtube.com/watch?v=VdV6cp4jpg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7534332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mc/articles/PMC5418066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Uq_Y3sUYO4" TargetMode="External"/><Relationship Id="rId2" Type="http://schemas.openxmlformats.org/officeDocument/2006/relationships/hyperlink" Target="https://www.youtube.com/watch?v=WzAW41DugXQ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olour-blindness.com/colour-blindness-tests/ishihara-colour-test-plates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gF91K7dU8Y" TargetMode="External"/><Relationship Id="rId2" Type="http://schemas.openxmlformats.org/officeDocument/2006/relationships/hyperlink" Target="https://www.youtube.com/watch?v=RVH4K4Ecsi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tiis.org/digital-library/manuscript/41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4716" y="3703188"/>
            <a:ext cx="6598985" cy="17526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accent5">
                    <a:lumMod val="50000"/>
                  </a:schemeClr>
                </a:solidFill>
              </a:rPr>
              <a:t>Akomodace (Purkyňovy obrázky), oftalmoskopie, barvocit, zkoušky sluchu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5914" y="165903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Fyziologie</a:t>
            </a:r>
          </a:p>
          <a:p>
            <a:br>
              <a:rPr lang="cs-CZ" dirty="0"/>
            </a:br>
            <a:r>
              <a:rPr lang="cs-CZ" sz="4000" i="1" dirty="0"/>
              <a:t>Kurz 7 (Smysly) – Praktika</a:t>
            </a:r>
          </a:p>
        </p:txBody>
      </p:sp>
    </p:spTree>
    <p:extLst>
      <p:ext uri="{BB962C8B-B14F-4D97-AF65-F5344CB8AC3E}">
        <p14:creationId xmlns:p14="http://schemas.microsoft.com/office/powerpoint/2010/main" val="408441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3D514-661F-E942-8C61-8845A5CCE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4" y="944800"/>
            <a:ext cx="7918804" cy="5671759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D9E5FD4-7728-AB4D-AB5C-CD0FA7E16F97}"/>
              </a:ext>
            </a:extLst>
          </p:cNvPr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/>
          <p:nvPr/>
        </p:nvSpPr>
        <p:spPr>
          <a:xfrm>
            <a:off x="1" y="124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Purkyňovy obrázky lze pozorovat pomocí zapálené svíčky</a:t>
            </a:r>
          </a:p>
        </p:txBody>
      </p:sp>
    </p:spTree>
    <p:extLst>
      <p:ext uri="{BB962C8B-B14F-4D97-AF65-F5344CB8AC3E}">
        <p14:creationId xmlns:p14="http://schemas.microsoft.com/office/powerpoint/2010/main" val="28893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/>
          <p:cNvSpPr txBox="1"/>
          <p:nvPr/>
        </p:nvSpPr>
        <p:spPr>
          <a:xfrm>
            <a:off x="1" y="124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Vyšetření akomodace pomocí Purkyňových obrázků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71500" y="1263503"/>
            <a:ext cx="78867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accent1"/>
                </a:solidFill>
              </a:rPr>
              <a:t>Princip: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změna zakřivení světlolomných ploch oční čočky při akomodaci vede ke změně velikosti a jasu reflektovaného obrazu světelného zdroje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při akomodaci má největší význam </a:t>
            </a:r>
            <a:r>
              <a:rPr lang="cs-CZ" sz="2000" u="sng" dirty="0"/>
              <a:t>vyklenutí přední plochy čočky</a:t>
            </a:r>
            <a:r>
              <a:rPr lang="cs-CZ" sz="2000" dirty="0"/>
              <a:t>, které je mnohem výraznější než zakřivení zadní čočky, což se projeví </a:t>
            </a:r>
            <a:r>
              <a:rPr lang="cs-CZ" sz="2000" u="sng" dirty="0"/>
              <a:t>změnou jasu a velikosti obrázku č. 3 během akomodace</a:t>
            </a:r>
          </a:p>
        </p:txBody>
      </p:sp>
      <p:sp>
        <p:nvSpPr>
          <p:cNvPr id="8" name="Obdélník 7"/>
          <p:cNvSpPr/>
          <p:nvPr/>
        </p:nvSpPr>
        <p:spPr>
          <a:xfrm>
            <a:off x="571500" y="3801531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chemeClr val="accent1"/>
                </a:solidFill>
              </a:rPr>
              <a:t>Postup: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ve tmavé místnosti se umístí do výšky oka (asi 30 cm před okem) vyšetřované osoby zapálená svíčka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pozorujeme, jak se mění velikost a jas reflektovaných obrázků na zornici při pohledu vyšetřované osoby do dálky a při přímém pohledu na plamen svíčky (tj. při akomodaci)</a:t>
            </a:r>
          </a:p>
        </p:txBody>
      </p:sp>
    </p:spTree>
    <p:extLst>
      <p:ext uri="{BB962C8B-B14F-4D97-AF65-F5344CB8AC3E}">
        <p14:creationId xmlns:p14="http://schemas.microsoft.com/office/powerpoint/2010/main" val="103164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286398F9-39DB-9042-BCCF-6FD3B212E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500" y="3382144"/>
            <a:ext cx="5575300" cy="262890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1" y="124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Vyšetření akomodace pomocí Purkyňových obrázků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9" name="Picture 4" descr="VÃ½sledek obrÃ¡zku pro red candle">
            <a:extLst>
              <a:ext uri="{FF2B5EF4-FFF2-40B4-BE49-F238E27FC236}">
                <a16:creationId xmlns:a16="http://schemas.microsoft.com/office/drawing/2014/main" id="{006B8177-F189-9A46-A685-9455155A1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05" y="5258164"/>
            <a:ext cx="715262" cy="1159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Přímá spojnice 54">
            <a:extLst>
              <a:ext uri="{FF2B5EF4-FFF2-40B4-BE49-F238E27FC236}">
                <a16:creationId xmlns:a16="http://schemas.microsoft.com/office/drawing/2014/main" id="{70290062-C09A-3746-B339-B33634F0E1F3}"/>
              </a:ext>
            </a:extLst>
          </p:cNvPr>
          <p:cNvCxnSpPr>
            <a:cxnSpLocks/>
          </p:cNvCxnSpPr>
          <p:nvPr/>
        </p:nvCxnSpPr>
        <p:spPr>
          <a:xfrm flipV="1">
            <a:off x="1661936" y="4796752"/>
            <a:ext cx="2274322" cy="943007"/>
          </a:xfrm>
          <a:prstGeom prst="line">
            <a:avLst/>
          </a:prstGeom>
          <a:ln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54">
            <a:extLst>
              <a:ext uri="{FF2B5EF4-FFF2-40B4-BE49-F238E27FC236}">
                <a16:creationId xmlns:a16="http://schemas.microsoft.com/office/drawing/2014/main" id="{975C3994-7080-D349-A1C4-FB3530123A97}"/>
              </a:ext>
            </a:extLst>
          </p:cNvPr>
          <p:cNvCxnSpPr>
            <a:cxnSpLocks/>
          </p:cNvCxnSpPr>
          <p:nvPr/>
        </p:nvCxnSpPr>
        <p:spPr>
          <a:xfrm flipV="1">
            <a:off x="1661935" y="4778210"/>
            <a:ext cx="1848216" cy="923945"/>
          </a:xfrm>
          <a:prstGeom prst="line">
            <a:avLst/>
          </a:prstGeom>
          <a:ln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54">
            <a:extLst>
              <a:ext uri="{FF2B5EF4-FFF2-40B4-BE49-F238E27FC236}">
                <a16:creationId xmlns:a16="http://schemas.microsoft.com/office/drawing/2014/main" id="{AF5D7B5A-B056-B24B-BE54-BC275238D78F}"/>
              </a:ext>
            </a:extLst>
          </p:cNvPr>
          <p:cNvCxnSpPr>
            <a:cxnSpLocks/>
          </p:cNvCxnSpPr>
          <p:nvPr/>
        </p:nvCxnSpPr>
        <p:spPr>
          <a:xfrm flipV="1">
            <a:off x="1661934" y="4778210"/>
            <a:ext cx="715264" cy="923944"/>
          </a:xfrm>
          <a:prstGeom prst="line">
            <a:avLst/>
          </a:prstGeom>
          <a:ln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30">
            <a:extLst>
              <a:ext uri="{FF2B5EF4-FFF2-40B4-BE49-F238E27FC236}">
                <a16:creationId xmlns:a16="http://schemas.microsoft.com/office/drawing/2014/main" id="{C523DF83-AABA-0D4B-A677-19A1E901041E}"/>
              </a:ext>
            </a:extLst>
          </p:cNvPr>
          <p:cNvSpPr txBox="1"/>
          <p:nvPr/>
        </p:nvSpPr>
        <p:spPr>
          <a:xfrm>
            <a:off x="2060476" y="3901659"/>
            <a:ext cx="8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1" name="TextovéPole 33">
            <a:extLst>
              <a:ext uri="{FF2B5EF4-FFF2-40B4-BE49-F238E27FC236}">
                <a16:creationId xmlns:a16="http://schemas.microsoft.com/office/drawing/2014/main" id="{9259F5A4-4A0C-CD45-ACCB-CA3846A7B3A6}"/>
              </a:ext>
            </a:extLst>
          </p:cNvPr>
          <p:cNvSpPr txBox="1"/>
          <p:nvPr/>
        </p:nvSpPr>
        <p:spPr>
          <a:xfrm>
            <a:off x="3466449" y="3877971"/>
            <a:ext cx="8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2" name="TextovéPole 34">
            <a:extLst>
              <a:ext uri="{FF2B5EF4-FFF2-40B4-BE49-F238E27FC236}">
                <a16:creationId xmlns:a16="http://schemas.microsoft.com/office/drawing/2014/main" id="{08A515FC-BC61-2F44-B11D-55BD5AC314D2}"/>
              </a:ext>
            </a:extLst>
          </p:cNvPr>
          <p:cNvSpPr txBox="1"/>
          <p:nvPr/>
        </p:nvSpPr>
        <p:spPr>
          <a:xfrm>
            <a:off x="3872879" y="3883471"/>
            <a:ext cx="8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3" name="TextovéPole 30">
            <a:extLst>
              <a:ext uri="{FF2B5EF4-FFF2-40B4-BE49-F238E27FC236}">
                <a16:creationId xmlns:a16="http://schemas.microsoft.com/office/drawing/2014/main" id="{EF50C470-A5F1-3E46-9AD6-B14EE9EF4BF1}"/>
              </a:ext>
            </a:extLst>
          </p:cNvPr>
          <p:cNvSpPr txBox="1"/>
          <p:nvPr/>
        </p:nvSpPr>
        <p:spPr>
          <a:xfrm>
            <a:off x="5087254" y="3965037"/>
            <a:ext cx="8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4" name="TextovéPole 33">
            <a:extLst>
              <a:ext uri="{FF2B5EF4-FFF2-40B4-BE49-F238E27FC236}">
                <a16:creationId xmlns:a16="http://schemas.microsoft.com/office/drawing/2014/main" id="{03E8A2C6-753F-6A4E-92DC-D77C3B6FF0BF}"/>
              </a:ext>
            </a:extLst>
          </p:cNvPr>
          <p:cNvSpPr txBox="1"/>
          <p:nvPr/>
        </p:nvSpPr>
        <p:spPr>
          <a:xfrm>
            <a:off x="6384964" y="3965037"/>
            <a:ext cx="8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6" name="TextovéPole 34">
            <a:extLst>
              <a:ext uri="{FF2B5EF4-FFF2-40B4-BE49-F238E27FC236}">
                <a16:creationId xmlns:a16="http://schemas.microsoft.com/office/drawing/2014/main" id="{BCBEE5EC-2B95-2343-A9D3-5A67A412C772}"/>
              </a:ext>
            </a:extLst>
          </p:cNvPr>
          <p:cNvSpPr txBox="1"/>
          <p:nvPr/>
        </p:nvSpPr>
        <p:spPr>
          <a:xfrm>
            <a:off x="6832304" y="3963980"/>
            <a:ext cx="85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57" name="Obdĺžnik 12">
            <a:extLst>
              <a:ext uri="{FF2B5EF4-FFF2-40B4-BE49-F238E27FC236}">
                <a16:creationId xmlns:a16="http://schemas.microsoft.com/office/drawing/2014/main" id="{D7064D3C-E2CF-FC45-AB1B-414743663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305" y="3001550"/>
            <a:ext cx="37735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+mn-lt"/>
              </a:rPr>
              <a:t>bez akomodace</a:t>
            </a:r>
            <a:endParaRPr lang="en-US" altLang="cs-CZ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8" name="Obdĺžnik 12">
            <a:extLst>
              <a:ext uri="{FF2B5EF4-FFF2-40B4-BE49-F238E27FC236}">
                <a16:creationId xmlns:a16="http://schemas.microsoft.com/office/drawing/2014/main" id="{E5118650-A564-9F4B-8F5B-E69EA6C5D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605" y="2975460"/>
            <a:ext cx="40470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+mn-lt"/>
              </a:rPr>
              <a:t>s akomodací</a:t>
            </a:r>
            <a:endParaRPr lang="en-US" altLang="cs-CZ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706C0A-7853-6D49-967A-BB29E00D40F0}"/>
              </a:ext>
            </a:extLst>
          </p:cNvPr>
          <p:cNvSpPr/>
          <p:nvPr/>
        </p:nvSpPr>
        <p:spPr>
          <a:xfrm>
            <a:off x="382675" y="3950571"/>
            <a:ext cx="1382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Purky</a:t>
            </a:r>
            <a:r>
              <a:rPr lang="cs-CZ" b="1" dirty="0" err="1"/>
              <a:t>ňovy</a:t>
            </a:r>
            <a:r>
              <a:rPr lang="cs-CZ" b="1" dirty="0"/>
              <a:t> obrázky na zornici oka</a:t>
            </a:r>
            <a:endParaRPr lang="en-US" b="1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454A8B6-EC58-C047-9630-09368D1E5DAA}"/>
              </a:ext>
            </a:extLst>
          </p:cNvPr>
          <p:cNvSpPr/>
          <p:nvPr/>
        </p:nvSpPr>
        <p:spPr>
          <a:xfrm>
            <a:off x="5242506" y="6476307"/>
            <a:ext cx="39014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https://onlinelibrary.wiley.com/doi/full/10.1111/aos.14194</a:t>
            </a:r>
            <a:endParaRPr lang="en-US" sz="1200" dirty="0"/>
          </a:p>
        </p:txBody>
      </p:sp>
      <p:sp>
        <p:nvSpPr>
          <p:cNvPr id="2" name="Obdélník 1"/>
          <p:cNvSpPr/>
          <p:nvPr/>
        </p:nvSpPr>
        <p:spPr>
          <a:xfrm>
            <a:off x="593930" y="341283"/>
            <a:ext cx="79561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Výsledek:</a:t>
            </a:r>
          </a:p>
          <a:p>
            <a:r>
              <a:rPr lang="cs-CZ" b="1" dirty="0"/>
              <a:t>1. obrázek </a:t>
            </a:r>
            <a:r>
              <a:rPr lang="cs-CZ" dirty="0"/>
              <a:t>– na přední ploše rohovky je </a:t>
            </a:r>
            <a:r>
              <a:rPr lang="cs-CZ" u="sng" dirty="0"/>
              <a:t>nejjasnější, přímý</a:t>
            </a:r>
            <a:r>
              <a:rPr lang="cs-CZ" dirty="0"/>
              <a:t> a jeho velikost se nemění při akomodaci </a:t>
            </a:r>
          </a:p>
          <a:p>
            <a:r>
              <a:rPr lang="cs-CZ" b="1" dirty="0"/>
              <a:t>2. obrázek </a:t>
            </a:r>
            <a:r>
              <a:rPr lang="cs-CZ" dirty="0"/>
              <a:t>– na zadní ploše rohovky je málo jasný a přímý (není dobře vidět), při akomodaci se nemění</a:t>
            </a:r>
          </a:p>
          <a:p>
            <a:r>
              <a:rPr lang="cs-CZ" b="1" dirty="0"/>
              <a:t>3. obrázek </a:t>
            </a:r>
            <a:r>
              <a:rPr lang="cs-CZ" dirty="0"/>
              <a:t>– na přední ploše čočky </a:t>
            </a:r>
            <a:r>
              <a:rPr lang="cs-CZ" u="sng" dirty="0"/>
              <a:t>je největší, přímý a málo zřetelný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/>
                </a:solidFill>
              </a:rPr>
              <a:t>při akomodaci se zmenšuje a stává se jasnějším </a:t>
            </a:r>
          </a:p>
          <a:p>
            <a:r>
              <a:rPr lang="cs-CZ" b="1" dirty="0"/>
              <a:t>4. obrázek </a:t>
            </a:r>
            <a:r>
              <a:rPr lang="cs-CZ" dirty="0"/>
              <a:t>– na zadní ploše čočky je </a:t>
            </a:r>
            <a:r>
              <a:rPr lang="cs-CZ" u="sng" dirty="0"/>
              <a:t>převrácený, nejmenší a jasný</a:t>
            </a:r>
            <a:r>
              <a:rPr lang="cs-CZ" dirty="0"/>
              <a:t>, při akomodaci se téměř nemění </a:t>
            </a:r>
          </a:p>
        </p:txBody>
      </p:sp>
    </p:spTree>
    <p:extLst>
      <p:ext uri="{BB962C8B-B14F-4D97-AF65-F5344CB8AC3E}">
        <p14:creationId xmlns:p14="http://schemas.microsoft.com/office/powerpoint/2010/main" val="3768643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07156-40CB-164C-A040-702897B877E9}"/>
              </a:ext>
            </a:extLst>
          </p:cNvPr>
          <p:cNvSpPr/>
          <p:nvPr/>
        </p:nvSpPr>
        <p:spPr>
          <a:xfrm>
            <a:off x="994229" y="3059668"/>
            <a:ext cx="6233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https://www.youtube.com/watch?v=4ThlgfK4jl0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6A471-C622-3E40-B286-7A7C638B0917}"/>
              </a:ext>
            </a:extLst>
          </p:cNvPr>
          <p:cNvSpPr/>
          <p:nvPr/>
        </p:nvSpPr>
        <p:spPr>
          <a:xfrm>
            <a:off x="994229" y="2690336"/>
            <a:ext cx="7322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Using Purkinje Images for IOL Centration during Cataract Surgery</a:t>
            </a:r>
            <a:endParaRPr lang="en-US" b="0" i="0"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88538-0D00-C047-B4A2-64811BEE8E3E}"/>
              </a:ext>
            </a:extLst>
          </p:cNvPr>
          <p:cNvSpPr/>
          <p:nvPr/>
        </p:nvSpPr>
        <p:spPr>
          <a:xfrm>
            <a:off x="994228" y="1905395"/>
            <a:ext cx="7046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https://www.aao.org/annual-meeting-video/purkinje-images-2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0AF3A-CACB-D74F-AF8C-0B40FE89920D}"/>
              </a:ext>
            </a:extLst>
          </p:cNvPr>
          <p:cNvSpPr/>
          <p:nvPr/>
        </p:nvSpPr>
        <p:spPr>
          <a:xfrm>
            <a:off x="994229" y="1536063"/>
            <a:ext cx="7322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Purkinje Images</a:t>
            </a:r>
            <a:endParaRPr lang="en-US" b="0" i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7CA2D-177D-6340-8FFB-7295E7BFE9C9}"/>
              </a:ext>
            </a:extLst>
          </p:cNvPr>
          <p:cNvSpPr/>
          <p:nvPr/>
        </p:nvSpPr>
        <p:spPr>
          <a:xfrm>
            <a:off x="994228" y="4260219"/>
            <a:ext cx="7772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https://www.facebook.com/SabongLecture/videos/844067465798685/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C0344-3F55-364D-A3A7-F94CFA5B101E}"/>
              </a:ext>
            </a:extLst>
          </p:cNvPr>
          <p:cNvSpPr/>
          <p:nvPr/>
        </p:nvSpPr>
        <p:spPr>
          <a:xfrm>
            <a:off x="928913" y="3890887"/>
            <a:ext cx="6030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Getting to know Purkinje </a:t>
            </a:r>
            <a:r>
              <a:rPr lang="en-US" err="1"/>
              <a:t>Image:Centration</a:t>
            </a:r>
            <a:r>
              <a:rPr lang="en-US"/>
              <a:t> of Premium IOLs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9596FA-ACA9-524E-AC89-50AD7A71DCE5}"/>
              </a:ext>
            </a:extLst>
          </p:cNvPr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C2847B6F-10CB-0C47-A9F0-1823DC57EDEF}"/>
              </a:ext>
            </a:extLst>
          </p:cNvPr>
          <p:cNvSpPr txBox="1"/>
          <p:nvPr/>
        </p:nvSpPr>
        <p:spPr>
          <a:xfrm>
            <a:off x="1" y="124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Odkazy na videa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07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Welch Allyn PanOptic Opthalmoscope 11810 and PanOptic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59" y="2922659"/>
            <a:ext cx="1785034" cy="178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99141" y="122472"/>
            <a:ext cx="471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Oftalmoskopie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4912" y="942582"/>
            <a:ext cx="87475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9388" indent="-179388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je vyšetření </a:t>
            </a:r>
            <a:r>
              <a:rPr lang="cs-CZ" altLang="cs-CZ" sz="2000" b="1" dirty="0">
                <a:solidFill>
                  <a:srgbClr val="002060"/>
                </a:solidFill>
                <a:latin typeface="+mn-lt"/>
              </a:rPr>
              <a:t>očního pozadí (fundus </a:t>
            </a:r>
            <a:r>
              <a:rPr lang="cs-CZ" altLang="cs-CZ" sz="2000" b="1" dirty="0" err="1">
                <a:solidFill>
                  <a:srgbClr val="002060"/>
                </a:solidFill>
                <a:latin typeface="+mn-lt"/>
              </a:rPr>
              <a:t>oculi</a:t>
            </a:r>
            <a:r>
              <a:rPr lang="cs-CZ" altLang="cs-CZ" sz="2000" b="1" dirty="0">
                <a:solidFill>
                  <a:srgbClr val="002060"/>
                </a:solidFill>
                <a:latin typeface="+mn-lt"/>
              </a:rPr>
              <a:t>)</a:t>
            </a:r>
            <a:r>
              <a:rPr lang="cs-CZ" altLang="cs-CZ" sz="2000" dirty="0">
                <a:latin typeface="+mn-lt"/>
              </a:rPr>
              <a:t>: sklivce, sítnice, sítnicových cév, žluté skvrny a papily zrakového nervu pomocí </a:t>
            </a:r>
            <a:r>
              <a:rPr lang="cs-CZ" altLang="cs-CZ" sz="2000" b="1" dirty="0">
                <a:solidFill>
                  <a:srgbClr val="002060"/>
                </a:solidFill>
                <a:latin typeface="+mn-lt"/>
              </a:rPr>
              <a:t>oftalmoskopu</a:t>
            </a:r>
            <a:r>
              <a:rPr lang="cs-CZ" altLang="cs-CZ" sz="2000" dirty="0">
                <a:latin typeface="+mn-lt"/>
              </a:rPr>
              <a:t>, zařízení s vlastním optickým systémem a zdrojem světla</a:t>
            </a:r>
          </a:p>
        </p:txBody>
      </p:sp>
      <p:pic>
        <p:nvPicPr>
          <p:cNvPr id="1026" name="Picture 2" descr="China Ophthalmic Instrument Yz-25b Binocular Indirect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7" b="13733"/>
          <a:stretch/>
        </p:blipFill>
        <p:spPr bwMode="auto">
          <a:xfrm>
            <a:off x="6000080" y="2527919"/>
            <a:ext cx="2702041" cy="18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hthalmoscopes: Indirect Ophthalmoscopes - Medical Device Dep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818" y="4376115"/>
            <a:ext cx="2109667" cy="21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lch Allyn 11840 iExaminer Adapter for Panoptic Ophthalmoscop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r="21563"/>
          <a:stretch/>
        </p:blipFill>
        <p:spPr bwMode="auto">
          <a:xfrm>
            <a:off x="3849783" y="4113460"/>
            <a:ext cx="1285113" cy="173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eeler Standard Ophthalmoscope 2.8v 1126-P-1005 | Four Square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4" y="2988229"/>
            <a:ext cx="1687355" cy="16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451872" y="2075912"/>
            <a:ext cx="375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Nepřímá oftalmoskopie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94644" y="2106045"/>
            <a:ext cx="375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Přímá oftalmoskopie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-85279" y="5862988"/>
            <a:ext cx="294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Standard</a:t>
            </a:r>
            <a:r>
              <a:rPr lang="cs-CZ" dirty="0"/>
              <a:t>ní</a:t>
            </a:r>
            <a:r>
              <a:rPr lang="en-US" dirty="0"/>
              <a:t> </a:t>
            </a:r>
          </a:p>
          <a:p>
            <a:pPr algn="ctr"/>
            <a:r>
              <a:rPr lang="cs-CZ" dirty="0"/>
              <a:t>oftalmoskop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299493" y="5870201"/>
            <a:ext cx="294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Pan</a:t>
            </a:r>
            <a:r>
              <a:rPr lang="cs-CZ" dirty="0"/>
              <a:t>optický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o</a:t>
            </a:r>
            <a:r>
              <a:rPr lang="cs-CZ" dirty="0" err="1"/>
              <a:t>ftalmoskop</a:t>
            </a:r>
            <a:endParaRPr lang="cs-CZ" dirty="0"/>
          </a:p>
        </p:txBody>
      </p:sp>
      <p:pic>
        <p:nvPicPr>
          <p:cNvPr id="1036" name="Picture 12" descr="Прием офтальмолога — стоимость и запись на консультацию | Сеть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52" y="4813042"/>
            <a:ext cx="1055720" cy="93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ch Allyn PanOptic Ophthalmoscope Innovative Optics for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06"/>
          <a:stretch/>
        </p:blipFill>
        <p:spPr bwMode="auto">
          <a:xfrm>
            <a:off x="2783149" y="4824548"/>
            <a:ext cx="1297801" cy="91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85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9227" y="145471"/>
            <a:ext cx="837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Přímá oftalmoskopie s využitím standardního oftalmoskopu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7" y="1010362"/>
            <a:ext cx="3168650" cy="34067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66" y="3813175"/>
            <a:ext cx="22415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" y="1010362"/>
            <a:ext cx="4343400" cy="26368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67545" r="7243"/>
          <a:stretch>
            <a:fillRect/>
          </a:stretch>
        </p:blipFill>
        <p:spPr bwMode="auto">
          <a:xfrm>
            <a:off x="2813735" y="3710699"/>
            <a:ext cx="21605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97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511175" y="254390"/>
            <a:ext cx="8353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PRINCIP VYŠETŘENÍ: </a:t>
            </a:r>
            <a:r>
              <a:rPr lang="cs-CZ" altLang="cs-CZ" sz="2000" dirty="0">
                <a:latin typeface="+mn-lt"/>
              </a:rPr>
              <a:t>osvětlení nitra oka dostatečně intenzivním světlem a pozorování paprsků odražených od sítnice</a:t>
            </a:r>
          </a:p>
        </p:txBody>
      </p:sp>
      <p:pic>
        <p:nvPicPr>
          <p:cNvPr id="14339" name="Picture 8" descr="C:\Users\Andrea\Desktop\Vyuka\oftalmosk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557338"/>
            <a:ext cx="4838700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BlokTextu 17"/>
          <p:cNvSpPr txBox="1">
            <a:spLocks noChangeArrowheads="1"/>
          </p:cNvSpPr>
          <p:nvPr/>
        </p:nvSpPr>
        <p:spPr bwMode="auto">
          <a:xfrm>
            <a:off x="3753932" y="2789768"/>
            <a:ext cx="13077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paprsky světelného zdroje</a:t>
            </a:r>
          </a:p>
        </p:txBody>
      </p:sp>
      <p:cxnSp>
        <p:nvCxnSpPr>
          <p:cNvPr id="20" name="Rovná spojovacia šípka 19"/>
          <p:cNvCxnSpPr/>
          <p:nvPr/>
        </p:nvCxnSpPr>
        <p:spPr>
          <a:xfrm flipV="1">
            <a:off x="4357688" y="2493963"/>
            <a:ext cx="0" cy="30055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BlokTextu 20"/>
          <p:cNvSpPr txBox="1">
            <a:spLocks noChangeArrowheads="1"/>
          </p:cNvSpPr>
          <p:nvPr/>
        </p:nvSpPr>
        <p:spPr bwMode="auto">
          <a:xfrm>
            <a:off x="3203988" y="1429821"/>
            <a:ext cx="23199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</a:rPr>
              <a:t>paprsky odražené od sítnice vyšetřovaného oka</a:t>
            </a:r>
          </a:p>
        </p:txBody>
      </p:sp>
      <p:cxnSp>
        <p:nvCxnSpPr>
          <p:cNvPr id="23" name="Rovná spojovacia šípka 22"/>
          <p:cNvCxnSpPr/>
          <p:nvPr/>
        </p:nvCxnSpPr>
        <p:spPr>
          <a:xfrm flipH="1">
            <a:off x="4284663" y="1917700"/>
            <a:ext cx="288925" cy="431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BlokTextu 25"/>
          <p:cNvSpPr txBox="1">
            <a:spLocks noChangeArrowheads="1"/>
          </p:cNvSpPr>
          <p:nvPr/>
        </p:nvSpPr>
        <p:spPr bwMode="auto">
          <a:xfrm>
            <a:off x="6443663" y="1628775"/>
            <a:ext cx="793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+mn-lt"/>
              </a:rPr>
              <a:t>fundus</a:t>
            </a:r>
            <a:endParaRPr lang="cs-CZ" altLang="cs-CZ" sz="1400" dirty="0">
              <a:latin typeface="+mn-lt"/>
            </a:endParaRPr>
          </a:p>
        </p:txBody>
      </p:sp>
      <p:cxnSp>
        <p:nvCxnSpPr>
          <p:cNvPr id="28" name="Rovná spojovacia šípka 27"/>
          <p:cNvCxnSpPr>
            <a:stCxn id="14344" idx="2"/>
          </p:cNvCxnSpPr>
          <p:nvPr/>
        </p:nvCxnSpPr>
        <p:spPr>
          <a:xfrm flipH="1">
            <a:off x="6516688" y="1936552"/>
            <a:ext cx="323850" cy="2684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300663"/>
            <a:ext cx="403066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7" descr="ophthalmo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97425"/>
            <a:ext cx="27368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4363958" y="4266708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400" dirty="0">
                <a:latin typeface="+mn-lt"/>
              </a:rPr>
              <a:t>červený reflex</a:t>
            </a:r>
          </a:p>
        </p:txBody>
      </p:sp>
      <p:sp>
        <p:nvSpPr>
          <p:cNvPr id="16" name="BlokTextu 12"/>
          <p:cNvSpPr txBox="1">
            <a:spLocks noChangeArrowheads="1"/>
          </p:cNvSpPr>
          <p:nvPr/>
        </p:nvSpPr>
        <p:spPr bwMode="auto">
          <a:xfrm>
            <a:off x="5803821" y="4202363"/>
            <a:ext cx="20954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400" dirty="0">
                <a:latin typeface="+mn-lt"/>
              </a:rPr>
              <a:t>pozorujeme oblast sítnice velikosti asi 2 mm 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6773" y="2794522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osa pozorování musí být souhlasná s osou osvětlení</a:t>
            </a:r>
          </a:p>
        </p:txBody>
      </p:sp>
    </p:spTree>
    <p:extLst>
      <p:ext uri="{BB962C8B-B14F-4D97-AF65-F5344CB8AC3E}">
        <p14:creationId xmlns:p14="http://schemas.microsoft.com/office/powerpoint/2010/main" val="295361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dĺžnik 1"/>
          <p:cNvSpPr>
            <a:spLocks noChangeArrowheads="1"/>
          </p:cNvSpPr>
          <p:nvPr/>
        </p:nvSpPr>
        <p:spPr bwMode="auto">
          <a:xfrm>
            <a:off x="250825" y="1139240"/>
            <a:ext cx="8733687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+mn-lt"/>
              </a:rPr>
              <a:t>Ztlumte osvětlení </a:t>
            </a:r>
            <a:r>
              <a:rPr lang="cs-CZ" altLang="cs-CZ" sz="2000" dirty="0">
                <a:latin typeface="+mn-lt"/>
              </a:rPr>
              <a:t>místnosti za účelem snížení oslnění a zvětšení dilatace zornice oka vyšetřovaného.</a:t>
            </a:r>
          </a:p>
          <a:p>
            <a:pPr marL="0" indent="0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800" dirty="0">
              <a:latin typeface="+mn-lt"/>
            </a:endParaRPr>
          </a:p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Pomocí vertikálního kolečka nastavte čočku oftalmoskopu, tak aby odpovídala </a:t>
            </a:r>
            <a:r>
              <a:rPr lang="cs-CZ" altLang="cs-CZ" sz="2000" b="1" dirty="0">
                <a:latin typeface="+mn-lt"/>
              </a:rPr>
              <a:t>refrakční korekci vyšetřovaného a vyšetřujícího </a:t>
            </a:r>
            <a:r>
              <a:rPr lang="cs-CZ" altLang="cs-CZ" sz="2000" dirty="0">
                <a:latin typeface="+mn-lt"/>
              </a:rPr>
              <a:t>(u emetropů nebo při provádění oftalmoskopie s brýlemi nebo kontaktními čočkami, se korekce nenastavuje).</a:t>
            </a:r>
          </a:p>
          <a:p>
            <a:pPr marL="0" indent="0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800" dirty="0">
              <a:latin typeface="+mn-lt"/>
            </a:endParaRPr>
          </a:p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Posaďte se proti vyšetřovanému a </a:t>
            </a:r>
            <a:r>
              <a:rPr lang="cs-CZ" altLang="cs-CZ" sz="2000" b="1" dirty="0">
                <a:latin typeface="+mn-lt"/>
              </a:rPr>
              <a:t>držte oftalmoskop v pravé (levé) ruce a dívejte se skrz něj pravým (levým) okem, pokud vyšetřujete pravé (levé) oko</a:t>
            </a:r>
            <a:r>
              <a:rPr lang="cs-CZ" altLang="cs-CZ" sz="2000" dirty="0">
                <a:latin typeface="+mn-lt"/>
              </a:rPr>
              <a:t>. Požádejte vyšetřovaného, aby zrak fixoval na vzdálený objekt za vaším ramenem a pohled nehnutě držel.</a:t>
            </a:r>
          </a:p>
          <a:p>
            <a:pPr marL="0" indent="0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800" dirty="0">
              <a:latin typeface="+mn-lt"/>
            </a:endParaRPr>
          </a:p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Zapněte oftalmoskop a otáčejte horizontálním kolečkem, dokud se neobjeví bílý kruh světla. Přiložte oftalmoskop ke svému oku, tak abyste otvorem viděli obličej vyšetřovaného. Přibližujte se těsně k vyšetřovanému oku a světlo vycházející z oftalmoskopu zaměřte asi 15° laterálně od zorné osy oka.</a:t>
            </a:r>
          </a:p>
        </p:txBody>
      </p:sp>
      <p:sp>
        <p:nvSpPr>
          <p:cNvPr id="3" name="Rectangle 4"/>
          <p:cNvSpPr/>
          <p:nvPr/>
        </p:nvSpPr>
        <p:spPr>
          <a:xfrm>
            <a:off x="0" y="4805"/>
            <a:ext cx="9144000" cy="7046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59487" y="64747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Přímá oftalmoskopie - postup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9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4805"/>
            <a:ext cx="9144000" cy="7046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4" y="4509869"/>
            <a:ext cx="2347163" cy="204233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" b="3571"/>
          <a:stretch/>
        </p:blipFill>
        <p:spPr>
          <a:xfrm>
            <a:off x="3392867" y="4509869"/>
            <a:ext cx="2016864" cy="18785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06" y="4280595"/>
            <a:ext cx="2293394" cy="2211669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0" y="6474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Direct ophthalmoscopy procedure</a:t>
            </a:r>
          </a:p>
        </p:txBody>
      </p:sp>
      <p:sp>
        <p:nvSpPr>
          <p:cNvPr id="7" name="Obdélník 6"/>
          <p:cNvSpPr/>
          <p:nvPr/>
        </p:nvSpPr>
        <p:spPr>
          <a:xfrm>
            <a:off x="3989494" y="6552207"/>
            <a:ext cx="5499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>
                <a:hlinkClick r:id="rId5"/>
              </a:rPr>
              <a:t>https://www.jove.com/science-education/10146/ophthalmoscopic-examination</a:t>
            </a:r>
            <a:endParaRPr lang="cs-CZ" sz="1200"/>
          </a:p>
        </p:txBody>
      </p:sp>
      <p:sp>
        <p:nvSpPr>
          <p:cNvPr id="9" name="Obdĺžnik 1"/>
          <p:cNvSpPr>
            <a:spLocks noChangeArrowheads="1"/>
          </p:cNvSpPr>
          <p:nvPr/>
        </p:nvSpPr>
        <p:spPr bwMode="auto">
          <a:xfrm>
            <a:off x="155865" y="804613"/>
            <a:ext cx="886344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Nasměrujte světlo na zornici, a aniž akomodujete, podívejte se do </a:t>
            </a:r>
            <a:r>
              <a:rPr lang="cs-CZ" altLang="cs-CZ" sz="2000" b="1" dirty="0">
                <a:latin typeface="+mn-lt"/>
              </a:rPr>
              <a:t>oranžovo-červeného odrazu světla (červený reflex)</a:t>
            </a:r>
            <a:r>
              <a:rPr lang="cs-CZ" altLang="cs-CZ" sz="2000" dirty="0">
                <a:latin typeface="+mn-lt"/>
              </a:rPr>
              <a:t>. Soustřeďte se na červený reflex a mírně pohybujte oftalmoskopem, dokud v červeném reflexu jasně neuvidíte papilu n. </a:t>
            </a:r>
            <a:r>
              <a:rPr lang="cs-CZ" altLang="cs-CZ" sz="2000" dirty="0" err="1">
                <a:latin typeface="+mn-lt"/>
              </a:rPr>
              <a:t>opticus</a:t>
            </a:r>
            <a:r>
              <a:rPr lang="cs-CZ" altLang="cs-CZ" sz="2000" dirty="0">
                <a:latin typeface="+mn-lt"/>
              </a:rPr>
              <a:t> a rozbíhající se sítnicové cévy.</a:t>
            </a:r>
          </a:p>
          <a:p>
            <a:pPr marL="0" indent="0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800" dirty="0">
              <a:latin typeface="+mn-lt"/>
            </a:endParaRPr>
          </a:p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b="1" dirty="0">
                <a:latin typeface="+mn-lt"/>
              </a:rPr>
              <a:t>Vyšetřete papilu n. </a:t>
            </a:r>
            <a:r>
              <a:rPr lang="cs-CZ" altLang="cs-CZ" sz="2000" b="1" dirty="0" err="1">
                <a:latin typeface="+mn-lt"/>
              </a:rPr>
              <a:t>opticus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dirty="0">
                <a:latin typeface="+mn-lt"/>
              </a:rPr>
              <a:t>(hodnotí se barva, tvar, relativní velikost </a:t>
            </a:r>
            <a:r>
              <a:rPr lang="cs-CZ" altLang="cs-CZ" sz="2000" dirty="0" err="1">
                <a:latin typeface="+mn-lt"/>
              </a:rPr>
              <a:t>excavatio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disci</a:t>
            </a:r>
            <a:r>
              <a:rPr lang="cs-CZ" altLang="cs-CZ" sz="2000" dirty="0">
                <a:latin typeface="+mn-lt"/>
              </a:rPr>
              <a:t> n. optici a symetrie s kontralaterálním okem) a </a:t>
            </a:r>
            <a:r>
              <a:rPr lang="cs-CZ" altLang="cs-CZ" sz="2000" b="1" dirty="0">
                <a:latin typeface="+mn-lt"/>
              </a:rPr>
              <a:t>sítnicové cévy </a:t>
            </a:r>
            <a:r>
              <a:rPr lang="cs-CZ" altLang="cs-CZ" sz="2000" dirty="0">
                <a:latin typeface="+mn-lt"/>
              </a:rPr>
              <a:t>(hodnotí se barva a průměr – vény mají větší průměr a jsou tmavší než artérie, spontánní žilní pulzace, arteriovenózní křížení, příp. léze - jejich velikost, tvar a umístění).</a:t>
            </a:r>
          </a:p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800" dirty="0">
              <a:latin typeface="+mn-lt"/>
            </a:endParaRPr>
          </a:p>
          <a:p>
            <a:pPr marL="273050" indent="-273050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Dále požádejte pacienta, aby se podíval přímo do světla oftalmoskopu, v červeném reflexu se zobrazí </a:t>
            </a:r>
            <a:r>
              <a:rPr lang="cs-CZ" altLang="cs-CZ" sz="2000" b="1" dirty="0" err="1">
                <a:latin typeface="+mn-lt"/>
              </a:rPr>
              <a:t>macula</a:t>
            </a:r>
            <a:r>
              <a:rPr lang="cs-CZ" altLang="cs-CZ" sz="2000" b="1" dirty="0">
                <a:latin typeface="+mn-lt"/>
              </a:rPr>
              <a:t> lutea a fovea</a:t>
            </a:r>
            <a:r>
              <a:rPr lang="cs-CZ" altLang="cs-CZ" sz="2000" dirty="0">
                <a:latin typeface="+mn-lt"/>
              </a:rPr>
              <a:t>, kterou rovněž vyšetřete.</a:t>
            </a:r>
          </a:p>
        </p:txBody>
      </p:sp>
    </p:spTree>
    <p:extLst>
      <p:ext uri="{BB962C8B-B14F-4D97-AF65-F5344CB8AC3E}">
        <p14:creationId xmlns:p14="http://schemas.microsoft.com/office/powerpoint/2010/main" val="421602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10934"/>
          <a:stretch>
            <a:fillRect/>
          </a:stretch>
        </p:blipFill>
        <p:spPr bwMode="auto">
          <a:xfrm>
            <a:off x="1908175" y="908050"/>
            <a:ext cx="525621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BlokTextu 2"/>
          <p:cNvSpPr txBox="1">
            <a:spLocks noChangeArrowheads="1"/>
          </p:cNvSpPr>
          <p:nvPr/>
        </p:nvSpPr>
        <p:spPr bwMode="auto">
          <a:xfrm>
            <a:off x="3708400" y="260350"/>
            <a:ext cx="2519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+mn-lt"/>
              </a:rPr>
              <a:t>Superior</a:t>
            </a:r>
          </a:p>
        </p:txBody>
      </p:sp>
      <p:sp>
        <p:nvSpPr>
          <p:cNvPr id="17412" name="BlokTextu 3"/>
          <p:cNvSpPr txBox="1">
            <a:spLocks noChangeArrowheads="1"/>
          </p:cNvSpPr>
          <p:nvPr/>
        </p:nvSpPr>
        <p:spPr bwMode="auto">
          <a:xfrm>
            <a:off x="3924300" y="5589588"/>
            <a:ext cx="2519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+mn-lt"/>
              </a:rPr>
              <a:t>Inferior</a:t>
            </a:r>
          </a:p>
        </p:txBody>
      </p:sp>
      <p:sp>
        <p:nvSpPr>
          <p:cNvPr id="17413" name="BlokTextu 4"/>
          <p:cNvSpPr txBox="1">
            <a:spLocks noChangeArrowheads="1"/>
          </p:cNvSpPr>
          <p:nvPr/>
        </p:nvSpPr>
        <p:spPr bwMode="auto">
          <a:xfrm>
            <a:off x="7164388" y="2924175"/>
            <a:ext cx="18716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+mn-lt"/>
              </a:rPr>
              <a:t>Nasal</a:t>
            </a:r>
          </a:p>
        </p:txBody>
      </p:sp>
      <p:sp>
        <p:nvSpPr>
          <p:cNvPr id="17414" name="BlokTextu 5"/>
          <p:cNvSpPr txBox="1">
            <a:spLocks noChangeArrowheads="1"/>
          </p:cNvSpPr>
          <p:nvPr/>
        </p:nvSpPr>
        <p:spPr bwMode="auto">
          <a:xfrm>
            <a:off x="177800" y="2827229"/>
            <a:ext cx="2520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latin typeface="+mn-lt"/>
              </a:rPr>
              <a:t>Temporal</a:t>
            </a:r>
          </a:p>
        </p:txBody>
      </p:sp>
      <p:sp>
        <p:nvSpPr>
          <p:cNvPr id="7" name="Ovál 6"/>
          <p:cNvSpPr/>
          <p:nvPr/>
        </p:nvSpPr>
        <p:spPr>
          <a:xfrm>
            <a:off x="3708400" y="2852738"/>
            <a:ext cx="647700" cy="6477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11" name="Rovná spojovacia šípka 10"/>
          <p:cNvCxnSpPr/>
          <p:nvPr/>
        </p:nvCxnSpPr>
        <p:spPr>
          <a:xfrm>
            <a:off x="3563938" y="2565400"/>
            <a:ext cx="287337" cy="3587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BlokTextu 13"/>
          <p:cNvSpPr txBox="1">
            <a:spLocks noChangeArrowheads="1"/>
          </p:cNvSpPr>
          <p:nvPr/>
        </p:nvSpPr>
        <p:spPr bwMode="auto">
          <a:xfrm>
            <a:off x="2987675" y="2276475"/>
            <a:ext cx="129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/>
              <a:t>macula</a:t>
            </a:r>
          </a:p>
        </p:txBody>
      </p:sp>
      <p:sp>
        <p:nvSpPr>
          <p:cNvPr id="15" name="Ovál 14"/>
          <p:cNvSpPr/>
          <p:nvPr/>
        </p:nvSpPr>
        <p:spPr>
          <a:xfrm>
            <a:off x="3924300" y="3068638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07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1246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</a:t>
            </a:r>
            <a:r>
              <a:rPr lang="cs-CZ" sz="3200" b="1" dirty="0" err="1">
                <a:solidFill>
                  <a:schemeClr val="bg1"/>
                </a:solidFill>
              </a:rPr>
              <a:t>komodace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63894" y="944800"/>
            <a:ext cx="8780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reakce oka při pohledu do blízka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proces, kterým se zvětšuje zakřivení čočky, jenž umožňuje, aby byly předměty ležící v blízké vzdálenosti ostře zobrazeny na sítnici 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36734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BlokTextu 5"/>
          <p:cNvSpPr txBox="1">
            <a:spLocks noChangeArrowheads="1"/>
          </p:cNvSpPr>
          <p:nvPr/>
        </p:nvSpPr>
        <p:spPr bwMode="auto">
          <a:xfrm>
            <a:off x="4346677" y="4596749"/>
            <a:ext cx="4464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800" dirty="0">
                <a:latin typeface="+mn-lt"/>
              </a:rPr>
              <a:t>Paprsky dopadající na čočku z blízkých objektů se rozbíhají a lámou do vzdálenějšího bodu (ohniska) než rovnoběžné paprsky z objektů v dálce.</a:t>
            </a:r>
          </a:p>
        </p:txBody>
      </p:sp>
      <p:sp>
        <p:nvSpPr>
          <p:cNvPr id="21" name="BlokTextu 6"/>
          <p:cNvSpPr txBox="1">
            <a:spLocks noChangeArrowheads="1"/>
          </p:cNvSpPr>
          <p:nvPr/>
        </p:nvSpPr>
        <p:spPr bwMode="auto">
          <a:xfrm>
            <a:off x="3132138" y="6100763"/>
            <a:ext cx="4895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800" dirty="0">
                <a:latin typeface="+mn-lt"/>
              </a:rPr>
              <a:t>Zvětšením zakřivení čočky (optické mohutnosti) se ohnisková vzdálenost zmenší.</a:t>
            </a:r>
          </a:p>
        </p:txBody>
      </p:sp>
      <p:sp>
        <p:nvSpPr>
          <p:cNvPr id="22" name="BlokTextu 9"/>
          <p:cNvSpPr txBox="1">
            <a:spLocks noChangeArrowheads="1"/>
          </p:cNvSpPr>
          <p:nvPr/>
        </p:nvSpPr>
        <p:spPr bwMode="auto">
          <a:xfrm>
            <a:off x="503648" y="2857061"/>
            <a:ext cx="30233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cs-CZ" altLang="cs-CZ" sz="1800" b="1" dirty="0">
                <a:solidFill>
                  <a:srgbClr val="FF6600"/>
                </a:solidFill>
                <a:latin typeface="+mn-lt"/>
              </a:rPr>
              <a:t>ohnisková vzdálenost</a:t>
            </a:r>
            <a:r>
              <a:rPr lang="cs-CZ" altLang="cs-CZ" sz="1800" dirty="0">
                <a:latin typeface="+mn-lt"/>
              </a:rPr>
              <a:t> </a:t>
            </a:r>
          </a:p>
          <a:p>
            <a:pPr algn="ctr" eaLnBrk="1" hangingPunct="1"/>
            <a:r>
              <a:rPr lang="cs-CZ" altLang="cs-CZ" sz="1800" dirty="0">
                <a:latin typeface="+mn-lt"/>
              </a:rPr>
              <a:t>od středu čočky po ohnisko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051050" y="37893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4" name="Picture 7" descr="c0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b="15128"/>
          <a:stretch>
            <a:fillRect/>
          </a:stretch>
        </p:blipFill>
        <p:spPr bwMode="auto">
          <a:xfrm>
            <a:off x="3635375" y="1988015"/>
            <a:ext cx="525621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2195513" y="3500438"/>
            <a:ext cx="142875" cy="215900"/>
          </a:xfrm>
          <a:prstGeom prst="downArrow">
            <a:avLst>
              <a:gd name="adj1" fmla="val 50000"/>
              <a:gd name="adj2" fmla="val 3777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32674" y="1988015"/>
            <a:ext cx="20280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vzdálený objekt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3739944" y="3151236"/>
            <a:ext cx="22970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                             blízký objekt</a:t>
            </a:r>
          </a:p>
        </p:txBody>
      </p:sp>
    </p:spTree>
    <p:extLst>
      <p:ext uri="{BB962C8B-B14F-4D97-AF65-F5344CB8AC3E}">
        <p14:creationId xmlns:p14="http://schemas.microsoft.com/office/powerpoint/2010/main" val="3084596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dĺžnik 1"/>
          <p:cNvSpPr>
            <a:spLocks noChangeArrowheads="1"/>
          </p:cNvSpPr>
          <p:nvPr/>
        </p:nvSpPr>
        <p:spPr bwMode="auto">
          <a:xfrm>
            <a:off x="144179" y="2966320"/>
            <a:ext cx="4037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latin typeface="+mn-lt"/>
              </a:rPr>
              <a:t>Věkem podmíněná </a:t>
            </a:r>
            <a:r>
              <a:rPr lang="cs-CZ" altLang="cs-CZ" sz="1600" b="1" dirty="0" err="1">
                <a:latin typeface="+mn-lt"/>
              </a:rPr>
              <a:t>makulární</a:t>
            </a:r>
            <a:r>
              <a:rPr lang="cs-CZ" altLang="cs-CZ" sz="1600" b="1" dirty="0">
                <a:latin typeface="+mn-lt"/>
              </a:rPr>
              <a:t> degenerace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latin typeface="+mn-lt"/>
              </a:rPr>
              <a:t>- drúzy </a:t>
            </a:r>
            <a:r>
              <a:rPr lang="en-US" altLang="cs-CZ" sz="1600" dirty="0">
                <a:latin typeface="+mn-lt"/>
              </a:rPr>
              <a:t>(</a:t>
            </a:r>
            <a:r>
              <a:rPr lang="cs-CZ" altLang="cs-CZ" sz="1600" dirty="0">
                <a:latin typeface="+mn-lt"/>
              </a:rPr>
              <a:t>žluté a bílé usazeniny</a:t>
            </a:r>
            <a:r>
              <a:rPr lang="en-US" altLang="cs-CZ" sz="1600" dirty="0">
                <a:latin typeface="+mn-lt"/>
              </a:rPr>
              <a:t>)</a:t>
            </a:r>
            <a:r>
              <a:rPr lang="cs-CZ" altLang="cs-CZ" sz="1600" dirty="0">
                <a:latin typeface="+mn-lt"/>
              </a:rPr>
              <a:t> v </a:t>
            </a:r>
            <a:r>
              <a:rPr lang="cs-CZ" altLang="cs-CZ" sz="1600" dirty="0" err="1">
                <a:latin typeface="+mn-lt"/>
              </a:rPr>
              <a:t>obl</a:t>
            </a:r>
            <a:r>
              <a:rPr lang="cs-CZ" altLang="cs-CZ" sz="1600" dirty="0">
                <a:latin typeface="+mn-lt"/>
              </a:rPr>
              <a:t>. m. lutea</a:t>
            </a:r>
            <a:endParaRPr lang="en-US" altLang="cs-CZ" sz="1600" dirty="0">
              <a:latin typeface="+mn-lt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4" y="445370"/>
            <a:ext cx="3024187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Obdĺžnik 4"/>
          <p:cNvSpPr>
            <a:spLocks noChangeArrowheads="1"/>
          </p:cNvSpPr>
          <p:nvPr/>
        </p:nvSpPr>
        <p:spPr bwMode="auto">
          <a:xfrm>
            <a:off x="4663839" y="2968637"/>
            <a:ext cx="13903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Zadní uveitida</a:t>
            </a:r>
          </a:p>
        </p:txBody>
      </p:sp>
      <p:pic>
        <p:nvPicPr>
          <p:cNvPr id="19461" name="Picture 5" descr="KL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0" b="12186"/>
          <a:stretch>
            <a:fillRect/>
          </a:stretch>
        </p:blipFill>
        <p:spPr bwMode="auto">
          <a:xfrm>
            <a:off x="6083468" y="3670300"/>
            <a:ext cx="2597316" cy="21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>
            <a:fillRect/>
          </a:stretch>
        </p:blipFill>
        <p:spPr bwMode="auto">
          <a:xfrm>
            <a:off x="252924" y="3661730"/>
            <a:ext cx="2749943" cy="213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ovná spojovacia šípka 9"/>
          <p:cNvCxnSpPr/>
          <p:nvPr/>
        </p:nvCxnSpPr>
        <p:spPr>
          <a:xfrm>
            <a:off x="6761161" y="4120134"/>
            <a:ext cx="330202" cy="372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BlokTextu 10"/>
          <p:cNvSpPr txBox="1">
            <a:spLocks noChangeArrowheads="1"/>
          </p:cNvSpPr>
          <p:nvPr/>
        </p:nvSpPr>
        <p:spPr bwMode="auto">
          <a:xfrm>
            <a:off x="6247480" y="3872592"/>
            <a:ext cx="1307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cs-CZ" sz="1400" dirty="0" err="1">
                <a:solidFill>
                  <a:schemeClr val="bg1"/>
                </a:solidFill>
                <a:latin typeface="+mn-lt"/>
              </a:rPr>
              <a:t>papiledém</a:t>
            </a:r>
            <a:endParaRPr lang="cs-CZ" altLang="cs-CZ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465" name="Obdĺžnik 11"/>
          <p:cNvSpPr>
            <a:spLocks noChangeArrowheads="1"/>
          </p:cNvSpPr>
          <p:nvPr/>
        </p:nvSpPr>
        <p:spPr bwMode="auto">
          <a:xfrm>
            <a:off x="6019257" y="5750702"/>
            <a:ext cx="32909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cs-CZ" sz="1600" b="1" dirty="0" err="1">
                <a:latin typeface="+mn-lt"/>
              </a:rPr>
              <a:t>Městnavá</a:t>
            </a:r>
            <a:r>
              <a:rPr lang="en-US" altLang="cs-CZ" sz="1600" b="1" dirty="0">
                <a:latin typeface="+mn-lt"/>
              </a:rPr>
              <a:t> </a:t>
            </a:r>
            <a:r>
              <a:rPr lang="en-US" altLang="cs-CZ" sz="1600" b="1" dirty="0" err="1">
                <a:latin typeface="+mn-lt"/>
              </a:rPr>
              <a:t>papila</a:t>
            </a:r>
            <a:r>
              <a:rPr lang="en-US" altLang="cs-CZ" sz="1600" b="1" dirty="0">
                <a:latin typeface="+mn-lt"/>
              </a:rPr>
              <a:t> </a:t>
            </a:r>
            <a:r>
              <a:rPr lang="en-US" altLang="cs-CZ" sz="1600" dirty="0">
                <a:latin typeface="+mn-lt"/>
              </a:rPr>
              <a:t>- </a:t>
            </a:r>
            <a:r>
              <a:rPr lang="en-US" altLang="cs-CZ" sz="1600" dirty="0" err="1">
                <a:latin typeface="+mn-lt"/>
              </a:rPr>
              <a:t>edém</a:t>
            </a:r>
            <a:r>
              <a:rPr lang="en-US" altLang="cs-CZ" sz="1600" dirty="0">
                <a:latin typeface="+mn-lt"/>
              </a:rPr>
              <a:t> </a:t>
            </a:r>
            <a:r>
              <a:rPr lang="en-US" altLang="cs-CZ" sz="1600" dirty="0" err="1">
                <a:latin typeface="+mn-lt"/>
              </a:rPr>
              <a:t>papily</a:t>
            </a:r>
            <a:r>
              <a:rPr lang="en-US" altLang="cs-CZ" sz="1600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n. optici </a:t>
            </a:r>
            <a:r>
              <a:rPr lang="en-US" altLang="cs-CZ" sz="1600" dirty="0" err="1">
                <a:latin typeface="+mn-lt"/>
              </a:rPr>
              <a:t>způsobený</a:t>
            </a:r>
            <a:r>
              <a:rPr lang="en-US" altLang="cs-CZ" sz="1600" dirty="0">
                <a:latin typeface="+mn-lt"/>
              </a:rPr>
              <a:t> </a:t>
            </a:r>
            <a:r>
              <a:rPr lang="en-US" altLang="cs-CZ" sz="1600" dirty="0" err="1">
                <a:latin typeface="+mn-lt"/>
              </a:rPr>
              <a:t>vzestupem</a:t>
            </a:r>
            <a:r>
              <a:rPr lang="en-US" altLang="cs-CZ" sz="1600" dirty="0">
                <a:latin typeface="+mn-lt"/>
              </a:rPr>
              <a:t> </a:t>
            </a:r>
            <a:r>
              <a:rPr lang="en-US" altLang="cs-CZ" sz="1600" dirty="0" err="1">
                <a:latin typeface="+mn-lt"/>
              </a:rPr>
              <a:t>nitrolebního</a:t>
            </a:r>
            <a:r>
              <a:rPr lang="en-US" altLang="cs-CZ" sz="1600" dirty="0">
                <a:latin typeface="+mn-lt"/>
              </a:rPr>
              <a:t> </a:t>
            </a:r>
            <a:r>
              <a:rPr lang="en-US" altLang="cs-CZ" sz="1600" dirty="0" err="1">
                <a:latin typeface="+mn-lt"/>
              </a:rPr>
              <a:t>tlaku</a:t>
            </a:r>
            <a:r>
              <a:rPr lang="en-US" altLang="cs-CZ" sz="1600" dirty="0">
                <a:latin typeface="+mn-lt"/>
              </a:rPr>
              <a:t> (</a:t>
            </a:r>
            <a:r>
              <a:rPr lang="en-US" altLang="cs-CZ" sz="1600" dirty="0" err="1">
                <a:latin typeface="+mn-lt"/>
              </a:rPr>
              <a:t>tumorem</a:t>
            </a:r>
            <a:r>
              <a:rPr lang="en-US" altLang="cs-CZ" sz="1600" dirty="0">
                <a:latin typeface="+mn-lt"/>
              </a:rPr>
              <a:t>, </a:t>
            </a:r>
            <a:r>
              <a:rPr lang="en-US" altLang="cs-CZ" sz="1600" dirty="0" err="1">
                <a:latin typeface="+mn-lt"/>
              </a:rPr>
              <a:t>krvácením</a:t>
            </a:r>
            <a:r>
              <a:rPr lang="en-US" altLang="cs-CZ" sz="1600" dirty="0">
                <a:latin typeface="+mn-lt"/>
              </a:rPr>
              <a:t>, </a:t>
            </a:r>
            <a:r>
              <a:rPr lang="en-US" altLang="cs-CZ" sz="1600" dirty="0" err="1">
                <a:latin typeface="+mn-lt"/>
              </a:rPr>
              <a:t>infekcí</a:t>
            </a:r>
            <a:r>
              <a:rPr lang="en-US" altLang="cs-CZ" sz="1600" dirty="0">
                <a:latin typeface="+mn-lt"/>
              </a:rPr>
              <a:t>)</a:t>
            </a:r>
          </a:p>
        </p:txBody>
      </p:sp>
      <p:sp>
        <p:nvSpPr>
          <p:cNvPr id="19466" name="Obdĺžnik 12"/>
          <p:cNvSpPr>
            <a:spLocks noChangeArrowheads="1"/>
          </p:cNvSpPr>
          <p:nvPr/>
        </p:nvSpPr>
        <p:spPr bwMode="auto">
          <a:xfrm>
            <a:off x="646335" y="5817513"/>
            <a:ext cx="20968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 dirty="0">
                <a:latin typeface="+mn-lt"/>
              </a:rPr>
              <a:t>D</a:t>
            </a:r>
            <a:r>
              <a:rPr lang="cs-CZ" altLang="cs-CZ" sz="1600" b="1" dirty="0" err="1">
                <a:latin typeface="+mn-lt"/>
              </a:rPr>
              <a:t>iabetická</a:t>
            </a:r>
            <a:r>
              <a:rPr lang="cs-CZ" altLang="cs-CZ" sz="1600" b="1" dirty="0">
                <a:latin typeface="+mn-lt"/>
              </a:rPr>
              <a:t> retinopatie</a:t>
            </a:r>
          </a:p>
        </p:txBody>
      </p:sp>
      <p:pic>
        <p:nvPicPr>
          <p:cNvPr id="19467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33" y="412893"/>
            <a:ext cx="3001256" cy="256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30" y="2019715"/>
            <a:ext cx="2843639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Obdélník 4"/>
          <p:cNvSpPr>
            <a:spLocks noChangeArrowheads="1"/>
          </p:cNvSpPr>
          <p:nvPr/>
        </p:nvSpPr>
        <p:spPr bwMode="auto">
          <a:xfrm>
            <a:off x="6182046" y="663019"/>
            <a:ext cx="909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elevace m. lutea</a:t>
            </a:r>
          </a:p>
        </p:txBody>
      </p:sp>
      <p:sp>
        <p:nvSpPr>
          <p:cNvPr id="19470" name="Obdélník 16"/>
          <p:cNvSpPr>
            <a:spLocks noChangeArrowheads="1"/>
          </p:cNvSpPr>
          <p:nvPr/>
        </p:nvSpPr>
        <p:spPr bwMode="auto">
          <a:xfrm>
            <a:off x="7425044" y="1772991"/>
            <a:ext cx="1541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+mn-lt"/>
                <a:ea typeface="ＭＳ Ｐゴシック" panose="020B0600070205080204" pitchFamily="34" charset="-128"/>
              </a:rPr>
              <a:t>odchlípení sítnice</a:t>
            </a:r>
            <a:endParaRPr lang="en-US" altLang="cs-CZ" sz="1400" dirty="0">
              <a:latin typeface="+mn-lt"/>
              <a:ea typeface="ＭＳ Ｐゴシック" panose="020B0600070205080204" pitchFamily="34" charset="-128"/>
            </a:endParaRPr>
          </a:p>
        </p:txBody>
      </p:sp>
      <p:cxnSp>
        <p:nvCxnSpPr>
          <p:cNvPr id="16" name="Rovná spojovacia šípka 9"/>
          <p:cNvCxnSpPr/>
          <p:nvPr/>
        </p:nvCxnSpPr>
        <p:spPr>
          <a:xfrm flipH="1">
            <a:off x="6182046" y="1212294"/>
            <a:ext cx="288925" cy="431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7" descr="Glaucom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89" y="3661730"/>
            <a:ext cx="2826702" cy="212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ĺžnik 7"/>
          <p:cNvSpPr>
            <a:spLocks noChangeArrowheads="1"/>
          </p:cNvSpPr>
          <p:nvPr/>
        </p:nvSpPr>
        <p:spPr bwMode="auto">
          <a:xfrm>
            <a:off x="3172998" y="3687924"/>
            <a:ext cx="13920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dirty="0">
                <a:solidFill>
                  <a:schemeClr val="bg1"/>
                </a:solidFill>
                <a:latin typeface="+mn-lt"/>
              </a:rPr>
              <a:t>ex</a:t>
            </a:r>
            <a:r>
              <a:rPr lang="cs-CZ" altLang="cs-CZ" sz="140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US" altLang="cs-CZ" sz="1400" dirty="0">
                <a:solidFill>
                  <a:schemeClr val="bg1"/>
                </a:solidFill>
                <a:latin typeface="+mn-lt"/>
              </a:rPr>
              <a:t>ava</a:t>
            </a:r>
            <a:r>
              <a:rPr lang="cs-CZ" altLang="cs-CZ" sz="1400" dirty="0" err="1">
                <a:solidFill>
                  <a:schemeClr val="bg1"/>
                </a:solidFill>
                <a:latin typeface="+mn-lt"/>
              </a:rPr>
              <a:t>ce</a:t>
            </a:r>
            <a:r>
              <a:rPr lang="cs-CZ" altLang="cs-CZ" sz="1400" dirty="0">
                <a:solidFill>
                  <a:schemeClr val="bg1"/>
                </a:solidFill>
                <a:latin typeface="+mn-lt"/>
              </a:rPr>
              <a:t> papily n. optici</a:t>
            </a:r>
          </a:p>
        </p:txBody>
      </p:sp>
      <p:cxnSp>
        <p:nvCxnSpPr>
          <p:cNvPr id="19" name="Rovná spojovacia šípka 9"/>
          <p:cNvCxnSpPr/>
          <p:nvPr/>
        </p:nvCxnSpPr>
        <p:spPr>
          <a:xfrm>
            <a:off x="3938363" y="4105693"/>
            <a:ext cx="485941" cy="30654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ĺžnik 12"/>
          <p:cNvSpPr>
            <a:spLocks noChangeArrowheads="1"/>
          </p:cNvSpPr>
          <p:nvPr/>
        </p:nvSpPr>
        <p:spPr bwMode="auto">
          <a:xfrm>
            <a:off x="3206394" y="5770672"/>
            <a:ext cx="29143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latin typeface="+mn-lt"/>
              </a:rPr>
              <a:t>Glaukom</a:t>
            </a:r>
            <a:r>
              <a:rPr lang="cs-CZ" altLang="cs-CZ" sz="1600" dirty="0">
                <a:latin typeface="+mn-lt"/>
              </a:rPr>
              <a:t> </a:t>
            </a:r>
            <a:r>
              <a:rPr lang="en-US" altLang="cs-CZ" sz="1600" dirty="0">
                <a:latin typeface="+mn-lt"/>
              </a:rPr>
              <a:t>- </a:t>
            </a:r>
            <a:r>
              <a:rPr lang="en-US" altLang="cs-CZ" sz="1600" dirty="0" err="1">
                <a:latin typeface="+mn-lt"/>
              </a:rPr>
              <a:t>degenera</a:t>
            </a:r>
            <a:r>
              <a:rPr lang="cs-CZ" altLang="cs-CZ" sz="1600" dirty="0" err="1">
                <a:latin typeface="+mn-lt"/>
              </a:rPr>
              <a:t>ce</a:t>
            </a:r>
            <a:r>
              <a:rPr lang="en-US" altLang="cs-CZ" sz="1600" dirty="0">
                <a:latin typeface="+mn-lt"/>
              </a:rPr>
              <a:t> </a:t>
            </a:r>
            <a:r>
              <a:rPr lang="en-US" altLang="cs-CZ" sz="1600" dirty="0" err="1">
                <a:latin typeface="+mn-lt"/>
              </a:rPr>
              <a:t>ganglio</a:t>
            </a:r>
            <a:r>
              <a:rPr lang="cs-CZ" altLang="cs-CZ" sz="1600" dirty="0" err="1">
                <a:latin typeface="+mn-lt"/>
              </a:rPr>
              <a:t>vých</a:t>
            </a:r>
            <a:r>
              <a:rPr lang="cs-CZ" altLang="cs-CZ" sz="1600" dirty="0">
                <a:latin typeface="+mn-lt"/>
              </a:rPr>
              <a:t> buněk sítnice vede k e</a:t>
            </a:r>
            <a:r>
              <a:rPr lang="en-US" altLang="cs-CZ" sz="1600" dirty="0">
                <a:latin typeface="+mn-lt"/>
              </a:rPr>
              <a:t>x</a:t>
            </a:r>
            <a:r>
              <a:rPr lang="cs-CZ" altLang="cs-CZ" sz="1600" dirty="0" err="1">
                <a:latin typeface="+mn-lt"/>
              </a:rPr>
              <a:t>kavaci</a:t>
            </a:r>
            <a:r>
              <a:rPr lang="cs-CZ" altLang="cs-CZ" sz="1600" dirty="0">
                <a:latin typeface="+mn-lt"/>
              </a:rPr>
              <a:t> a zvětšení</a:t>
            </a:r>
            <a:r>
              <a:rPr lang="en-US" altLang="cs-CZ" sz="1600" dirty="0">
                <a:latin typeface="+mn-lt"/>
              </a:rPr>
              <a:t> </a:t>
            </a:r>
            <a:r>
              <a:rPr lang="cs-CZ" altLang="cs-CZ" sz="1600" dirty="0">
                <a:latin typeface="+mn-lt"/>
              </a:rPr>
              <a:t>papily n. optici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46033" y="2723633"/>
            <a:ext cx="1618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Optical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coherence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tomography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image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25" name="Rovná spojovacia šípka 9"/>
          <p:cNvCxnSpPr/>
          <p:nvPr/>
        </p:nvCxnSpPr>
        <p:spPr>
          <a:xfrm>
            <a:off x="4781535" y="1201778"/>
            <a:ext cx="113633" cy="29772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4"/>
          <p:cNvSpPr>
            <a:spLocks noChangeArrowheads="1"/>
          </p:cNvSpPr>
          <p:nvPr/>
        </p:nvSpPr>
        <p:spPr bwMode="auto">
          <a:xfrm>
            <a:off x="4551144" y="701223"/>
            <a:ext cx="15030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infiltra</a:t>
            </a:r>
            <a:r>
              <a:rPr lang="cs-CZ" altLang="cs-CZ" sz="1400" dirty="0" err="1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ce</a:t>
            </a:r>
            <a:r>
              <a:rPr lang="cs-CZ" altLang="cs-CZ" sz="1400" dirty="0">
                <a:solidFill>
                  <a:schemeClr val="bg1"/>
                </a:solidFill>
                <a:latin typeface="+mn-lt"/>
                <a:ea typeface="ＭＳ Ｐゴシック" panose="020B0600070205080204" pitchFamily="34" charset="-128"/>
              </a:rPr>
              <a:t> imunitních buněk</a:t>
            </a:r>
          </a:p>
        </p:txBody>
      </p:sp>
    </p:spTree>
    <p:extLst>
      <p:ext uri="{BB962C8B-B14F-4D97-AF65-F5344CB8AC3E}">
        <p14:creationId xmlns:p14="http://schemas.microsoft.com/office/powerpoint/2010/main" val="391369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219596FA-ACA9-524E-AC89-50AD7A71DCE5}"/>
              </a:ext>
            </a:extLst>
          </p:cNvPr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2847B6F-10CB-0C47-A9F0-1823DC57EDEF}"/>
              </a:ext>
            </a:extLst>
          </p:cNvPr>
          <p:cNvSpPr txBox="1"/>
          <p:nvPr/>
        </p:nvSpPr>
        <p:spPr>
          <a:xfrm>
            <a:off x="1" y="124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Odkazy na videa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19099" y="1524685"/>
            <a:ext cx="6219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hlinkClick r:id="rId2"/>
              </a:rPr>
              <a:t>https://www.youtube.com/watch?v=NhzBjm1xAnk</a:t>
            </a: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19099" y="1155353"/>
            <a:ext cx="5734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err="1">
                <a:latin typeface="Roboto"/>
              </a:rPr>
              <a:t>Approach</a:t>
            </a:r>
            <a:r>
              <a:rPr lang="cs-CZ">
                <a:latin typeface="Roboto"/>
              </a:rPr>
              <a:t> to </a:t>
            </a:r>
            <a:r>
              <a:rPr lang="cs-CZ" err="1">
                <a:latin typeface="Roboto"/>
              </a:rPr>
              <a:t>Fundoscopy</a:t>
            </a:r>
            <a:r>
              <a:rPr lang="cs-CZ">
                <a:latin typeface="Roboto"/>
              </a:rPr>
              <a:t> / </a:t>
            </a:r>
            <a:r>
              <a:rPr lang="cs-CZ" err="1">
                <a:latin typeface="Roboto"/>
              </a:rPr>
              <a:t>Ophthalmoscopy</a:t>
            </a:r>
            <a:endParaRPr lang="cs-CZ" b="0" i="0">
              <a:effectLst/>
              <a:latin typeface="Roboto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89011" y="2473446"/>
            <a:ext cx="5764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hlinkClick r:id="rId3"/>
              </a:rPr>
              <a:t>https://www.youtube.com/watch?v=leMexvs9HVU</a:t>
            </a: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89011" y="2104114"/>
            <a:ext cx="752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Roboto"/>
              </a:rPr>
              <a:t>HEINE Direct Ophthalmoscopy — How to perform Ophthalmoscopy</a:t>
            </a:r>
            <a:endParaRPr lang="en-US" b="0" i="0">
              <a:effectLst/>
              <a:latin typeface="Roboto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89011" y="3446558"/>
            <a:ext cx="5379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hlinkClick r:id="rId4"/>
              </a:rPr>
              <a:t>https://www.youtube.com/watch?v=VdV6cp4jpgA</a:t>
            </a:r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89011" y="3105835"/>
            <a:ext cx="6157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latin typeface="Roboto"/>
              </a:rPr>
              <a:t>Direct </a:t>
            </a:r>
            <a:r>
              <a:rPr lang="cs-CZ" err="1">
                <a:latin typeface="Roboto"/>
              </a:rPr>
              <a:t>Ophthalmoscope</a:t>
            </a:r>
            <a:r>
              <a:rPr lang="cs-CZ">
                <a:latin typeface="Roboto"/>
              </a:rPr>
              <a:t> - OPHTHALMOLOGY </a:t>
            </a:r>
            <a:endParaRPr lang="cs-CZ" b="0" i="0">
              <a:effectLst/>
              <a:latin typeface="Roboto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89011" y="4164050"/>
            <a:ext cx="340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>
                <a:latin typeface="Roboto"/>
              </a:rPr>
              <a:t>Direct </a:t>
            </a:r>
            <a:r>
              <a:rPr lang="cs-CZ" err="1">
                <a:latin typeface="Roboto"/>
              </a:rPr>
              <a:t>Ophthalmoscopy</a:t>
            </a:r>
            <a:r>
              <a:rPr lang="cs-CZ">
                <a:latin typeface="Roboto"/>
              </a:rPr>
              <a:t> </a:t>
            </a:r>
            <a:r>
              <a:rPr lang="cs-CZ" err="1">
                <a:latin typeface="Roboto"/>
              </a:rPr>
              <a:t>Tutorial</a:t>
            </a:r>
            <a:endParaRPr lang="cs-CZ" b="0" i="0">
              <a:effectLst/>
              <a:latin typeface="Roboto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89011" y="4485819"/>
            <a:ext cx="6127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hlinkClick r:id="rId5"/>
              </a:rPr>
              <a:t>https://www.youtube.com/watch?v=NE_epHjNpfo&amp;t=110s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44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Andrea\Desktop\em_spectr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23688"/>
            <a:ext cx="7848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Obdĺžnik 4"/>
          <p:cNvSpPr>
            <a:spLocks noChangeArrowheads="1"/>
          </p:cNvSpPr>
          <p:nvPr/>
        </p:nvSpPr>
        <p:spPr bwMode="auto">
          <a:xfrm>
            <a:off x="1321259" y="5538645"/>
            <a:ext cx="67316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n-lt"/>
              </a:rPr>
              <a:t>Vlnová délka </a:t>
            </a:r>
            <a:r>
              <a:rPr lang="cs-CZ" altLang="cs-CZ" sz="2400" b="1" dirty="0">
                <a:latin typeface="+mn-lt"/>
              </a:rPr>
              <a:t>viditelného světla </a:t>
            </a:r>
            <a:r>
              <a:rPr lang="cs-CZ" altLang="cs-CZ" sz="2400" dirty="0">
                <a:latin typeface="+mn-lt"/>
              </a:rPr>
              <a:t>je v rozpětí přibližně </a:t>
            </a:r>
            <a:r>
              <a:rPr lang="cs-CZ" altLang="cs-CZ" sz="2400" b="1" dirty="0">
                <a:latin typeface="+mn-lt"/>
              </a:rPr>
              <a:t>397 </a:t>
            </a:r>
            <a:r>
              <a:rPr lang="cs-CZ" altLang="cs-CZ" sz="2400" b="1" dirty="0" err="1">
                <a:latin typeface="+mn-lt"/>
              </a:rPr>
              <a:t>nm</a:t>
            </a:r>
            <a:r>
              <a:rPr lang="cs-CZ" altLang="cs-CZ" sz="2400" b="1" dirty="0">
                <a:latin typeface="+mn-lt"/>
              </a:rPr>
              <a:t> - 723 </a:t>
            </a:r>
            <a:r>
              <a:rPr lang="cs-CZ" altLang="cs-CZ" sz="2400" b="1" dirty="0" err="1">
                <a:latin typeface="+mn-lt"/>
              </a:rPr>
              <a:t>nm</a:t>
            </a:r>
            <a:endParaRPr lang="cs-CZ" altLang="cs-CZ" sz="24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Barevné vidění – vyšetření barvocitu</a:t>
            </a:r>
          </a:p>
        </p:txBody>
      </p:sp>
    </p:spTree>
    <p:extLst>
      <p:ext uri="{BB962C8B-B14F-4D97-AF65-F5344CB8AC3E}">
        <p14:creationId xmlns:p14="http://schemas.microsoft.com/office/powerpoint/2010/main" val="4429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49" y="3189179"/>
            <a:ext cx="345598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Obdĺžnik 4"/>
          <p:cNvSpPr>
            <a:spLocks noChangeArrowheads="1"/>
          </p:cNvSpPr>
          <p:nvPr/>
        </p:nvSpPr>
        <p:spPr bwMode="auto">
          <a:xfrm>
            <a:off x="239685" y="1113824"/>
            <a:ext cx="875717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200" dirty="0">
                <a:latin typeface="+mn-lt"/>
              </a:rPr>
              <a:t>je založena na existenci </a:t>
            </a:r>
            <a:r>
              <a:rPr lang="cs-CZ" altLang="cs-CZ" sz="2200" b="1" u="sng" dirty="0">
                <a:latin typeface="+mn-lt"/>
              </a:rPr>
              <a:t>3 typů čípků, z nichž každý obsahuje jeden specifický </a:t>
            </a:r>
            <a:r>
              <a:rPr lang="cs-CZ" altLang="cs-CZ" sz="2200" b="1" u="sng" dirty="0" err="1">
                <a:latin typeface="+mn-lt"/>
              </a:rPr>
              <a:t>fotopigment</a:t>
            </a:r>
            <a:r>
              <a:rPr lang="cs-CZ" altLang="cs-CZ" sz="2200" dirty="0">
                <a:latin typeface="+mn-lt"/>
              </a:rPr>
              <a:t>, který je nejvíce citlivý na konkrétní vlnové délky světla - na jednu z 3 základních barev (</a:t>
            </a:r>
            <a:r>
              <a:rPr lang="cs-CZ" altLang="cs-CZ" sz="2200" b="1" dirty="0">
                <a:solidFill>
                  <a:srgbClr val="FF0000"/>
                </a:solidFill>
                <a:latin typeface="+mn-lt"/>
              </a:rPr>
              <a:t>ČERVENÁ</a:t>
            </a:r>
            <a:r>
              <a:rPr lang="cs-CZ" altLang="cs-CZ" sz="2200" dirty="0">
                <a:latin typeface="+mn-lt"/>
              </a:rPr>
              <a:t>, </a:t>
            </a:r>
            <a:r>
              <a:rPr lang="cs-CZ" altLang="cs-CZ" sz="2200" b="1" dirty="0">
                <a:solidFill>
                  <a:srgbClr val="00B050"/>
                </a:solidFill>
                <a:latin typeface="+mn-lt"/>
              </a:rPr>
              <a:t>ZELENÁ</a:t>
            </a:r>
            <a:r>
              <a:rPr lang="cs-CZ" altLang="cs-CZ" sz="2200" dirty="0">
                <a:latin typeface="+mn-lt"/>
              </a:rPr>
              <a:t>, </a:t>
            </a:r>
            <a:r>
              <a:rPr lang="cs-CZ" altLang="cs-CZ" sz="2200" b="1" dirty="0">
                <a:solidFill>
                  <a:srgbClr val="0000FF"/>
                </a:solidFill>
                <a:latin typeface="+mn-lt"/>
              </a:rPr>
              <a:t>MODRÁ</a:t>
            </a:r>
            <a:r>
              <a:rPr lang="cs-CZ" altLang="cs-CZ" sz="2200" dirty="0">
                <a:latin typeface="+mn-lt"/>
              </a:rPr>
              <a:t>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altLang="cs-CZ" sz="800" dirty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200" dirty="0">
                <a:latin typeface="+mn-lt"/>
              </a:rPr>
              <a:t>vnímání jakékoli jiné barvy je určeno kombinací relativních frekvencí impulsů z každého z těchto čípkových systémů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 b="1"/>
          <a:stretch/>
        </p:blipFill>
        <p:spPr bwMode="auto">
          <a:xfrm>
            <a:off x="395288" y="4674393"/>
            <a:ext cx="4400550" cy="79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/>
          <p:nvPr/>
        </p:nvSpPr>
        <p:spPr>
          <a:xfrm>
            <a:off x="0" y="4804"/>
            <a:ext cx="9144000" cy="9726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/>
          <p:cNvSpPr txBox="1"/>
          <p:nvPr/>
        </p:nvSpPr>
        <p:spPr>
          <a:xfrm>
            <a:off x="76693" y="23354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solidFill>
                  <a:schemeClr val="bg1"/>
                </a:solidFill>
              </a:rPr>
              <a:t>Youngova-Helmholtzova</a:t>
            </a:r>
            <a:r>
              <a:rPr lang="cs-CZ" sz="2800" b="1" dirty="0">
                <a:solidFill>
                  <a:schemeClr val="bg1"/>
                </a:solidFill>
              </a:rPr>
              <a:t> teorie barevného vidění – TRICHROMATICKÁ TEORIE</a:t>
            </a:r>
          </a:p>
        </p:txBody>
      </p:sp>
    </p:spTree>
    <p:extLst>
      <p:ext uri="{BB962C8B-B14F-4D97-AF65-F5344CB8AC3E}">
        <p14:creationId xmlns:p14="http://schemas.microsoft.com/office/powerpoint/2010/main" val="117201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ĺžnik 1"/>
          <p:cNvSpPr>
            <a:spLocks noChangeArrowheads="1"/>
          </p:cNvSpPr>
          <p:nvPr/>
        </p:nvSpPr>
        <p:spPr bwMode="auto">
          <a:xfrm>
            <a:off x="293757" y="4982410"/>
            <a:ext cx="875672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altLang="cs-CZ" sz="1800" dirty="0">
                <a:latin typeface="+mn-lt"/>
              </a:rPr>
              <a:t>Pigment </a:t>
            </a:r>
            <a:r>
              <a:rPr lang="cs-CZ" altLang="cs-CZ" sz="1800" b="1" dirty="0">
                <a:solidFill>
                  <a:srgbClr val="0000CC"/>
                </a:solidFill>
                <a:latin typeface="+mn-lt"/>
              </a:rPr>
              <a:t>S-čípků</a:t>
            </a:r>
            <a:r>
              <a:rPr lang="cs-CZ" altLang="cs-CZ" sz="1800" dirty="0">
                <a:latin typeface="+mn-lt"/>
              </a:rPr>
              <a:t> pohlcuje krátkovlnné světlo (modrofialové), maximum citlivosti dosahuje kolem </a:t>
            </a:r>
            <a:r>
              <a:rPr lang="cs-CZ" altLang="cs-CZ" sz="1800" b="1" dirty="0">
                <a:solidFill>
                  <a:srgbClr val="0000CC"/>
                </a:solidFill>
                <a:latin typeface="+mn-lt"/>
              </a:rPr>
              <a:t>440 </a:t>
            </a:r>
            <a:r>
              <a:rPr lang="cs-CZ" altLang="cs-CZ" sz="1800" b="1" dirty="0" err="1">
                <a:solidFill>
                  <a:srgbClr val="0000CC"/>
                </a:solidFill>
                <a:latin typeface="+mn-lt"/>
              </a:rPr>
              <a:t>nm</a:t>
            </a:r>
            <a:r>
              <a:rPr lang="cs-CZ" altLang="cs-CZ" sz="1800" dirty="0">
                <a:solidFill>
                  <a:srgbClr val="0000CC"/>
                </a:solidFill>
                <a:latin typeface="+mn-lt"/>
              </a:rPr>
              <a:t>. </a:t>
            </a:r>
            <a:r>
              <a:rPr lang="cs-CZ" altLang="cs-CZ" sz="1800" b="1" dirty="0">
                <a:solidFill>
                  <a:srgbClr val="05812B"/>
                </a:solidFill>
                <a:latin typeface="+mn-lt"/>
              </a:rPr>
              <a:t>M-čípky</a:t>
            </a:r>
            <a:r>
              <a:rPr lang="cs-CZ" altLang="cs-CZ" sz="1800" dirty="0">
                <a:solidFill>
                  <a:srgbClr val="6BD402"/>
                </a:solidFill>
                <a:latin typeface="+mn-lt"/>
              </a:rPr>
              <a:t> </a:t>
            </a:r>
            <a:r>
              <a:rPr lang="cs-CZ" altLang="cs-CZ" sz="1800" dirty="0">
                <a:latin typeface="+mn-lt"/>
              </a:rPr>
              <a:t>pohlcují vlny střední délky (modrozelené až žluté světlo) s maximem citlivosti </a:t>
            </a:r>
            <a:r>
              <a:rPr lang="cs-CZ" altLang="cs-CZ" sz="1800" b="1" dirty="0">
                <a:solidFill>
                  <a:srgbClr val="05812B"/>
                </a:solidFill>
                <a:latin typeface="+mn-lt"/>
              </a:rPr>
              <a:t>535 </a:t>
            </a:r>
            <a:r>
              <a:rPr lang="cs-CZ" altLang="cs-CZ" sz="1800" b="1" dirty="0" err="1">
                <a:solidFill>
                  <a:srgbClr val="05812B"/>
                </a:solidFill>
                <a:latin typeface="+mn-lt"/>
              </a:rPr>
              <a:t>nm</a:t>
            </a:r>
            <a:r>
              <a:rPr lang="cs-CZ" altLang="cs-CZ" sz="1800" b="1" dirty="0">
                <a:solidFill>
                  <a:srgbClr val="05812B"/>
                </a:solidFill>
                <a:latin typeface="+mn-lt"/>
              </a:rPr>
              <a:t>. </a:t>
            </a: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L-čípky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dirty="0">
                <a:latin typeface="+mn-lt"/>
              </a:rPr>
              <a:t>pohlcují světlo dlouhovlnné (žluté až červené) s maximem citlivosti </a:t>
            </a: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565 </a:t>
            </a:r>
            <a:r>
              <a:rPr lang="cs-CZ" altLang="cs-CZ" sz="1800" b="1" dirty="0" err="1">
                <a:solidFill>
                  <a:srgbClr val="FF0000"/>
                </a:solidFill>
                <a:latin typeface="+mn-lt"/>
              </a:rPr>
              <a:t>nm</a:t>
            </a: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. </a:t>
            </a:r>
            <a:r>
              <a:rPr lang="cs-CZ" altLang="cs-CZ" sz="1800" dirty="0">
                <a:latin typeface="+mn-lt"/>
              </a:rPr>
              <a:t>Rodopsin </a:t>
            </a:r>
            <a:r>
              <a:rPr lang="cs-CZ" altLang="cs-CZ" sz="1800" b="1" dirty="0">
                <a:latin typeface="+mn-lt"/>
              </a:rPr>
              <a:t>tyčinek </a:t>
            </a:r>
            <a:r>
              <a:rPr lang="cs-CZ" altLang="cs-CZ" sz="1800" dirty="0">
                <a:latin typeface="+mn-lt"/>
              </a:rPr>
              <a:t>pohlcuje v oku světlo s maximem citlivosti okolo vlnové délky </a:t>
            </a:r>
            <a:r>
              <a:rPr lang="cs-CZ" altLang="cs-CZ" sz="1800" b="1" dirty="0">
                <a:latin typeface="+mn-lt"/>
              </a:rPr>
              <a:t>501 </a:t>
            </a:r>
            <a:r>
              <a:rPr lang="cs-CZ" altLang="cs-CZ" sz="1800" b="1" dirty="0" err="1">
                <a:latin typeface="+mn-lt"/>
              </a:rPr>
              <a:t>nm</a:t>
            </a:r>
            <a:r>
              <a:rPr lang="cs-CZ" altLang="cs-CZ" sz="1800" b="1" dirty="0">
                <a:latin typeface="+mn-lt"/>
              </a:rPr>
              <a:t> </a:t>
            </a:r>
            <a:r>
              <a:rPr lang="cs-CZ" altLang="cs-CZ" sz="1800" dirty="0">
                <a:latin typeface="+mn-lt"/>
              </a:rPr>
              <a:t>(za šera se tedy jeví modrozelené světlo jasnější a červené nejtmavší).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2768"/>
            <a:ext cx="59055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179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" y="4805"/>
            <a:ext cx="9144000" cy="6729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7695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Poruchy barvocitu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6668" y="772678"/>
            <a:ext cx="83802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VROZENÉ PORUCHY: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sz="800" b="1" dirty="0"/>
          </a:p>
          <a:p>
            <a:r>
              <a:rPr lang="cs-CZ" b="1" dirty="0" err="1"/>
              <a:t>A</a:t>
            </a:r>
            <a:r>
              <a:rPr lang="en-US" b="1" dirty="0" err="1"/>
              <a:t>nomální</a:t>
            </a:r>
            <a:r>
              <a:rPr lang="en-US" b="1" dirty="0"/>
              <a:t> </a:t>
            </a:r>
            <a:r>
              <a:rPr lang="en-US" b="1" dirty="0" err="1"/>
              <a:t>trichromazie</a:t>
            </a:r>
            <a:r>
              <a:rPr lang="cs-CZ" b="1" dirty="0"/>
              <a:t> </a:t>
            </a:r>
            <a:r>
              <a:rPr lang="en-US" dirty="0"/>
              <a:t>= </a:t>
            </a:r>
            <a:r>
              <a:rPr lang="cs-CZ" dirty="0"/>
              <a:t>3 typy </a:t>
            </a:r>
            <a:r>
              <a:rPr lang="cs-CZ" dirty="0" err="1"/>
              <a:t>fotopigmentů</a:t>
            </a:r>
            <a:r>
              <a:rPr lang="en-US" dirty="0"/>
              <a:t>, </a:t>
            </a:r>
            <a:r>
              <a:rPr lang="cs-CZ" dirty="0"/>
              <a:t>ale barevné vidění je abnormální </a:t>
            </a:r>
          </a:p>
          <a:p>
            <a:pPr marL="539750" indent="-176213">
              <a:buFont typeface="Wingdings" panose="05000000000000000000" pitchFamily="2" charset="2"/>
              <a:buChar char="§"/>
            </a:pPr>
            <a:r>
              <a:rPr lang="en-US" b="1" i="1" dirty="0" err="1">
                <a:solidFill>
                  <a:srgbClr val="FF0000"/>
                </a:solidFill>
              </a:rPr>
              <a:t>protanomal</a:t>
            </a:r>
            <a:r>
              <a:rPr lang="cs-CZ" b="1" i="1" dirty="0" err="1">
                <a:solidFill>
                  <a:srgbClr val="FF0000"/>
                </a:solidFill>
              </a:rPr>
              <a:t>ie</a:t>
            </a:r>
            <a:r>
              <a:rPr lang="en-US" b="1" i="1" dirty="0">
                <a:solidFill>
                  <a:srgbClr val="FF0000"/>
                </a:solidFill>
              </a:rPr>
              <a:t>: </a:t>
            </a:r>
            <a:r>
              <a:rPr lang="en-US" dirty="0"/>
              <a:t>normal</a:t>
            </a:r>
            <a:r>
              <a:rPr lang="cs-CZ" dirty="0"/>
              <a:t>ní</a:t>
            </a:r>
            <a:r>
              <a:rPr lang="en-US" dirty="0"/>
              <a:t> S a M pigment a</a:t>
            </a:r>
            <a:r>
              <a:rPr lang="cs-CZ" dirty="0"/>
              <a:t> </a:t>
            </a:r>
            <a:r>
              <a:rPr lang="cs-CZ" i="1" dirty="0">
                <a:solidFill>
                  <a:srgbClr val="FF0000"/>
                </a:solidFill>
              </a:rPr>
              <a:t>abnormální</a:t>
            </a:r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L pigment </a:t>
            </a:r>
            <a:r>
              <a:rPr lang="cs-CZ" dirty="0"/>
              <a:t>s odlišným maximem citlivosti vlnové délky světla</a:t>
            </a:r>
            <a:endParaRPr lang="en-US" dirty="0"/>
          </a:p>
          <a:p>
            <a:pPr marL="539750" indent="-176213">
              <a:buFont typeface="Wingdings" panose="05000000000000000000" pitchFamily="2" charset="2"/>
              <a:buChar char="§"/>
            </a:pPr>
            <a:r>
              <a:rPr lang="en-US" b="1" i="1" dirty="0" err="1">
                <a:solidFill>
                  <a:srgbClr val="00B050"/>
                </a:solidFill>
              </a:rPr>
              <a:t>deuteranomal</a:t>
            </a:r>
            <a:r>
              <a:rPr lang="cs-CZ" b="1" i="1" dirty="0" err="1">
                <a:solidFill>
                  <a:srgbClr val="00B050"/>
                </a:solidFill>
              </a:rPr>
              <a:t>ie</a:t>
            </a:r>
            <a:r>
              <a:rPr lang="en-US" b="1" i="1" dirty="0">
                <a:solidFill>
                  <a:srgbClr val="00B050"/>
                </a:solidFill>
              </a:rPr>
              <a:t>: </a:t>
            </a:r>
            <a:r>
              <a:rPr lang="en-US" dirty="0"/>
              <a:t>normal</a:t>
            </a:r>
            <a:r>
              <a:rPr lang="cs-CZ" dirty="0"/>
              <a:t>ní</a:t>
            </a:r>
            <a:r>
              <a:rPr lang="en-US" dirty="0"/>
              <a:t> S a L pigment a</a:t>
            </a:r>
            <a:r>
              <a:rPr lang="cs-CZ" dirty="0"/>
              <a:t> </a:t>
            </a:r>
            <a:r>
              <a:rPr lang="cs-CZ" i="1" dirty="0">
                <a:solidFill>
                  <a:srgbClr val="00B050"/>
                </a:solidFill>
              </a:rPr>
              <a:t>abnormální</a:t>
            </a:r>
            <a:r>
              <a:rPr lang="cs-CZ" dirty="0"/>
              <a:t> </a:t>
            </a:r>
            <a:r>
              <a:rPr lang="en-US" i="1" dirty="0">
                <a:solidFill>
                  <a:srgbClr val="00B050"/>
                </a:solidFill>
              </a:rPr>
              <a:t>M pigment </a:t>
            </a:r>
            <a:r>
              <a:rPr lang="cs-CZ" dirty="0"/>
              <a:t>s odlišným maximem citlivosti vlnové délky světla</a:t>
            </a:r>
            <a:endParaRPr lang="en-US" dirty="0"/>
          </a:p>
          <a:p>
            <a:pPr marL="539750" indent="-176213">
              <a:buFont typeface="Wingdings" panose="05000000000000000000" pitchFamily="2" charset="2"/>
              <a:buChar char="§"/>
            </a:pPr>
            <a:r>
              <a:rPr lang="en-US" b="1" i="1" dirty="0" err="1">
                <a:solidFill>
                  <a:srgbClr val="0000FF"/>
                </a:solidFill>
              </a:rPr>
              <a:t>tritanomal</a:t>
            </a:r>
            <a:r>
              <a:rPr lang="cs-CZ" b="1" i="1" dirty="0" err="1">
                <a:solidFill>
                  <a:srgbClr val="0000FF"/>
                </a:solidFill>
              </a:rPr>
              <a:t>ie</a:t>
            </a:r>
            <a:r>
              <a:rPr lang="en-US" b="1" i="1" dirty="0">
                <a:solidFill>
                  <a:srgbClr val="0000FF"/>
                </a:solidFill>
              </a:rPr>
              <a:t>: </a:t>
            </a:r>
            <a:r>
              <a:rPr lang="en-US" dirty="0"/>
              <a:t>normal</a:t>
            </a:r>
            <a:r>
              <a:rPr lang="cs-CZ" dirty="0"/>
              <a:t>ní</a:t>
            </a:r>
            <a:r>
              <a:rPr lang="en-US" dirty="0"/>
              <a:t> M a L pigment </a:t>
            </a:r>
            <a:r>
              <a:rPr lang="cs-CZ" dirty="0"/>
              <a:t>a </a:t>
            </a:r>
            <a:r>
              <a:rPr lang="cs-CZ" i="1" dirty="0">
                <a:solidFill>
                  <a:srgbClr val="0000FF"/>
                </a:solidFill>
              </a:rPr>
              <a:t>abnormální</a:t>
            </a:r>
            <a:r>
              <a:rPr lang="en-US" dirty="0"/>
              <a:t> </a:t>
            </a:r>
            <a:r>
              <a:rPr lang="en-US" i="1" dirty="0">
                <a:solidFill>
                  <a:srgbClr val="0000FF"/>
                </a:solidFill>
              </a:rPr>
              <a:t>S pigment </a:t>
            </a:r>
            <a:r>
              <a:rPr lang="cs-CZ" dirty="0"/>
              <a:t>s odlišným maximem citlivosti vlnové délky světla</a:t>
            </a:r>
            <a:endParaRPr lang="en-US" dirty="0"/>
          </a:p>
          <a:p>
            <a:pPr marL="538163" indent="-182563">
              <a:buFont typeface="Wingdings" panose="05000000000000000000" pitchFamily="2" charset="2"/>
              <a:buChar char="§"/>
            </a:pPr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Dichroma</a:t>
            </a:r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zie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cs-CZ" dirty="0"/>
              <a:t>barevné vidění je založeno pouze na přítomnosti 2 čípkových systémů</a:t>
            </a:r>
            <a:endParaRPr lang="en-US" dirty="0"/>
          </a:p>
          <a:p>
            <a:pPr marL="538163" indent="-182563">
              <a:buFont typeface="Wingdings" panose="05000000000000000000" pitchFamily="2" charset="2"/>
              <a:buChar char="§"/>
            </a:pPr>
            <a:r>
              <a:rPr lang="en-US" b="1" i="1" dirty="0" err="1">
                <a:solidFill>
                  <a:srgbClr val="FF0000"/>
                </a:solidFill>
              </a:rPr>
              <a:t>protanopie</a:t>
            </a:r>
            <a:r>
              <a:rPr lang="en-US" b="1" i="1" dirty="0">
                <a:solidFill>
                  <a:srgbClr val="FF0000"/>
                </a:solidFill>
              </a:rPr>
              <a:t>: </a:t>
            </a:r>
            <a:r>
              <a:rPr lang="cs-CZ" dirty="0"/>
              <a:t>deficit funkce L čípků </a:t>
            </a:r>
            <a:endParaRPr lang="en-US" dirty="0"/>
          </a:p>
          <a:p>
            <a:pPr marL="538163" indent="-182563">
              <a:buFont typeface="Wingdings" panose="05000000000000000000" pitchFamily="2" charset="2"/>
              <a:buChar char="§"/>
            </a:pPr>
            <a:r>
              <a:rPr lang="en-US" b="1" i="1" dirty="0" err="1">
                <a:solidFill>
                  <a:srgbClr val="00B050"/>
                </a:solidFill>
              </a:rPr>
              <a:t>deuteranopie</a:t>
            </a:r>
            <a:r>
              <a:rPr lang="en-US" b="1" i="1" dirty="0">
                <a:solidFill>
                  <a:srgbClr val="00B050"/>
                </a:solidFill>
              </a:rPr>
              <a:t>: </a:t>
            </a:r>
            <a:r>
              <a:rPr lang="cs-CZ" dirty="0"/>
              <a:t>deficit funkce M čípků </a:t>
            </a:r>
          </a:p>
          <a:p>
            <a:pPr marL="538163" indent="-182563">
              <a:buFont typeface="Wingdings" panose="05000000000000000000" pitchFamily="2" charset="2"/>
              <a:buChar char="§"/>
            </a:pPr>
            <a:r>
              <a:rPr lang="en-US" b="1" i="1" dirty="0" err="1">
                <a:solidFill>
                  <a:srgbClr val="0000FF"/>
                </a:solidFill>
              </a:rPr>
              <a:t>tritanopie</a:t>
            </a:r>
            <a:r>
              <a:rPr lang="en-US" b="1" i="1" dirty="0">
                <a:solidFill>
                  <a:srgbClr val="0000FF"/>
                </a:solidFill>
              </a:rPr>
              <a:t>: </a:t>
            </a:r>
            <a:r>
              <a:rPr lang="cs-CZ" dirty="0"/>
              <a:t>deficit funkce S čípků </a:t>
            </a:r>
          </a:p>
          <a:p>
            <a:pPr marL="538163" indent="-182563">
              <a:buFont typeface="Wingdings" panose="05000000000000000000" pitchFamily="2" charset="2"/>
              <a:buChar char="§"/>
            </a:pPr>
            <a:endParaRPr lang="en-US" sz="800" dirty="0"/>
          </a:p>
          <a:p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Monochroma</a:t>
            </a:r>
            <a:r>
              <a:rPr lang="cs-CZ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zie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achromatopsie</a:t>
            </a:r>
            <a:r>
              <a:rPr lang="en-US" dirty="0"/>
              <a:t>) = </a:t>
            </a:r>
            <a:r>
              <a:rPr lang="cs-CZ" dirty="0"/>
              <a:t>chybí funkce více než 1 typu čípků </a:t>
            </a:r>
            <a:endParaRPr lang="en-US" dirty="0"/>
          </a:p>
          <a:p>
            <a:pPr marL="538163" indent="-182563">
              <a:buFont typeface="Wingdings" panose="05000000000000000000" pitchFamily="2" charset="2"/>
              <a:buChar char="§"/>
            </a:pPr>
            <a:r>
              <a:rPr lang="cs-CZ" b="1" i="1" dirty="0"/>
              <a:t>neúplná </a:t>
            </a:r>
            <a:r>
              <a:rPr lang="en-US" b="1" i="1" dirty="0" err="1"/>
              <a:t>achromatopsie</a:t>
            </a:r>
            <a:r>
              <a:rPr lang="en-US" b="1" i="1" dirty="0"/>
              <a:t>:</a:t>
            </a:r>
          </a:p>
          <a:p>
            <a:pPr marL="355600"/>
            <a:r>
              <a:rPr lang="en-US" b="1" i="1" dirty="0"/>
              <a:t>	</a:t>
            </a:r>
            <a:r>
              <a:rPr lang="en-US" i="1" dirty="0"/>
              <a:t>-</a:t>
            </a:r>
            <a:r>
              <a:rPr lang="en-US" b="1" i="1" dirty="0"/>
              <a:t> </a:t>
            </a:r>
            <a:r>
              <a:rPr lang="en-US" b="1" i="1" dirty="0" err="1">
                <a:solidFill>
                  <a:srgbClr val="0000FF"/>
                </a:solidFill>
              </a:rPr>
              <a:t>monochroma</a:t>
            </a:r>
            <a:r>
              <a:rPr lang="cs-CZ" b="1" i="1" dirty="0" err="1">
                <a:solidFill>
                  <a:srgbClr val="0000FF"/>
                </a:solidFill>
              </a:rPr>
              <a:t>zie</a:t>
            </a:r>
            <a:r>
              <a:rPr lang="cs-CZ" b="1" i="1" dirty="0">
                <a:solidFill>
                  <a:srgbClr val="0000FF"/>
                </a:solidFill>
              </a:rPr>
              <a:t> modrých čípků</a:t>
            </a:r>
            <a:r>
              <a:rPr lang="en-US" b="1" i="1" dirty="0">
                <a:solidFill>
                  <a:srgbClr val="0000FF"/>
                </a:solidFill>
              </a:rPr>
              <a:t>: </a:t>
            </a:r>
            <a:r>
              <a:rPr lang="cs-CZ" dirty="0"/>
              <a:t>deficit funkce </a:t>
            </a:r>
            <a:r>
              <a:rPr lang="en-US" dirty="0"/>
              <a:t>L </a:t>
            </a:r>
            <a:r>
              <a:rPr lang="cs-CZ" dirty="0"/>
              <a:t>a</a:t>
            </a:r>
            <a:r>
              <a:rPr lang="en-US" dirty="0"/>
              <a:t> M </a:t>
            </a:r>
            <a:r>
              <a:rPr lang="cs-CZ" dirty="0"/>
              <a:t>čípků</a:t>
            </a:r>
            <a:endParaRPr lang="en-US" dirty="0"/>
          </a:p>
          <a:p>
            <a:pPr marL="355600"/>
            <a:r>
              <a:rPr lang="en-US" dirty="0"/>
              <a:t>	- </a:t>
            </a:r>
            <a:r>
              <a:rPr lang="en-US" b="1" i="1" dirty="0" err="1">
                <a:solidFill>
                  <a:srgbClr val="00B050"/>
                </a:solidFill>
              </a:rPr>
              <a:t>monochroma</a:t>
            </a:r>
            <a:r>
              <a:rPr lang="cs-CZ" b="1" i="1" dirty="0" err="1">
                <a:solidFill>
                  <a:srgbClr val="00B050"/>
                </a:solidFill>
              </a:rPr>
              <a:t>zie</a:t>
            </a:r>
            <a:r>
              <a:rPr lang="cs-CZ" b="1" i="1" dirty="0">
                <a:solidFill>
                  <a:srgbClr val="00B050"/>
                </a:solidFill>
              </a:rPr>
              <a:t> zelných čípků</a:t>
            </a:r>
            <a:r>
              <a:rPr lang="en-US" b="1" i="1" dirty="0">
                <a:solidFill>
                  <a:srgbClr val="00B050"/>
                </a:solidFill>
              </a:rPr>
              <a:t>: </a:t>
            </a:r>
            <a:r>
              <a:rPr lang="cs-CZ" dirty="0"/>
              <a:t>deficit funkce </a:t>
            </a:r>
            <a:r>
              <a:rPr lang="en-US" dirty="0"/>
              <a:t>S </a:t>
            </a:r>
            <a:r>
              <a:rPr lang="cs-CZ" dirty="0"/>
              <a:t>a</a:t>
            </a:r>
            <a:r>
              <a:rPr lang="en-US" dirty="0"/>
              <a:t> L </a:t>
            </a:r>
            <a:r>
              <a:rPr lang="cs-CZ" dirty="0"/>
              <a:t>čípků</a:t>
            </a:r>
            <a:endParaRPr lang="en-US" dirty="0"/>
          </a:p>
          <a:p>
            <a:pPr marL="355600"/>
            <a:r>
              <a:rPr lang="en-US" dirty="0"/>
              <a:t>	- </a:t>
            </a:r>
            <a:r>
              <a:rPr lang="en-US" b="1" i="1" dirty="0" err="1">
                <a:solidFill>
                  <a:srgbClr val="FF0000"/>
                </a:solidFill>
              </a:rPr>
              <a:t>monochroma</a:t>
            </a:r>
            <a:r>
              <a:rPr lang="cs-CZ" b="1" i="1" dirty="0" err="1">
                <a:solidFill>
                  <a:srgbClr val="FF0000"/>
                </a:solidFill>
              </a:rPr>
              <a:t>zie</a:t>
            </a:r>
            <a:r>
              <a:rPr lang="cs-CZ" b="1" i="1" dirty="0">
                <a:solidFill>
                  <a:srgbClr val="FF0000"/>
                </a:solidFill>
              </a:rPr>
              <a:t> červených čípků</a:t>
            </a:r>
            <a:r>
              <a:rPr lang="en-US" b="1" i="1" dirty="0">
                <a:solidFill>
                  <a:srgbClr val="FF0000"/>
                </a:solidFill>
              </a:rPr>
              <a:t>: </a:t>
            </a:r>
            <a:r>
              <a:rPr lang="cs-CZ" dirty="0"/>
              <a:t>deficit funkce </a:t>
            </a:r>
            <a:r>
              <a:rPr lang="en-US" dirty="0"/>
              <a:t>S a M </a:t>
            </a:r>
            <a:r>
              <a:rPr lang="cs-CZ" dirty="0"/>
              <a:t>čípků</a:t>
            </a:r>
            <a:endParaRPr lang="en-US" dirty="0"/>
          </a:p>
          <a:p>
            <a:pPr marL="538163" indent="-182563">
              <a:buFont typeface="Wingdings" panose="05000000000000000000" pitchFamily="2" charset="2"/>
              <a:buChar char="§"/>
            </a:pPr>
            <a:r>
              <a:rPr lang="cs-CZ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úplná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achromatopsie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monochroma</a:t>
            </a:r>
            <a:r>
              <a:rPr lang="cs-CZ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zie</a:t>
            </a:r>
            <a:r>
              <a:rPr lang="cs-CZ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čípků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): </a:t>
            </a:r>
            <a:r>
              <a:rPr lang="en-US" dirty="0"/>
              <a:t>absence </a:t>
            </a:r>
            <a:r>
              <a:rPr lang="cs-CZ" dirty="0"/>
              <a:t>funkce všech 3 čípků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81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rmalized spectral sensitivity curves the L (red), M (green), an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6" y="540676"/>
            <a:ext cx="8418269" cy="589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>
            <a:off x="5029955" y="1151068"/>
            <a:ext cx="2689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298897" y="904555"/>
            <a:ext cx="84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abnormal L pigment</a:t>
            </a:r>
            <a:endParaRPr lang="cs-CZ" sz="1200"/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7568760" y="1186046"/>
            <a:ext cx="2689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7708611" y="955213"/>
            <a:ext cx="93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abnormal M pigment</a:t>
            </a:r>
            <a:endParaRPr lang="cs-CZ" sz="1200"/>
          </a:p>
        </p:txBody>
      </p:sp>
      <p:sp>
        <p:nvSpPr>
          <p:cNvPr id="21" name="TextovéPole 20"/>
          <p:cNvSpPr txBox="1"/>
          <p:nvPr/>
        </p:nvSpPr>
        <p:spPr>
          <a:xfrm>
            <a:off x="1808386" y="909047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</a:t>
            </a:r>
            <a:endParaRPr lang="cs-CZ" sz="1200"/>
          </a:p>
        </p:txBody>
      </p:sp>
      <p:sp>
        <p:nvSpPr>
          <p:cNvPr id="23" name="TextovéPole 22"/>
          <p:cNvSpPr txBox="1"/>
          <p:nvPr/>
        </p:nvSpPr>
        <p:spPr>
          <a:xfrm>
            <a:off x="1167268" y="909047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</a:t>
            </a:r>
            <a:endParaRPr lang="cs-CZ" sz="1200"/>
          </a:p>
        </p:txBody>
      </p:sp>
      <p:sp>
        <p:nvSpPr>
          <p:cNvPr id="24" name="TextovéPole 23"/>
          <p:cNvSpPr txBox="1"/>
          <p:nvPr/>
        </p:nvSpPr>
        <p:spPr>
          <a:xfrm>
            <a:off x="2499642" y="885737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</a:t>
            </a:r>
            <a:endParaRPr lang="cs-CZ" sz="1200"/>
          </a:p>
        </p:txBody>
      </p:sp>
      <p:sp>
        <p:nvSpPr>
          <p:cNvPr id="25" name="TextovéPole 24"/>
          <p:cNvSpPr txBox="1"/>
          <p:nvPr/>
        </p:nvSpPr>
        <p:spPr>
          <a:xfrm>
            <a:off x="4384528" y="922947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</a:t>
            </a:r>
            <a:endParaRPr lang="cs-CZ" sz="1200"/>
          </a:p>
        </p:txBody>
      </p:sp>
      <p:sp>
        <p:nvSpPr>
          <p:cNvPr id="26" name="TextovéPole 25"/>
          <p:cNvSpPr txBox="1"/>
          <p:nvPr/>
        </p:nvSpPr>
        <p:spPr>
          <a:xfrm>
            <a:off x="3743410" y="922947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</a:t>
            </a:r>
            <a:endParaRPr lang="cs-CZ" sz="1200"/>
          </a:p>
        </p:txBody>
      </p:sp>
      <p:sp>
        <p:nvSpPr>
          <p:cNvPr id="27" name="TextovéPole 26"/>
          <p:cNvSpPr txBox="1"/>
          <p:nvPr/>
        </p:nvSpPr>
        <p:spPr>
          <a:xfrm>
            <a:off x="1808386" y="3671256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</a:t>
            </a:r>
            <a:endParaRPr lang="cs-CZ" sz="1200"/>
          </a:p>
        </p:txBody>
      </p:sp>
      <p:sp>
        <p:nvSpPr>
          <p:cNvPr id="28" name="TextovéPole 27"/>
          <p:cNvSpPr txBox="1"/>
          <p:nvPr/>
        </p:nvSpPr>
        <p:spPr>
          <a:xfrm>
            <a:off x="1167268" y="3671256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</a:t>
            </a:r>
            <a:endParaRPr lang="cs-CZ" sz="1200"/>
          </a:p>
        </p:txBody>
      </p:sp>
      <p:sp>
        <p:nvSpPr>
          <p:cNvPr id="29" name="TextovéPole 28"/>
          <p:cNvSpPr txBox="1"/>
          <p:nvPr/>
        </p:nvSpPr>
        <p:spPr>
          <a:xfrm>
            <a:off x="4506070" y="3642373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</a:t>
            </a:r>
            <a:endParaRPr lang="cs-CZ" sz="1200"/>
          </a:p>
        </p:txBody>
      </p:sp>
      <p:sp>
        <p:nvSpPr>
          <p:cNvPr id="30" name="TextovéPole 29"/>
          <p:cNvSpPr txBox="1"/>
          <p:nvPr/>
        </p:nvSpPr>
        <p:spPr>
          <a:xfrm>
            <a:off x="3746022" y="3642373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</a:t>
            </a:r>
            <a:endParaRPr lang="cs-CZ" sz="1200"/>
          </a:p>
        </p:txBody>
      </p:sp>
      <p:sp>
        <p:nvSpPr>
          <p:cNvPr id="31" name="TextovéPole 30"/>
          <p:cNvSpPr txBox="1"/>
          <p:nvPr/>
        </p:nvSpPr>
        <p:spPr>
          <a:xfrm>
            <a:off x="7655371" y="3635253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</a:t>
            </a:r>
            <a:endParaRPr lang="cs-CZ" sz="1200"/>
          </a:p>
        </p:txBody>
      </p:sp>
      <p:sp>
        <p:nvSpPr>
          <p:cNvPr id="32" name="TextovéPole 31"/>
          <p:cNvSpPr txBox="1"/>
          <p:nvPr/>
        </p:nvSpPr>
        <p:spPr>
          <a:xfrm>
            <a:off x="7003984" y="3635669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</a:t>
            </a:r>
            <a:endParaRPr lang="cs-CZ" sz="1200"/>
          </a:p>
        </p:txBody>
      </p:sp>
      <p:sp>
        <p:nvSpPr>
          <p:cNvPr id="33" name="TextovéPole 32"/>
          <p:cNvSpPr txBox="1"/>
          <p:nvPr/>
        </p:nvSpPr>
        <p:spPr>
          <a:xfrm>
            <a:off x="7521107" y="793630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</a:t>
            </a:r>
            <a:endParaRPr lang="cs-CZ" sz="1200"/>
          </a:p>
        </p:txBody>
      </p:sp>
      <p:sp>
        <p:nvSpPr>
          <p:cNvPr id="34" name="TextovéPole 33"/>
          <p:cNvSpPr txBox="1"/>
          <p:nvPr/>
        </p:nvSpPr>
        <p:spPr>
          <a:xfrm>
            <a:off x="6352267" y="878123"/>
            <a:ext cx="3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</a:t>
            </a:r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6121101" y="6590076"/>
            <a:ext cx="3004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>
                <a:hlinkClick r:id="rId3"/>
              </a:rPr>
              <a:t>https://pubmed.ncbi.nlm.nih.gov/27534332/</a:t>
            </a: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2688787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16" y="1106972"/>
            <a:ext cx="8238210" cy="4863521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1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/>
          <p:cNvSpPr txBox="1"/>
          <p:nvPr/>
        </p:nvSpPr>
        <p:spPr>
          <a:xfrm>
            <a:off x="2" y="18402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Srovnání viditelného barevného spektra u vybraných poruch barvocitu</a:t>
            </a:r>
          </a:p>
        </p:txBody>
      </p:sp>
      <p:sp>
        <p:nvSpPr>
          <p:cNvPr id="8" name="Obdélník 7"/>
          <p:cNvSpPr/>
          <p:nvPr/>
        </p:nvSpPr>
        <p:spPr>
          <a:xfrm>
            <a:off x="5213013" y="6350168"/>
            <a:ext cx="4113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>
                <a:hlinkClick r:id="rId4"/>
              </a:rPr>
              <a:t>https://www.ncbi.nlm.nih.gov/pmc/articles/PMC5418066/</a:t>
            </a: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3606348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40080" y="1204218"/>
            <a:ext cx="78154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Příklady dědičnosti vrozených poruch barvocitu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X-vázaná dědičnost (</a:t>
            </a:r>
            <a:r>
              <a:rPr lang="cs-CZ" b="1" dirty="0" err="1"/>
              <a:t>gonozomálně</a:t>
            </a:r>
            <a:r>
              <a:rPr lang="cs-CZ" b="1" dirty="0"/>
              <a:t> recesivní dědičnost): </a:t>
            </a:r>
            <a:r>
              <a:rPr lang="cs-CZ" dirty="0"/>
              <a:t>porucha vnímání </a:t>
            </a:r>
            <a:r>
              <a:rPr lang="cs-CZ" b="1" dirty="0">
                <a:solidFill>
                  <a:schemeClr val="accent1"/>
                </a:solidFill>
              </a:rPr>
              <a:t>červené a zelené barvy </a:t>
            </a:r>
            <a:r>
              <a:rPr lang="cs-CZ" dirty="0"/>
              <a:t>(geny kódující L a M pigmenty leží na X chromozomu) - </a:t>
            </a:r>
            <a:r>
              <a:rPr lang="cs-CZ" b="1" dirty="0">
                <a:solidFill>
                  <a:schemeClr val="accent1"/>
                </a:solidFill>
              </a:rPr>
              <a:t>vyskytuje se u 7% mužů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Autosomálně dominantní dědičnost: </a:t>
            </a:r>
            <a:r>
              <a:rPr lang="cs-CZ" dirty="0" err="1"/>
              <a:t>tritanomalie</a:t>
            </a:r>
            <a:r>
              <a:rPr lang="cs-CZ" dirty="0"/>
              <a:t> - mutace genu pro S pigment, který je lokalizovaný na </a:t>
            </a:r>
            <a:r>
              <a:rPr lang="cs-CZ" dirty="0" err="1"/>
              <a:t>autosomu</a:t>
            </a:r>
            <a:r>
              <a:rPr lang="cs-CZ" dirty="0"/>
              <a:t> 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Autozomálně recesivní dědičnost: </a:t>
            </a:r>
            <a:r>
              <a:rPr lang="cs-CZ" dirty="0"/>
              <a:t>úplná achromatopsie - mutace v jednom z několika genů kódujících proteiny čípků zapojené do čípkových </a:t>
            </a:r>
            <a:r>
              <a:rPr lang="cs-CZ" dirty="0" err="1"/>
              <a:t>fototransdukčních</a:t>
            </a:r>
            <a:r>
              <a:rPr lang="cs-CZ" dirty="0"/>
              <a:t> drah (CNGA3, CNGB3, GNAT2, PDE6C, atd.)</a:t>
            </a:r>
          </a:p>
        </p:txBody>
      </p:sp>
      <p:sp>
        <p:nvSpPr>
          <p:cNvPr id="3" name="Obdélník 2"/>
          <p:cNvSpPr/>
          <p:nvPr/>
        </p:nvSpPr>
        <p:spPr>
          <a:xfrm>
            <a:off x="754380" y="4154415"/>
            <a:ext cx="73958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ZÍSKANÉ PORUCHY BARVOCITU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vznikají v důsledku onemocnění či poškození sítnice (</a:t>
            </a:r>
            <a:r>
              <a:rPr lang="cs-CZ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makulární</a:t>
            </a: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degenerace, diabetická retinopatie, glaukom, trhliny v sítnici, odchlípení sítnice, atd.) nebo mohou být způsobeny užíváním některých léků (inhibitory PDE5, </a:t>
            </a:r>
            <a:r>
              <a:rPr lang="cs-CZ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chlorquin</a:t>
            </a: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ethambutol</a:t>
            </a: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digoxin, atd.)</a:t>
            </a:r>
            <a:endParaRPr lang="cs-CZ" dirty="0"/>
          </a:p>
        </p:txBody>
      </p:sp>
      <p:sp>
        <p:nvSpPr>
          <p:cNvPr id="5" name="Rectangle 4"/>
          <p:cNvSpPr/>
          <p:nvPr/>
        </p:nvSpPr>
        <p:spPr>
          <a:xfrm>
            <a:off x="1" y="4805"/>
            <a:ext cx="9144000" cy="8342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/>
          <p:cNvSpPr txBox="1"/>
          <p:nvPr/>
        </p:nvSpPr>
        <p:spPr>
          <a:xfrm>
            <a:off x="0" y="10915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Poruchy barvocitu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26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dĺžnik 3"/>
          <p:cNvSpPr>
            <a:spLocks noChangeArrowheads="1"/>
          </p:cNvSpPr>
          <p:nvPr/>
        </p:nvSpPr>
        <p:spPr bwMode="auto">
          <a:xfrm>
            <a:off x="334908" y="981726"/>
            <a:ext cx="86423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b="1" dirty="0">
                <a:solidFill>
                  <a:srgbClr val="002060"/>
                </a:solidFill>
                <a:latin typeface="+mn-lt"/>
              </a:rPr>
              <a:t>používají se k vyšetření poruch barevného vidění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obrázky na tabulkách jsou tvořené barevnými kolečky různé velikosti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kolečka mají rozdílnou jasovou hodnotu, avšak stejný barevný tón (odtud označení </a:t>
            </a:r>
            <a:r>
              <a:rPr lang="cs-CZ" altLang="cs-CZ" sz="2000" dirty="0" err="1">
                <a:latin typeface="+mn-lt"/>
              </a:rPr>
              <a:t>pseudoizochromatický</a:t>
            </a:r>
            <a:r>
              <a:rPr lang="cs-CZ" altLang="cs-CZ" sz="2000" dirty="0">
                <a:latin typeface="+mn-lt"/>
              </a:rPr>
              <a:t>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uprostřed obrázku jsou kolečka odlišného barevného tónu uspořádaná do znaků nebo číslic snadno rozpoznatelných při normálním trichromatickém vidění, ale ne při poruše barvocitu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3" y="3481713"/>
            <a:ext cx="3004780" cy="28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555" y="3481713"/>
            <a:ext cx="3146621" cy="304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Ishihar</a:t>
            </a:r>
            <a:r>
              <a:rPr lang="cs-CZ" sz="3200" b="1" dirty="0">
                <a:solidFill>
                  <a:schemeClr val="bg1"/>
                </a:solidFill>
              </a:rPr>
              <a:t>ovy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pseudoizochromatick</a:t>
            </a:r>
            <a:r>
              <a:rPr lang="cs-CZ" sz="3200" b="1" dirty="0">
                <a:solidFill>
                  <a:schemeClr val="bg1"/>
                </a:solidFill>
              </a:rPr>
              <a:t>é tabulky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s://upload.wikimedia.org/wikipedia/commons/thumb/a/a7/Shinobu_Ishihara._Photograph._Wellcome_V0026602.jpg/800px-Shinobu_Ishihara._Photograph._Wellcome_V00266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69" y="3525243"/>
            <a:ext cx="1668166" cy="2425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891046" y="6287961"/>
            <a:ext cx="2086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japonský oftalmolog</a:t>
            </a:r>
          </a:p>
        </p:txBody>
      </p:sp>
      <p:sp>
        <p:nvSpPr>
          <p:cNvPr id="4" name="Obdélník 3"/>
          <p:cNvSpPr/>
          <p:nvPr/>
        </p:nvSpPr>
        <p:spPr>
          <a:xfrm>
            <a:off x="7170982" y="6017293"/>
            <a:ext cx="1746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err="1">
                <a:solidFill>
                  <a:srgbClr val="222222"/>
                </a:solidFill>
              </a:rPr>
              <a:t>Shinobu</a:t>
            </a:r>
            <a:r>
              <a:rPr lang="cs-CZ">
                <a:solidFill>
                  <a:srgbClr val="222222"/>
                </a:solidFill>
              </a:rPr>
              <a:t> </a:t>
            </a:r>
            <a:r>
              <a:rPr lang="cs-CZ" err="1">
                <a:solidFill>
                  <a:srgbClr val="222222"/>
                </a:solidFill>
              </a:rPr>
              <a:t>Ishihara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009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" y="1246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Mechanism</a:t>
            </a:r>
            <a:r>
              <a:rPr lang="cs-CZ" sz="3200" b="1" dirty="0" err="1">
                <a:solidFill>
                  <a:schemeClr val="bg1"/>
                </a:solidFill>
              </a:rPr>
              <a:t>us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cs-CZ" sz="3200" b="1" dirty="0">
                <a:solidFill>
                  <a:schemeClr val="bg1"/>
                </a:solidFill>
              </a:rPr>
              <a:t>akomodace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BlokTextu 3">
            <a:extLst>
              <a:ext uri="{FF2B5EF4-FFF2-40B4-BE49-F238E27FC236}">
                <a16:creationId xmlns:a16="http://schemas.microsoft.com/office/drawing/2014/main" id="{9FD255CF-0F49-A044-B566-0E632FC5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8" y="1184927"/>
            <a:ext cx="8785671" cy="51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113" indent="-11113">
              <a:spcBef>
                <a:spcPct val="0"/>
              </a:spcBef>
              <a:buNone/>
            </a:pPr>
            <a:r>
              <a:rPr lang="cs-CZ" altLang="cs-CZ" b="1" dirty="0">
                <a:latin typeface="+mn-lt"/>
              </a:rPr>
              <a:t>Zahrnuje 3 odpovědi: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arenR"/>
            </a:pPr>
            <a:r>
              <a:rPr lang="cs-CZ" sz="2400" b="1" dirty="0">
                <a:solidFill>
                  <a:srgbClr val="FF0000"/>
                </a:solidFill>
                <a:latin typeface="+mn-lt"/>
              </a:rPr>
              <a:t>Kontrakce m. </a:t>
            </a:r>
            <a:r>
              <a:rPr lang="cs-CZ" sz="2400" b="1" dirty="0" err="1">
                <a:solidFill>
                  <a:srgbClr val="FF0000"/>
                </a:solidFill>
                <a:latin typeface="+mn-lt"/>
              </a:rPr>
              <a:t>ciliaris</a:t>
            </a:r>
            <a:r>
              <a:rPr lang="cs-CZ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dirty="0">
                <a:latin typeface="+mn-lt"/>
              </a:rPr>
              <a:t>→ uvolnění tahu závěsných vláken </a:t>
            </a:r>
            <a:r>
              <a:rPr lang="cs-CZ" sz="2400" dirty="0" err="1">
                <a:latin typeface="+mn-lt"/>
              </a:rPr>
              <a:t>zonulárního</a:t>
            </a:r>
            <a:r>
              <a:rPr lang="cs-CZ" sz="2400" dirty="0">
                <a:latin typeface="+mn-lt"/>
              </a:rPr>
              <a:t> aparátu → zvětšení axiální tloušťky čočky a její optické mohutnosti (např. u dětí ze 20 D až na 34 D) – </a:t>
            </a:r>
            <a:r>
              <a:rPr lang="cs-CZ" sz="2400" b="1" i="1" dirty="0">
                <a:solidFill>
                  <a:srgbClr val="002060"/>
                </a:solidFill>
                <a:latin typeface="+mn-lt"/>
              </a:rPr>
              <a:t>výsledkem je zkrácení ohniskové vzdálenosti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b="1" dirty="0">
                <a:solidFill>
                  <a:srgbClr val="FF0000"/>
                </a:solidFill>
                <a:latin typeface="+mn-lt"/>
              </a:rPr>
              <a:t>Kontrakce m. </a:t>
            </a:r>
            <a:r>
              <a:rPr lang="cs-CZ" sz="2400" b="1" dirty="0" err="1">
                <a:solidFill>
                  <a:srgbClr val="FF0000"/>
                </a:solidFill>
                <a:latin typeface="+mn-lt"/>
              </a:rPr>
              <a:t>sphincter</a:t>
            </a:r>
            <a:r>
              <a:rPr lang="cs-CZ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+mn-lt"/>
              </a:rPr>
              <a:t>pupillae</a:t>
            </a:r>
            <a:r>
              <a:rPr lang="cs-CZ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dirty="0">
                <a:latin typeface="+mn-lt"/>
              </a:rPr>
              <a:t>→ mióza → světelné paprsky ze vzdálených objektů se rozptýlí po okraji rohovky a z blízkých objektů prochází zúženou zornicí a dopadnou přímo do oblasti fovey – </a:t>
            </a:r>
            <a:r>
              <a:rPr lang="cs-CZ" sz="2400" b="1" i="1" dirty="0">
                <a:solidFill>
                  <a:srgbClr val="002060"/>
                </a:solidFill>
                <a:latin typeface="+mn-lt"/>
              </a:rPr>
              <a:t>výsledkem je zlepšení hloubky zaostření</a:t>
            </a:r>
          </a:p>
          <a:p>
            <a:pPr marL="457200" indent="-457200">
              <a:buFont typeface="+mj-lt"/>
              <a:buAutoNum type="arabicParenR"/>
            </a:pPr>
            <a:r>
              <a:rPr lang="cs-CZ" sz="2400" b="1" dirty="0">
                <a:solidFill>
                  <a:srgbClr val="FF0000"/>
                </a:solidFill>
                <a:latin typeface="+mn-lt"/>
              </a:rPr>
              <a:t>Kontrakce m. </a:t>
            </a:r>
            <a:r>
              <a:rPr lang="cs-CZ" sz="2400" b="1" dirty="0" err="1">
                <a:solidFill>
                  <a:srgbClr val="FF0000"/>
                </a:solidFill>
                <a:latin typeface="+mn-lt"/>
              </a:rPr>
              <a:t>rectus</a:t>
            </a:r>
            <a:r>
              <a:rPr lang="cs-CZ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+mn-lt"/>
              </a:rPr>
              <a:t>medialis</a:t>
            </a:r>
            <a:r>
              <a:rPr lang="cs-CZ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dirty="0">
                <a:latin typeface="+mn-lt"/>
              </a:rPr>
              <a:t>(s relaxací m. </a:t>
            </a:r>
            <a:r>
              <a:rPr lang="cs-CZ" sz="2400" dirty="0" err="1">
                <a:latin typeface="+mn-lt"/>
              </a:rPr>
              <a:t>rectus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lateralis</a:t>
            </a:r>
            <a:r>
              <a:rPr lang="cs-CZ" sz="2400" dirty="0">
                <a:latin typeface="+mn-lt"/>
              </a:rPr>
              <a:t>) → konvergence zrakových os obou očí – </a:t>
            </a:r>
            <a:r>
              <a:rPr lang="cs-CZ" sz="2400" b="1" i="1" dirty="0">
                <a:solidFill>
                  <a:srgbClr val="002060"/>
                </a:solidFill>
                <a:latin typeface="+mn-lt"/>
              </a:rPr>
              <a:t>výsledkem je usměrnění paprsků do oblasti fovey</a:t>
            </a:r>
          </a:p>
          <a:p>
            <a:pPr marL="11113" indent="-11113"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9565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BB346B-49E4-2443-A861-AD184E9B0696}"/>
              </a:ext>
            </a:extLst>
          </p:cNvPr>
          <p:cNvSpPr/>
          <p:nvPr/>
        </p:nvSpPr>
        <p:spPr>
          <a:xfrm>
            <a:off x="911231" y="1617535"/>
            <a:ext cx="5914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https://www.youtube.com/watch?v=WzAW41DugXQ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EB1EBE-CA7B-A84B-B998-704D004D76D3}"/>
              </a:ext>
            </a:extLst>
          </p:cNvPr>
          <p:cNvSpPr/>
          <p:nvPr/>
        </p:nvSpPr>
        <p:spPr>
          <a:xfrm>
            <a:off x="911231" y="1248203"/>
            <a:ext cx="2621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Roboto"/>
              </a:rPr>
              <a:t>Test for Color Blindness</a:t>
            </a:r>
            <a:endParaRPr lang="en-US" b="0" i="0">
              <a:effectLst/>
              <a:latin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648BD2-2244-8846-9955-C5B2BF2B8A04}"/>
              </a:ext>
            </a:extLst>
          </p:cNvPr>
          <p:cNvSpPr/>
          <p:nvPr/>
        </p:nvSpPr>
        <p:spPr>
          <a:xfrm>
            <a:off x="962490" y="3359483"/>
            <a:ext cx="6509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https://www.youtube.com/watch?v=VUq_Y3sUYO4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ECBF3E-B761-8448-A728-55851FF91F9F}"/>
              </a:ext>
            </a:extLst>
          </p:cNvPr>
          <p:cNvSpPr/>
          <p:nvPr/>
        </p:nvSpPr>
        <p:spPr>
          <a:xfrm>
            <a:off x="962490" y="2990151"/>
            <a:ext cx="314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Roboto"/>
              </a:rPr>
              <a:t>The Ishihara Color Blind Test</a:t>
            </a:r>
            <a:endParaRPr lang="en-US" b="0" i="0">
              <a:effectLst/>
              <a:latin typeface="Robo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443BED-FC78-C246-BE59-67459969115F}"/>
              </a:ext>
            </a:extLst>
          </p:cNvPr>
          <p:cNvSpPr/>
          <p:nvPr/>
        </p:nvSpPr>
        <p:spPr>
          <a:xfrm>
            <a:off x="911231" y="2020526"/>
            <a:ext cx="6186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https://www.colour-blindness.com/colour-blindness-tests/ishihara-colour-test-plates/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81AE9-D10E-F94C-A787-753AAFF77034}"/>
              </a:ext>
            </a:extLst>
          </p:cNvPr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69EBA04-E4F8-4840-9225-2A0D47AD7C4A}"/>
              </a:ext>
            </a:extLst>
          </p:cNvPr>
          <p:cNvSpPr txBox="1"/>
          <p:nvPr/>
        </p:nvSpPr>
        <p:spPr>
          <a:xfrm>
            <a:off x="1" y="124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Odkazy na videa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23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dĺžnik 1"/>
          <p:cNvSpPr>
            <a:spLocks noChangeArrowheads="1"/>
          </p:cNvSpPr>
          <p:nvPr/>
        </p:nvSpPr>
        <p:spPr bwMode="auto">
          <a:xfrm>
            <a:off x="287337" y="937989"/>
            <a:ext cx="8535988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cs-CZ" sz="2000" dirty="0">
                <a:latin typeface="+mn-lt"/>
              </a:rPr>
              <a:t>Přenos zvuku ke sluchovým smyslovým buňkám probíhá: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800" dirty="0"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000" b="1" i="1" dirty="0">
                <a:solidFill>
                  <a:srgbClr val="002060"/>
                </a:solidFill>
                <a:latin typeface="+mn-lt"/>
              </a:rPr>
              <a:t>VZDUŠNÝM VEDENÍM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využívá převodu zvuku zevním zvukovodem a středním uchem, jejichž funkcí je zesílení zvuku a jeho nasměrování na vnitřní ucho</a:t>
            </a: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2000" b="1" i="1" dirty="0">
                <a:solidFill>
                  <a:srgbClr val="002060"/>
                </a:solidFill>
                <a:latin typeface="+mn-lt"/>
              </a:rPr>
              <a:t>KOSTNÍM VEDENÍM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využívá převodu zvuku přes lebeční kosti – vibrace lebečních kostí jsou přenášeny přímo do vnitřního ucha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obchází mechanismus vedení zvuku zevním a středním uchem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2000" dirty="0">
              <a:latin typeface="+mn-lt"/>
            </a:endParaRPr>
          </a:p>
        </p:txBody>
      </p:sp>
      <p:sp>
        <p:nvSpPr>
          <p:cNvPr id="7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Vyšetření sluchu – </a:t>
            </a:r>
            <a:r>
              <a:rPr lang="cs-CZ" sz="3200" b="1" dirty="0" err="1">
                <a:solidFill>
                  <a:schemeClr val="bg1"/>
                </a:solidFill>
              </a:rPr>
              <a:t>ladičkové</a:t>
            </a:r>
            <a:r>
              <a:rPr lang="cs-CZ" sz="3200" b="1" dirty="0">
                <a:solidFill>
                  <a:schemeClr val="bg1"/>
                </a:solidFill>
              </a:rPr>
              <a:t> zkoušky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Aluminum Alloy Tuning Fork - Frequency 512 - Note C'' | Nature of ...">
            <a:extLst>
              <a:ext uri="{FF2B5EF4-FFF2-40B4-BE49-F238E27FC236}">
                <a16:creationId xmlns:a16="http://schemas.microsoft.com/office/drawing/2014/main" id="{06B48ABA-4BF1-8641-B25B-FA6D7B8AB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5626">
            <a:off x="6863611" y="4427006"/>
            <a:ext cx="1640054" cy="164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ĺžnik 2">
            <a:extLst>
              <a:ext uri="{FF2B5EF4-FFF2-40B4-BE49-F238E27FC236}">
                <a16:creationId xmlns:a16="http://schemas.microsoft.com/office/drawing/2014/main" id="{3375583F-D82B-9144-A339-BA5AF658D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61" y="4123649"/>
            <a:ext cx="6332039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>
                <a:solidFill>
                  <a:srgbClr val="002060"/>
                </a:solidFill>
                <a:latin typeface="+mn-lt"/>
              </a:rPr>
              <a:t>LADIČKOVÉ ZKOUŠKY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latin typeface="+mn-lt"/>
              </a:rPr>
              <a:t>lze použít k vyšetření vzdušného a kostního vedení zvuku a k určení lateralizace sluchové ztráty 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latin typeface="+mn-lt"/>
              </a:rPr>
              <a:t>umožňují odlišit </a:t>
            </a:r>
            <a:r>
              <a:rPr lang="cs-CZ" altLang="cs-CZ" sz="2000" b="1" i="1">
                <a:latin typeface="+mn-lt"/>
              </a:rPr>
              <a:t>převodní poruchy </a:t>
            </a:r>
            <a:r>
              <a:rPr lang="cs-CZ" altLang="cs-CZ" sz="2000">
                <a:latin typeface="+mn-lt"/>
              </a:rPr>
              <a:t>od</a:t>
            </a:r>
            <a:r>
              <a:rPr lang="cs-CZ" altLang="cs-CZ" sz="2000" b="1" i="1">
                <a:latin typeface="+mn-lt"/>
              </a:rPr>
              <a:t> percepčních poruch sluchu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>
                <a:latin typeface="+mn-lt"/>
              </a:rPr>
              <a:t>frekvence požívaných ladiček je obvykle 128, 256 nebo 512 Hz</a:t>
            </a:r>
          </a:p>
        </p:txBody>
      </p:sp>
    </p:spTree>
    <p:extLst>
      <p:ext uri="{BB962C8B-B14F-4D97-AF65-F5344CB8AC3E}">
        <p14:creationId xmlns:p14="http://schemas.microsoft.com/office/powerpoint/2010/main" val="3811473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397D2DC3-2A0B-6048-9584-9D60A23FB05D}"/>
              </a:ext>
            </a:extLst>
          </p:cNvPr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E90837-7D19-B349-9B42-43CE0824677F}"/>
              </a:ext>
            </a:extLst>
          </p:cNvPr>
          <p:cNvSpPr/>
          <p:nvPr/>
        </p:nvSpPr>
        <p:spPr>
          <a:xfrm>
            <a:off x="1531664" y="89056"/>
            <a:ext cx="6409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Převodní a percepční poruchy sluchu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3360D5-A7A5-124E-A8EB-26224F9FA717}"/>
              </a:ext>
            </a:extLst>
          </p:cNvPr>
          <p:cNvSpPr/>
          <p:nvPr/>
        </p:nvSpPr>
        <p:spPr>
          <a:xfrm>
            <a:off x="395805" y="942582"/>
            <a:ext cx="84792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i="1" dirty="0">
                <a:solidFill>
                  <a:srgbClr val="002060"/>
                </a:solidFill>
              </a:rPr>
              <a:t>Převodní poruchy</a:t>
            </a:r>
            <a:endParaRPr lang="en-US" altLang="cs-CZ" sz="2000" b="1" i="1" dirty="0">
              <a:solidFill>
                <a:srgbClr val="002060"/>
              </a:solidFill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§"/>
            </a:pPr>
            <a:r>
              <a:rPr lang="cs-CZ" altLang="cs-CZ" sz="2000" dirty="0"/>
              <a:t>snížené vedení zvuku vzdušnou cestou</a:t>
            </a:r>
            <a:endParaRPr lang="en-US" altLang="cs-CZ" sz="2000" dirty="0"/>
          </a:p>
          <a:p>
            <a:pPr marL="342900" indent="-342900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altLang="cs-CZ" sz="2000" dirty="0"/>
              <a:t>norm</a:t>
            </a:r>
            <a:r>
              <a:rPr lang="cs-CZ" altLang="cs-CZ" sz="2000" dirty="0" err="1"/>
              <a:t>ální</a:t>
            </a:r>
            <a:r>
              <a:rPr lang="cs-CZ" altLang="cs-CZ" sz="2000" dirty="0"/>
              <a:t> kostní vedení zvuku</a:t>
            </a:r>
          </a:p>
          <a:p>
            <a:pPr marL="342900" indent="-342900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cs-CZ" sz="2000" dirty="0"/>
              <a:t>jsou způsobeny poruchou funkce zevního a středního ucha </a:t>
            </a:r>
            <a:r>
              <a:rPr lang="en-US" sz="2000" dirty="0"/>
              <a:t>(</a:t>
            </a:r>
            <a:r>
              <a:rPr lang="cs-CZ" sz="2000" dirty="0"/>
              <a:t>např. ucpáním zvukovodu ušním mazem</a:t>
            </a:r>
            <a:r>
              <a:rPr lang="en-US" sz="2000" dirty="0"/>
              <a:t>, </a:t>
            </a:r>
            <a:r>
              <a:rPr lang="cs-CZ" sz="2000" dirty="0"/>
              <a:t>perforací bubínku</a:t>
            </a:r>
            <a:r>
              <a:rPr lang="en-US" sz="2000" dirty="0"/>
              <a:t>, </a:t>
            </a:r>
            <a:r>
              <a:rPr lang="en-US" sz="2000" dirty="0" err="1"/>
              <a:t>oto</a:t>
            </a:r>
            <a:r>
              <a:rPr lang="cs-CZ" sz="2000" dirty="0"/>
              <a:t>sklerózou</a:t>
            </a:r>
            <a:r>
              <a:rPr lang="en-US" sz="2000" dirty="0"/>
              <a:t>, </a:t>
            </a:r>
            <a:r>
              <a:rPr lang="cs-CZ" sz="2000" dirty="0"/>
              <a:t>apod.</a:t>
            </a:r>
            <a:r>
              <a:rPr lang="en-US" sz="20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802D00-E5AF-9B43-8002-7CE916055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87"/>
          <a:stretch/>
        </p:blipFill>
        <p:spPr>
          <a:xfrm>
            <a:off x="4054284" y="3106272"/>
            <a:ext cx="5023398" cy="3180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AD1D8A-0B8C-6447-93F7-2DBDCA82FAB4}"/>
              </a:ext>
            </a:extLst>
          </p:cNvPr>
          <p:cNvSpPr/>
          <p:nvPr/>
        </p:nvSpPr>
        <p:spPr>
          <a:xfrm>
            <a:off x="395805" y="2999241"/>
            <a:ext cx="37862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chemeClr val="tx1"/>
              </a:buClr>
            </a:pPr>
            <a:r>
              <a:rPr lang="cs-CZ" altLang="cs-CZ" sz="2000" b="1" i="1" dirty="0">
                <a:solidFill>
                  <a:srgbClr val="002060"/>
                </a:solidFill>
              </a:rPr>
              <a:t>Percepční poruchy</a:t>
            </a:r>
            <a:endParaRPr lang="en-US" altLang="cs-CZ" sz="2000" b="1" i="1" dirty="0">
              <a:solidFill>
                <a:srgbClr val="002060"/>
              </a:solidFill>
            </a:endParaRPr>
          </a:p>
          <a:p>
            <a:pPr marL="342900" indent="-342900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cs-CZ" altLang="cs-CZ" sz="2000" dirty="0"/>
              <a:t>porucha slyšení zvuku vedeného jak kostním vedením, tak vzdušnou cestou</a:t>
            </a:r>
          </a:p>
          <a:p>
            <a:pPr marL="342900" indent="-342900">
              <a:spcBef>
                <a:spcPct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cs-CZ" altLang="cs-CZ" sz="2000" dirty="0"/>
              <a:t>příčinou je poškození funkce vnitřního ucha nebo sluchového nervu</a:t>
            </a:r>
            <a:endParaRPr lang="en-US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851155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B979F3-513B-D346-810D-B55471ED16C6}"/>
              </a:ext>
            </a:extLst>
          </p:cNvPr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31D6E69-26CA-C849-B73A-23C365FACAD5}"/>
              </a:ext>
            </a:extLst>
          </p:cNvPr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Ladičkové</a:t>
            </a:r>
            <a:r>
              <a:rPr lang="cs-CZ" sz="3200" b="1" dirty="0">
                <a:solidFill>
                  <a:schemeClr val="bg1"/>
                </a:solidFill>
              </a:rPr>
              <a:t> zkoušky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12C82-EB65-7746-8BC0-EE138105C53A}"/>
              </a:ext>
            </a:extLst>
          </p:cNvPr>
          <p:cNvSpPr txBox="1"/>
          <p:nvPr/>
        </p:nvSpPr>
        <p:spPr>
          <a:xfrm>
            <a:off x="376924" y="944800"/>
            <a:ext cx="85073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cs-CZ" sz="2000" b="1" u="sng" dirty="0" err="1">
                <a:solidFill>
                  <a:srgbClr val="002060"/>
                </a:solidFill>
              </a:rPr>
              <a:t>Rinného</a:t>
            </a:r>
            <a:r>
              <a:rPr lang="cs-CZ" sz="2000" b="1" u="sng" dirty="0">
                <a:solidFill>
                  <a:srgbClr val="002060"/>
                </a:solidFill>
              </a:rPr>
              <a:t> zkouška</a:t>
            </a:r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dirty="0"/>
              <a:t>– porovnává vedení zvuku vzdušnou cestou a kostní vedení</a:t>
            </a:r>
          </a:p>
          <a:p>
            <a:pPr marL="360363"/>
            <a:r>
              <a:rPr lang="cs-CZ" sz="2000" b="1" dirty="0"/>
              <a:t>Normální slyšení nebo percepční porucha (</a:t>
            </a:r>
            <a:r>
              <a:rPr lang="cs-CZ" sz="2000" b="1" dirty="0" err="1"/>
              <a:t>Rinné</a:t>
            </a:r>
            <a:r>
              <a:rPr lang="cs-CZ" sz="2000" b="1" dirty="0"/>
              <a:t> pozitivní): </a:t>
            </a:r>
            <a:r>
              <a:rPr lang="cs-CZ" sz="2000" dirty="0"/>
              <a:t>vedení vzdušnou cestou &gt; kostní vedení</a:t>
            </a:r>
          </a:p>
          <a:p>
            <a:pPr marL="360363"/>
            <a:r>
              <a:rPr lang="cs-CZ" sz="2000" b="1" dirty="0"/>
              <a:t>Převodní porucha (</a:t>
            </a:r>
            <a:r>
              <a:rPr lang="cs-CZ" sz="2000" b="1" dirty="0" err="1"/>
              <a:t>Rinné</a:t>
            </a:r>
            <a:r>
              <a:rPr lang="cs-CZ" sz="2000" b="1" dirty="0"/>
              <a:t> negativní): </a:t>
            </a:r>
            <a:r>
              <a:rPr lang="cs-CZ" sz="2000" dirty="0"/>
              <a:t>kostní vedení &gt; vedení vzdušnou cestou</a:t>
            </a:r>
          </a:p>
          <a:p>
            <a:endParaRPr lang="cs-CZ" sz="800" dirty="0"/>
          </a:p>
          <a:p>
            <a:endParaRPr lang="cs-CZ" sz="800" dirty="0"/>
          </a:p>
          <a:p>
            <a:pPr marL="342900" indent="-342900">
              <a:buFont typeface="Wingdings" pitchFamily="2" charset="2"/>
              <a:buChar char="§"/>
            </a:pPr>
            <a:r>
              <a:rPr lang="cs-CZ" sz="2000" b="1" u="sng" dirty="0">
                <a:solidFill>
                  <a:srgbClr val="002060"/>
                </a:solidFill>
              </a:rPr>
              <a:t>Weberova zkouška</a:t>
            </a:r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dirty="0"/>
              <a:t>– porovnává kostní vedení současně v obou uších – používá se pro určení lokalizace ztráty sluchu</a:t>
            </a:r>
          </a:p>
          <a:p>
            <a:pPr marL="360363"/>
            <a:r>
              <a:rPr lang="cs-CZ" sz="2000" b="1" dirty="0"/>
              <a:t>Normální slyšení nebo bilaterální porucha: </a:t>
            </a:r>
            <a:r>
              <a:rPr lang="cs-CZ" sz="2000" dirty="0"/>
              <a:t>stejné slyšení v obou uších</a:t>
            </a:r>
          </a:p>
          <a:p>
            <a:pPr marL="360363"/>
            <a:r>
              <a:rPr lang="cs-CZ" sz="2000" b="1" dirty="0"/>
              <a:t>Převodní porucha: </a:t>
            </a:r>
            <a:r>
              <a:rPr lang="cs-CZ" sz="2000" dirty="0"/>
              <a:t>sluchový vjem je </a:t>
            </a:r>
            <a:r>
              <a:rPr lang="cs-CZ" sz="2000" dirty="0" err="1"/>
              <a:t>lateralizován</a:t>
            </a:r>
            <a:r>
              <a:rPr lang="cs-CZ" sz="2000" dirty="0"/>
              <a:t> do nemocného ucha</a:t>
            </a:r>
          </a:p>
          <a:p>
            <a:pPr marL="360363"/>
            <a:r>
              <a:rPr lang="cs-CZ" sz="2000" b="1" dirty="0"/>
              <a:t>Percepční porucha: </a:t>
            </a:r>
            <a:r>
              <a:rPr lang="cs-CZ" sz="2000" dirty="0"/>
              <a:t>sluchový vjem je </a:t>
            </a:r>
            <a:r>
              <a:rPr lang="cs-CZ" sz="2000" dirty="0" err="1"/>
              <a:t>lateralizován</a:t>
            </a:r>
            <a:r>
              <a:rPr lang="cs-CZ" sz="2000" dirty="0"/>
              <a:t> do zdravého ucha</a:t>
            </a:r>
          </a:p>
          <a:p>
            <a:endParaRPr lang="cs-CZ" sz="800" dirty="0"/>
          </a:p>
          <a:p>
            <a:endParaRPr lang="cs-CZ" sz="800" dirty="0"/>
          </a:p>
          <a:p>
            <a:pPr marL="342900" indent="-342900">
              <a:buFont typeface="Wingdings" pitchFamily="2" charset="2"/>
              <a:buChar char="§"/>
            </a:pPr>
            <a:r>
              <a:rPr lang="cs-CZ" sz="2000" b="1" u="sng" dirty="0" err="1">
                <a:solidFill>
                  <a:srgbClr val="002060"/>
                </a:solidFill>
              </a:rPr>
              <a:t>Schwabachova</a:t>
            </a:r>
            <a:r>
              <a:rPr lang="cs-CZ" sz="2000" b="1" u="sng" dirty="0">
                <a:solidFill>
                  <a:srgbClr val="002060"/>
                </a:solidFill>
              </a:rPr>
              <a:t> zkouška</a:t>
            </a:r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dirty="0"/>
              <a:t>– porovnává dobu trvání kostního vedení ucha vyšetřovaného a zdravého ucha vyšetřujícího</a:t>
            </a:r>
          </a:p>
          <a:p>
            <a:pPr marL="363538"/>
            <a:r>
              <a:rPr lang="cs-CZ" sz="2000" b="1" dirty="0"/>
              <a:t>Normální slyšení: </a:t>
            </a:r>
            <a:r>
              <a:rPr lang="cs-CZ" sz="2000" dirty="0"/>
              <a:t>stejná doba trvání kostního vedení</a:t>
            </a:r>
          </a:p>
          <a:p>
            <a:pPr marL="363538"/>
            <a:r>
              <a:rPr lang="cs-CZ" sz="2000" b="1" dirty="0"/>
              <a:t>Převodní porucha: </a:t>
            </a:r>
            <a:r>
              <a:rPr lang="cs-CZ" sz="2000" dirty="0"/>
              <a:t>prodloužená doba trvání kostního vedení</a:t>
            </a:r>
          </a:p>
          <a:p>
            <a:pPr marL="363538"/>
            <a:r>
              <a:rPr lang="cs-CZ" sz="2000" b="1" dirty="0"/>
              <a:t>Percepční porucha: </a:t>
            </a:r>
            <a:r>
              <a:rPr lang="cs-CZ" sz="2000" dirty="0"/>
              <a:t>zkrácená doba trvání kostního vedení</a:t>
            </a:r>
          </a:p>
        </p:txBody>
      </p:sp>
    </p:spTree>
    <p:extLst>
      <p:ext uri="{BB962C8B-B14F-4D97-AF65-F5344CB8AC3E}">
        <p14:creationId xmlns:p14="http://schemas.microsoft.com/office/powerpoint/2010/main" val="2361593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490" t="53990" r="8022" b="3290"/>
          <a:stretch/>
        </p:blipFill>
        <p:spPr>
          <a:xfrm>
            <a:off x="5527123" y="817774"/>
            <a:ext cx="3074617" cy="2673571"/>
          </a:xfrm>
          <a:prstGeom prst="rect">
            <a:avLst/>
          </a:prstGeom>
        </p:spPr>
      </p:pic>
      <p:sp>
        <p:nvSpPr>
          <p:cNvPr id="7" name="Obdĺžnik 1"/>
          <p:cNvSpPr>
            <a:spLocks noChangeArrowheads="1"/>
          </p:cNvSpPr>
          <p:nvPr/>
        </p:nvSpPr>
        <p:spPr bwMode="auto">
          <a:xfrm>
            <a:off x="229928" y="944800"/>
            <a:ext cx="4991041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+mn-lt"/>
              </a:rPr>
              <a:t>Rozkmitanou ladičku přiložíme držátkem na </a:t>
            </a:r>
            <a:r>
              <a:rPr lang="cs-CZ" altLang="cs-CZ" sz="2400" dirty="0" err="1">
                <a:latin typeface="+mn-lt"/>
              </a:rPr>
              <a:t>processus</a:t>
            </a:r>
            <a:r>
              <a:rPr lang="cs-CZ" altLang="cs-CZ" sz="2400" dirty="0">
                <a:latin typeface="+mn-lt"/>
              </a:rPr>
              <a:t> </a:t>
            </a:r>
            <a:r>
              <a:rPr lang="cs-CZ" altLang="cs-CZ" sz="2400" dirty="0" err="1">
                <a:latin typeface="+mn-lt"/>
              </a:rPr>
              <a:t>mastoideus</a:t>
            </a:r>
            <a:r>
              <a:rPr lang="cs-CZ" altLang="cs-CZ" sz="2400" dirty="0">
                <a:latin typeface="+mn-lt"/>
              </a:rPr>
              <a:t> vyšetřovaného a počkáme, až přestane slyšet tón ladičky. Zaznamenáme čas kostního vedení.</a:t>
            </a:r>
          </a:p>
          <a:p>
            <a:pPr marL="0" indent="0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2400" dirty="0">
              <a:latin typeface="+mn-lt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+mn-lt"/>
              </a:rPr>
              <a:t>Následně přeneseme ladičku před zevní zvukovod a zaznamenáme čas, kdy vyšetřovaný přestane ladičku slyšet (čas vzdušného vedení).</a:t>
            </a:r>
          </a:p>
          <a:p>
            <a:pPr marL="0" indent="0" eaLnBrk="1" hangingPunct="1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2400" dirty="0">
              <a:latin typeface="+mn-lt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+mn-lt"/>
              </a:rPr>
              <a:t>Normálně je ladička slyšet </a:t>
            </a:r>
            <a:r>
              <a:rPr lang="cs-CZ" altLang="cs-CZ" sz="2400" b="1" dirty="0">
                <a:latin typeface="+mn-lt"/>
              </a:rPr>
              <a:t>před zevním zvukovodem 2x déle než na </a:t>
            </a:r>
            <a:r>
              <a:rPr lang="cs-CZ" altLang="cs-CZ" sz="2400" b="1" dirty="0" err="1">
                <a:latin typeface="+mn-lt"/>
              </a:rPr>
              <a:t>processus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b="1" dirty="0" err="1">
                <a:latin typeface="+mn-lt"/>
              </a:rPr>
              <a:t>mastoideus</a:t>
            </a:r>
            <a:r>
              <a:rPr lang="cs-CZ" altLang="cs-CZ" sz="2400" b="1" dirty="0">
                <a:latin typeface="+mn-lt"/>
              </a:rPr>
              <a:t> </a:t>
            </a:r>
            <a:r>
              <a:rPr lang="cs-CZ" altLang="cs-CZ" sz="2400" dirty="0">
                <a:solidFill>
                  <a:schemeClr val="accent1"/>
                </a:solidFill>
                <a:latin typeface="+mn-lt"/>
              </a:rPr>
              <a:t>(</a:t>
            </a:r>
            <a:r>
              <a:rPr lang="cs-CZ" altLang="cs-CZ" sz="2400" dirty="0" err="1">
                <a:solidFill>
                  <a:schemeClr val="accent1"/>
                </a:solidFill>
                <a:latin typeface="+mn-lt"/>
              </a:rPr>
              <a:t>Rinné</a:t>
            </a:r>
            <a:r>
              <a:rPr lang="cs-CZ" altLang="cs-CZ" sz="2400" dirty="0">
                <a:solidFill>
                  <a:schemeClr val="accent1"/>
                </a:solidFill>
                <a:latin typeface="+mn-lt"/>
              </a:rPr>
              <a:t> pozitivní)   </a:t>
            </a:r>
          </a:p>
          <a:p>
            <a:pPr marL="0" indent="0" eaLnBrk="1" hangingPunct="1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Rinného</a:t>
            </a:r>
            <a:r>
              <a:rPr lang="cs-CZ" sz="3200" b="1" dirty="0">
                <a:solidFill>
                  <a:schemeClr val="bg1"/>
                </a:solidFill>
              </a:rPr>
              <a:t> zkouška - provedení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/>
          <a:srcRect l="46490" t="5838" b="44269"/>
          <a:stretch/>
        </p:blipFill>
        <p:spPr>
          <a:xfrm>
            <a:off x="5431430" y="3697268"/>
            <a:ext cx="3616876" cy="31224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39025" y="3453179"/>
            <a:ext cx="24522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kostní vedení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48425" y="6140866"/>
            <a:ext cx="24522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vedení vzdušnou cestou</a:t>
            </a:r>
          </a:p>
        </p:txBody>
      </p:sp>
    </p:spTree>
    <p:extLst>
      <p:ext uri="{BB962C8B-B14F-4D97-AF65-F5344CB8AC3E}">
        <p14:creationId xmlns:p14="http://schemas.microsoft.com/office/powerpoint/2010/main" val="4039914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7" t="26136" r="50050" b="11607"/>
          <a:stretch/>
        </p:blipFill>
        <p:spPr bwMode="auto">
          <a:xfrm>
            <a:off x="1630697" y="2957696"/>
            <a:ext cx="2535037" cy="3387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18" y="3620474"/>
            <a:ext cx="3165764" cy="2374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8"/>
          <p:cNvSpPr>
            <a:spLocks noChangeArrowheads="1"/>
          </p:cNvSpPr>
          <p:nvPr/>
        </p:nvSpPr>
        <p:spPr bwMode="auto">
          <a:xfrm>
            <a:off x="339004" y="911318"/>
            <a:ext cx="8667214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200" dirty="0">
                <a:latin typeface="+mn-lt"/>
              </a:rPr>
              <a:t>Rozkmitanou ladičku přiložíme držákem do střední čáry lebky (na temeno nebo na čelo) a vyšetřovaný je požádán, aby sdělil, zda tón ladičky slyší lépe v levém uchu, pravém uchu nebo uprostřed.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cs-CZ" altLang="cs-CZ" sz="800" dirty="0">
              <a:latin typeface="+mn-lt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200" dirty="0">
                <a:latin typeface="+mn-lt"/>
              </a:rPr>
              <a:t>Normálně je tón ladičky slyšet stejně na obou stranách nebo uprostřed, příp. difúzně v celé lebce. </a:t>
            </a:r>
          </a:p>
        </p:txBody>
      </p:sp>
      <p:sp>
        <p:nvSpPr>
          <p:cNvPr id="7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Webe</a:t>
            </a:r>
            <a:r>
              <a:rPr lang="cs-CZ" sz="3200" b="1" dirty="0" err="1">
                <a:solidFill>
                  <a:schemeClr val="bg1"/>
                </a:solidFill>
              </a:rPr>
              <a:t>rova</a:t>
            </a:r>
            <a:r>
              <a:rPr lang="cs-CZ" sz="3200" b="1" dirty="0">
                <a:solidFill>
                  <a:schemeClr val="bg1"/>
                </a:solidFill>
              </a:rPr>
              <a:t> zkouška - provedení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65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7"/>
          <p:cNvSpPr>
            <a:spLocks noChangeArrowheads="1"/>
          </p:cNvSpPr>
          <p:nvPr/>
        </p:nvSpPr>
        <p:spPr bwMode="auto">
          <a:xfrm>
            <a:off x="395286" y="957235"/>
            <a:ext cx="853050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5738" indent="-185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Vyšetřující přiloží rozkmitanou ladičku na </a:t>
            </a:r>
            <a:r>
              <a:rPr lang="cs-CZ" altLang="cs-CZ" sz="2000" dirty="0" err="1">
                <a:latin typeface="+mn-lt"/>
              </a:rPr>
              <a:t>processus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mastoideus</a:t>
            </a:r>
            <a:r>
              <a:rPr lang="cs-CZ" altLang="cs-CZ" sz="2000" dirty="0">
                <a:latin typeface="+mn-lt"/>
              </a:rPr>
              <a:t> (kostní vedení) vyšetřovaného a zaznamená čas, kdy přestane slyšet tón ladičky. </a:t>
            </a:r>
          </a:p>
          <a:p>
            <a:pPr marL="0" indent="0">
              <a:spcBef>
                <a:spcPct val="0"/>
              </a:spcBef>
              <a:buClr>
                <a:schemeClr val="tx1"/>
              </a:buClr>
              <a:buNone/>
            </a:pPr>
            <a:endParaRPr lang="cs-CZ" altLang="cs-CZ" sz="800" dirty="0">
              <a:latin typeface="+mn-lt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Hned potom si vyšetřující přenese ladičku na svůj </a:t>
            </a:r>
            <a:r>
              <a:rPr lang="cs-CZ" altLang="cs-CZ" sz="2000" dirty="0" err="1">
                <a:latin typeface="+mn-lt"/>
              </a:rPr>
              <a:t>processus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mastoideus</a:t>
            </a:r>
            <a:r>
              <a:rPr lang="cs-CZ" altLang="cs-CZ" sz="2000" dirty="0">
                <a:latin typeface="+mn-lt"/>
              </a:rPr>
              <a:t> a zjistí, jestli tón dále slyší. V případě, že vyšetřující tón dále slyší, doba kostního vedení je u vyšetřovaného zkrácena. Jestli vyšetřující tón již neslyší, doba trvání kostního vedení může být v normě nebo prodloužená. V tomto případě se provede zkouška obráceně, takže vyšetřující vyšetří sebe a potom opět nemocného. </a:t>
            </a:r>
          </a:p>
        </p:txBody>
      </p:sp>
      <p:sp>
        <p:nvSpPr>
          <p:cNvPr id="3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Schwabachova</a:t>
            </a:r>
            <a:r>
              <a:rPr lang="cs-CZ" sz="3200" b="1" dirty="0">
                <a:solidFill>
                  <a:schemeClr val="bg1"/>
                </a:solidFill>
              </a:rPr>
              <a:t> zkouška - provedení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/>
          <a:srcRect l="46490" t="53989" r="8022" b="4513"/>
          <a:stretch/>
        </p:blipFill>
        <p:spPr>
          <a:xfrm>
            <a:off x="2713955" y="3475777"/>
            <a:ext cx="3074617" cy="25970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34411" y="6046029"/>
            <a:ext cx="24522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kostní vedení</a:t>
            </a:r>
          </a:p>
        </p:txBody>
      </p:sp>
    </p:spTree>
    <p:extLst>
      <p:ext uri="{BB962C8B-B14F-4D97-AF65-F5344CB8AC3E}">
        <p14:creationId xmlns:p14="http://schemas.microsoft.com/office/powerpoint/2010/main" val="3837806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2469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Summary</a:t>
            </a:r>
          </a:p>
        </p:txBody>
      </p:sp>
      <p:graphicFrame>
        <p:nvGraphicFramePr>
          <p:cNvPr id="6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965492"/>
              </p:ext>
            </p:extLst>
          </p:nvPr>
        </p:nvGraphicFramePr>
        <p:xfrm>
          <a:off x="287337" y="1864518"/>
          <a:ext cx="8569325" cy="2424113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2141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1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Zkouška</a:t>
                      </a:r>
                      <a:endParaRPr kumimoji="0" lang="cs-CZ" altLang="cs-CZ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Normální slyšení</a:t>
                      </a:r>
                      <a:endParaRPr kumimoji="0" lang="cs-CZ" altLang="cs-CZ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Převodní porucha</a:t>
                      </a:r>
                      <a:endParaRPr kumimoji="0" lang="cs-CZ" altLang="cs-CZ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Percepční porucha</a:t>
                      </a:r>
                      <a:endParaRPr kumimoji="0" lang="cs-CZ" altLang="cs-CZ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u="none" strike="noStrike" cap="none" normalizeH="0" baseline="0" noProof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Rinné</a:t>
                      </a:r>
                      <a:endParaRPr kumimoji="0" lang="cs-CZ" altLang="cs-CZ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poměr ≥2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poměr &lt;2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poměr ≥2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u="none" strike="noStrike" cap="none" normalizeH="0" baseline="0" noProof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Schwabach</a:t>
                      </a:r>
                      <a:endParaRPr kumimoji="0" lang="cs-CZ" altLang="cs-CZ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shodná s kontrolou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prodloužená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zkrácená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Weber</a:t>
                      </a:r>
                      <a:endParaRPr kumimoji="0" lang="cs-CZ" altLang="cs-CZ" sz="20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v obou uších stejně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lépe v nemocném uchu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u="none" strike="noStrike" cap="none" normalizeH="0" baseline="0" noProof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lépe ve zdravém uchu</a:t>
                      </a:r>
                      <a:endParaRPr kumimoji="0" lang="cs-CZ" altLang="cs-CZ" sz="20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7629" marR="47629" marT="47625" marB="47625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Přehled </a:t>
            </a:r>
            <a:r>
              <a:rPr lang="cs-CZ" sz="3200" b="1" dirty="0" err="1">
                <a:solidFill>
                  <a:schemeClr val="bg1"/>
                </a:solidFill>
              </a:rPr>
              <a:t>ladičkových</a:t>
            </a:r>
            <a:r>
              <a:rPr lang="cs-CZ" sz="3200" b="1" dirty="0">
                <a:solidFill>
                  <a:schemeClr val="bg1"/>
                </a:solidFill>
              </a:rPr>
              <a:t> zkoušek</a:t>
            </a:r>
          </a:p>
        </p:txBody>
      </p:sp>
    </p:spTree>
    <p:extLst>
      <p:ext uri="{BB962C8B-B14F-4D97-AF65-F5344CB8AC3E}">
        <p14:creationId xmlns:p14="http://schemas.microsoft.com/office/powerpoint/2010/main" val="1149045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2469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Zkouška sluchu řečí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675408" y="1440424"/>
            <a:ext cx="77620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provádíme v tiché místnosti s dobrou akustikou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vyšetřovaný je uchem natočen k vyšetřujícímu a druhé ucho je co nejlépe utěsněné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vyšetřující šeptá slova s převahou hlásek hlubokých (sůl, dub, hůl, kolo, voda, duben, buben) a vysokých - sykavek (měsíc, svítí, tisíc, sysel, sáček, silnice, sasanka) a vyšetřovaný je opakuje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zkouška sluchu řečí se provádí pro obě uši, nejdřív ze vzdálenosti 4 m a vzdálenost se postupně prodlužuje až na 10 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nakonec se zaznamená poslední vzdálenost, ze které vyšetřovaný porozuměl slovům </a:t>
            </a:r>
          </a:p>
          <a:p>
            <a:endParaRPr lang="cs-CZ" sz="2000" dirty="0"/>
          </a:p>
          <a:p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PŘEVODNÍ PORUCHA: </a:t>
            </a:r>
            <a:r>
              <a:rPr lang="cs-CZ" sz="2000" dirty="0"/>
              <a:t>snížená citlivost na hluboké tóny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PERCEPČNÍ PORUCHA: </a:t>
            </a:r>
            <a:r>
              <a:rPr lang="cs-CZ" sz="2000" dirty="0"/>
              <a:t>snížená citlivost na vysoké tóny</a:t>
            </a:r>
          </a:p>
        </p:txBody>
      </p:sp>
    </p:spTree>
    <p:extLst>
      <p:ext uri="{BB962C8B-B14F-4D97-AF65-F5344CB8AC3E}">
        <p14:creationId xmlns:p14="http://schemas.microsoft.com/office/powerpoint/2010/main" val="2298468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8715" y="2904970"/>
            <a:ext cx="547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hlinkClick r:id="rId2"/>
              </a:rPr>
              <a:t>https://www.youtube.com/watch?v=RVH4K4EcsiA</a:t>
            </a:r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78715" y="2535638"/>
            <a:ext cx="6481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Roboto"/>
              </a:rPr>
              <a:t>Hearing Test (</a:t>
            </a:r>
            <a:r>
              <a:rPr lang="en-US" err="1">
                <a:latin typeface="Roboto"/>
              </a:rPr>
              <a:t>Rinne</a:t>
            </a:r>
            <a:r>
              <a:rPr lang="en-US">
                <a:latin typeface="Roboto"/>
              </a:rPr>
              <a:t> and Weber Examinations) - ENT</a:t>
            </a:r>
            <a:endParaRPr lang="en-US" b="0" i="0">
              <a:effectLst/>
              <a:latin typeface="Roboto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78715" y="1796974"/>
            <a:ext cx="6621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>
                <a:hlinkClick r:id="rId3"/>
              </a:rPr>
              <a:t>https://www.youtube.com/watch?v=FgF91K7dU8Y</a:t>
            </a: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78715" y="1427642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Roboto"/>
              </a:rPr>
              <a:t>Weber and </a:t>
            </a:r>
            <a:r>
              <a:rPr lang="en-US" err="1">
                <a:latin typeface="Roboto"/>
              </a:rPr>
              <a:t>Rinne</a:t>
            </a:r>
            <a:r>
              <a:rPr lang="en-US">
                <a:latin typeface="Roboto"/>
              </a:rPr>
              <a:t> Test - Clinical Examination</a:t>
            </a:r>
            <a:endParaRPr lang="en-US" b="0" i="0">
              <a:effectLst/>
              <a:latin typeface="Robo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81AE9-D10E-F94C-A787-753AAFF77034}"/>
              </a:ext>
            </a:extLst>
          </p:cNvPr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69EBA04-E4F8-4840-9225-2A0D47AD7C4A}"/>
              </a:ext>
            </a:extLst>
          </p:cNvPr>
          <p:cNvSpPr txBox="1"/>
          <p:nvPr/>
        </p:nvSpPr>
        <p:spPr>
          <a:xfrm>
            <a:off x="1" y="1246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Odkazy na videa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7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4314526848_6aebcdff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6" y="1132764"/>
            <a:ext cx="8800587" cy="459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98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29834-B9E5-594A-A312-EB4E3C13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92" y="317403"/>
            <a:ext cx="6029325" cy="62231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E6935-516D-BA4D-ACA1-4F06E69A5F0C}"/>
              </a:ext>
            </a:extLst>
          </p:cNvPr>
          <p:cNvSpPr/>
          <p:nvPr/>
        </p:nvSpPr>
        <p:spPr>
          <a:xfrm>
            <a:off x="5491396" y="5869622"/>
            <a:ext cx="3239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konvergence zrakových os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88A353-9C2F-394A-9DC4-6D734F846A33}"/>
              </a:ext>
            </a:extLst>
          </p:cNvPr>
          <p:cNvSpPr/>
          <p:nvPr/>
        </p:nvSpPr>
        <p:spPr>
          <a:xfrm>
            <a:off x="6636498" y="800913"/>
            <a:ext cx="1556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kontrakce</a:t>
            </a:r>
            <a:r>
              <a:rPr lang="en-US" dirty="0"/>
              <a:t> m. </a:t>
            </a:r>
            <a:r>
              <a:rPr lang="en-US" dirty="0" err="1"/>
              <a:t>ciliaris</a:t>
            </a:r>
            <a:r>
              <a:rPr lang="en-US" dirty="0"/>
              <a:t> a m. sphincter </a:t>
            </a:r>
            <a:r>
              <a:rPr lang="en-US" dirty="0" err="1"/>
              <a:t>pupillae</a:t>
            </a:r>
            <a:r>
              <a:rPr lang="en-US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41070" y="2514931"/>
            <a:ext cx="22970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            pohled do blízka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176644" y="2514931"/>
            <a:ext cx="22970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            pohled do dálky</a:t>
            </a:r>
          </a:p>
        </p:txBody>
      </p:sp>
    </p:spTree>
    <p:extLst>
      <p:ext uri="{BB962C8B-B14F-4D97-AF65-F5344CB8AC3E}">
        <p14:creationId xmlns:p14="http://schemas.microsoft.com/office/powerpoint/2010/main" val="564712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1"/>
          <a:stretch/>
        </p:blipFill>
        <p:spPr bwMode="auto">
          <a:xfrm>
            <a:off x="3530599" y="177800"/>
            <a:ext cx="3825875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3130550"/>
            <a:ext cx="114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ovací šipka 17"/>
          <p:cNvCxnSpPr/>
          <p:nvPr/>
        </p:nvCxnSpPr>
        <p:spPr>
          <a:xfrm>
            <a:off x="4619625" y="2122487"/>
            <a:ext cx="215900" cy="21590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8"/>
          <p:cNvCxnSpPr/>
          <p:nvPr/>
        </p:nvCxnSpPr>
        <p:spPr>
          <a:xfrm>
            <a:off x="3754438" y="5362575"/>
            <a:ext cx="73025" cy="287337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Obdĺžnik 5"/>
          <p:cNvSpPr>
            <a:spLocks noChangeArrowheads="1"/>
          </p:cNvSpPr>
          <p:nvPr/>
        </p:nvSpPr>
        <p:spPr bwMode="auto">
          <a:xfrm>
            <a:off x="141511" y="215605"/>
            <a:ext cx="26925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Dráha reflexu akomodace</a:t>
            </a:r>
            <a:endParaRPr lang="en-US" altLang="cs-CZ" sz="2000" b="1" dirty="0">
              <a:latin typeface="+mn-lt"/>
            </a:endParaRPr>
          </a:p>
        </p:txBody>
      </p:sp>
      <p:sp>
        <p:nvSpPr>
          <p:cNvPr id="10" name="Oval 172"/>
          <p:cNvSpPr/>
          <p:nvPr/>
        </p:nvSpPr>
        <p:spPr>
          <a:xfrm>
            <a:off x="4412971" y="1247527"/>
            <a:ext cx="273203" cy="27734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73"/>
          <p:cNvSpPr txBox="1"/>
          <p:nvPr/>
        </p:nvSpPr>
        <p:spPr>
          <a:xfrm>
            <a:off x="4412971" y="1201535"/>
            <a:ext cx="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rgbClr val="FFFFFF"/>
                </a:solidFill>
              </a:rPr>
              <a:t>1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7" name="Oval 172"/>
          <p:cNvSpPr/>
          <p:nvPr/>
        </p:nvSpPr>
        <p:spPr>
          <a:xfrm>
            <a:off x="4780479" y="3321965"/>
            <a:ext cx="273203" cy="27734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3"/>
          <p:cNvSpPr txBox="1"/>
          <p:nvPr/>
        </p:nvSpPr>
        <p:spPr>
          <a:xfrm>
            <a:off x="4780479" y="3275973"/>
            <a:ext cx="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rgbClr val="FFFFFF"/>
                </a:solidFill>
              </a:rPr>
              <a:t>3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9" name="Oval 172"/>
          <p:cNvSpPr/>
          <p:nvPr/>
        </p:nvSpPr>
        <p:spPr>
          <a:xfrm>
            <a:off x="4146948" y="6195190"/>
            <a:ext cx="273203" cy="27734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73"/>
          <p:cNvSpPr txBox="1"/>
          <p:nvPr/>
        </p:nvSpPr>
        <p:spPr>
          <a:xfrm>
            <a:off x="4146948" y="6149198"/>
            <a:ext cx="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rgbClr val="FFFFFF"/>
                </a:solidFill>
              </a:rPr>
              <a:t>2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1" name="Oval 172"/>
          <p:cNvSpPr/>
          <p:nvPr/>
        </p:nvSpPr>
        <p:spPr>
          <a:xfrm>
            <a:off x="5405645" y="4179669"/>
            <a:ext cx="273203" cy="27734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73"/>
          <p:cNvSpPr txBox="1"/>
          <p:nvPr/>
        </p:nvSpPr>
        <p:spPr>
          <a:xfrm>
            <a:off x="5405645" y="4133677"/>
            <a:ext cx="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rgbClr val="FFFFFF"/>
                </a:solidFill>
              </a:rPr>
              <a:t>4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3" name="Oval 172"/>
          <p:cNvSpPr/>
          <p:nvPr/>
        </p:nvSpPr>
        <p:spPr>
          <a:xfrm>
            <a:off x="3660133" y="3183291"/>
            <a:ext cx="273203" cy="27734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73"/>
          <p:cNvSpPr txBox="1"/>
          <p:nvPr/>
        </p:nvSpPr>
        <p:spPr>
          <a:xfrm>
            <a:off x="3660133" y="3137299"/>
            <a:ext cx="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rgbClr val="FFFFFF"/>
                </a:solidFill>
              </a:rPr>
              <a:t>5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4966848" y="520515"/>
            <a:ext cx="576850" cy="393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5240051" y="177800"/>
            <a:ext cx="845907" cy="39340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 flipH="1">
            <a:off x="3092836" y="4823733"/>
            <a:ext cx="7529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geniculo-cortical</a:t>
            </a:r>
            <a:r>
              <a:rPr lang="cs-CZ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pathway</a:t>
            </a:r>
            <a:endParaRPr lang="cs-CZ" sz="10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6D9B1-4DA0-854B-A108-20D6FCC1D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525" y="215605"/>
            <a:ext cx="711200" cy="355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70348B-2DDF-DF49-8BC3-65D81D88FB55}"/>
              </a:ext>
            </a:extLst>
          </p:cNvPr>
          <p:cNvCxnSpPr/>
          <p:nvPr/>
        </p:nvCxnSpPr>
        <p:spPr>
          <a:xfrm>
            <a:off x="3790950" y="571205"/>
            <a:ext cx="293688" cy="236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3275169" y="223792"/>
            <a:ext cx="707434" cy="3934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700777" y="3975628"/>
            <a:ext cx="9622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Edinger-Westphal</a:t>
            </a: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000" dirty="0"/>
          </a:p>
        </p:txBody>
      </p:sp>
      <p:sp>
        <p:nvSpPr>
          <p:cNvPr id="27" name="Obdélník 26"/>
          <p:cNvSpPr/>
          <p:nvPr/>
        </p:nvSpPr>
        <p:spPr>
          <a:xfrm>
            <a:off x="5329603" y="3966109"/>
            <a:ext cx="5195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 III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87245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dĺžnik 3"/>
          <p:cNvSpPr>
            <a:spLocks noChangeArrowheads="1"/>
          </p:cNvSpPr>
          <p:nvPr/>
        </p:nvSpPr>
        <p:spPr bwMode="auto">
          <a:xfrm>
            <a:off x="309138" y="1057453"/>
            <a:ext cx="836734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1463" indent="-271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  <a:latin typeface="+mn-lt"/>
              </a:rPr>
              <a:t>Blízký bod </a:t>
            </a:r>
            <a:r>
              <a:rPr lang="cs-CZ" altLang="cs-CZ" sz="2000" b="1" i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cs-CZ" altLang="cs-CZ" sz="2000" b="1" i="1" dirty="0" err="1">
                <a:solidFill>
                  <a:srgbClr val="002060"/>
                </a:solidFill>
                <a:latin typeface="+mn-lt"/>
              </a:rPr>
              <a:t>punctum</a:t>
            </a:r>
            <a:r>
              <a:rPr lang="cs-CZ" altLang="cs-CZ" sz="2000" b="1" i="1" dirty="0">
                <a:solidFill>
                  <a:srgbClr val="002060"/>
                </a:solidFill>
                <a:latin typeface="+mn-lt"/>
              </a:rPr>
              <a:t> proximum)</a:t>
            </a:r>
            <a:endParaRPr lang="cs-CZ" altLang="cs-CZ" sz="2000" i="1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je nejbližší bod na optické ose, který vidí oko ostře při maximální akomodaci</a:t>
            </a:r>
          </a:p>
          <a:p>
            <a:pPr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+mn-lt"/>
              </a:rPr>
              <a:t>s přibývajícím věkem čočka ztrácí elasticitu (tuhnutí čočky) a nemůže již tolik měnit své zakřivení při akomodaci, čímž se vzdálenost blízkého bodu od oka zvětšuje. Tento stav se nazývá</a:t>
            </a:r>
            <a:r>
              <a:rPr lang="cs-CZ" altLang="cs-CZ" sz="20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presbyopie</a:t>
            </a:r>
            <a:r>
              <a:rPr lang="cs-CZ" altLang="cs-CZ" sz="2000" dirty="0">
                <a:latin typeface="+mn-lt"/>
              </a:rPr>
              <a:t>.</a:t>
            </a:r>
            <a:endParaRPr lang="cs-CZ" altLang="cs-CZ" sz="2400" dirty="0"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67518" y="4755187"/>
            <a:ext cx="8208963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1">
                <a:solidFill>
                  <a:srgbClr val="002060"/>
                </a:solidFill>
                <a:cs typeface="Arial" charset="0"/>
              </a:rPr>
              <a:t>Vzdálený bod </a:t>
            </a:r>
            <a:r>
              <a:rPr lang="cs-CZ" sz="2000" b="1" i="1">
                <a:solidFill>
                  <a:srgbClr val="002060"/>
                </a:solidFill>
                <a:cs typeface="Arial" charset="0"/>
              </a:rPr>
              <a:t>(punctum remotum)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2000">
                <a:cs typeface="Arial" charset="0"/>
              </a:rPr>
              <a:t>je nejvzdálenější bod na optické ose, který vidí oko ostře bez akomodace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2000">
                <a:cs typeface="Arial" charset="0"/>
              </a:rPr>
              <a:t>u zdravého oka leží teoreticky v nekonečnu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cs-CZ" sz="2000">
                <a:cs typeface="Arial" charset="0"/>
              </a:rPr>
              <a:t>u člověka je prakticky za nekonečno považována vzdálenost cca 6 metrů od oka</a:t>
            </a:r>
            <a:endParaRPr lang="cs-CZ" sz="2000" u="sng"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"/>
          <p:cNvSpPr txBox="1"/>
          <p:nvPr/>
        </p:nvSpPr>
        <p:spPr>
          <a:xfrm>
            <a:off x="1" y="1246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Blízký a vzdálený bod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7" y="2921207"/>
            <a:ext cx="7844703" cy="12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24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1246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Purkyňovy obrázky</a:t>
            </a:r>
          </a:p>
        </p:txBody>
      </p:sp>
      <p:sp>
        <p:nvSpPr>
          <p:cNvPr id="5" name="Obdélník 4"/>
          <p:cNvSpPr/>
          <p:nvPr/>
        </p:nvSpPr>
        <p:spPr>
          <a:xfrm>
            <a:off x="338209" y="1608352"/>
            <a:ext cx="63328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cs-CZ" sz="2400" dirty="0"/>
              <a:t>Paprsky světelného zdroje, které dopadají na sítnici se lámou na 4 světlolomných plochách oka a na zornici vytváří 4 odrazy = </a:t>
            </a:r>
            <a:r>
              <a:rPr lang="cs-CZ" sz="2400" b="1" dirty="0">
                <a:solidFill>
                  <a:srgbClr val="002060"/>
                </a:solidFill>
              </a:rPr>
              <a:t>Purkyňovy obrázky:</a:t>
            </a:r>
          </a:p>
          <a:p>
            <a:pPr marL="701675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b="1" dirty="0"/>
              <a:t>1. obrázek </a:t>
            </a:r>
            <a:r>
              <a:rPr lang="cs-CZ" sz="2400" dirty="0"/>
              <a:t>- na přední ploše rohovky </a:t>
            </a:r>
          </a:p>
          <a:p>
            <a:pPr marL="701675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b="1" dirty="0"/>
              <a:t>2. obrázek </a:t>
            </a:r>
            <a:r>
              <a:rPr lang="cs-CZ" sz="2400" dirty="0"/>
              <a:t>- na zadní ploše rohovky </a:t>
            </a:r>
          </a:p>
          <a:p>
            <a:pPr marL="701675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b="1" dirty="0"/>
              <a:t>3. obrázek </a:t>
            </a:r>
            <a:r>
              <a:rPr lang="cs-CZ" sz="2400" dirty="0"/>
              <a:t>- na přední ploše čočky </a:t>
            </a:r>
          </a:p>
          <a:p>
            <a:pPr marL="701675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400" b="1" dirty="0"/>
              <a:t>4. obrázek</a:t>
            </a:r>
            <a:r>
              <a:rPr lang="cs-CZ" sz="2400" dirty="0"/>
              <a:t>- na zadní ploše čočky </a:t>
            </a:r>
          </a:p>
        </p:txBody>
      </p:sp>
      <p:sp>
        <p:nvSpPr>
          <p:cNvPr id="17" name="Obdélník 16"/>
          <p:cNvSpPr/>
          <p:nvPr/>
        </p:nvSpPr>
        <p:spPr>
          <a:xfrm flipH="1">
            <a:off x="6871050" y="3834803"/>
            <a:ext cx="2187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/>
              <a:t>Jan Evangelista Purkyně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7156157" y="4137582"/>
            <a:ext cx="1617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český anatom a fyziolog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2C717F-9546-B649-9387-3F6B9A9A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5" r="17411"/>
          <a:stretch/>
        </p:blipFill>
        <p:spPr>
          <a:xfrm>
            <a:off x="6956205" y="1279936"/>
            <a:ext cx="201748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16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9717"/>
          <a:stretch/>
        </p:blipFill>
        <p:spPr>
          <a:xfrm>
            <a:off x="252210" y="1422169"/>
            <a:ext cx="5522641" cy="3664125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0" y="4805"/>
            <a:ext cx="9144000" cy="82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60776" t="26815"/>
          <a:stretch/>
        </p:blipFill>
        <p:spPr>
          <a:xfrm>
            <a:off x="5939973" y="1901589"/>
            <a:ext cx="2955438" cy="2993429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3939782" y="2097837"/>
            <a:ext cx="1633592" cy="4099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052169" y="2529541"/>
            <a:ext cx="1633592" cy="383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963079" y="3537364"/>
            <a:ext cx="1500441" cy="3734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939782" y="3910835"/>
            <a:ext cx="1442622" cy="3893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193994" y="1743395"/>
            <a:ext cx="126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1. obrázek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538719" y="2817419"/>
            <a:ext cx="131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2. obrázek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149703" y="4262043"/>
            <a:ext cx="1270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3. obrázek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494155" y="3224863"/>
            <a:ext cx="120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4. obrázek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A50241-B819-5947-A0CC-CAFC941F7599}"/>
              </a:ext>
            </a:extLst>
          </p:cNvPr>
          <p:cNvSpPr/>
          <p:nvPr/>
        </p:nvSpPr>
        <p:spPr>
          <a:xfrm>
            <a:off x="3810864" y="5738807"/>
            <a:ext cx="5158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hlinkClick r:id="rId4"/>
              </a:rPr>
              <a:t>http://www.itiis.org/digital-library/manuscript/410</a:t>
            </a:r>
            <a:endParaRPr lang="en-US" sz="1600"/>
          </a:p>
          <a:p>
            <a:pPr algn="r"/>
            <a:r>
              <a:rPr lang="en-US" sz="1600"/>
              <a:t>doi:10.3837/tiis.2012.09.026</a:t>
            </a:r>
          </a:p>
        </p:txBody>
      </p:sp>
      <p:sp>
        <p:nvSpPr>
          <p:cNvPr id="17" name="TextBox 3"/>
          <p:cNvSpPr txBox="1"/>
          <p:nvPr/>
        </p:nvSpPr>
        <p:spPr>
          <a:xfrm>
            <a:off x="1" y="1246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Purkyňovy obrázky</a:t>
            </a:r>
          </a:p>
        </p:txBody>
      </p:sp>
    </p:spTree>
    <p:extLst>
      <p:ext uri="{BB962C8B-B14F-4D97-AF65-F5344CB8AC3E}">
        <p14:creationId xmlns:p14="http://schemas.microsoft.com/office/powerpoint/2010/main" val="27247569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2836</Words>
  <Application>Microsoft Macintosh PowerPoint</Application>
  <PresentationFormat>On-screen Show (4:3)</PresentationFormat>
  <Paragraphs>308</Paragraphs>
  <Slides>39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Roboto</vt:lpstr>
      <vt:lpstr>Arial</vt:lpstr>
      <vt:lpstr>Arial</vt:lpstr>
      <vt:lpstr>Calibri</vt:lpstr>
      <vt:lpstr>Calibri Light</vt:lpstr>
      <vt:lpstr>Wingdings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Stofkova</dc:creator>
  <cp:lastModifiedBy>Andrea Stofkova</cp:lastModifiedBy>
  <cp:revision>73</cp:revision>
  <dcterms:created xsi:type="dcterms:W3CDTF">2020-05-04T21:00:55Z</dcterms:created>
  <dcterms:modified xsi:type="dcterms:W3CDTF">2020-05-05T20:58:50Z</dcterms:modified>
</cp:coreProperties>
</file>