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handoutMasterIdLst>
    <p:handoutMasterId r:id="rId51"/>
  </p:handoutMasterIdLst>
  <p:sldIdLst>
    <p:sldId id="257" r:id="rId2"/>
    <p:sldId id="464" r:id="rId3"/>
    <p:sldId id="463" r:id="rId4"/>
    <p:sldId id="356" r:id="rId5"/>
    <p:sldId id="465" r:id="rId6"/>
    <p:sldId id="432" r:id="rId7"/>
    <p:sldId id="451" r:id="rId8"/>
    <p:sldId id="459" r:id="rId9"/>
    <p:sldId id="460" r:id="rId10"/>
    <p:sldId id="461" r:id="rId11"/>
    <p:sldId id="462" r:id="rId12"/>
    <p:sldId id="393" r:id="rId13"/>
    <p:sldId id="467" r:id="rId14"/>
    <p:sldId id="322" r:id="rId15"/>
    <p:sldId id="319" r:id="rId16"/>
    <p:sldId id="468" r:id="rId17"/>
    <p:sldId id="416" r:id="rId18"/>
    <p:sldId id="417" r:id="rId19"/>
    <p:sldId id="418" r:id="rId20"/>
    <p:sldId id="466" r:id="rId21"/>
    <p:sldId id="419" r:id="rId22"/>
    <p:sldId id="420"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69" r:id="rId38"/>
    <p:sldId id="447" r:id="rId39"/>
    <p:sldId id="448" r:id="rId40"/>
    <p:sldId id="449" r:id="rId41"/>
    <p:sldId id="450" r:id="rId42"/>
    <p:sldId id="452" r:id="rId43"/>
    <p:sldId id="453" r:id="rId44"/>
    <p:sldId id="454" r:id="rId45"/>
    <p:sldId id="455" r:id="rId46"/>
    <p:sldId id="456" r:id="rId47"/>
    <p:sldId id="457" r:id="rId48"/>
    <p:sldId id="458" r:id="rId49"/>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7869C-9FD9-4A4E-A5D2-40B9BB98DBFF}">
          <p14:sldIdLst>
            <p14:sldId id="257"/>
            <p14:sldId id="464"/>
            <p14:sldId id="463"/>
            <p14:sldId id="356"/>
            <p14:sldId id="465"/>
            <p14:sldId id="432"/>
            <p14:sldId id="451"/>
            <p14:sldId id="459"/>
            <p14:sldId id="460"/>
            <p14:sldId id="461"/>
            <p14:sldId id="462"/>
            <p14:sldId id="393"/>
            <p14:sldId id="467"/>
            <p14:sldId id="322"/>
            <p14:sldId id="319"/>
            <p14:sldId id="468"/>
            <p14:sldId id="416"/>
            <p14:sldId id="417"/>
            <p14:sldId id="418"/>
            <p14:sldId id="466"/>
            <p14:sldId id="419"/>
            <p14:sldId id="420"/>
            <p14:sldId id="433"/>
            <p14:sldId id="434"/>
            <p14:sldId id="435"/>
            <p14:sldId id="436"/>
            <p14:sldId id="437"/>
            <p14:sldId id="438"/>
            <p14:sldId id="439"/>
            <p14:sldId id="440"/>
            <p14:sldId id="441"/>
            <p14:sldId id="442"/>
            <p14:sldId id="443"/>
            <p14:sldId id="444"/>
            <p14:sldId id="445"/>
            <p14:sldId id="446"/>
            <p14:sldId id="469"/>
            <p14:sldId id="447"/>
            <p14:sldId id="448"/>
            <p14:sldId id="449"/>
            <p14:sldId id="450"/>
            <p14:sldId id="452"/>
            <p14:sldId id="453"/>
            <p14:sldId id="454"/>
            <p14:sldId id="455"/>
            <p14:sldId id="456"/>
            <p14:sldId id="457"/>
            <p14:sldId id="458"/>
          </p14:sldIdLst>
        </p14:section>
        <p14:section name="Untitled Section" id="{BFADE8BC-909D-43D9-AB87-EA82C43E2E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050"/>
    <a:srgbClr val="744A2A"/>
    <a:srgbClr val="9B2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0" d="100"/>
          <a:sy n="80" d="100"/>
        </p:scale>
        <p:origin x="25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2ECFC56-470C-4598-95A2-DCF2FDB3AED0}" type="datetimeFigureOut">
              <a:rPr lang="it-IT" smtClean="0"/>
              <a:t>25/03/2018</a:t>
            </a:fld>
            <a:endParaRPr lang="it-IT"/>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8CACC008-A053-4C37-B5B8-A50B2145FB2C}" type="slidenum">
              <a:rPr lang="it-IT" smtClean="0"/>
              <a:t>‹#›</a:t>
            </a:fld>
            <a:endParaRPr lang="it-IT"/>
          </a:p>
        </p:txBody>
      </p:sp>
    </p:spTree>
    <p:extLst>
      <p:ext uri="{BB962C8B-B14F-4D97-AF65-F5344CB8AC3E}">
        <p14:creationId xmlns:p14="http://schemas.microsoft.com/office/powerpoint/2010/main" val="3004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3276D454-0792-487B-A5BC-BB14AB591423}" type="datetimeFigureOut">
              <a:rPr lang="it-IT" smtClean="0"/>
              <a:t>25/03/2018</a:t>
            </a:fld>
            <a:endParaRPr lang="it-IT"/>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A817803E-BBA6-4AC1-8146-A8756167E3EB}" type="slidenum">
              <a:rPr lang="it-IT" smtClean="0"/>
              <a:t>‹#›</a:t>
            </a:fld>
            <a:endParaRPr lang="it-IT"/>
          </a:p>
        </p:txBody>
      </p:sp>
    </p:spTree>
    <p:extLst>
      <p:ext uri="{BB962C8B-B14F-4D97-AF65-F5344CB8AC3E}">
        <p14:creationId xmlns:p14="http://schemas.microsoft.com/office/powerpoint/2010/main" val="423835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fld id="{1FCB1912-3284-4D68-AAF8-A3B618EFD180}" type="slidenum">
              <a:rPr lang="nl-NL" altLang="it-IT" sz="1200" smtClean="0">
                <a:solidFill>
                  <a:srgbClr val="000000"/>
                </a:solidFill>
              </a:rPr>
              <a:pPr/>
              <a:t>2</a:t>
            </a:fld>
            <a:endParaRPr lang="nl-NL" altLang="it-IT" sz="1200">
              <a:solidFill>
                <a:srgbClr val="000000"/>
              </a:solidFill>
            </a:endParaRPr>
          </a:p>
        </p:txBody>
      </p:sp>
      <p:sp>
        <p:nvSpPr>
          <p:cNvPr id="6147" name="Text Box 1"/>
          <p:cNvSpPr txBox="1">
            <a:spLocks noChangeArrowheads="1"/>
          </p:cNvSpPr>
          <p:nvPr/>
        </p:nvSpPr>
        <p:spPr bwMode="auto">
          <a:xfrm>
            <a:off x="3971925" y="8831263"/>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spcBef>
                <a:spcPts val="750"/>
              </a:spcBef>
              <a:buSzPct val="100000"/>
            </a:pPr>
            <a:fld id="{17ACF8F4-8FBA-47AF-8A97-CDF16FC2B240}" type="slidenum">
              <a:rPr lang="nl-NL" altLang="it-IT" sz="1200">
                <a:solidFill>
                  <a:srgbClr val="000000"/>
                </a:solidFill>
              </a:rPr>
              <a:pPr algn="r" eaLnBrk="1" hangingPunct="1">
                <a:spcBef>
                  <a:spcPts val="750"/>
                </a:spcBef>
                <a:buSzPct val="100000"/>
              </a:pPr>
              <a:t>2</a:t>
            </a:fld>
            <a:endParaRPr lang="nl-NL" altLang="it-IT" sz="1200">
              <a:solidFill>
                <a:srgbClr val="000000"/>
              </a:solidFill>
            </a:endParaRPr>
          </a:p>
        </p:txBody>
      </p:sp>
      <p:sp>
        <p:nvSpPr>
          <p:cNvPr id="6148" name="Rectangle 2"/>
          <p:cNvSpPr>
            <a:spLocks noGrp="1" noRot="1" noChangeAspect="1" noChangeArrowheads="1" noTextEdit="1"/>
          </p:cNvSpPr>
          <p:nvPr>
            <p:ph type="sldImg"/>
          </p:nvPr>
        </p:nvSpPr>
        <p:spPr>
          <a:xfrm>
            <a:off x="409575" y="698500"/>
            <a:ext cx="6192838" cy="34845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2181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11</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11</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2488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fld id="{1FCB1912-3284-4D68-AAF8-A3B618EFD180}" type="slidenum">
              <a:rPr lang="nl-NL" altLang="it-IT" sz="1200" smtClean="0">
                <a:solidFill>
                  <a:srgbClr val="000000"/>
                </a:solidFill>
              </a:rPr>
              <a:pPr/>
              <a:t>3</a:t>
            </a:fld>
            <a:endParaRPr lang="nl-NL" altLang="it-IT" sz="1200">
              <a:solidFill>
                <a:srgbClr val="000000"/>
              </a:solidFill>
            </a:endParaRPr>
          </a:p>
        </p:txBody>
      </p:sp>
      <p:sp>
        <p:nvSpPr>
          <p:cNvPr id="6147" name="Text Box 1"/>
          <p:cNvSpPr txBox="1">
            <a:spLocks noChangeArrowheads="1"/>
          </p:cNvSpPr>
          <p:nvPr/>
        </p:nvSpPr>
        <p:spPr bwMode="auto">
          <a:xfrm>
            <a:off x="3971925" y="8831263"/>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spcBef>
                <a:spcPts val="750"/>
              </a:spcBef>
              <a:buSzPct val="100000"/>
            </a:pPr>
            <a:fld id="{17ACF8F4-8FBA-47AF-8A97-CDF16FC2B240}" type="slidenum">
              <a:rPr lang="nl-NL" altLang="it-IT" sz="1200">
                <a:solidFill>
                  <a:srgbClr val="000000"/>
                </a:solidFill>
              </a:rPr>
              <a:pPr algn="r" eaLnBrk="1" hangingPunct="1">
                <a:spcBef>
                  <a:spcPts val="750"/>
                </a:spcBef>
                <a:buSzPct val="100000"/>
              </a:pPr>
              <a:t>3</a:t>
            </a:fld>
            <a:endParaRPr lang="nl-NL" altLang="it-IT" sz="1200">
              <a:solidFill>
                <a:srgbClr val="000000"/>
              </a:solidFill>
            </a:endParaRPr>
          </a:p>
        </p:txBody>
      </p:sp>
      <p:sp>
        <p:nvSpPr>
          <p:cNvPr id="6148" name="Rectangle 2"/>
          <p:cNvSpPr>
            <a:spLocks noGrp="1" noRot="1" noChangeAspect="1" noChangeArrowheads="1" noTextEdit="1"/>
          </p:cNvSpPr>
          <p:nvPr>
            <p:ph type="sldImg"/>
          </p:nvPr>
        </p:nvSpPr>
        <p:spPr>
          <a:xfrm>
            <a:off x="409575" y="698500"/>
            <a:ext cx="6192838" cy="34845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7785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4</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4</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8101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5</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5</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2799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6</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6</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440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7</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7</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133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8</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8</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7176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9</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9</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3666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10</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10</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208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3/25/2018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3/25/2018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3/25/2018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3/25/2018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3/25/2018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21342" y="4483862"/>
            <a:ext cx="10355956" cy="1143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it-IT" sz="2000" b="1" dirty="0">
                <a:solidFill>
                  <a:schemeClr val="tx1"/>
                </a:solidFill>
              </a:rPr>
              <a:t>Paul blokker, </a:t>
            </a:r>
            <a:r>
              <a:rPr lang="it-IT" sz="1050" b="1" dirty="0">
                <a:solidFill>
                  <a:schemeClr val="tx1"/>
                </a:solidFill>
              </a:rPr>
              <a:t>PhD</a:t>
            </a:r>
            <a:endParaRPr lang="it-IT" sz="700" b="1" dirty="0">
              <a:solidFill>
                <a:schemeClr val="tx1"/>
              </a:solidFill>
            </a:endParaRPr>
          </a:p>
          <a:p>
            <a:pPr>
              <a:spcBef>
                <a:spcPts val="600"/>
              </a:spcBef>
            </a:pPr>
            <a:r>
              <a:rPr lang="it-IT" sz="1400" i="1" dirty="0">
                <a:solidFill>
                  <a:schemeClr val="tx1"/>
                </a:solidFill>
              </a:rPr>
              <a:t>Institute of Sociological studies, Charles University</a:t>
            </a:r>
          </a:p>
          <a:p>
            <a:endParaRPr lang="it-IT" sz="1600" i="1" dirty="0">
              <a:solidFill>
                <a:schemeClr val="tx1"/>
              </a:solidFill>
            </a:endParaRPr>
          </a:p>
          <a:p>
            <a:r>
              <a:rPr lang="it-IT" sz="1600" dirty="0">
                <a:solidFill>
                  <a:schemeClr val="tx1"/>
                </a:solidFill>
              </a:rPr>
              <a:t>27 March, 2018</a:t>
            </a:r>
          </a:p>
        </p:txBody>
      </p:sp>
      <p:sp>
        <p:nvSpPr>
          <p:cNvPr id="2" name="TextBox 1"/>
          <p:cNvSpPr txBox="1"/>
          <p:nvPr/>
        </p:nvSpPr>
        <p:spPr>
          <a:xfrm>
            <a:off x="987230" y="824273"/>
            <a:ext cx="7327391" cy="2031325"/>
          </a:xfrm>
          <a:prstGeom prst="rect">
            <a:avLst/>
          </a:prstGeom>
          <a:noFill/>
        </p:spPr>
        <p:txBody>
          <a:bodyPr wrap="none" rtlCol="0">
            <a:spAutoFit/>
          </a:bodyPr>
          <a:lstStyle/>
          <a:p>
            <a:r>
              <a:rPr lang="en-US" sz="3600" b="1" dirty="0">
                <a:solidFill>
                  <a:schemeClr val="bg1">
                    <a:lumMod val="50000"/>
                  </a:schemeClr>
                </a:solidFill>
                <a:latin typeface="+mj-lt"/>
              </a:rPr>
              <a:t>The Constitutional Sociology of Europe:</a:t>
            </a:r>
          </a:p>
          <a:p>
            <a:r>
              <a:rPr lang="en-US" sz="3600" b="1" i="1" dirty="0">
                <a:solidFill>
                  <a:schemeClr val="bg1">
                    <a:lumMod val="50000"/>
                  </a:schemeClr>
                </a:solidFill>
                <a:latin typeface="+mj-lt"/>
              </a:rPr>
              <a:t>Politics, Law and Society</a:t>
            </a:r>
          </a:p>
          <a:p>
            <a:endParaRPr lang="en-US" sz="5400" b="1" i="1" dirty="0">
              <a:solidFill>
                <a:schemeClr val="bg1">
                  <a:lumMod val="50000"/>
                </a:schemeClr>
              </a:solidFill>
              <a:latin typeface="+mj-lt"/>
            </a:endParaRPr>
          </a:p>
        </p:txBody>
      </p:sp>
      <p:pic>
        <p:nvPicPr>
          <p:cNvPr id="32772" name="Picture 4" descr="http://www.europeum.org/ess2014/img/logo_uk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7189" y="4483862"/>
            <a:ext cx="1578817" cy="155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2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10</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291015"/>
            <a:ext cx="18369296" cy="5519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Examples</a:t>
            </a:r>
            <a:r>
              <a:rPr lang="it-IT" altLang="it-IT" sz="2400" dirty="0">
                <a:solidFill>
                  <a:schemeClr val="bg1">
                    <a:lumMod val="50000"/>
                  </a:schemeClr>
                </a:solidFill>
              </a:rPr>
              <a:t>:</a:t>
            </a:r>
          </a:p>
          <a:p>
            <a:pPr>
              <a:spcBef>
                <a:spcPts val="1500"/>
              </a:spcBef>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95940" name="Picture 4" descr="Image result for Multiple democracies in Eur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67" y="987622"/>
            <a:ext cx="3413434" cy="51127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3810000" y="2496912"/>
            <a:ext cx="7758382" cy="771667"/>
          </a:xfrm>
          <a:prstGeom prst="rect">
            <a:avLst/>
          </a:prstGeom>
        </p:spPr>
      </p:pic>
    </p:spTree>
    <p:extLst>
      <p:ext uri="{BB962C8B-B14F-4D97-AF65-F5344CB8AC3E}">
        <p14:creationId xmlns:p14="http://schemas.microsoft.com/office/powerpoint/2010/main" val="38847590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11</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291015"/>
            <a:ext cx="18369296" cy="5519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Examples</a:t>
            </a:r>
            <a:r>
              <a:rPr lang="it-IT" altLang="it-IT" sz="2400" dirty="0">
                <a:solidFill>
                  <a:schemeClr val="bg1">
                    <a:lumMod val="50000"/>
                  </a:schemeClr>
                </a:solidFill>
              </a:rPr>
              <a:t>:</a:t>
            </a:r>
          </a:p>
          <a:p>
            <a:pPr>
              <a:spcBef>
                <a:spcPts val="1500"/>
              </a:spcBef>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95940" name="Picture 4" descr="Image result for Multiple democracies in Eur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67" y="987622"/>
            <a:ext cx="3413434" cy="51127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7491663" y="9525"/>
            <a:ext cx="4679037" cy="6851034"/>
          </a:xfrm>
          <a:prstGeom prst="rect">
            <a:avLst/>
          </a:prstGeom>
        </p:spPr>
      </p:pic>
    </p:spTree>
    <p:extLst>
      <p:ext uri="{BB962C8B-B14F-4D97-AF65-F5344CB8AC3E}">
        <p14:creationId xmlns:p14="http://schemas.microsoft.com/office/powerpoint/2010/main" val="23612236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951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6"/>
          <a:stretch>
            <a:fillRect/>
          </a:stretch>
        </p:blipFill>
        <p:spPr>
          <a:xfrm>
            <a:off x="2235329" y="2002255"/>
            <a:ext cx="9361549" cy="4320715"/>
          </a:xfrm>
          <a:prstGeom prst="rect">
            <a:avLst/>
          </a:prstGeom>
        </p:spPr>
      </p:pic>
    </p:spTree>
    <p:extLst>
      <p:ext uri="{BB962C8B-B14F-4D97-AF65-F5344CB8AC3E}">
        <p14:creationId xmlns:p14="http://schemas.microsoft.com/office/powerpoint/2010/main" val="401528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696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a:extLst>
              <a:ext uri="{FF2B5EF4-FFF2-40B4-BE49-F238E27FC236}">
                <a16:creationId xmlns:a16="http://schemas.microsoft.com/office/drawing/2014/main" id="{BB8C576F-8E1B-4FD0-A2C7-CF8E8C35D80C}"/>
              </a:ext>
            </a:extLst>
          </p:cNvPr>
          <p:cNvPicPr>
            <a:picLocks noChangeAspect="1"/>
          </p:cNvPicPr>
          <p:nvPr/>
        </p:nvPicPr>
        <p:blipFill>
          <a:blip r:embed="rId6"/>
          <a:stretch>
            <a:fillRect/>
          </a:stretch>
        </p:blipFill>
        <p:spPr>
          <a:xfrm>
            <a:off x="2377440" y="2122821"/>
            <a:ext cx="9582632" cy="3438149"/>
          </a:xfrm>
          <a:prstGeom prst="rect">
            <a:avLst/>
          </a:prstGeom>
        </p:spPr>
      </p:pic>
    </p:spTree>
    <p:extLst>
      <p:ext uri="{BB962C8B-B14F-4D97-AF65-F5344CB8AC3E}">
        <p14:creationId xmlns:p14="http://schemas.microsoft.com/office/powerpoint/2010/main" val="234093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Objectives</a:t>
            </a:r>
            <a:br>
              <a:rPr lang="it-IT" sz="3600" b="1" dirty="0">
                <a:solidFill>
                  <a:schemeClr val="bg1">
                    <a:lumMod val="50000"/>
                  </a:schemeClr>
                </a:solidFill>
              </a:rPr>
            </a:br>
            <a:br>
              <a:rPr lang="en-GB" sz="2400" dirty="0">
                <a:solidFill>
                  <a:schemeClr val="bg1">
                    <a:lumMod val="50000"/>
                  </a:schemeClr>
                </a:solidFill>
              </a:rPr>
            </a:br>
            <a:br>
              <a:rPr lang="en-GB" sz="3200" dirty="0"/>
            </a:br>
            <a:r>
              <a:rPr lang="en-GB" sz="3200" dirty="0"/>
              <a:t>1. The nature of the European Constitution;</a:t>
            </a:r>
            <a:br>
              <a:rPr lang="en-GB" sz="3200" dirty="0"/>
            </a:br>
            <a:br>
              <a:rPr lang="en-GB" sz="3200" dirty="0"/>
            </a:br>
            <a:r>
              <a:rPr lang="en-GB" sz="3200" dirty="0"/>
              <a:t>2. Process of integration-through-law</a:t>
            </a:r>
            <a:br>
              <a:rPr lang="en-GB" sz="3200" dirty="0"/>
            </a:br>
            <a:br>
              <a:rPr lang="en-GB" sz="3200" dirty="0"/>
            </a:br>
            <a:r>
              <a:rPr lang="en-GB" sz="3200" dirty="0"/>
              <a:t>3. Tensions between EU and national level/resistance;</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9751" name="Image" r:id="rId3" imgW="495000" imgH="761760" progId="Photoshop.Image.13">
                  <p:embed/>
                </p:oleObj>
              </mc:Choice>
              <mc:Fallback>
                <p:oleObj name="Image" r:id="rId3" imgW="495000" imgH="761760" progId="Photoshop.Image.13">
                  <p:embed/>
                  <p:pic>
                    <p:nvPicPr>
                      <p:cNvPr id="0" name=""/>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8536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512" name="Picture 80" descr="Risultati immagini per text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282" y="1878103"/>
            <a:ext cx="6613500" cy="41069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1599093" y="490699"/>
            <a:ext cx="9119616" cy="1725353"/>
          </a:xfrm>
        </p:spPr>
        <p:txBody>
          <a:bodyPr anchor="t" anchorCtr="0">
            <a:normAutofit fontScale="90000"/>
          </a:bodyPr>
          <a:lstStyle/>
          <a:p>
            <a:br>
              <a:rPr lang="it-IT" sz="4400" b="1" dirty="0"/>
            </a:br>
            <a:br>
              <a:rPr lang="it-IT" sz="3600" b="1" dirty="0">
                <a:solidFill>
                  <a:schemeClr val="bg1">
                    <a:lumMod val="50000"/>
                  </a:schemeClr>
                </a:solidFill>
              </a:rPr>
            </a:br>
            <a:r>
              <a:rPr lang="it-IT" b="1" dirty="0">
                <a:solidFill>
                  <a:schemeClr val="bg1">
                    <a:lumMod val="50000"/>
                  </a:schemeClr>
                </a:solidFill>
              </a:rPr>
              <a:t>Introduction</a:t>
            </a: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6686" name="Image" r:id="rId4" imgW="495000" imgH="761760" progId="Photoshop.Image.13">
                  <p:embed/>
                </p:oleObj>
              </mc:Choice>
              <mc:Fallback>
                <p:oleObj name="Image" r:id="rId4" imgW="495000" imgH="761760" progId="Photoshop.Image.13">
                  <p:embed/>
                  <p:pic>
                    <p:nvPicPr>
                      <p:cNvPr id="0" name=""/>
                      <p:cNvPicPr/>
                      <p:nvPr/>
                    </p:nvPicPr>
                    <p:blipFill>
                      <a:blip r:embed="rId5"/>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Box 6"/>
          <p:cNvSpPr txBox="1"/>
          <p:nvPr/>
        </p:nvSpPr>
        <p:spPr>
          <a:xfrm>
            <a:off x="5787295" y="2394860"/>
            <a:ext cx="4822250" cy="2123658"/>
          </a:xfrm>
          <a:prstGeom prst="rect">
            <a:avLst/>
          </a:prstGeom>
          <a:noFill/>
        </p:spPr>
        <p:txBody>
          <a:bodyPr wrap="square" rtlCol="0">
            <a:spAutoFit/>
          </a:bodyPr>
          <a:lstStyle/>
          <a:p>
            <a:r>
              <a:rPr lang="it-IT" sz="4400" dirty="0" err="1">
                <a:latin typeface="Lucida Handwriting" panose="03010101010101010101" pitchFamily="66" charset="0"/>
              </a:rPr>
              <a:t>Is</a:t>
            </a:r>
            <a:r>
              <a:rPr lang="it-IT" sz="4400" dirty="0">
                <a:latin typeface="Lucida Handwriting" panose="03010101010101010101" pitchFamily="66" charset="0"/>
              </a:rPr>
              <a:t> </a:t>
            </a:r>
            <a:r>
              <a:rPr lang="it-IT" sz="4400" dirty="0" err="1">
                <a:latin typeface="Lucida Handwriting" panose="03010101010101010101" pitchFamily="66" charset="0"/>
              </a:rPr>
              <a:t>there</a:t>
            </a:r>
            <a:r>
              <a:rPr lang="it-IT" sz="4400" dirty="0">
                <a:latin typeface="Lucida Handwriting" panose="03010101010101010101" pitchFamily="66" charset="0"/>
              </a:rPr>
              <a:t> a </a:t>
            </a:r>
            <a:r>
              <a:rPr lang="it-IT" sz="4400" dirty="0" err="1">
                <a:latin typeface="Lucida Handwriting" panose="03010101010101010101" pitchFamily="66" charset="0"/>
              </a:rPr>
              <a:t>European</a:t>
            </a:r>
            <a:r>
              <a:rPr lang="it-IT" sz="4400" dirty="0">
                <a:latin typeface="Lucida Handwriting" panose="03010101010101010101" pitchFamily="66" charset="0"/>
              </a:rPr>
              <a:t> </a:t>
            </a:r>
            <a:r>
              <a:rPr lang="it-IT" sz="4400" dirty="0" err="1">
                <a:latin typeface="Lucida Handwriting" panose="03010101010101010101" pitchFamily="66" charset="0"/>
              </a:rPr>
              <a:t>Constitution</a:t>
            </a:r>
            <a:r>
              <a:rPr lang="it-IT" sz="4400" dirty="0">
                <a:latin typeface="Lucida Handwriting" panose="03010101010101010101" pitchFamily="66" charset="0"/>
              </a:rPr>
              <a:t>?</a:t>
            </a:r>
            <a:endParaRPr lang="en-GB" sz="4400" dirty="0">
              <a:latin typeface="Lucida Handwriting" panose="03010101010101010101" pitchFamily="66" charset="0"/>
            </a:endParaRPr>
          </a:p>
        </p:txBody>
      </p:sp>
    </p:spTree>
    <p:extLst>
      <p:ext uri="{BB962C8B-B14F-4D97-AF65-F5344CB8AC3E}">
        <p14:creationId xmlns:p14="http://schemas.microsoft.com/office/powerpoint/2010/main" val="88226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512" name="Picture 80" descr="Risultati immagini per text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179" y="1601374"/>
            <a:ext cx="8438571" cy="4577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1599093" y="490699"/>
            <a:ext cx="9119616" cy="1725353"/>
          </a:xfrm>
        </p:spPr>
        <p:txBody>
          <a:bodyPr anchor="t" anchorCtr="0">
            <a:normAutofit fontScale="90000"/>
          </a:bodyPr>
          <a:lstStyle/>
          <a:p>
            <a:br>
              <a:rPr lang="it-IT" sz="4400" b="1" dirty="0"/>
            </a:br>
            <a:br>
              <a:rPr lang="it-IT" sz="3600" b="1" dirty="0">
                <a:solidFill>
                  <a:schemeClr val="bg1">
                    <a:lumMod val="50000"/>
                  </a:schemeClr>
                </a:solidFill>
              </a:rPr>
            </a:br>
            <a:r>
              <a:rPr lang="it-IT" b="1" dirty="0">
                <a:solidFill>
                  <a:schemeClr val="bg1">
                    <a:lumMod val="50000"/>
                  </a:schemeClr>
                </a:solidFill>
              </a:rPr>
              <a:t>Introduction</a:t>
            </a:r>
            <a:br>
              <a:rPr lang="it-IT" b="1" dirty="0">
                <a:solidFill>
                  <a:schemeClr val="bg1">
                    <a:lumMod val="50000"/>
                  </a:schemeClr>
                </a:solidFill>
              </a:rPr>
            </a:br>
            <a:br>
              <a:rPr lang="it-IT" b="1" dirty="0">
                <a:solidFill>
                  <a:schemeClr val="bg1">
                    <a:lumMod val="50000"/>
                  </a:schemeClr>
                </a:solidFill>
              </a:rPr>
            </a:br>
            <a:endParaRPr lang="en-US" sz="20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7989" name="Image" r:id="rId4" imgW="495000" imgH="761760" progId="Photoshop.Image.13">
                  <p:embed/>
                </p:oleObj>
              </mc:Choice>
              <mc:Fallback>
                <p:oleObj name="Image" r:id="rId4" imgW="495000" imgH="761760" progId="Photoshop.Image.13">
                  <p:embed/>
                  <p:pic>
                    <p:nvPicPr>
                      <p:cNvPr id="4" name="Object 3"/>
                      <p:cNvPicPr/>
                      <p:nvPr/>
                    </p:nvPicPr>
                    <p:blipFill>
                      <a:blip r:embed="rId5"/>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Box 6"/>
          <p:cNvSpPr txBox="1"/>
          <p:nvPr/>
        </p:nvSpPr>
        <p:spPr>
          <a:xfrm>
            <a:off x="3760516" y="2357231"/>
            <a:ext cx="6958193" cy="1938992"/>
          </a:xfrm>
          <a:prstGeom prst="rect">
            <a:avLst/>
          </a:prstGeom>
          <a:noFill/>
        </p:spPr>
        <p:txBody>
          <a:bodyPr wrap="square" rtlCol="0">
            <a:spAutoFit/>
          </a:bodyPr>
          <a:lstStyle/>
          <a:p>
            <a:r>
              <a:rPr lang="it-IT" sz="4000" dirty="0" err="1">
                <a:latin typeface="Lucida Handwriting" panose="03010101010101010101" pitchFamily="66" charset="0"/>
              </a:rPr>
              <a:t>What</a:t>
            </a:r>
            <a:r>
              <a:rPr lang="it-IT" sz="4000" dirty="0">
                <a:latin typeface="Lucida Handwriting" panose="03010101010101010101" pitchFamily="66" charset="0"/>
              </a:rPr>
              <a:t> are </a:t>
            </a:r>
            <a:r>
              <a:rPr lang="it-IT" sz="4000" dirty="0" err="1">
                <a:latin typeface="Lucida Handwriting" panose="03010101010101010101" pitchFamily="66" charset="0"/>
              </a:rPr>
              <a:t>fundamental</a:t>
            </a:r>
            <a:r>
              <a:rPr lang="it-IT" sz="4000" dirty="0">
                <a:latin typeface="Lucida Handwriting" panose="03010101010101010101" pitchFamily="66" charset="0"/>
              </a:rPr>
              <a:t> </a:t>
            </a:r>
            <a:r>
              <a:rPr lang="it-IT" sz="4000" dirty="0" err="1">
                <a:latin typeface="Lucida Handwriting" panose="03010101010101010101" pitchFamily="66" charset="0"/>
              </a:rPr>
              <a:t>principles</a:t>
            </a:r>
            <a:r>
              <a:rPr lang="it-IT" sz="4000" dirty="0">
                <a:latin typeface="Lucida Handwriting" panose="03010101010101010101" pitchFamily="66" charset="0"/>
              </a:rPr>
              <a:t> on the EU </a:t>
            </a:r>
            <a:r>
              <a:rPr lang="it-IT" sz="4000" dirty="0" err="1">
                <a:latin typeface="Lucida Handwriting" panose="03010101010101010101" pitchFamily="66" charset="0"/>
              </a:rPr>
              <a:t>level</a:t>
            </a:r>
            <a:r>
              <a:rPr lang="it-IT" sz="4000" dirty="0">
                <a:latin typeface="Lucida Handwriting" panose="03010101010101010101" pitchFamily="66" charset="0"/>
              </a:rPr>
              <a:t>?</a:t>
            </a:r>
            <a:endParaRPr lang="en-GB" sz="4000" dirty="0">
              <a:latin typeface="Lucida Handwriting" panose="03010101010101010101" pitchFamily="66" charset="0"/>
            </a:endParaRPr>
          </a:p>
        </p:txBody>
      </p:sp>
    </p:spTree>
    <p:extLst>
      <p:ext uri="{BB962C8B-B14F-4D97-AF65-F5344CB8AC3E}">
        <p14:creationId xmlns:p14="http://schemas.microsoft.com/office/powerpoint/2010/main" val="44318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a:t>
            </a:r>
            <a:r>
              <a:rPr lang="it-IT" sz="3600" b="1" dirty="0" err="1">
                <a:solidFill>
                  <a:schemeClr val="bg1">
                    <a:lumMod val="50000"/>
                  </a:schemeClr>
                </a:solidFill>
              </a:rPr>
              <a:t>Constitutional</a:t>
            </a:r>
            <a:r>
              <a:rPr lang="it-IT" sz="3600" b="1" dirty="0">
                <a:solidFill>
                  <a:schemeClr val="bg1">
                    <a:lumMod val="50000"/>
                  </a:schemeClr>
                </a:solidFill>
              </a:rPr>
              <a:t> Model</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Even if political constitutions have been rejected various times in EU history, the EU can be said to have a </a:t>
            </a:r>
            <a:r>
              <a:rPr lang="en-GB" sz="3600" i="1" dirty="0">
                <a:solidFill>
                  <a:schemeClr val="tx1">
                    <a:lumMod val="85000"/>
                    <a:lumOff val="15000"/>
                  </a:schemeClr>
                </a:solidFill>
              </a:rPr>
              <a:t>de facto </a:t>
            </a:r>
            <a:r>
              <a:rPr lang="en-GB" sz="3600" dirty="0">
                <a:solidFill>
                  <a:schemeClr val="tx1">
                    <a:lumMod val="85000"/>
                    <a:lumOff val="15000"/>
                  </a:schemeClr>
                </a:solidFill>
              </a:rPr>
              <a:t>constitution based on EU law;</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The EU process is often referred to as ‘integration-through-law’;</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5201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8269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a:t>
            </a:r>
            <a:r>
              <a:rPr lang="it-IT" sz="3600" b="1" dirty="0" err="1">
                <a:solidFill>
                  <a:schemeClr val="bg1">
                    <a:lumMod val="50000"/>
                  </a:schemeClr>
                </a:solidFill>
              </a:rPr>
              <a:t>Constitutional</a:t>
            </a:r>
            <a:r>
              <a:rPr lang="it-IT" sz="3600" b="1" dirty="0">
                <a:solidFill>
                  <a:schemeClr val="bg1">
                    <a:lumMod val="50000"/>
                  </a:schemeClr>
                </a:solidFill>
              </a:rPr>
              <a:t> Model</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EU law has acquired a constitutional nature due to important cases ruled by the European Court of Justice (CJEU), which have led to EU law having primacy and direct effect in the European system;</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In this regard, the EU constitution is an incremental or a ‘grown’ constitution.</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5303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89454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a:t>
            </a:r>
            <a:r>
              <a:rPr lang="it-IT" sz="3600" b="1" dirty="0" err="1">
                <a:solidFill>
                  <a:schemeClr val="bg1">
                    <a:lumMod val="50000"/>
                  </a:schemeClr>
                </a:solidFill>
              </a:rPr>
              <a:t>Constitutional</a:t>
            </a:r>
            <a:r>
              <a:rPr lang="it-IT" sz="3600" b="1" dirty="0">
                <a:solidFill>
                  <a:schemeClr val="bg1">
                    <a:lumMod val="50000"/>
                  </a:schemeClr>
                </a:solidFill>
              </a:rPr>
              <a:t> Model</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One major attempt to ‘make’ a constitution was the attempt in the early 2000s, in the form of the </a:t>
            </a:r>
            <a:r>
              <a:rPr lang="en-GB" sz="3600" i="1" dirty="0">
                <a:solidFill>
                  <a:schemeClr val="tx1">
                    <a:lumMod val="85000"/>
                    <a:lumOff val="15000"/>
                  </a:schemeClr>
                </a:solidFill>
              </a:rPr>
              <a:t>Convention on the Future of Europe </a:t>
            </a:r>
            <a:r>
              <a:rPr lang="en-GB" sz="3600" dirty="0">
                <a:solidFill>
                  <a:schemeClr val="tx1">
                    <a:lumMod val="85000"/>
                    <a:lumOff val="15000"/>
                  </a:schemeClr>
                </a:solidFill>
              </a:rPr>
              <a:t>(Scholl 2006);</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The draft produced by the Convention was however rejected by two referenda in France and the Netherlands in 2005;</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5405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238802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buSzPct val="100000"/>
            </a:pPr>
            <a:fld id="{645905C5-738B-485D-BBCF-92C09034C4EC}" type="slidenum">
              <a:rPr lang="nl-NL" altLang="it-IT" sz="1800">
                <a:solidFill>
                  <a:srgbClr val="FFFFFF"/>
                </a:solidFill>
              </a:rPr>
              <a:pPr algn="r" eaLnBrk="1" hangingPunct="1">
                <a:buSzPct val="100000"/>
              </a:pPr>
              <a:t>2</a:t>
            </a:fld>
            <a:endParaRPr lang="nl-NL" altLang="it-IT" sz="1800">
              <a:solidFill>
                <a:srgbClr val="FFFFFF"/>
              </a:solidFill>
            </a:endParaRPr>
          </a:p>
        </p:txBody>
      </p:sp>
      <p:sp>
        <p:nvSpPr>
          <p:cNvPr id="5124" name="Rectangle 3"/>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9pPr>
          </a:lstStyle>
          <a:p>
            <a:pPr>
              <a:spcBef>
                <a:spcPts val="500"/>
              </a:spcBef>
              <a:buSzPct val="100000"/>
            </a:pPr>
            <a:r>
              <a:rPr lang="en-US" altLang="it-IT" sz="2000" b="1" dirty="0">
                <a:solidFill>
                  <a:srgbClr val="CBD7F1"/>
                </a:solidFill>
                <a:latin typeface="Corbel" panose="020B0503020204020204" pitchFamily="34" charset="0"/>
              </a:rPr>
              <a:t>	</a:t>
            </a:r>
          </a:p>
        </p:txBody>
      </p:sp>
      <p:sp>
        <p:nvSpPr>
          <p:cNvPr id="3077" name="Rectangle 4"/>
          <p:cNvSpPr>
            <a:spLocks noChangeArrowheads="1"/>
          </p:cNvSpPr>
          <p:nvPr/>
        </p:nvSpPr>
        <p:spPr bwMode="auto">
          <a:xfrm>
            <a:off x="1722438" y="239713"/>
            <a:ext cx="2286000"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9pPr>
          </a:lstStyle>
          <a:p>
            <a:pPr eaLnBrk="1" hangingPunct="1">
              <a:buSzPct val="100000"/>
              <a:defRPr/>
            </a:pPr>
            <a:endParaRPr lang="nl-NL" altLang="it-IT" sz="2800" b="1" u="sng" dirty="0">
              <a:solidFill>
                <a:schemeClr val="bg1">
                  <a:lumMod val="85000"/>
                </a:schemeClr>
              </a:solidFill>
              <a:latin typeface="Corbel" panose="020B0503020204020204" pitchFamily="34" charset="0"/>
            </a:endParaRPr>
          </a:p>
        </p:txBody>
      </p:sp>
      <p:sp>
        <p:nvSpPr>
          <p:cNvPr id="5126" name="Text Box 5"/>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ts val="2000"/>
              </a:spcBef>
              <a:buClr>
                <a:srgbClr val="000000"/>
              </a:buClr>
              <a:buSzPct val="100000"/>
            </a:pPr>
            <a:endParaRPr lang="it-IT" altLang="it-IT"/>
          </a:p>
        </p:txBody>
      </p:sp>
      <p:pic>
        <p:nvPicPr>
          <p:cNvPr id="9" name="Picture 8"/>
          <p:cNvPicPr>
            <a:picLocks noChangeAspect="1"/>
          </p:cNvPicPr>
          <p:nvPr/>
        </p:nvPicPr>
        <p:blipFill>
          <a:blip r:embed="rId3"/>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 name="Picture 1">
            <a:extLst>
              <a:ext uri="{FF2B5EF4-FFF2-40B4-BE49-F238E27FC236}">
                <a16:creationId xmlns:a16="http://schemas.microsoft.com/office/drawing/2014/main" id="{5E8EBBB7-892B-46B9-AA95-71B444EF216B}"/>
              </a:ext>
            </a:extLst>
          </p:cNvPr>
          <p:cNvPicPr>
            <a:picLocks noChangeAspect="1"/>
          </p:cNvPicPr>
          <p:nvPr/>
        </p:nvPicPr>
        <p:blipFill>
          <a:blip r:embed="rId4"/>
          <a:stretch>
            <a:fillRect/>
          </a:stretch>
        </p:blipFill>
        <p:spPr>
          <a:xfrm>
            <a:off x="6398734" y="71806"/>
            <a:ext cx="4621027" cy="6633794"/>
          </a:xfrm>
          <a:prstGeom prst="rect">
            <a:avLst/>
          </a:prstGeom>
        </p:spPr>
      </p:pic>
    </p:spTree>
    <p:extLst>
      <p:ext uri="{BB962C8B-B14F-4D97-AF65-F5344CB8AC3E}">
        <p14:creationId xmlns:p14="http://schemas.microsoft.com/office/powerpoint/2010/main" val="1769847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a:t>
            </a:r>
            <a:r>
              <a:rPr lang="it-IT" sz="3600" b="1" dirty="0" err="1">
                <a:solidFill>
                  <a:schemeClr val="bg1">
                    <a:lumMod val="50000"/>
                  </a:schemeClr>
                </a:solidFill>
              </a:rPr>
              <a:t>Constitutional</a:t>
            </a:r>
            <a:r>
              <a:rPr lang="it-IT" sz="3600" b="1" dirty="0">
                <a:solidFill>
                  <a:schemeClr val="bg1">
                    <a:lumMod val="50000"/>
                  </a:schemeClr>
                </a:solidFill>
              </a:rPr>
              <a:t> Model</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594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pic>
        <p:nvPicPr>
          <p:cNvPr id="295940" name="Picture 4" descr="Risultati immagini per eu constitution">
            <a:extLst>
              <a:ext uri="{FF2B5EF4-FFF2-40B4-BE49-F238E27FC236}">
                <a16:creationId xmlns:a16="http://schemas.microsoft.com/office/drawing/2014/main" id="{6BF138C9-48C7-402F-97F3-CF27C96379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383" y="1125099"/>
            <a:ext cx="8059153" cy="502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8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a:t>
            </a:r>
            <a:r>
              <a:rPr lang="it-IT" sz="3600" b="1" dirty="0" err="1">
                <a:solidFill>
                  <a:schemeClr val="bg1">
                    <a:lumMod val="50000"/>
                  </a:schemeClr>
                </a:solidFill>
              </a:rPr>
              <a:t>Constitutional</a:t>
            </a:r>
            <a:r>
              <a:rPr lang="it-IT" sz="3600" b="1" dirty="0">
                <a:solidFill>
                  <a:schemeClr val="bg1">
                    <a:lumMod val="50000"/>
                  </a:schemeClr>
                </a:solidFill>
              </a:rPr>
              <a:t> Model</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The European attempt to create a constitution is fraught with complexity, not least due to the impossibility of a European </a:t>
            </a:r>
            <a:r>
              <a:rPr lang="en-GB" sz="3600" i="1" dirty="0">
                <a:solidFill>
                  <a:schemeClr val="tx1">
                    <a:lumMod val="85000"/>
                    <a:lumOff val="15000"/>
                  </a:schemeClr>
                </a:solidFill>
              </a:rPr>
              <a:t>ethnos</a:t>
            </a:r>
            <a:r>
              <a:rPr lang="en-GB" sz="3600" dirty="0">
                <a:solidFill>
                  <a:schemeClr val="tx1">
                    <a:lumMod val="85000"/>
                    <a:lumOff val="15000"/>
                  </a:schemeClr>
                </a:solidFill>
              </a:rPr>
              <a:t>, but, as some have argued, equally due to the difficulty of creating a European </a:t>
            </a:r>
            <a:r>
              <a:rPr lang="en-GB" sz="3600" i="1" dirty="0">
                <a:solidFill>
                  <a:schemeClr val="tx1">
                    <a:lumMod val="85000"/>
                    <a:lumOff val="15000"/>
                  </a:schemeClr>
                </a:solidFill>
              </a:rPr>
              <a:t>demos</a:t>
            </a:r>
            <a:r>
              <a:rPr lang="en-GB" sz="3600" dirty="0">
                <a:solidFill>
                  <a:schemeClr val="tx1">
                    <a:lumMod val="85000"/>
                    <a:lumOff val="15000"/>
                  </a:schemeClr>
                </a:solidFill>
              </a:rPr>
              <a:t> (the </a:t>
            </a:r>
            <a:r>
              <a:rPr lang="en-GB" sz="3600" i="1" dirty="0">
                <a:solidFill>
                  <a:schemeClr val="tx1">
                    <a:lumMod val="85000"/>
                    <a:lumOff val="15000"/>
                  </a:schemeClr>
                </a:solidFill>
              </a:rPr>
              <a:t>no-demos thesis</a:t>
            </a:r>
            <a:r>
              <a:rPr lang="en-GB" sz="3600" dirty="0">
                <a:solidFill>
                  <a:schemeClr val="tx1">
                    <a:lumMod val="85000"/>
                    <a:lumOff val="15000"/>
                  </a:schemeClr>
                </a:solidFill>
              </a:rPr>
              <a:t>, Grimm 1995);</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5507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16008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a:t>
            </a:r>
            <a:r>
              <a:rPr lang="it-IT" sz="3600" b="1" dirty="0" err="1">
                <a:solidFill>
                  <a:schemeClr val="bg1">
                    <a:lumMod val="50000"/>
                  </a:schemeClr>
                </a:solidFill>
              </a:rPr>
              <a:t>Constitutional</a:t>
            </a:r>
            <a:r>
              <a:rPr lang="it-IT" sz="3600" b="1" dirty="0">
                <a:solidFill>
                  <a:schemeClr val="bg1">
                    <a:lumMod val="50000"/>
                  </a:schemeClr>
                </a:solidFill>
              </a:rPr>
              <a:t> Model</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But it could be equally argued that the European project of a constitution ought to be one of projecting a united ‘people’ into the future;</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This is for instance the argument of </a:t>
            </a:r>
            <a:r>
              <a:rPr lang="en-GB" sz="3600" dirty="0" err="1">
                <a:solidFill>
                  <a:schemeClr val="tx1">
                    <a:lumMod val="85000"/>
                    <a:lumOff val="15000"/>
                  </a:schemeClr>
                </a:solidFill>
              </a:rPr>
              <a:t>Juergen</a:t>
            </a:r>
            <a:r>
              <a:rPr lang="en-GB" sz="3600" dirty="0">
                <a:solidFill>
                  <a:schemeClr val="tx1">
                    <a:lumMod val="85000"/>
                    <a:lumOff val="15000"/>
                  </a:schemeClr>
                </a:solidFill>
              </a:rPr>
              <a:t> Habermas, in his notion of ‘post-nationalism’ and ‘constitutional patriotism’ (Habermas 1998);</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5609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03636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Legal </a:t>
            </a:r>
            <a:r>
              <a:rPr lang="it-IT" sz="3600" b="1" dirty="0" err="1">
                <a:solidFill>
                  <a:schemeClr val="bg1">
                    <a:lumMod val="50000"/>
                  </a:schemeClr>
                </a:solidFill>
              </a:rPr>
              <a:t>Foundations</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a:t>
            </a:r>
            <a:r>
              <a:rPr lang="en-GB" sz="3600" i="1" dirty="0">
                <a:solidFill>
                  <a:schemeClr val="tx1">
                    <a:lumMod val="85000"/>
                    <a:lumOff val="15000"/>
                  </a:schemeClr>
                </a:solidFill>
              </a:rPr>
              <a:t>Magic triangle</a:t>
            </a:r>
            <a:r>
              <a:rPr lang="en-GB" sz="3600" dirty="0">
                <a:solidFill>
                  <a:schemeClr val="tx1">
                    <a:lumMod val="85000"/>
                    <a:lumOff val="15000"/>
                  </a:schemeClr>
                </a:solidFill>
              </a:rPr>
              <a:t>: direct effect; supremacy, and preliminary ruling (</a:t>
            </a:r>
            <a:r>
              <a:rPr lang="en-GB" sz="3600" dirty="0" err="1">
                <a:solidFill>
                  <a:schemeClr val="tx1">
                    <a:lumMod val="85000"/>
                    <a:lumOff val="15000"/>
                  </a:schemeClr>
                </a:solidFill>
              </a:rPr>
              <a:t>Vauchez</a:t>
            </a:r>
            <a:r>
              <a:rPr lang="en-GB" sz="3600" dirty="0">
                <a:solidFill>
                  <a:schemeClr val="tx1">
                    <a:lumMod val="85000"/>
                    <a:lumOff val="15000"/>
                  </a:schemeClr>
                </a:solidFill>
              </a:rPr>
              <a:t> 2008);</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The 3 principles together create an EU polity with a clear rationale and sense of unity, but also promote further Europeanization;</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041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821031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Legal </a:t>
            </a:r>
            <a:r>
              <a:rPr lang="it-IT" sz="3600" b="1" dirty="0" err="1">
                <a:solidFill>
                  <a:schemeClr val="bg1">
                    <a:lumMod val="50000"/>
                  </a:schemeClr>
                </a:solidFill>
              </a:rPr>
              <a:t>Foundations</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‘Integration-through-law’ is understood as the key driving force behind European integration;</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When the early political push for European integration subsided, the integration-through-law process guaranteed its continuity;</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143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5060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Legal </a:t>
            </a:r>
            <a:r>
              <a:rPr lang="it-IT" sz="3600" b="1" dirty="0" err="1">
                <a:solidFill>
                  <a:schemeClr val="bg1">
                    <a:lumMod val="50000"/>
                  </a:schemeClr>
                </a:solidFill>
              </a:rPr>
              <a:t>Foundations</a:t>
            </a: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‘Integration-through-law’ is not only the result of EU institutions – the European Court of Justice in particular – pushing integration forward;</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Increasingly it is argued that other actors too – interest groups, multinational companies, NGOs – contribute to the story;</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246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2722832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Legal </a:t>
            </a:r>
            <a:r>
              <a:rPr lang="it-IT" sz="3600" b="1" dirty="0" err="1">
                <a:solidFill>
                  <a:schemeClr val="bg1">
                    <a:lumMod val="50000"/>
                  </a:schemeClr>
                </a:solidFill>
              </a:rPr>
              <a:t>Foundations</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A key – sociological – question is: </a:t>
            </a:r>
            <a:r>
              <a:rPr lang="en-GB" sz="3600" i="1" dirty="0">
                <a:solidFill>
                  <a:schemeClr val="tx1">
                    <a:lumMod val="85000"/>
                    <a:lumOff val="15000"/>
                  </a:schemeClr>
                </a:solidFill>
              </a:rPr>
              <a:t>how has this legally driven process come about?</a:t>
            </a:r>
            <a:r>
              <a:rPr lang="en-GB" sz="3600" dirty="0">
                <a:solidFill>
                  <a:schemeClr val="tx1">
                    <a:lumMod val="85000"/>
                    <a:lumOff val="15000"/>
                  </a:schemeClr>
                </a:solidFill>
              </a:rPr>
              <a:t> (</a:t>
            </a:r>
            <a:r>
              <a:rPr lang="en-GB" sz="3600" dirty="0" err="1">
                <a:solidFill>
                  <a:schemeClr val="tx1">
                    <a:lumMod val="85000"/>
                    <a:lumOff val="15000"/>
                  </a:schemeClr>
                </a:solidFill>
              </a:rPr>
              <a:t>Vauchez</a:t>
            </a:r>
            <a:r>
              <a:rPr lang="en-GB" sz="3600" dirty="0">
                <a:solidFill>
                  <a:schemeClr val="tx1">
                    <a:lumMod val="85000"/>
                    <a:lumOff val="15000"/>
                  </a:schemeClr>
                </a:solidFill>
              </a:rPr>
              <a:t> 2008);</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How did the </a:t>
            </a:r>
            <a:r>
              <a:rPr lang="en-GB" sz="3600" i="1" dirty="0">
                <a:solidFill>
                  <a:schemeClr val="tx1">
                    <a:lumMod val="85000"/>
                    <a:lumOff val="15000"/>
                  </a:schemeClr>
                </a:solidFill>
              </a:rPr>
              <a:t>idea</a:t>
            </a:r>
            <a:r>
              <a:rPr lang="en-GB" sz="3600" dirty="0">
                <a:solidFill>
                  <a:schemeClr val="tx1">
                    <a:lumMod val="85000"/>
                    <a:lumOff val="15000"/>
                  </a:schemeClr>
                </a:solidFill>
              </a:rPr>
              <a:t> of legal integration emerge and how has it been normatively been promoted?</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348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656298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The </a:t>
            </a:r>
            <a:r>
              <a:rPr lang="it-IT" sz="3600" b="1" dirty="0" err="1">
                <a:solidFill>
                  <a:schemeClr val="bg1">
                    <a:lumMod val="50000"/>
                  </a:schemeClr>
                </a:solidFill>
              </a:rPr>
              <a:t>EU’s</a:t>
            </a:r>
            <a:r>
              <a:rPr lang="it-IT" sz="3600" b="1" dirty="0">
                <a:solidFill>
                  <a:schemeClr val="bg1">
                    <a:lumMod val="50000"/>
                  </a:schemeClr>
                </a:solidFill>
              </a:rPr>
              <a:t> Legal </a:t>
            </a:r>
            <a:r>
              <a:rPr lang="it-IT" sz="3600" b="1" dirty="0" err="1">
                <a:solidFill>
                  <a:schemeClr val="bg1">
                    <a:lumMod val="50000"/>
                  </a:schemeClr>
                </a:solidFill>
              </a:rPr>
              <a:t>Foundations</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Foundational Myths:</a:t>
            </a:r>
            <a:br>
              <a:rPr lang="en-GB" sz="3600" dirty="0">
                <a:solidFill>
                  <a:schemeClr val="tx1">
                    <a:lumMod val="85000"/>
                    <a:lumOff val="15000"/>
                  </a:schemeClr>
                </a:solidFill>
              </a:rPr>
            </a:br>
            <a:r>
              <a:rPr lang="en-GB" sz="3600" dirty="0">
                <a:solidFill>
                  <a:schemeClr val="tx1">
                    <a:lumMod val="85000"/>
                    <a:lumOff val="15000"/>
                  </a:schemeClr>
                </a:solidFill>
              </a:rPr>
              <a:t>	</a:t>
            </a:r>
            <a:br>
              <a:rPr lang="en-GB" sz="3600" dirty="0">
                <a:solidFill>
                  <a:schemeClr val="tx1">
                    <a:lumMod val="85000"/>
                    <a:lumOff val="15000"/>
                  </a:schemeClr>
                </a:solidFill>
              </a:rPr>
            </a:br>
            <a:r>
              <a:rPr lang="en-GB" sz="3600" dirty="0">
                <a:solidFill>
                  <a:schemeClr val="tx1">
                    <a:lumMod val="85000"/>
                    <a:lumOff val="15000"/>
                  </a:schemeClr>
                </a:solidFill>
              </a:rPr>
              <a:t>	</a:t>
            </a:r>
            <a:r>
              <a:rPr lang="en-GB" sz="3600" i="1" dirty="0">
                <a:solidFill>
                  <a:schemeClr val="tx1">
                    <a:lumMod val="85000"/>
                    <a:lumOff val="15000"/>
                  </a:schemeClr>
                </a:solidFill>
              </a:rPr>
              <a:t>Van </a:t>
            </a:r>
            <a:r>
              <a:rPr lang="en-GB" sz="3600" i="1" dirty="0" err="1">
                <a:solidFill>
                  <a:schemeClr val="tx1">
                    <a:lumMod val="85000"/>
                    <a:lumOff val="15000"/>
                  </a:schemeClr>
                </a:solidFill>
              </a:rPr>
              <a:t>Gend</a:t>
            </a:r>
            <a:r>
              <a:rPr lang="en-GB" sz="3600" i="1" dirty="0">
                <a:solidFill>
                  <a:schemeClr val="tx1">
                    <a:lumMod val="85000"/>
                    <a:lumOff val="15000"/>
                  </a:schemeClr>
                </a:solidFill>
              </a:rPr>
              <a:t> and Loos (1963)</a:t>
            </a:r>
            <a:br>
              <a:rPr lang="en-GB" sz="3600" i="1" dirty="0">
                <a:solidFill>
                  <a:schemeClr val="tx1">
                    <a:lumMod val="85000"/>
                    <a:lumOff val="15000"/>
                  </a:schemeClr>
                </a:solidFill>
              </a:rPr>
            </a:br>
            <a:r>
              <a:rPr lang="en-GB" sz="3600" i="1" dirty="0">
                <a:solidFill>
                  <a:schemeClr val="tx1">
                    <a:lumMod val="85000"/>
                    <a:lumOff val="15000"/>
                  </a:schemeClr>
                </a:solidFill>
              </a:rPr>
              <a:t>	</a:t>
            </a:r>
            <a:r>
              <a:rPr lang="en-GB" sz="3600" dirty="0">
                <a:solidFill>
                  <a:schemeClr val="tx1">
                    <a:lumMod val="85000"/>
                    <a:lumOff val="15000"/>
                  </a:schemeClr>
                </a:solidFill>
              </a:rPr>
              <a:t>Establishing the direct effect of EU law</a:t>
            </a:r>
            <a:br>
              <a:rPr lang="en-GB" sz="3600" i="1"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a:t>
            </a:r>
            <a:r>
              <a:rPr lang="en-GB" sz="3600" i="1" dirty="0">
                <a:solidFill>
                  <a:schemeClr val="tx1">
                    <a:lumMod val="85000"/>
                    <a:lumOff val="15000"/>
                  </a:schemeClr>
                </a:solidFill>
              </a:rPr>
              <a:t>Costa v. ENEL (1964)</a:t>
            </a:r>
            <a:br>
              <a:rPr lang="en-GB" sz="3200" i="1" dirty="0">
                <a:solidFill>
                  <a:schemeClr val="tx1">
                    <a:lumMod val="65000"/>
                    <a:lumOff val="35000"/>
                  </a:schemeClr>
                </a:solidFill>
              </a:rPr>
            </a:br>
            <a:r>
              <a:rPr lang="en-GB" sz="3200" i="1" dirty="0">
                <a:solidFill>
                  <a:schemeClr val="tx1">
                    <a:lumMod val="65000"/>
                    <a:lumOff val="35000"/>
                  </a:schemeClr>
                </a:solidFill>
              </a:rPr>
              <a:t>	</a:t>
            </a:r>
            <a:r>
              <a:rPr lang="en-GB" sz="3600" dirty="0">
                <a:solidFill>
                  <a:schemeClr val="tx1"/>
                </a:solidFill>
              </a:rPr>
              <a:t>Establishing the supremacy of EU law</a:t>
            </a:r>
            <a:endParaRPr lang="en-US" sz="2400" dirty="0">
              <a:solidFill>
                <a:schemeClr val="tx1"/>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450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62386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Which have been the </a:t>
            </a:r>
            <a:r>
              <a:rPr lang="en-GB" sz="3600" i="1" dirty="0">
                <a:solidFill>
                  <a:schemeClr val="tx1">
                    <a:lumMod val="85000"/>
                    <a:lumOff val="15000"/>
                  </a:schemeClr>
                </a:solidFill>
              </a:rPr>
              <a:t>deeper structural transformations</a:t>
            </a:r>
            <a:r>
              <a:rPr lang="en-GB" sz="3600" dirty="0">
                <a:solidFill>
                  <a:schemeClr val="tx1">
                    <a:lumMod val="85000"/>
                    <a:lumOff val="15000"/>
                  </a:schemeClr>
                </a:solidFill>
              </a:rPr>
              <a:t> that underpin the process of European integration and the creation of a ‘European society by jurisdiction’? (Munch 2008)</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Which deeper transformations of solidarity, legal order,  and justice – emerging with a ‘European society’ - have taken place in the process of European integration?</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552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069082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We already explored Durkheim’s view of the relation between law, the division of labour in society, and social integration</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In Durkheim’s view, a regulatory/restitutive form of law becomes predominant in modern societies</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It is increasing societal </a:t>
            </a:r>
            <a:r>
              <a:rPr lang="en-GB" sz="3600" i="1" dirty="0">
                <a:solidFill>
                  <a:schemeClr val="tx1">
                    <a:lumMod val="85000"/>
                    <a:lumOff val="15000"/>
                  </a:schemeClr>
                </a:solidFill>
              </a:rPr>
              <a:t>specialization</a:t>
            </a:r>
            <a:r>
              <a:rPr lang="en-GB" sz="3600" dirty="0">
                <a:solidFill>
                  <a:schemeClr val="tx1">
                    <a:lumMod val="85000"/>
                    <a:lumOff val="15000"/>
                  </a:schemeClr>
                </a:solidFill>
              </a:rPr>
              <a:t> that underpins a regulatory/restitutive form of law</a:t>
            </a:r>
            <a:br>
              <a:rPr lang="en-GB" sz="3200" dirty="0">
                <a:solidFill>
                  <a:schemeClr val="tx1">
                    <a:lumMod val="65000"/>
                    <a:lumOff val="3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654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89386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buSzPct val="100000"/>
            </a:pPr>
            <a:fld id="{645905C5-738B-485D-BBCF-92C09034C4EC}" type="slidenum">
              <a:rPr lang="nl-NL" altLang="it-IT" sz="1800">
                <a:solidFill>
                  <a:srgbClr val="FFFFFF"/>
                </a:solidFill>
              </a:rPr>
              <a:pPr algn="r" eaLnBrk="1" hangingPunct="1">
                <a:buSzPct val="100000"/>
              </a:pPr>
              <a:t>3</a:t>
            </a:fld>
            <a:endParaRPr lang="nl-NL" altLang="it-IT" sz="1800">
              <a:solidFill>
                <a:srgbClr val="FFFFFF"/>
              </a:solidFill>
            </a:endParaRPr>
          </a:p>
        </p:txBody>
      </p:sp>
      <p:sp>
        <p:nvSpPr>
          <p:cNvPr id="5124" name="Rectangle 3"/>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9pPr>
          </a:lstStyle>
          <a:p>
            <a:pPr>
              <a:spcBef>
                <a:spcPts val="500"/>
              </a:spcBef>
              <a:buSzPct val="100000"/>
            </a:pPr>
            <a:r>
              <a:rPr lang="en-US" altLang="it-IT" sz="2000" b="1" dirty="0">
                <a:solidFill>
                  <a:srgbClr val="CBD7F1"/>
                </a:solidFill>
                <a:latin typeface="Corbel" panose="020B0503020204020204" pitchFamily="34" charset="0"/>
              </a:rPr>
              <a:t>	</a:t>
            </a:r>
          </a:p>
        </p:txBody>
      </p:sp>
      <p:sp>
        <p:nvSpPr>
          <p:cNvPr id="3077" name="Rectangle 4"/>
          <p:cNvSpPr>
            <a:spLocks noChangeArrowheads="1"/>
          </p:cNvSpPr>
          <p:nvPr/>
        </p:nvSpPr>
        <p:spPr bwMode="auto">
          <a:xfrm>
            <a:off x="1722438" y="239713"/>
            <a:ext cx="2286000"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9pPr>
          </a:lstStyle>
          <a:p>
            <a:pPr eaLnBrk="1" hangingPunct="1">
              <a:buSzPct val="100000"/>
              <a:defRPr/>
            </a:pPr>
            <a:endParaRPr lang="nl-NL" altLang="it-IT" sz="2800" b="1" u="sng" dirty="0">
              <a:solidFill>
                <a:schemeClr val="bg1">
                  <a:lumMod val="85000"/>
                </a:schemeClr>
              </a:solidFill>
              <a:latin typeface="Corbel" panose="020B0503020204020204" pitchFamily="34" charset="0"/>
            </a:endParaRPr>
          </a:p>
        </p:txBody>
      </p:sp>
      <p:sp>
        <p:nvSpPr>
          <p:cNvPr id="5126" name="Text Box 5"/>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ts val="2000"/>
              </a:spcBef>
              <a:buClr>
                <a:srgbClr val="000000"/>
              </a:buClr>
              <a:buSzPct val="100000"/>
            </a:pPr>
            <a:endParaRPr lang="it-IT" altLang="it-IT"/>
          </a:p>
        </p:txBody>
      </p:sp>
      <p:pic>
        <p:nvPicPr>
          <p:cNvPr id="9" name="Picture 8"/>
          <p:cNvPicPr>
            <a:picLocks noChangeAspect="1"/>
          </p:cNvPicPr>
          <p:nvPr/>
        </p:nvPicPr>
        <p:blipFill>
          <a:blip r:embed="rId3"/>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11" name="Title 1"/>
          <p:cNvSpPr txBox="1">
            <a:spLocks/>
          </p:cNvSpPr>
          <p:nvPr/>
        </p:nvSpPr>
        <p:spPr>
          <a:xfrm>
            <a:off x="2218944" y="536959"/>
            <a:ext cx="9314688" cy="6010232"/>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Summary</a:t>
            </a:r>
            <a:r>
              <a:rPr lang="it-IT" sz="3600" b="1" dirty="0">
                <a:solidFill>
                  <a:schemeClr val="bg1">
                    <a:lumMod val="50000"/>
                  </a:schemeClr>
                </a:solidFill>
              </a:rPr>
              <a:t> last class</a:t>
            </a:r>
            <a:br>
              <a:rPr lang="it-IT" sz="3600" b="1" dirty="0">
                <a:solidFill>
                  <a:schemeClr val="bg1">
                    <a:lumMod val="50000"/>
                  </a:schemeClr>
                </a:solidFill>
              </a:rPr>
            </a:br>
            <a:br>
              <a:rPr lang="en-GB" sz="2400" dirty="0">
                <a:solidFill>
                  <a:schemeClr val="bg1">
                    <a:lumMod val="50000"/>
                  </a:schemeClr>
                </a:solidFill>
              </a:rPr>
            </a:br>
            <a:r>
              <a:rPr lang="en-GB" sz="3200" dirty="0"/>
              <a:t>-   A range of constitutional orders with different constitutional identities and relations to cultural identities (Germany, France, UK, US, Spain, Romania, EU);</a:t>
            </a:r>
          </a:p>
          <a:p>
            <a:endParaRPr lang="en-GB" sz="3200" dirty="0"/>
          </a:p>
          <a:p>
            <a:pPr marL="457200" indent="-457200">
              <a:buFontTx/>
              <a:buChar char="-"/>
            </a:pPr>
            <a:r>
              <a:rPr lang="en-GB" sz="3200" dirty="0"/>
              <a:t>Revolutionary versus incremental constitutions</a:t>
            </a:r>
          </a:p>
          <a:p>
            <a:pPr marL="342900" indent="-342900">
              <a:buFontTx/>
              <a:buChar char="-"/>
            </a:pPr>
            <a:endParaRPr lang="en-GB" sz="3200" dirty="0"/>
          </a:p>
          <a:p>
            <a:pPr marL="342900" indent="-342900">
              <a:buFontTx/>
              <a:buChar char="-"/>
            </a:pPr>
            <a:r>
              <a:rPr lang="en-GB" sz="3200" dirty="0"/>
              <a:t>Poland: a Constitutional Coup?: The rising of the conservative right, with its project of a ‘Fourth Republic’</a:t>
            </a:r>
            <a:endParaRPr lang="en-US" sz="2400" dirty="0"/>
          </a:p>
        </p:txBody>
      </p:sp>
    </p:spTree>
    <p:extLst>
      <p:ext uri="{BB962C8B-B14F-4D97-AF65-F5344CB8AC3E}">
        <p14:creationId xmlns:p14="http://schemas.microsoft.com/office/powerpoint/2010/main" val="3181199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756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6"/>
          <p:cNvSpPr/>
          <p:nvPr/>
        </p:nvSpPr>
        <p:spPr>
          <a:xfrm>
            <a:off x="2377440" y="2220598"/>
            <a:ext cx="9319260" cy="523220"/>
          </a:xfrm>
          <a:prstGeom prst="rect">
            <a:avLst/>
          </a:prstGeom>
        </p:spPr>
        <p:txBody>
          <a:bodyPr wrap="square">
            <a:spAutoFit/>
          </a:bodyPr>
          <a:lstStyle/>
          <a:p>
            <a:pPr marL="457200" indent="-457200">
              <a:buFontTx/>
              <a:buChar char="-"/>
            </a:pPr>
            <a:endParaRPr lang="en-GB" sz="2800" dirty="0"/>
          </a:p>
        </p:txBody>
      </p:sp>
      <p:pic>
        <p:nvPicPr>
          <p:cNvPr id="8" name="Picture 7"/>
          <p:cNvPicPr>
            <a:picLocks noChangeAspect="1"/>
          </p:cNvPicPr>
          <p:nvPr/>
        </p:nvPicPr>
        <p:blipFill>
          <a:blip r:embed="rId6"/>
          <a:stretch>
            <a:fillRect/>
          </a:stretch>
        </p:blipFill>
        <p:spPr>
          <a:xfrm>
            <a:off x="1476245" y="987622"/>
            <a:ext cx="9882926" cy="5335348"/>
          </a:xfrm>
          <a:prstGeom prst="rect">
            <a:avLst/>
          </a:prstGeom>
        </p:spPr>
      </p:pic>
    </p:spTree>
    <p:extLst>
      <p:ext uri="{BB962C8B-B14F-4D97-AF65-F5344CB8AC3E}">
        <p14:creationId xmlns:p14="http://schemas.microsoft.com/office/powerpoint/2010/main" val="3471210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European integration can be understood as a novel level of specialization or division of labour, not anymore </a:t>
            </a:r>
            <a:r>
              <a:rPr lang="en-GB" sz="3600" i="1" dirty="0">
                <a:solidFill>
                  <a:schemeClr val="tx1">
                    <a:lumMod val="85000"/>
                    <a:lumOff val="15000"/>
                  </a:schemeClr>
                </a:solidFill>
              </a:rPr>
              <a:t>within</a:t>
            </a:r>
            <a:r>
              <a:rPr lang="en-GB" sz="3600" dirty="0">
                <a:solidFill>
                  <a:schemeClr val="tx1">
                    <a:lumMod val="85000"/>
                    <a:lumOff val="15000"/>
                  </a:schemeClr>
                </a:solidFill>
              </a:rPr>
              <a:t> national societies but </a:t>
            </a:r>
            <a:r>
              <a:rPr lang="en-GB" sz="3600" i="1" dirty="0">
                <a:solidFill>
                  <a:schemeClr val="tx1">
                    <a:lumMod val="85000"/>
                    <a:lumOff val="15000"/>
                  </a:schemeClr>
                </a:solidFill>
              </a:rPr>
              <a:t>between</a:t>
            </a:r>
            <a:r>
              <a:rPr lang="en-GB" sz="3600" dirty="0">
                <a:solidFill>
                  <a:schemeClr val="tx1">
                    <a:lumMod val="85000"/>
                    <a:lumOff val="15000"/>
                  </a:schemeClr>
                </a:solidFill>
              </a:rPr>
              <a:t> and </a:t>
            </a:r>
            <a:r>
              <a:rPr lang="en-GB" sz="3600" i="1" dirty="0">
                <a:solidFill>
                  <a:schemeClr val="tx1">
                    <a:lumMod val="85000"/>
                    <a:lumOff val="15000"/>
                  </a:schemeClr>
                </a:solidFill>
              </a:rPr>
              <a:t>beyond</a:t>
            </a:r>
            <a:r>
              <a:rPr lang="en-GB" sz="3600" dirty="0">
                <a:solidFill>
                  <a:schemeClr val="tx1">
                    <a:lumMod val="85000"/>
                    <a:lumOff val="15000"/>
                  </a:schemeClr>
                </a:solidFill>
              </a:rPr>
              <a:t> societies</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The increased (economic) activities beyond borders lead to insecurity, anomie, distributive conflicts and erosion of consensus regarding the meaning of justice (Munch 2008: 520)</a:t>
            </a: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859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2202578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a:t>
            </a:r>
            <a:r>
              <a:rPr lang="en-GB" sz="3600" i="1" dirty="0">
                <a:solidFill>
                  <a:schemeClr val="tx1">
                    <a:lumMod val="85000"/>
                    <a:lumOff val="15000"/>
                  </a:schemeClr>
                </a:solidFill>
              </a:rPr>
              <a:t>Resistance</a:t>
            </a:r>
            <a:r>
              <a:rPr lang="en-GB" sz="3600" dirty="0">
                <a:solidFill>
                  <a:schemeClr val="tx1">
                    <a:lumMod val="85000"/>
                    <a:lumOff val="15000"/>
                  </a:schemeClr>
                </a:solidFill>
              </a:rPr>
              <a:t> to such change - from the national to the transnational – is normal and has to be overcome if the integration process is to succeed</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How can this overcoming of resistance be explained?</a:t>
            </a: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7961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444558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The EU’s constitutional edifice can be understood as the construction of a legal order that is to sustain the ‘basic relationships of solidarity’ beyond the national contexts of the member states</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In Durkheimian terms, relationships of solidarity sustained by a legal order are crucial of economic exchange to be possible without distraction into violent conflict (Munch 2008: 521)</a:t>
            </a: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063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11102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Such orders of solidarity and a legal nature do not emerge by themselves from market transactions as spill-over effects, but are constructed by political, legal and social forces</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The EU order can be understood as containing both the internal, mechanical solidarity of nation-states and the construction of an organic solidarity grounded in a European division of labour</a:t>
            </a: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165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66710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Forces that have constructed such an order include </a:t>
            </a:r>
            <a:r>
              <a:rPr lang="en-GB" sz="3600" i="1" dirty="0">
                <a:solidFill>
                  <a:schemeClr val="tx1">
                    <a:lumMod val="85000"/>
                    <a:lumOff val="15000"/>
                  </a:schemeClr>
                </a:solidFill>
              </a:rPr>
              <a:t>managers, scientists, politicians, civil servants, lawyers, </a:t>
            </a:r>
            <a:r>
              <a:rPr lang="en-GB" sz="3600" dirty="0">
                <a:solidFill>
                  <a:schemeClr val="tx1">
                    <a:lumMod val="85000"/>
                    <a:lumOff val="15000"/>
                  </a:schemeClr>
                </a:solidFill>
              </a:rPr>
              <a:t>and increasingly even </a:t>
            </a:r>
            <a:r>
              <a:rPr lang="en-GB" sz="3600" i="1" dirty="0">
                <a:solidFill>
                  <a:schemeClr val="tx1">
                    <a:lumMod val="85000"/>
                    <a:lumOff val="15000"/>
                  </a:schemeClr>
                </a:solidFill>
              </a:rPr>
              <a:t>NGOs</a:t>
            </a:r>
            <a:r>
              <a:rPr lang="en-GB" sz="3600" dirty="0">
                <a:solidFill>
                  <a:schemeClr val="tx1">
                    <a:lumMod val="85000"/>
                    <a:lumOff val="15000"/>
                  </a:schemeClr>
                </a:solidFill>
              </a:rPr>
              <a:t> and </a:t>
            </a:r>
            <a:r>
              <a:rPr lang="en-GB" sz="3600" i="1" dirty="0">
                <a:solidFill>
                  <a:schemeClr val="tx1">
                    <a:lumMod val="85000"/>
                    <a:lumOff val="15000"/>
                  </a:schemeClr>
                </a:solidFill>
              </a:rPr>
              <a:t>social movements</a:t>
            </a:r>
            <a:r>
              <a:rPr lang="en-GB" sz="3600" dirty="0">
                <a:solidFill>
                  <a:schemeClr val="tx1">
                    <a:lumMod val="85000"/>
                    <a:lumOff val="15000"/>
                  </a:schemeClr>
                </a:solidFill>
              </a:rPr>
              <a:t>;</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Transnational elites establish organisations and institutions that underpin a supranational legal order and basic solidarity</a:t>
            </a: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267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274986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The more a transnational order advanced, the more transnational forces enjoy an advantage vis-à-vis national forces </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European integration-through-law includes a fundamental conflict between transnational and national forces</a:t>
            </a: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370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040713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901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pic>
        <p:nvPicPr>
          <p:cNvPr id="299012" name="Picture 4" descr="Media of Viking, Laval and Beyond">
            <a:extLst>
              <a:ext uri="{FF2B5EF4-FFF2-40B4-BE49-F238E27FC236}">
                <a16:creationId xmlns:a16="http://schemas.microsoft.com/office/drawing/2014/main" id="{4A7AA41E-3088-4B27-8FE9-97984FAEE1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2043" y="2285999"/>
            <a:ext cx="2650922" cy="397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33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From a Durkheimian perspective, the supranational legal order can be understood as being based on the ‘cult of the individual’, reaching beyond national traditions</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The EU order is experiencing a ‘rights revolution’, advancing individual autonomy by emancipating the individual from traditionally established national constraints (e.g. free mobility, non-discrimination)  </a:t>
            </a: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471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2258546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br>
              <a:rPr lang="en-GB" sz="2700" dirty="0">
                <a:solidFill>
                  <a:schemeClr val="tx1">
                    <a:lumMod val="85000"/>
                    <a:lumOff val="15000"/>
                  </a:schemeClr>
                </a:solidFill>
              </a:rPr>
            </a:br>
            <a:r>
              <a:rPr lang="en-GB" sz="3600" dirty="0">
                <a:solidFill>
                  <a:schemeClr val="tx1">
                    <a:lumMod val="85000"/>
                    <a:lumOff val="15000"/>
                  </a:schemeClr>
                </a:solidFill>
              </a:rPr>
              <a:t>-  National communities lose homogeneity, while individuals are strengthened</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Transnational ties between individuals are strengthened</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The new European society is based on a new type of solidarity (network, organic) and the legal order is focussed on the cult of the individual</a:t>
            </a: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574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272404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4</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00370"/>
            <a:ext cx="6629400" cy="5857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a:solidFill>
                  <a:schemeClr val="bg1">
                    <a:lumMod val="50000"/>
                  </a:schemeClr>
                </a:solidFill>
              </a:rPr>
              <a:t>The student will be evaluated at the end of the course by means of a written essay, to be handed in at the end of the semester (exact date will be stipulated);</a:t>
            </a:r>
          </a:p>
          <a:p>
            <a:pPr>
              <a:spcBef>
                <a:spcPts val="1500"/>
              </a:spcBef>
            </a:pPr>
            <a:r>
              <a:rPr lang="it-IT" altLang="it-IT" sz="2400" dirty="0">
                <a:solidFill>
                  <a:schemeClr val="bg1">
                    <a:lumMod val="50000"/>
                  </a:schemeClr>
                </a:solidFill>
              </a:rPr>
              <a:t>The written essay will be of </a:t>
            </a:r>
          </a:p>
          <a:p>
            <a:pPr>
              <a:spcBef>
                <a:spcPts val="1500"/>
              </a:spcBef>
            </a:pPr>
            <a:r>
              <a:rPr lang="it-IT" altLang="it-IT" sz="2400" dirty="0">
                <a:solidFill>
                  <a:schemeClr val="bg1">
                    <a:lumMod val="50000"/>
                  </a:schemeClr>
                </a:solidFill>
              </a:rPr>
              <a:t>	</a:t>
            </a:r>
            <a:r>
              <a:rPr lang="it-IT" altLang="it-IT" sz="2400" b="1" dirty="0">
                <a:solidFill>
                  <a:schemeClr val="bg1">
                    <a:lumMod val="50000"/>
                  </a:schemeClr>
                </a:solidFill>
              </a:rPr>
              <a:t>BA</a:t>
            </a:r>
            <a:r>
              <a:rPr lang="it-IT" altLang="it-IT" sz="2400" dirty="0">
                <a:solidFill>
                  <a:schemeClr val="bg1">
                    <a:lumMod val="50000"/>
                  </a:schemeClr>
                </a:solidFill>
              </a:rPr>
              <a:t>: a minimum of 2.000 </a:t>
            </a:r>
            <a:r>
              <a:rPr lang="it-IT" altLang="it-IT" sz="2400" dirty="0" err="1">
                <a:solidFill>
                  <a:schemeClr val="bg1">
                    <a:lumMod val="50000"/>
                  </a:schemeClr>
                </a:solidFill>
              </a:rPr>
              <a:t>words</a:t>
            </a:r>
            <a:r>
              <a:rPr lang="it-IT" altLang="it-IT" sz="2400" dirty="0">
                <a:solidFill>
                  <a:schemeClr val="bg1">
                    <a:lumMod val="50000"/>
                  </a:schemeClr>
                </a:solidFill>
              </a:rPr>
              <a:t>, and </a:t>
            </a:r>
            <a:r>
              <a:rPr lang="it-IT" altLang="it-IT" sz="2400" dirty="0" err="1">
                <a:solidFill>
                  <a:schemeClr val="bg1">
                    <a:lumMod val="50000"/>
                  </a:schemeClr>
                </a:solidFill>
              </a:rPr>
              <a:t>needs</a:t>
            </a:r>
            <a:r>
              <a:rPr lang="it-IT" altLang="it-IT" sz="2400" dirty="0">
                <a:solidFill>
                  <a:schemeClr val="bg1">
                    <a:lumMod val="50000"/>
                  </a:schemeClr>
                </a:solidFill>
              </a:rPr>
              <a:t> to </a:t>
            </a:r>
            <a:r>
              <a:rPr lang="it-IT" altLang="it-IT" sz="2400" dirty="0" err="1">
                <a:solidFill>
                  <a:schemeClr val="bg1">
                    <a:lumMod val="50000"/>
                  </a:schemeClr>
                </a:solidFill>
              </a:rPr>
              <a:t>contain</a:t>
            </a:r>
            <a:r>
              <a:rPr lang="it-IT" altLang="it-IT" sz="2400" dirty="0">
                <a:solidFill>
                  <a:schemeClr val="bg1">
                    <a:lumMod val="50000"/>
                  </a:schemeClr>
                </a:solidFill>
              </a:rPr>
              <a:t> a </a:t>
            </a:r>
            <a:r>
              <a:rPr lang="it-IT" altLang="it-IT" sz="2400" dirty="0" err="1">
                <a:solidFill>
                  <a:schemeClr val="bg1">
                    <a:lumMod val="50000"/>
                  </a:schemeClr>
                </a:solidFill>
              </a:rPr>
              <a:t>bibliography</a:t>
            </a:r>
            <a:r>
              <a:rPr lang="it-IT" altLang="it-IT" sz="2400" dirty="0">
                <a:solidFill>
                  <a:schemeClr val="bg1">
                    <a:lumMod val="50000"/>
                  </a:schemeClr>
                </a:solidFill>
              </a:rPr>
              <a:t> with </a:t>
            </a:r>
            <a:r>
              <a:rPr lang="it-IT" altLang="it-IT" sz="2400" dirty="0" err="1">
                <a:solidFill>
                  <a:schemeClr val="bg1">
                    <a:lumMod val="50000"/>
                  </a:schemeClr>
                </a:solidFill>
              </a:rPr>
              <a:t>at</a:t>
            </a:r>
            <a:r>
              <a:rPr lang="it-IT" altLang="it-IT" sz="2400" dirty="0">
                <a:solidFill>
                  <a:schemeClr val="bg1">
                    <a:lumMod val="50000"/>
                  </a:schemeClr>
                </a:solidFill>
              </a:rPr>
              <a:t> </a:t>
            </a:r>
            <a:r>
              <a:rPr lang="it-IT" altLang="it-IT" sz="2400" dirty="0" err="1">
                <a:solidFill>
                  <a:schemeClr val="bg1">
                    <a:lumMod val="50000"/>
                  </a:schemeClr>
                </a:solidFill>
              </a:rPr>
              <a:t>least</a:t>
            </a:r>
            <a:r>
              <a:rPr lang="it-IT" altLang="it-IT" sz="2400" dirty="0">
                <a:solidFill>
                  <a:schemeClr val="bg1">
                    <a:lumMod val="50000"/>
                  </a:schemeClr>
                </a:solidFill>
              </a:rPr>
              <a:t> 5 </a:t>
            </a:r>
            <a:r>
              <a:rPr lang="it-IT" altLang="it-IT" sz="2400" dirty="0" err="1">
                <a:solidFill>
                  <a:schemeClr val="bg1">
                    <a:lumMod val="50000"/>
                  </a:schemeClr>
                </a:solidFill>
              </a:rPr>
              <a:t>academic</a:t>
            </a:r>
            <a:r>
              <a:rPr lang="it-IT" altLang="it-IT" sz="2400" dirty="0">
                <a:solidFill>
                  <a:schemeClr val="bg1">
                    <a:lumMod val="50000"/>
                  </a:schemeClr>
                </a:solidFill>
              </a:rPr>
              <a:t> </a:t>
            </a:r>
            <a:r>
              <a:rPr lang="it-IT" altLang="it-IT" sz="2400" dirty="0" err="1">
                <a:solidFill>
                  <a:schemeClr val="bg1">
                    <a:lumMod val="50000"/>
                  </a:schemeClr>
                </a:solidFill>
              </a:rPr>
              <a:t>resources</a:t>
            </a:r>
            <a:r>
              <a:rPr lang="it-IT" altLang="it-IT" sz="2400" dirty="0">
                <a:solidFill>
                  <a:schemeClr val="bg1">
                    <a:lumMod val="50000"/>
                  </a:schemeClr>
                </a:solidFill>
              </a:rPr>
              <a:t>.</a:t>
            </a:r>
          </a:p>
          <a:p>
            <a:pPr>
              <a:spcBef>
                <a:spcPts val="1500"/>
              </a:spcBef>
            </a:pPr>
            <a:r>
              <a:rPr lang="it-IT" altLang="it-IT" sz="2400" dirty="0">
                <a:solidFill>
                  <a:schemeClr val="bg1">
                    <a:lumMod val="50000"/>
                  </a:schemeClr>
                </a:solidFill>
              </a:rPr>
              <a:t>	</a:t>
            </a:r>
            <a:r>
              <a:rPr lang="it-IT" altLang="it-IT" sz="2400" b="1" dirty="0">
                <a:solidFill>
                  <a:schemeClr val="bg1">
                    <a:lumMod val="50000"/>
                  </a:schemeClr>
                </a:solidFill>
              </a:rPr>
              <a:t>MA</a:t>
            </a:r>
            <a:r>
              <a:rPr lang="it-IT" altLang="it-IT" sz="2400" dirty="0">
                <a:solidFill>
                  <a:schemeClr val="bg1">
                    <a:lumMod val="50000"/>
                  </a:schemeClr>
                </a:solidFill>
              </a:rPr>
              <a:t>: a minimum of 3.000 words, and needs to contain a bibliography with at least 10 academic resources.</a:t>
            </a: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16085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r>
              <a:rPr lang="it-IT" sz="1000" b="1" dirty="0">
                <a:solidFill>
                  <a:schemeClr val="bg1">
                    <a:lumMod val="50000"/>
                  </a:schemeClr>
                </a:solidFill>
              </a:rPr>
              <a:t> </a:t>
            </a:r>
            <a:br>
              <a:rPr lang="en-GB" sz="2400" dirty="0">
                <a:solidFill>
                  <a:schemeClr val="bg1">
                    <a:lumMod val="50000"/>
                  </a:schemeClr>
                </a:solidFill>
              </a:rPr>
            </a:br>
            <a:r>
              <a:rPr lang="en-GB" sz="3600" dirty="0">
                <a:solidFill>
                  <a:schemeClr val="tx1">
                    <a:lumMod val="85000"/>
                    <a:lumOff val="15000"/>
                  </a:schemeClr>
                </a:solidFill>
              </a:rPr>
              <a:t>-  In Durkheim’s terms, repressive law (the collective imposes its values on the individual) is being replaced by restitutive law (the protection of individual’s rights)</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The transnational legal order is based on:</a:t>
            </a:r>
            <a:br>
              <a:rPr lang="en-GB" sz="3600" dirty="0">
                <a:solidFill>
                  <a:schemeClr val="tx1">
                    <a:lumMod val="85000"/>
                    <a:lumOff val="15000"/>
                  </a:schemeClr>
                </a:solidFill>
              </a:rPr>
            </a:br>
            <a:r>
              <a:rPr lang="en-GB" sz="3600" b="1" dirty="0">
                <a:solidFill>
                  <a:schemeClr val="tx1">
                    <a:lumMod val="85000"/>
                    <a:lumOff val="15000"/>
                  </a:schemeClr>
                </a:solidFill>
              </a:rPr>
              <a:t>	a. formal institutions</a:t>
            </a:r>
            <a:br>
              <a:rPr lang="en-GB" sz="3600" b="1" dirty="0">
                <a:solidFill>
                  <a:schemeClr val="tx1">
                    <a:lumMod val="85000"/>
                    <a:lumOff val="15000"/>
                  </a:schemeClr>
                </a:solidFill>
              </a:rPr>
            </a:br>
            <a:r>
              <a:rPr lang="en-GB" sz="3600" b="1" dirty="0">
                <a:solidFill>
                  <a:schemeClr val="tx1">
                    <a:lumMod val="85000"/>
                    <a:lumOff val="15000"/>
                  </a:schemeClr>
                </a:solidFill>
              </a:rPr>
              <a:t>	b. a leading idea and conception of control</a:t>
            </a:r>
            <a:br>
              <a:rPr lang="en-GB" sz="3600" b="1" dirty="0">
                <a:solidFill>
                  <a:schemeClr val="tx1">
                    <a:lumMod val="85000"/>
                    <a:lumOff val="15000"/>
                  </a:schemeClr>
                </a:solidFill>
              </a:rPr>
            </a:br>
            <a:r>
              <a:rPr lang="en-GB" sz="3600" b="1" dirty="0">
                <a:solidFill>
                  <a:schemeClr val="tx1">
                    <a:lumMod val="85000"/>
                    <a:lumOff val="15000"/>
                  </a:schemeClr>
                </a:solidFill>
              </a:rPr>
              <a:t>	c. a dominant European legal community/juridical 	technique</a:t>
            </a:r>
            <a:br>
              <a:rPr lang="en-GB" sz="3600" b="1" dirty="0">
                <a:solidFill>
                  <a:schemeClr val="tx1">
                    <a:lumMod val="85000"/>
                    <a:lumOff val="15000"/>
                  </a:schemeClr>
                </a:solidFill>
              </a:rPr>
            </a:br>
            <a:r>
              <a:rPr lang="en-GB" sz="3600" b="1" dirty="0">
                <a:solidFill>
                  <a:schemeClr val="tx1">
                    <a:lumMod val="85000"/>
                    <a:lumOff val="15000"/>
                  </a:schemeClr>
                </a:solidFill>
              </a:rPr>
              <a:t>	d. legitimation of new order (Munch 2008: 523)</a:t>
            </a: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676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2928441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r>
              <a:rPr lang="en-GB" sz="3600" dirty="0">
                <a:solidFill>
                  <a:schemeClr val="tx1">
                    <a:lumMod val="85000"/>
                    <a:lumOff val="15000"/>
                  </a:schemeClr>
                </a:solidFill>
              </a:rPr>
              <a:t>-  The EU’s legal/constitutional order is based on the ‘magic triangle’ of ‘direct effect, supremacy, and preliminary ruling’ (</a:t>
            </a:r>
            <a:r>
              <a:rPr lang="en-GB" sz="3600" dirty="0" err="1">
                <a:solidFill>
                  <a:schemeClr val="tx1">
                    <a:lumMod val="85000"/>
                    <a:lumOff val="15000"/>
                  </a:schemeClr>
                </a:solidFill>
              </a:rPr>
              <a:t>Vauchez</a:t>
            </a:r>
            <a:r>
              <a:rPr lang="en-GB" sz="3600" dirty="0">
                <a:solidFill>
                  <a:schemeClr val="tx1">
                    <a:lumMod val="85000"/>
                    <a:lumOff val="15000"/>
                  </a:schemeClr>
                </a:solidFill>
              </a:rPr>
              <a:t> 2008)</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i="1" dirty="0">
                <a:solidFill>
                  <a:schemeClr val="tx1">
                    <a:lumMod val="85000"/>
                    <a:lumOff val="15000"/>
                  </a:schemeClr>
                </a:solidFill>
              </a:rPr>
              <a:t>Direct effect</a:t>
            </a:r>
            <a:r>
              <a:rPr lang="en-GB" sz="3600" dirty="0">
                <a:solidFill>
                  <a:schemeClr val="tx1">
                    <a:lumMod val="85000"/>
                    <a:lumOff val="15000"/>
                  </a:schemeClr>
                </a:solidFill>
              </a:rPr>
              <a:t>: EU law can be upheld in national courts of law</a:t>
            </a:r>
            <a:br>
              <a:rPr lang="en-GB" sz="3600" dirty="0">
                <a:solidFill>
                  <a:schemeClr val="tx1">
                    <a:lumMod val="85000"/>
                    <a:lumOff val="15000"/>
                  </a:schemeClr>
                </a:solidFill>
              </a:rPr>
            </a:br>
            <a:r>
              <a:rPr lang="en-GB" sz="3600" i="1" dirty="0">
                <a:solidFill>
                  <a:schemeClr val="tx1">
                    <a:lumMod val="85000"/>
                    <a:lumOff val="15000"/>
                  </a:schemeClr>
                </a:solidFill>
              </a:rPr>
              <a:t>Supremacy</a:t>
            </a:r>
            <a:r>
              <a:rPr lang="en-GB" sz="3600" dirty="0">
                <a:solidFill>
                  <a:schemeClr val="tx1">
                    <a:lumMod val="85000"/>
                    <a:lumOff val="15000"/>
                  </a:schemeClr>
                </a:solidFill>
              </a:rPr>
              <a:t>: EU law is prior to national (constitutional) law</a:t>
            </a:r>
            <a:br>
              <a:rPr lang="en-GB" sz="3600" dirty="0">
                <a:solidFill>
                  <a:schemeClr val="tx1">
                    <a:lumMod val="85000"/>
                    <a:lumOff val="15000"/>
                  </a:schemeClr>
                </a:solidFill>
              </a:rPr>
            </a:br>
            <a:r>
              <a:rPr lang="en-GB" sz="3600" i="1" dirty="0">
                <a:solidFill>
                  <a:schemeClr val="tx1">
                    <a:lumMod val="85000"/>
                    <a:lumOff val="15000"/>
                  </a:schemeClr>
                </a:solidFill>
              </a:rPr>
              <a:t>Preliminary reference</a:t>
            </a:r>
            <a:r>
              <a:rPr lang="en-GB" sz="3600" dirty="0">
                <a:solidFill>
                  <a:schemeClr val="tx1">
                    <a:lumMod val="85000"/>
                    <a:lumOff val="15000"/>
                  </a:schemeClr>
                </a:solidFill>
              </a:rPr>
              <a:t>: procedure allowing national judge to refer a case that involves EU law to the CJEU, bypassing national higher courts</a:t>
            </a: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778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227358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r>
              <a:rPr lang="en-GB" sz="3600" dirty="0">
                <a:solidFill>
                  <a:schemeClr val="tx1">
                    <a:lumMod val="85000"/>
                    <a:lumOff val="15000"/>
                  </a:schemeClr>
                </a:solidFill>
              </a:rPr>
              <a:t>-  The EU’s incremental constitutional order emerges from  the principles of ,direct effect’, ‘supremacy’, and ‘preliminary reference’, that themselves are the result of judicial entrepreneurs, judicial activism (Van </a:t>
            </a:r>
            <a:r>
              <a:rPr lang="en-GB" sz="3600" dirty="0" err="1">
                <a:solidFill>
                  <a:schemeClr val="tx1">
                    <a:lumMod val="85000"/>
                    <a:lumOff val="15000"/>
                  </a:schemeClr>
                </a:solidFill>
              </a:rPr>
              <a:t>Gend</a:t>
            </a:r>
            <a:r>
              <a:rPr lang="en-GB" sz="3600" dirty="0">
                <a:solidFill>
                  <a:schemeClr val="tx1">
                    <a:lumMod val="85000"/>
                    <a:lumOff val="15000"/>
                  </a:schemeClr>
                </a:solidFill>
              </a:rPr>
              <a:t> </a:t>
            </a:r>
            <a:r>
              <a:rPr lang="en-GB" sz="3600" dirty="0" err="1">
                <a:solidFill>
                  <a:schemeClr val="tx1">
                    <a:lumMod val="85000"/>
                    <a:lumOff val="15000"/>
                  </a:schemeClr>
                </a:solidFill>
              </a:rPr>
              <a:t>en</a:t>
            </a:r>
            <a:r>
              <a:rPr lang="en-GB" sz="3600" dirty="0">
                <a:solidFill>
                  <a:schemeClr val="tx1">
                    <a:lumMod val="85000"/>
                    <a:lumOff val="15000"/>
                  </a:schemeClr>
                </a:solidFill>
              </a:rPr>
              <a:t> Loos, Costa v. ENEL), and an approach of judicial rationalism</a:t>
            </a:r>
            <a:br>
              <a:rPr lang="en-GB" sz="3600" dirty="0">
                <a:solidFill>
                  <a:schemeClr val="tx1">
                    <a:lumMod val="85000"/>
                    <a:lumOff val="15000"/>
                  </a:schemeClr>
                </a:solidFill>
              </a:rPr>
            </a:br>
            <a:br>
              <a:rPr lang="en-GB" sz="3600" dirty="0">
                <a:solidFill>
                  <a:schemeClr val="tx1">
                    <a:lumMod val="85000"/>
                    <a:lumOff val="15000"/>
                  </a:schemeClr>
                </a:solidFill>
              </a:rPr>
            </a:br>
            <a:r>
              <a:rPr lang="en-GB" sz="3600" dirty="0">
                <a:solidFill>
                  <a:schemeClr val="tx1">
                    <a:lumMod val="85000"/>
                    <a:lumOff val="15000"/>
                  </a:schemeClr>
                </a:solidFill>
              </a:rPr>
              <a:t>- Judges from the European Court, their </a:t>
            </a:r>
            <a:r>
              <a:rPr lang="en-GB" sz="3600" dirty="0" err="1">
                <a:solidFill>
                  <a:schemeClr val="tx1">
                    <a:lumMod val="85000"/>
                    <a:lumOff val="15000"/>
                  </a:schemeClr>
                </a:solidFill>
              </a:rPr>
              <a:t>référendaires</a:t>
            </a:r>
            <a:r>
              <a:rPr lang="en-GB" sz="3600" dirty="0">
                <a:solidFill>
                  <a:schemeClr val="tx1">
                    <a:lumMod val="85000"/>
                    <a:lumOff val="15000"/>
                  </a:schemeClr>
                </a:solidFill>
              </a:rPr>
              <a:t> (assistants), lawyers, and national courts promoted specific interpretations of ‘landmark decisions’ so a to promote European integration-through-law</a:t>
            </a: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879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26814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r>
              <a:rPr lang="en-GB" sz="3300" dirty="0">
                <a:solidFill>
                  <a:schemeClr val="tx1">
                    <a:lumMod val="85000"/>
                    <a:lumOff val="15000"/>
                  </a:schemeClr>
                </a:solidFill>
              </a:rPr>
              <a:t>-  It is important to consider that in the early 1960s, </a:t>
            </a:r>
            <a:r>
              <a:rPr lang="en-GB" sz="3300" i="1" dirty="0">
                <a:solidFill>
                  <a:schemeClr val="tx1">
                    <a:lumMod val="85000"/>
                    <a:lumOff val="15000"/>
                  </a:schemeClr>
                </a:solidFill>
              </a:rPr>
              <a:t>political integration </a:t>
            </a:r>
            <a:r>
              <a:rPr lang="en-GB" sz="3300" dirty="0">
                <a:solidFill>
                  <a:schemeClr val="tx1">
                    <a:lumMod val="85000"/>
                    <a:lumOff val="15000"/>
                  </a:schemeClr>
                </a:solidFill>
              </a:rPr>
              <a:t>seemed to have halted, while the </a:t>
            </a:r>
            <a:r>
              <a:rPr lang="en-GB" sz="3300" i="1" dirty="0">
                <a:solidFill>
                  <a:schemeClr val="tx1">
                    <a:lumMod val="85000"/>
                    <a:lumOff val="15000"/>
                  </a:schemeClr>
                </a:solidFill>
              </a:rPr>
              <a:t>legal project of harmonisation of national laws </a:t>
            </a:r>
            <a:r>
              <a:rPr lang="en-GB" sz="3300" dirty="0">
                <a:solidFill>
                  <a:schemeClr val="tx1">
                    <a:lumMod val="85000"/>
                    <a:lumOff val="15000"/>
                  </a:schemeClr>
                </a:solidFill>
              </a:rPr>
              <a:t>was equally stalled</a:t>
            </a:r>
            <a:br>
              <a:rPr lang="en-GB" sz="3300" dirty="0">
                <a:solidFill>
                  <a:schemeClr val="tx1">
                    <a:lumMod val="85000"/>
                    <a:lumOff val="15000"/>
                  </a:schemeClr>
                </a:solidFill>
              </a:rPr>
            </a:br>
            <a:br>
              <a:rPr lang="en-GB" sz="3300" dirty="0">
                <a:solidFill>
                  <a:schemeClr val="tx1">
                    <a:lumMod val="85000"/>
                    <a:lumOff val="15000"/>
                  </a:schemeClr>
                </a:solidFill>
              </a:rPr>
            </a:br>
            <a:r>
              <a:rPr lang="en-GB" sz="3300" dirty="0">
                <a:solidFill>
                  <a:schemeClr val="tx1">
                    <a:lumMod val="85000"/>
                    <a:lumOff val="15000"/>
                  </a:schemeClr>
                </a:solidFill>
              </a:rPr>
              <a:t>- In other words, the European Commission as well as national member states/the European Council lost momentum</a:t>
            </a:r>
            <a:br>
              <a:rPr lang="en-GB" sz="3300" dirty="0">
                <a:solidFill>
                  <a:schemeClr val="tx1">
                    <a:lumMod val="85000"/>
                    <a:lumOff val="15000"/>
                  </a:schemeClr>
                </a:solidFill>
              </a:rPr>
            </a:br>
            <a:br>
              <a:rPr lang="en-GB" sz="3300" dirty="0">
                <a:solidFill>
                  <a:schemeClr val="tx1">
                    <a:lumMod val="85000"/>
                    <a:lumOff val="15000"/>
                  </a:schemeClr>
                </a:solidFill>
              </a:rPr>
            </a:br>
            <a:r>
              <a:rPr lang="en-GB" sz="3300" dirty="0">
                <a:solidFill>
                  <a:schemeClr val="tx1">
                    <a:lumMod val="85000"/>
                    <a:lumOff val="15000"/>
                  </a:schemeClr>
                </a:solidFill>
              </a:rPr>
              <a:t>- The project of integration-through-law, driven forward not least by the ECJ stepped in as an alternative way of integrating Europe</a:t>
            </a:r>
            <a:br>
              <a:rPr lang="en-GB" sz="3100" dirty="0">
                <a:solidFill>
                  <a:schemeClr val="tx1">
                    <a:lumMod val="85000"/>
                    <a:lumOff val="15000"/>
                  </a:schemeClr>
                </a:solidFill>
              </a:rPr>
            </a:br>
            <a:br>
              <a:rPr lang="en-GB" sz="31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8982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015473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r>
              <a:rPr lang="en-GB" sz="3300" dirty="0">
                <a:solidFill>
                  <a:schemeClr val="tx1">
                    <a:lumMod val="85000"/>
                    <a:lumOff val="15000"/>
                  </a:schemeClr>
                </a:solidFill>
              </a:rPr>
              <a:t>-  This legal integration particularly played out as a project of market integration, expanding the legal rules and rights related to the creation of the Common Market</a:t>
            </a:r>
            <a:br>
              <a:rPr lang="en-GB" sz="3300" dirty="0">
                <a:solidFill>
                  <a:schemeClr val="tx1">
                    <a:lumMod val="85000"/>
                    <a:lumOff val="15000"/>
                  </a:schemeClr>
                </a:solidFill>
              </a:rPr>
            </a:br>
            <a:br>
              <a:rPr lang="en-GB" sz="3300" dirty="0">
                <a:solidFill>
                  <a:schemeClr val="tx1">
                    <a:lumMod val="85000"/>
                    <a:lumOff val="15000"/>
                  </a:schemeClr>
                </a:solidFill>
              </a:rPr>
            </a:br>
            <a:r>
              <a:rPr lang="en-GB" sz="3300" dirty="0">
                <a:solidFill>
                  <a:schemeClr val="tx1">
                    <a:lumMod val="85000"/>
                    <a:lumOff val="15000"/>
                  </a:schemeClr>
                </a:solidFill>
              </a:rPr>
              <a:t>- Important cases regarding the Market include the famous Cassis de Dijon case (1979), that settled the principle of ‘mutual recognition’ of national laws, as an alternative to the harmonization of national laws in the context of the Market</a:t>
            </a:r>
            <a:br>
              <a:rPr lang="en-GB" sz="3100" dirty="0">
                <a:solidFill>
                  <a:schemeClr val="tx1">
                    <a:lumMod val="85000"/>
                    <a:lumOff val="15000"/>
                  </a:schemeClr>
                </a:solidFill>
              </a:rPr>
            </a:br>
            <a:br>
              <a:rPr lang="en-GB" sz="31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084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171123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European</a:t>
            </a:r>
            <a:r>
              <a:rPr lang="it-IT" sz="3600" b="1" dirty="0">
                <a:solidFill>
                  <a:schemeClr val="bg1">
                    <a:lumMod val="50000"/>
                  </a:schemeClr>
                </a:solidFill>
              </a:rPr>
              <a:t> Society by </a:t>
            </a:r>
            <a:r>
              <a:rPr lang="it-IT" sz="3600" b="1" dirty="0" err="1">
                <a:solidFill>
                  <a:schemeClr val="bg1">
                    <a:lumMod val="50000"/>
                  </a:schemeClr>
                </a:solidFill>
              </a:rPr>
              <a:t>Jurisdiction</a:t>
            </a:r>
            <a:br>
              <a:rPr lang="it-IT" sz="3600" b="1" dirty="0">
                <a:solidFill>
                  <a:schemeClr val="bg1">
                    <a:lumMod val="50000"/>
                  </a:schemeClr>
                </a:solidFill>
              </a:rPr>
            </a:br>
            <a:br>
              <a:rPr lang="en-GB" sz="2400" dirty="0">
                <a:solidFill>
                  <a:schemeClr val="bg1">
                    <a:lumMod val="50000"/>
                  </a:schemeClr>
                </a:solidFill>
              </a:rPr>
            </a:br>
            <a:r>
              <a:rPr lang="en-GB" sz="3300" dirty="0">
                <a:solidFill>
                  <a:schemeClr val="tx1">
                    <a:lumMod val="85000"/>
                    <a:lumOff val="15000"/>
                  </a:schemeClr>
                </a:solidFill>
              </a:rPr>
              <a:t>-  Integration-through-law has focused on:</a:t>
            </a:r>
            <a:br>
              <a:rPr lang="en-GB" sz="3300" dirty="0">
                <a:solidFill>
                  <a:schemeClr val="tx1">
                    <a:lumMod val="85000"/>
                    <a:lumOff val="15000"/>
                  </a:schemeClr>
                </a:solidFill>
              </a:rPr>
            </a:br>
            <a:br>
              <a:rPr lang="en-GB" sz="3300" dirty="0">
                <a:solidFill>
                  <a:schemeClr val="tx1">
                    <a:lumMod val="85000"/>
                    <a:lumOff val="15000"/>
                  </a:schemeClr>
                </a:solidFill>
              </a:rPr>
            </a:br>
            <a:r>
              <a:rPr lang="en-GB" sz="3300" i="1" dirty="0">
                <a:solidFill>
                  <a:schemeClr val="tx1">
                    <a:lumMod val="85000"/>
                    <a:lumOff val="15000"/>
                  </a:schemeClr>
                </a:solidFill>
              </a:rPr>
              <a:t>	- removing barriers</a:t>
            </a:r>
            <a:br>
              <a:rPr lang="en-GB" sz="3300" i="1" dirty="0">
                <a:solidFill>
                  <a:schemeClr val="tx1">
                    <a:lumMod val="85000"/>
                    <a:lumOff val="15000"/>
                  </a:schemeClr>
                </a:solidFill>
              </a:rPr>
            </a:br>
            <a:r>
              <a:rPr lang="en-GB" sz="3300" i="1" dirty="0">
                <a:solidFill>
                  <a:schemeClr val="tx1">
                    <a:lumMod val="85000"/>
                    <a:lumOff val="15000"/>
                  </a:schemeClr>
                </a:solidFill>
              </a:rPr>
              <a:t>	- enhancing Market access</a:t>
            </a:r>
            <a:br>
              <a:rPr lang="en-GB" sz="3300" i="1" dirty="0">
                <a:solidFill>
                  <a:schemeClr val="tx1">
                    <a:lumMod val="85000"/>
                    <a:lumOff val="15000"/>
                  </a:schemeClr>
                </a:solidFill>
              </a:rPr>
            </a:br>
            <a:r>
              <a:rPr lang="en-GB" sz="3300" i="1" dirty="0">
                <a:solidFill>
                  <a:schemeClr val="tx1">
                    <a:lumMod val="85000"/>
                    <a:lumOff val="15000"/>
                  </a:schemeClr>
                </a:solidFill>
              </a:rPr>
              <a:t>	- guaranteeing free mobility and non-discrimination</a:t>
            </a:r>
            <a:br>
              <a:rPr lang="en-GB" sz="3300" i="1" dirty="0">
                <a:solidFill>
                  <a:schemeClr val="tx1">
                    <a:lumMod val="85000"/>
                    <a:lumOff val="15000"/>
                  </a:schemeClr>
                </a:solidFill>
              </a:rPr>
            </a:br>
            <a:r>
              <a:rPr lang="en-GB" sz="3300" i="1" dirty="0">
                <a:solidFill>
                  <a:schemeClr val="tx1">
                    <a:lumMod val="85000"/>
                    <a:lumOff val="15000"/>
                  </a:schemeClr>
                </a:solidFill>
              </a:rPr>
              <a:t>	- intensification of competition</a:t>
            </a:r>
            <a:br>
              <a:rPr lang="en-GB" sz="33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186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120261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National </a:t>
            </a:r>
            <a:r>
              <a:rPr lang="it-IT" sz="3600" b="1" dirty="0" err="1">
                <a:solidFill>
                  <a:schemeClr val="bg1">
                    <a:lumMod val="50000"/>
                  </a:schemeClr>
                </a:solidFill>
              </a:rPr>
              <a:t>resistance</a:t>
            </a:r>
            <a:br>
              <a:rPr lang="it-IT" sz="3600" b="1" dirty="0">
                <a:solidFill>
                  <a:schemeClr val="bg1">
                    <a:lumMod val="50000"/>
                  </a:schemeClr>
                </a:solidFill>
              </a:rPr>
            </a:br>
            <a:br>
              <a:rPr lang="en-GB" sz="2400" dirty="0">
                <a:solidFill>
                  <a:schemeClr val="bg1">
                    <a:lumMod val="50000"/>
                  </a:schemeClr>
                </a:solidFill>
              </a:rPr>
            </a:br>
            <a:r>
              <a:rPr lang="en-GB" sz="3300" dirty="0">
                <a:solidFill>
                  <a:schemeClr val="tx1">
                    <a:lumMod val="85000"/>
                    <a:lumOff val="15000"/>
                  </a:schemeClr>
                </a:solidFill>
              </a:rPr>
              <a:t>-  A highly significant matter in the context of membership of the EU is the relation between national constitutional law and EU law. </a:t>
            </a:r>
            <a:br>
              <a:rPr lang="en-GB" sz="3300" dirty="0">
                <a:solidFill>
                  <a:schemeClr val="tx1">
                    <a:lumMod val="85000"/>
                    <a:lumOff val="15000"/>
                  </a:schemeClr>
                </a:solidFill>
              </a:rPr>
            </a:br>
            <a:br>
              <a:rPr lang="en-GB" sz="3300" dirty="0">
                <a:solidFill>
                  <a:schemeClr val="tx1">
                    <a:lumMod val="85000"/>
                    <a:lumOff val="15000"/>
                  </a:schemeClr>
                </a:solidFill>
              </a:rPr>
            </a:br>
            <a:r>
              <a:rPr lang="en-GB" sz="3300" dirty="0">
                <a:solidFill>
                  <a:schemeClr val="tx1">
                    <a:lumMod val="85000"/>
                    <a:lumOff val="15000"/>
                  </a:schemeClr>
                </a:solidFill>
              </a:rPr>
              <a:t>- A key debate, and not only in the New Member States, regards the so-called </a:t>
            </a:r>
            <a:r>
              <a:rPr lang="en-GB" sz="3300" i="1" dirty="0">
                <a:solidFill>
                  <a:schemeClr val="tx1">
                    <a:lumMod val="85000"/>
                    <a:lumOff val="15000"/>
                  </a:schemeClr>
                </a:solidFill>
              </a:rPr>
              <a:t>Solange</a:t>
            </a:r>
            <a:r>
              <a:rPr lang="en-GB" sz="3300" dirty="0">
                <a:solidFill>
                  <a:schemeClr val="tx1">
                    <a:lumMod val="85000"/>
                    <a:lumOff val="15000"/>
                  </a:schemeClr>
                </a:solidFill>
              </a:rPr>
              <a:t> story, Solange referring to a series of judgments of the German Constitutional Court, in which it defined the relationship between EU law and the German Basic Law, as well as its own role in guarding this relationship. </a:t>
            </a:r>
            <a:br>
              <a:rPr lang="en-GB" sz="3300" dirty="0">
                <a:solidFill>
                  <a:schemeClr val="tx1">
                    <a:lumMod val="85000"/>
                    <a:lumOff val="15000"/>
                  </a:schemeClr>
                </a:solidFill>
              </a:rPr>
            </a:br>
            <a:br>
              <a:rPr lang="en-GB" sz="33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288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3869176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National </a:t>
            </a:r>
            <a:r>
              <a:rPr lang="it-IT" sz="3600" b="1" dirty="0" err="1">
                <a:solidFill>
                  <a:schemeClr val="bg1">
                    <a:lumMod val="50000"/>
                  </a:schemeClr>
                </a:solidFill>
              </a:rPr>
              <a:t>resistance</a:t>
            </a:r>
            <a:br>
              <a:rPr lang="it-IT" sz="3600" b="1" dirty="0">
                <a:solidFill>
                  <a:schemeClr val="bg1">
                    <a:lumMod val="50000"/>
                  </a:schemeClr>
                </a:solidFill>
              </a:rPr>
            </a:br>
            <a:br>
              <a:rPr lang="en-GB" sz="2400" dirty="0">
                <a:solidFill>
                  <a:schemeClr val="bg1">
                    <a:lumMod val="50000"/>
                  </a:schemeClr>
                </a:solidFill>
              </a:rPr>
            </a:br>
            <a:r>
              <a:rPr lang="en-GB" sz="3300" dirty="0">
                <a:solidFill>
                  <a:schemeClr val="tx1">
                    <a:lumMod val="85000"/>
                    <a:lumOff val="15000"/>
                  </a:schemeClr>
                </a:solidFill>
              </a:rPr>
              <a:t>-  </a:t>
            </a:r>
            <a:r>
              <a:rPr lang="en-GB" sz="3300" i="1" dirty="0">
                <a:solidFill>
                  <a:schemeClr val="tx1">
                    <a:lumMod val="85000"/>
                    <a:lumOff val="15000"/>
                  </a:schemeClr>
                </a:solidFill>
              </a:rPr>
              <a:t>Solange</a:t>
            </a:r>
            <a:r>
              <a:rPr lang="en-GB" sz="3300" dirty="0">
                <a:solidFill>
                  <a:schemeClr val="tx1">
                    <a:lumMod val="85000"/>
                    <a:lumOff val="15000"/>
                  </a:schemeClr>
                </a:solidFill>
              </a:rPr>
              <a:t> means ‘as long as’ and refers to the observation by the German Constitutional Court (made in its 1974 Solange I ruling) that as long as EU law did not provide a level of </a:t>
            </a:r>
            <a:r>
              <a:rPr lang="en-GB" sz="3300" i="1" dirty="0">
                <a:solidFill>
                  <a:schemeClr val="tx1">
                    <a:lumMod val="85000"/>
                    <a:lumOff val="15000"/>
                  </a:schemeClr>
                </a:solidFill>
              </a:rPr>
              <a:t>protection</a:t>
            </a:r>
            <a:r>
              <a:rPr lang="en-GB" sz="3300" dirty="0">
                <a:solidFill>
                  <a:schemeClr val="tx1">
                    <a:lumMod val="85000"/>
                    <a:lumOff val="15000"/>
                  </a:schemeClr>
                </a:solidFill>
              </a:rPr>
              <a:t> equivalent to that provided by the German Basic Law, as well as a similar grounding in </a:t>
            </a:r>
            <a:r>
              <a:rPr lang="en-GB" sz="3300" i="1" dirty="0">
                <a:solidFill>
                  <a:schemeClr val="tx1">
                    <a:lumMod val="85000"/>
                    <a:lumOff val="15000"/>
                  </a:schemeClr>
                </a:solidFill>
              </a:rPr>
              <a:t>democratic legitimacy</a:t>
            </a:r>
            <a:r>
              <a:rPr lang="en-GB" sz="3300" dirty="0">
                <a:solidFill>
                  <a:schemeClr val="tx1">
                    <a:lumMod val="85000"/>
                    <a:lumOff val="15000"/>
                  </a:schemeClr>
                </a:solidFill>
              </a:rPr>
              <a:t>, the Court would continue to review EU law according to the standards of the Basic Law.  </a:t>
            </a:r>
            <a:br>
              <a:rPr lang="en-GB" sz="3300" dirty="0">
                <a:solidFill>
                  <a:schemeClr val="tx1">
                    <a:lumMod val="85000"/>
                    <a:lumOff val="15000"/>
                  </a:schemeClr>
                </a:solidFill>
              </a:rPr>
            </a:br>
            <a:br>
              <a:rPr lang="en-GB" sz="33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391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182557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68840" y="536959"/>
            <a:ext cx="963354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National </a:t>
            </a:r>
            <a:r>
              <a:rPr lang="it-IT" sz="3600" b="1" dirty="0" err="1">
                <a:solidFill>
                  <a:schemeClr val="bg1">
                    <a:lumMod val="50000"/>
                  </a:schemeClr>
                </a:solidFill>
              </a:rPr>
              <a:t>resistance</a:t>
            </a:r>
            <a:br>
              <a:rPr lang="it-IT" sz="3600" b="1" dirty="0">
                <a:solidFill>
                  <a:schemeClr val="bg1">
                    <a:lumMod val="50000"/>
                  </a:schemeClr>
                </a:solidFill>
              </a:rPr>
            </a:br>
            <a:br>
              <a:rPr lang="en-GB" sz="2400" dirty="0">
                <a:solidFill>
                  <a:schemeClr val="bg1">
                    <a:lumMod val="50000"/>
                  </a:schemeClr>
                </a:solidFill>
              </a:rPr>
            </a:br>
            <a:r>
              <a:rPr lang="en-GB" sz="3300" i="1" dirty="0">
                <a:solidFill>
                  <a:schemeClr val="tx1">
                    <a:lumMod val="85000"/>
                    <a:lumOff val="15000"/>
                  </a:schemeClr>
                </a:solidFill>
              </a:rPr>
              <a:t>- </a:t>
            </a:r>
            <a:r>
              <a:rPr lang="en-GB" sz="3300" dirty="0">
                <a:solidFill>
                  <a:schemeClr val="tx1">
                    <a:lumMod val="85000"/>
                    <a:lumOff val="15000"/>
                  </a:schemeClr>
                </a:solidFill>
              </a:rPr>
              <a:t>It has to be noted that since its </a:t>
            </a:r>
            <a:r>
              <a:rPr lang="en-GB" sz="3300" i="1" dirty="0">
                <a:solidFill>
                  <a:schemeClr val="tx1">
                    <a:lumMod val="85000"/>
                    <a:lumOff val="15000"/>
                  </a:schemeClr>
                </a:solidFill>
              </a:rPr>
              <a:t>Maastricht </a:t>
            </a:r>
            <a:r>
              <a:rPr lang="en-GB" sz="3300" dirty="0">
                <a:solidFill>
                  <a:schemeClr val="tx1">
                    <a:lumMod val="85000"/>
                    <a:lumOff val="15000"/>
                  </a:schemeClr>
                </a:solidFill>
              </a:rPr>
              <a:t>ruling, the German Court admitted that EU law now provided an equivalent standard of rights protection as that of national constitutional law, and hence review would not be necessary anymore</a:t>
            </a:r>
            <a:br>
              <a:rPr lang="en-GB" sz="3300" dirty="0">
                <a:solidFill>
                  <a:schemeClr val="tx1">
                    <a:lumMod val="85000"/>
                    <a:lumOff val="15000"/>
                  </a:schemeClr>
                </a:solidFill>
              </a:rPr>
            </a:br>
            <a:br>
              <a:rPr lang="en-GB" sz="3300" dirty="0">
                <a:solidFill>
                  <a:schemeClr val="tx1">
                    <a:lumMod val="85000"/>
                    <a:lumOff val="15000"/>
                  </a:schemeClr>
                </a:solidFill>
              </a:rPr>
            </a:br>
            <a:r>
              <a:rPr lang="en-GB" sz="3300" dirty="0">
                <a:solidFill>
                  <a:schemeClr val="tx1">
                    <a:lumMod val="85000"/>
                    <a:lumOff val="15000"/>
                  </a:schemeClr>
                </a:solidFill>
              </a:rPr>
              <a:t>-  The Solange story is a more widespread attitude among courts in EU Member States (similar positions have for instance been taken up by the Italian, Czech, Hungarian, and Polish Courts), defending the </a:t>
            </a:r>
            <a:r>
              <a:rPr lang="en-GB" sz="3300" i="1" dirty="0">
                <a:solidFill>
                  <a:schemeClr val="tx1">
                    <a:lumMod val="85000"/>
                    <a:lumOff val="15000"/>
                  </a:schemeClr>
                </a:solidFill>
              </a:rPr>
              <a:t>qualified supremacy of national constitutional law</a:t>
            </a:r>
            <a:br>
              <a:rPr lang="en-GB" sz="3300" dirty="0">
                <a:solidFill>
                  <a:schemeClr val="tx1">
                    <a:lumMod val="85000"/>
                    <a:lumOff val="15000"/>
                  </a:schemeClr>
                </a:solidFill>
              </a:rPr>
            </a:br>
            <a:br>
              <a:rPr lang="en-GB" sz="3300" dirty="0">
                <a:solidFill>
                  <a:schemeClr val="tx1">
                    <a:lumMod val="85000"/>
                    <a:lumOff val="15000"/>
                  </a:schemeClr>
                </a:solidFill>
              </a:rPr>
            </a:br>
            <a:br>
              <a:rPr lang="en-GB" sz="3300" dirty="0">
                <a:solidFill>
                  <a:schemeClr val="tx1">
                    <a:lumMod val="85000"/>
                    <a:lumOff val="15000"/>
                  </a:schemeClr>
                </a:solidFill>
              </a:rPr>
            </a:br>
            <a:br>
              <a:rPr lang="en-GB" sz="3600" dirty="0">
                <a:solidFill>
                  <a:schemeClr val="tx1">
                    <a:lumMod val="85000"/>
                    <a:lumOff val="15000"/>
                  </a:schemeClr>
                </a:solidFill>
              </a:rPr>
            </a:br>
            <a:br>
              <a:rPr lang="en-GB" sz="3600" dirty="0">
                <a:solidFill>
                  <a:schemeClr val="tx1">
                    <a:lumMod val="85000"/>
                    <a:lumOff val="15000"/>
                  </a:schemeClr>
                </a:solidFill>
              </a:rPr>
            </a:br>
            <a:endParaRPr lang="en-US" sz="2400" dirty="0">
              <a:solidFill>
                <a:schemeClr val="tx1">
                  <a:lumMod val="65000"/>
                  <a:lumOff val="35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493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9454340" y="312737"/>
            <a:ext cx="2348048" cy="1565365"/>
          </a:xfrm>
          <a:prstGeom prst="rect">
            <a:avLst/>
          </a:prstGeom>
        </p:spPr>
      </p:pic>
    </p:spTree>
    <p:extLst>
      <p:ext uri="{BB962C8B-B14F-4D97-AF65-F5344CB8AC3E}">
        <p14:creationId xmlns:p14="http://schemas.microsoft.com/office/powerpoint/2010/main" val="419905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5</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00370"/>
            <a:ext cx="6629400" cy="10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 name="Picture 1"/>
          <p:cNvPicPr>
            <a:picLocks noChangeAspect="1"/>
          </p:cNvPicPr>
          <p:nvPr/>
        </p:nvPicPr>
        <p:blipFill>
          <a:blip r:embed="rId5"/>
          <a:stretch>
            <a:fillRect/>
          </a:stretch>
        </p:blipFill>
        <p:spPr>
          <a:xfrm>
            <a:off x="3805954" y="1513139"/>
            <a:ext cx="5705475" cy="4724400"/>
          </a:xfrm>
          <a:prstGeom prst="rect">
            <a:avLst/>
          </a:prstGeom>
        </p:spPr>
      </p:pic>
    </p:spTree>
    <p:extLst>
      <p:ext uri="{BB962C8B-B14F-4D97-AF65-F5344CB8AC3E}">
        <p14:creationId xmlns:p14="http://schemas.microsoft.com/office/powerpoint/2010/main" val="1211722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6</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93671"/>
            <a:ext cx="8169442" cy="8312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Possible</a:t>
            </a:r>
            <a:r>
              <a:rPr lang="it-IT" altLang="it-IT" sz="2400" dirty="0">
                <a:solidFill>
                  <a:schemeClr val="bg1">
                    <a:lumMod val="50000"/>
                  </a:schemeClr>
                </a:solidFill>
              </a:rPr>
              <a:t> </a:t>
            </a:r>
            <a:r>
              <a:rPr lang="it-IT" altLang="it-IT" sz="2400" dirty="0" err="1">
                <a:solidFill>
                  <a:schemeClr val="bg1">
                    <a:lumMod val="50000"/>
                  </a:schemeClr>
                </a:solidFill>
              </a:rPr>
              <a:t>topics</a:t>
            </a:r>
            <a:r>
              <a:rPr lang="it-IT" altLang="it-IT" sz="2400" dirty="0">
                <a:solidFill>
                  <a:schemeClr val="bg1">
                    <a:lumMod val="50000"/>
                  </a:schemeClr>
                </a:solidFill>
              </a:rPr>
              <a:t>:</a:t>
            </a:r>
          </a:p>
          <a:p>
            <a:pPr marL="349250" indent="-342900">
              <a:spcBef>
                <a:spcPts val="1500"/>
              </a:spcBef>
              <a:buFontTx/>
              <a:buChar char="-"/>
            </a:pPr>
            <a:r>
              <a:rPr lang="it-IT" altLang="it-IT" sz="2400" dirty="0">
                <a:solidFill>
                  <a:schemeClr val="tx1">
                    <a:lumMod val="75000"/>
                    <a:lumOff val="25000"/>
                  </a:schemeClr>
                </a:solidFill>
              </a:rPr>
              <a:t>The </a:t>
            </a:r>
            <a:r>
              <a:rPr lang="it-IT" altLang="it-IT" sz="2400" dirty="0" err="1">
                <a:solidFill>
                  <a:schemeClr val="tx1">
                    <a:lumMod val="75000"/>
                    <a:lumOff val="25000"/>
                  </a:schemeClr>
                </a:solidFill>
              </a:rPr>
              <a:t>emergence</a:t>
            </a:r>
            <a:r>
              <a:rPr lang="it-IT" altLang="it-IT" sz="2400" dirty="0">
                <a:solidFill>
                  <a:schemeClr val="tx1">
                    <a:lumMod val="75000"/>
                    <a:lumOff val="25000"/>
                  </a:schemeClr>
                </a:solidFill>
              </a:rPr>
              <a:t> of a </a:t>
            </a:r>
            <a:r>
              <a:rPr lang="it-IT" altLang="it-IT" sz="2400" dirty="0" err="1">
                <a:solidFill>
                  <a:schemeClr val="tx1">
                    <a:lumMod val="75000"/>
                    <a:lumOff val="25000"/>
                  </a:schemeClr>
                </a:solidFill>
              </a:rPr>
              <a:t>European</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constitution</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sociological</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aspects</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legitimacy</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jurisdiction</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solidarity</a:t>
            </a:r>
            <a:r>
              <a:rPr lang="it-IT" altLang="it-IT" sz="2400" dirty="0">
                <a:solidFill>
                  <a:schemeClr val="tx1">
                    <a:lumMod val="75000"/>
                    <a:lumOff val="25000"/>
                  </a:schemeClr>
                </a:solidFill>
              </a:rPr>
              <a:t>);</a:t>
            </a:r>
          </a:p>
          <a:p>
            <a:pPr marL="349250" indent="-342900">
              <a:spcBef>
                <a:spcPts val="1500"/>
              </a:spcBef>
              <a:buFontTx/>
              <a:buChar char="-"/>
            </a:pPr>
            <a:r>
              <a:rPr lang="it-IT" altLang="it-IT" sz="2400" dirty="0">
                <a:solidFill>
                  <a:schemeClr val="tx1">
                    <a:lumMod val="75000"/>
                    <a:lumOff val="25000"/>
                  </a:schemeClr>
                </a:solidFill>
              </a:rPr>
              <a:t>National </a:t>
            </a:r>
            <a:r>
              <a:rPr lang="it-IT" altLang="it-IT" sz="2400" dirty="0" err="1">
                <a:solidFill>
                  <a:schemeClr val="tx1">
                    <a:lumMod val="75000"/>
                    <a:lumOff val="25000"/>
                  </a:schemeClr>
                </a:solidFill>
              </a:rPr>
              <a:t>resistance</a:t>
            </a:r>
            <a:r>
              <a:rPr lang="it-IT" altLang="it-IT" sz="2400" dirty="0">
                <a:solidFill>
                  <a:schemeClr val="tx1">
                    <a:lumMod val="75000"/>
                    <a:lumOff val="25000"/>
                  </a:schemeClr>
                </a:solidFill>
              </a:rPr>
              <a:t> to </a:t>
            </a:r>
            <a:r>
              <a:rPr lang="it-IT" altLang="it-IT" sz="2400" dirty="0" err="1">
                <a:solidFill>
                  <a:schemeClr val="tx1">
                    <a:lumMod val="75000"/>
                    <a:lumOff val="25000"/>
                  </a:schemeClr>
                </a:solidFill>
              </a:rPr>
              <a:t>transnational</a:t>
            </a:r>
            <a:r>
              <a:rPr lang="it-IT" altLang="it-IT" sz="2400" dirty="0">
                <a:solidFill>
                  <a:schemeClr val="tx1">
                    <a:lumMod val="75000"/>
                    <a:lumOff val="25000"/>
                  </a:schemeClr>
                </a:solidFill>
              </a:rPr>
              <a:t> law (e.g. UK (</a:t>
            </a:r>
            <a:r>
              <a:rPr lang="it-IT" altLang="it-IT" sz="2400" dirty="0" err="1">
                <a:solidFill>
                  <a:schemeClr val="tx1">
                    <a:lumMod val="75000"/>
                    <a:lumOff val="25000"/>
                  </a:schemeClr>
                </a:solidFill>
              </a:rPr>
              <a:t>Tories</a:t>
            </a:r>
            <a:r>
              <a:rPr lang="it-IT" altLang="it-IT" sz="2400" dirty="0">
                <a:solidFill>
                  <a:schemeClr val="tx1">
                    <a:lumMod val="75000"/>
                    <a:lumOff val="25000"/>
                  </a:schemeClr>
                </a:solidFill>
              </a:rPr>
              <a:t>, UKIP), </a:t>
            </a:r>
            <a:r>
              <a:rPr lang="it-IT" altLang="it-IT" sz="2400" dirty="0" err="1">
                <a:solidFill>
                  <a:schemeClr val="tx1">
                    <a:lumMod val="75000"/>
                    <a:lumOff val="25000"/>
                  </a:schemeClr>
                </a:solidFill>
              </a:rPr>
              <a:t>Hungary</a:t>
            </a:r>
            <a:r>
              <a:rPr lang="it-IT" altLang="it-IT" sz="2400" dirty="0">
                <a:solidFill>
                  <a:schemeClr val="tx1">
                    <a:lumMod val="75000"/>
                    <a:lumOff val="25000"/>
                  </a:schemeClr>
                </a:solidFill>
              </a:rPr>
              <a:t>, Poland;</a:t>
            </a:r>
          </a:p>
          <a:p>
            <a:pPr marL="349250" indent="-342900">
              <a:spcBef>
                <a:spcPts val="1500"/>
              </a:spcBef>
              <a:buFontTx/>
              <a:buChar char="-"/>
            </a:pPr>
            <a:r>
              <a:rPr lang="it-IT" altLang="it-IT" sz="2400" dirty="0" err="1">
                <a:solidFill>
                  <a:schemeClr val="tx1">
                    <a:lumMod val="75000"/>
                    <a:lumOff val="25000"/>
                  </a:schemeClr>
                </a:solidFill>
              </a:rPr>
              <a:t>Durkheim</a:t>
            </a:r>
            <a:r>
              <a:rPr lang="it-IT" altLang="it-IT" sz="2400" dirty="0">
                <a:solidFill>
                  <a:schemeClr val="tx1">
                    <a:lumMod val="75000"/>
                    <a:lumOff val="25000"/>
                  </a:schemeClr>
                </a:solidFill>
              </a:rPr>
              <a:t> and the law;</a:t>
            </a:r>
          </a:p>
          <a:p>
            <a:pPr marL="349250" indent="-342900">
              <a:spcBef>
                <a:spcPts val="1500"/>
              </a:spcBef>
              <a:buFontTx/>
              <a:buChar char="-"/>
            </a:pPr>
            <a:r>
              <a:rPr lang="it-IT" altLang="it-IT" sz="2400" dirty="0">
                <a:solidFill>
                  <a:schemeClr val="tx1">
                    <a:lumMod val="75000"/>
                    <a:lumOff val="25000"/>
                  </a:schemeClr>
                </a:solidFill>
              </a:rPr>
              <a:t>The </a:t>
            </a:r>
            <a:r>
              <a:rPr lang="it-IT" altLang="it-IT" sz="2400" dirty="0" err="1">
                <a:solidFill>
                  <a:schemeClr val="tx1">
                    <a:lumMod val="75000"/>
                    <a:lumOff val="25000"/>
                  </a:schemeClr>
                </a:solidFill>
              </a:rPr>
              <a:t>revolution</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that</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failed</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Iceland’s</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citizen</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constitution</a:t>
            </a:r>
            <a:r>
              <a:rPr lang="it-IT" altLang="it-IT" sz="2400" dirty="0">
                <a:solidFill>
                  <a:schemeClr val="tx1">
                    <a:lumMod val="75000"/>
                    <a:lumOff val="25000"/>
                  </a:schemeClr>
                </a:solidFill>
              </a:rPr>
              <a:t> (social </a:t>
            </a:r>
            <a:r>
              <a:rPr lang="it-IT" altLang="it-IT" sz="2400" dirty="0" err="1">
                <a:solidFill>
                  <a:schemeClr val="tx1">
                    <a:lumMod val="75000"/>
                    <a:lumOff val="25000"/>
                  </a:schemeClr>
                </a:solidFill>
              </a:rPr>
              <a:t>movements</a:t>
            </a:r>
            <a:r>
              <a:rPr lang="it-IT" altLang="it-IT" sz="2400" dirty="0">
                <a:solidFill>
                  <a:schemeClr val="tx1">
                    <a:lumMod val="75000"/>
                    <a:lumOff val="25000"/>
                  </a:schemeClr>
                </a:solidFill>
              </a:rPr>
              <a:t> and </a:t>
            </a:r>
            <a:r>
              <a:rPr lang="it-IT" altLang="it-IT" sz="2400" dirty="0" err="1">
                <a:solidFill>
                  <a:schemeClr val="tx1">
                    <a:lumMod val="75000"/>
                    <a:lumOff val="25000"/>
                  </a:schemeClr>
                </a:solidFill>
              </a:rPr>
              <a:t>constitution-making</a:t>
            </a:r>
            <a:r>
              <a:rPr lang="it-IT" altLang="it-IT" sz="2400" dirty="0">
                <a:solidFill>
                  <a:schemeClr val="tx1">
                    <a:lumMod val="75000"/>
                    <a:lumOff val="25000"/>
                  </a:schemeClr>
                </a:solidFill>
              </a:rPr>
              <a:t>);</a:t>
            </a:r>
          </a:p>
          <a:p>
            <a:pPr marL="349250" indent="-342900">
              <a:spcBef>
                <a:spcPts val="1500"/>
              </a:spcBef>
              <a:buFontTx/>
              <a:buChar char="-"/>
            </a:pPr>
            <a:r>
              <a:rPr lang="it-IT" altLang="it-IT" sz="2400" dirty="0">
                <a:solidFill>
                  <a:schemeClr val="tx1">
                    <a:lumMod val="75000"/>
                    <a:lumOff val="25000"/>
                  </a:schemeClr>
                </a:solidFill>
              </a:rPr>
              <a:t>Analysis of </a:t>
            </a:r>
            <a:r>
              <a:rPr lang="it-IT" altLang="it-IT" sz="2400" dirty="0" err="1">
                <a:solidFill>
                  <a:schemeClr val="tx1">
                    <a:lumMod val="75000"/>
                    <a:lumOff val="25000"/>
                  </a:schemeClr>
                </a:solidFill>
              </a:rPr>
              <a:t>constitutions</a:t>
            </a:r>
            <a:r>
              <a:rPr lang="it-IT" altLang="it-IT" sz="2400" dirty="0">
                <a:solidFill>
                  <a:schemeClr val="tx1">
                    <a:lumMod val="75000"/>
                    <a:lumOff val="25000"/>
                  </a:schemeClr>
                </a:solidFill>
              </a:rPr>
              <a:t> and </a:t>
            </a:r>
            <a:r>
              <a:rPr lang="it-IT" altLang="it-IT" sz="2400" dirty="0" err="1">
                <a:solidFill>
                  <a:schemeClr val="tx1">
                    <a:lumMod val="75000"/>
                    <a:lumOff val="25000"/>
                  </a:schemeClr>
                </a:solidFill>
              </a:rPr>
              <a:t>national</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identities</a:t>
            </a:r>
            <a:r>
              <a:rPr lang="it-IT" altLang="it-IT" sz="2400" dirty="0">
                <a:solidFill>
                  <a:schemeClr val="tx1">
                    <a:lumMod val="75000"/>
                    <a:lumOff val="25000"/>
                  </a:schemeClr>
                </a:solidFill>
              </a:rPr>
              <a:t>/</a:t>
            </a:r>
            <a:r>
              <a:rPr lang="it-IT" altLang="it-IT" sz="2400" dirty="0" err="1">
                <a:solidFill>
                  <a:schemeClr val="tx1">
                    <a:lumMod val="75000"/>
                    <a:lumOff val="25000"/>
                  </a:schemeClr>
                </a:solidFill>
              </a:rPr>
              <a:t>Peoples</a:t>
            </a: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3125304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7</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291016"/>
            <a:ext cx="8169442" cy="8312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Examples</a:t>
            </a:r>
            <a:r>
              <a:rPr lang="it-IT" altLang="it-IT" sz="2400" dirty="0">
                <a:solidFill>
                  <a:schemeClr val="bg1">
                    <a:lumMod val="50000"/>
                  </a:schemeClr>
                </a:solidFill>
              </a:rPr>
              <a:t>:</a:t>
            </a:r>
          </a:p>
          <a:p>
            <a:pPr>
              <a:spcBef>
                <a:spcPts val="1500"/>
              </a:spcBef>
            </a:pPr>
            <a:endParaRPr lang="it-IT" altLang="it-IT" sz="2400" dirty="0">
              <a:solidFill>
                <a:schemeClr val="bg1">
                  <a:lumMod val="50000"/>
                </a:schemeClr>
              </a:solidFill>
            </a:endParaRPr>
          </a:p>
          <a:p>
            <a:pPr marL="349250" indent="-342900">
              <a:spcBef>
                <a:spcPts val="1500"/>
              </a:spcBef>
              <a:buFontTx/>
              <a:buChar char="-"/>
            </a:pPr>
            <a:r>
              <a:rPr lang="it-IT" altLang="it-IT" sz="2400" dirty="0">
                <a:solidFill>
                  <a:schemeClr val="bg1">
                    <a:lumMod val="50000"/>
                  </a:schemeClr>
                </a:solidFill>
              </a:rPr>
              <a:t>Analysis of </a:t>
            </a:r>
            <a:r>
              <a:rPr lang="it-IT" altLang="it-IT" sz="2400" dirty="0" err="1">
                <a:solidFill>
                  <a:schemeClr val="bg1">
                    <a:lumMod val="50000"/>
                  </a:schemeClr>
                </a:solidFill>
              </a:rPr>
              <a:t>constitutions</a:t>
            </a:r>
            <a:r>
              <a:rPr lang="it-IT" altLang="it-IT" sz="2400" dirty="0">
                <a:solidFill>
                  <a:schemeClr val="bg1">
                    <a:lumMod val="50000"/>
                  </a:schemeClr>
                </a:solidFill>
              </a:rPr>
              <a:t> from a </a:t>
            </a:r>
            <a:r>
              <a:rPr lang="it-IT" altLang="it-IT" sz="2400" dirty="0" err="1">
                <a:solidFill>
                  <a:schemeClr val="bg1">
                    <a:lumMod val="50000"/>
                  </a:schemeClr>
                </a:solidFill>
              </a:rPr>
              <a:t>political</a:t>
            </a:r>
            <a:r>
              <a:rPr lang="it-IT" altLang="it-IT" sz="2400" dirty="0">
                <a:solidFill>
                  <a:schemeClr val="bg1">
                    <a:lumMod val="50000"/>
                  </a:schemeClr>
                </a:solidFill>
              </a:rPr>
              <a:t>/cultural </a:t>
            </a:r>
            <a:r>
              <a:rPr lang="it-IT" altLang="it-IT" sz="2400" dirty="0" err="1">
                <a:solidFill>
                  <a:schemeClr val="bg1">
                    <a:lumMod val="50000"/>
                  </a:schemeClr>
                </a:solidFill>
              </a:rPr>
              <a:t>sociological</a:t>
            </a:r>
            <a:r>
              <a:rPr lang="it-IT" altLang="it-IT" sz="2400" dirty="0">
                <a:solidFill>
                  <a:schemeClr val="bg1">
                    <a:lumMod val="50000"/>
                  </a:schemeClr>
                </a:solidFill>
              </a:rPr>
              <a:t> </a:t>
            </a:r>
            <a:r>
              <a:rPr lang="it-IT" altLang="it-IT" sz="2400" dirty="0" err="1">
                <a:solidFill>
                  <a:schemeClr val="bg1">
                    <a:lumMod val="50000"/>
                  </a:schemeClr>
                </a:solidFill>
              </a:rPr>
              <a:t>perspective</a:t>
            </a:r>
            <a:endParaRPr lang="it-IT" altLang="it-IT" sz="2400" dirty="0">
              <a:solidFill>
                <a:schemeClr val="bg1">
                  <a:lumMod val="50000"/>
                </a:schemeClr>
              </a:solidFill>
            </a:endParaRPr>
          </a:p>
          <a:p>
            <a:pPr marL="349250" indent="-342900">
              <a:spcBef>
                <a:spcPts val="1500"/>
              </a:spcBef>
              <a:buFontTx/>
              <a:buChar char="-"/>
            </a:pPr>
            <a:r>
              <a:rPr lang="it-IT" altLang="it-IT" sz="2400" dirty="0" err="1">
                <a:solidFill>
                  <a:schemeClr val="bg1">
                    <a:lumMod val="50000"/>
                  </a:schemeClr>
                </a:solidFill>
              </a:rPr>
              <a:t>Constitutional</a:t>
            </a:r>
            <a:r>
              <a:rPr lang="it-IT" altLang="it-IT" sz="2400" dirty="0">
                <a:solidFill>
                  <a:schemeClr val="bg1">
                    <a:lumMod val="50000"/>
                  </a:schemeClr>
                </a:solidFill>
              </a:rPr>
              <a:t> </a:t>
            </a:r>
            <a:r>
              <a:rPr lang="it-IT" altLang="it-IT" sz="2400" dirty="0" err="1">
                <a:solidFill>
                  <a:schemeClr val="bg1">
                    <a:lumMod val="50000"/>
                  </a:schemeClr>
                </a:solidFill>
              </a:rPr>
              <a:t>texts</a:t>
            </a:r>
            <a:r>
              <a:rPr lang="it-IT" altLang="it-IT" sz="2400" dirty="0">
                <a:solidFill>
                  <a:schemeClr val="bg1">
                    <a:lumMod val="50000"/>
                  </a:schemeClr>
                </a:solidFill>
              </a:rPr>
              <a:t> </a:t>
            </a:r>
            <a:r>
              <a:rPr lang="it-IT" altLang="it-IT" sz="2400" dirty="0" err="1">
                <a:solidFill>
                  <a:schemeClr val="bg1">
                    <a:lumMod val="50000"/>
                  </a:schemeClr>
                </a:solidFill>
              </a:rPr>
              <a:t>as</a:t>
            </a:r>
            <a:r>
              <a:rPr lang="it-IT" altLang="it-IT" sz="2400" dirty="0">
                <a:solidFill>
                  <a:schemeClr val="bg1">
                    <a:lumMod val="50000"/>
                  </a:schemeClr>
                </a:solidFill>
              </a:rPr>
              <a:t> </a:t>
            </a:r>
            <a:r>
              <a:rPr lang="it-IT" altLang="it-IT" sz="2400" dirty="0" err="1">
                <a:solidFill>
                  <a:schemeClr val="bg1">
                    <a:lumMod val="50000"/>
                  </a:schemeClr>
                </a:solidFill>
              </a:rPr>
              <a:t>reflecting</a:t>
            </a:r>
            <a:r>
              <a:rPr lang="it-IT" altLang="it-IT" sz="2400" dirty="0">
                <a:solidFill>
                  <a:schemeClr val="bg1">
                    <a:lumMod val="50000"/>
                  </a:schemeClr>
                </a:solidFill>
              </a:rPr>
              <a:t> </a:t>
            </a:r>
            <a:r>
              <a:rPr lang="it-IT" altLang="it-IT" sz="2400" dirty="0" err="1">
                <a:solidFill>
                  <a:schemeClr val="bg1">
                    <a:lumMod val="50000"/>
                  </a:schemeClr>
                </a:solidFill>
              </a:rPr>
              <a:t>different</a:t>
            </a:r>
            <a:r>
              <a:rPr lang="it-IT" altLang="it-IT" sz="2400" dirty="0">
                <a:solidFill>
                  <a:schemeClr val="bg1">
                    <a:lumMod val="50000"/>
                  </a:schemeClr>
                </a:solidFill>
              </a:rPr>
              <a:t> </a:t>
            </a:r>
            <a:r>
              <a:rPr lang="it-IT" altLang="it-IT" sz="2400" dirty="0" err="1">
                <a:solidFill>
                  <a:schemeClr val="bg1">
                    <a:lumMod val="50000"/>
                  </a:schemeClr>
                </a:solidFill>
              </a:rPr>
              <a:t>democratic</a:t>
            </a:r>
            <a:r>
              <a:rPr lang="it-IT" altLang="it-IT" sz="2400" dirty="0">
                <a:solidFill>
                  <a:schemeClr val="bg1">
                    <a:lumMod val="50000"/>
                  </a:schemeClr>
                </a:solidFill>
              </a:rPr>
              <a:t> </a:t>
            </a:r>
            <a:r>
              <a:rPr lang="it-IT" altLang="it-IT" sz="2400" dirty="0" err="1">
                <a:solidFill>
                  <a:schemeClr val="bg1">
                    <a:lumMod val="50000"/>
                  </a:schemeClr>
                </a:solidFill>
              </a:rPr>
              <a:t>models</a:t>
            </a:r>
            <a:r>
              <a:rPr lang="it-IT" altLang="it-IT" sz="2400" dirty="0">
                <a:solidFill>
                  <a:schemeClr val="bg1">
                    <a:lumMod val="50000"/>
                  </a:schemeClr>
                </a:solidFill>
              </a:rPr>
              <a:t> (liberal, </a:t>
            </a:r>
            <a:r>
              <a:rPr lang="it-IT" altLang="it-IT" sz="2400" dirty="0" err="1">
                <a:solidFill>
                  <a:schemeClr val="bg1">
                    <a:lumMod val="50000"/>
                  </a:schemeClr>
                </a:solidFill>
              </a:rPr>
              <a:t>communitarian</a:t>
            </a:r>
            <a:r>
              <a:rPr lang="it-IT" altLang="it-IT" sz="2400" dirty="0">
                <a:solidFill>
                  <a:schemeClr val="bg1">
                    <a:lumMod val="50000"/>
                  </a:schemeClr>
                </a:solidFill>
              </a:rPr>
              <a:t>, </a:t>
            </a:r>
            <a:r>
              <a:rPr lang="it-IT" altLang="it-IT" sz="2400" dirty="0" err="1">
                <a:solidFill>
                  <a:schemeClr val="bg1">
                    <a:lumMod val="50000"/>
                  </a:schemeClr>
                </a:solidFill>
              </a:rPr>
              <a:t>republican</a:t>
            </a:r>
            <a:r>
              <a:rPr lang="it-IT" altLang="it-IT" sz="2400" dirty="0">
                <a:solidFill>
                  <a:schemeClr val="bg1">
                    <a:lumMod val="50000"/>
                  </a:schemeClr>
                </a:solidFill>
              </a:rPr>
              <a:t>, </a:t>
            </a:r>
            <a:r>
              <a:rPr lang="it-IT" altLang="it-IT" sz="2400" dirty="0" err="1">
                <a:solidFill>
                  <a:schemeClr val="bg1">
                    <a:lumMod val="50000"/>
                  </a:schemeClr>
                </a:solidFill>
              </a:rPr>
              <a:t>socialist</a:t>
            </a:r>
            <a:r>
              <a:rPr lang="it-IT" altLang="it-IT" sz="2400" dirty="0">
                <a:solidFill>
                  <a:schemeClr val="bg1">
                    <a:lumMod val="50000"/>
                  </a:schemeClr>
                </a:solidFill>
              </a:rPr>
              <a:t>)</a:t>
            </a:r>
          </a:p>
          <a:p>
            <a:pPr marL="349250" indent="-342900">
              <a:spcBef>
                <a:spcPts val="1500"/>
              </a:spcBef>
              <a:buFontTx/>
              <a:buChar char="-"/>
            </a:pPr>
            <a:r>
              <a:rPr lang="it-IT" altLang="it-IT" sz="2400" dirty="0" err="1">
                <a:solidFill>
                  <a:schemeClr val="bg1">
                    <a:lumMod val="50000"/>
                  </a:schemeClr>
                </a:solidFill>
              </a:rPr>
              <a:t>Constitutions</a:t>
            </a:r>
            <a:r>
              <a:rPr lang="it-IT" altLang="it-IT" sz="2400" dirty="0">
                <a:solidFill>
                  <a:schemeClr val="bg1">
                    <a:lumMod val="50000"/>
                  </a:schemeClr>
                </a:solidFill>
              </a:rPr>
              <a:t> </a:t>
            </a:r>
            <a:r>
              <a:rPr lang="it-IT" altLang="it-IT" sz="2400" dirty="0" err="1">
                <a:solidFill>
                  <a:schemeClr val="bg1">
                    <a:lumMod val="50000"/>
                  </a:schemeClr>
                </a:solidFill>
              </a:rPr>
              <a:t>as</a:t>
            </a:r>
            <a:r>
              <a:rPr lang="it-IT" altLang="it-IT" sz="2400" dirty="0">
                <a:solidFill>
                  <a:schemeClr val="bg1">
                    <a:lumMod val="50000"/>
                  </a:schemeClr>
                </a:solidFill>
              </a:rPr>
              <a:t> </a:t>
            </a:r>
            <a:r>
              <a:rPr lang="it-IT" altLang="it-IT" sz="2400" dirty="0" err="1">
                <a:solidFill>
                  <a:schemeClr val="bg1">
                    <a:lumMod val="50000"/>
                  </a:schemeClr>
                </a:solidFill>
              </a:rPr>
              <a:t>reflecting</a:t>
            </a:r>
            <a:r>
              <a:rPr lang="it-IT" altLang="it-IT" sz="2400" dirty="0">
                <a:solidFill>
                  <a:schemeClr val="bg1">
                    <a:lumMod val="50000"/>
                  </a:schemeClr>
                </a:solidFill>
              </a:rPr>
              <a:t> </a:t>
            </a:r>
            <a:r>
              <a:rPr lang="it-IT" altLang="it-IT" sz="2400" dirty="0" err="1">
                <a:solidFill>
                  <a:schemeClr val="bg1">
                    <a:lumMod val="50000"/>
                  </a:schemeClr>
                </a:solidFill>
              </a:rPr>
              <a:t>different</a:t>
            </a:r>
            <a:r>
              <a:rPr lang="it-IT" altLang="it-IT" sz="2400" dirty="0">
                <a:solidFill>
                  <a:schemeClr val="bg1">
                    <a:lumMod val="50000"/>
                  </a:schemeClr>
                </a:solidFill>
              </a:rPr>
              <a:t> </a:t>
            </a:r>
            <a:r>
              <a:rPr lang="it-IT" altLang="it-IT" sz="2400" dirty="0" err="1">
                <a:solidFill>
                  <a:schemeClr val="bg1">
                    <a:lumMod val="50000"/>
                  </a:schemeClr>
                </a:solidFill>
              </a:rPr>
              <a:t>constructions</a:t>
            </a:r>
            <a:r>
              <a:rPr lang="it-IT" altLang="it-IT" sz="2400" dirty="0">
                <a:solidFill>
                  <a:schemeClr val="bg1">
                    <a:lumMod val="50000"/>
                  </a:schemeClr>
                </a:solidFill>
              </a:rPr>
              <a:t> of </a:t>
            </a:r>
            <a:r>
              <a:rPr lang="it-IT" altLang="it-IT" sz="2400" dirty="0" err="1">
                <a:solidFill>
                  <a:schemeClr val="bg1">
                    <a:lumMod val="50000"/>
                  </a:schemeClr>
                </a:solidFill>
              </a:rPr>
              <a:t>peoplehood</a:t>
            </a: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95940" name="Picture 4" descr="Image result for Multiple democracies in Eur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67" y="987622"/>
            <a:ext cx="3413434" cy="511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2102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8</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291015"/>
            <a:ext cx="18369296" cy="5519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Examples</a:t>
            </a:r>
            <a:r>
              <a:rPr lang="it-IT" altLang="it-IT" sz="2400" dirty="0">
                <a:solidFill>
                  <a:schemeClr val="bg1">
                    <a:lumMod val="50000"/>
                  </a:schemeClr>
                </a:solidFill>
              </a:rPr>
              <a:t>:</a:t>
            </a:r>
          </a:p>
          <a:p>
            <a:pPr>
              <a:spcBef>
                <a:spcPts val="1500"/>
              </a:spcBef>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95940" name="Picture 4" descr="Image result for Multiple democracies in Eur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67" y="987622"/>
            <a:ext cx="3413434" cy="51127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3780001" y="2324099"/>
            <a:ext cx="8202833" cy="1542047"/>
          </a:xfrm>
          <a:prstGeom prst="rect">
            <a:avLst/>
          </a:prstGeom>
        </p:spPr>
      </p:pic>
      <p:pic>
        <p:nvPicPr>
          <p:cNvPr id="3" name="Picture 2"/>
          <p:cNvPicPr>
            <a:picLocks noChangeAspect="1"/>
          </p:cNvPicPr>
          <p:nvPr/>
        </p:nvPicPr>
        <p:blipFill>
          <a:blip r:embed="rId7"/>
          <a:stretch>
            <a:fillRect/>
          </a:stretch>
        </p:blipFill>
        <p:spPr>
          <a:xfrm>
            <a:off x="4117564" y="3866146"/>
            <a:ext cx="7865270" cy="1521619"/>
          </a:xfrm>
          <a:prstGeom prst="rect">
            <a:avLst/>
          </a:prstGeom>
        </p:spPr>
      </p:pic>
    </p:spTree>
    <p:extLst>
      <p:ext uri="{BB962C8B-B14F-4D97-AF65-F5344CB8AC3E}">
        <p14:creationId xmlns:p14="http://schemas.microsoft.com/office/powerpoint/2010/main" val="14320456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9</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291015"/>
            <a:ext cx="18369296" cy="5519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Examples</a:t>
            </a:r>
            <a:r>
              <a:rPr lang="it-IT" altLang="it-IT" sz="2400" dirty="0">
                <a:solidFill>
                  <a:schemeClr val="bg1">
                    <a:lumMod val="50000"/>
                  </a:schemeClr>
                </a:solidFill>
              </a:rPr>
              <a:t>:</a:t>
            </a:r>
          </a:p>
          <a:p>
            <a:pPr>
              <a:spcBef>
                <a:spcPts val="1500"/>
              </a:spcBef>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95940" name="Picture 4" descr="Image result for Multiple democracies in Eur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67" y="987622"/>
            <a:ext cx="3413434" cy="51127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3703765" y="2506564"/>
            <a:ext cx="7789361" cy="998636"/>
          </a:xfrm>
          <a:prstGeom prst="rect">
            <a:avLst/>
          </a:prstGeom>
        </p:spPr>
      </p:pic>
      <p:pic>
        <p:nvPicPr>
          <p:cNvPr id="5" name="Picture 4"/>
          <p:cNvPicPr>
            <a:picLocks noChangeAspect="1"/>
          </p:cNvPicPr>
          <p:nvPr/>
        </p:nvPicPr>
        <p:blipFill>
          <a:blip r:embed="rId7"/>
          <a:stretch>
            <a:fillRect/>
          </a:stretch>
        </p:blipFill>
        <p:spPr>
          <a:xfrm>
            <a:off x="3958442" y="3615662"/>
            <a:ext cx="7534684" cy="2210174"/>
          </a:xfrm>
          <a:prstGeom prst="rect">
            <a:avLst/>
          </a:prstGeom>
        </p:spPr>
      </p:pic>
    </p:spTree>
    <p:extLst>
      <p:ext uri="{BB962C8B-B14F-4D97-AF65-F5344CB8AC3E}">
        <p14:creationId xmlns:p14="http://schemas.microsoft.com/office/powerpoint/2010/main" val="26883196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41947</TotalTime>
  <Words>339</Words>
  <Application>Microsoft Office PowerPoint</Application>
  <PresentationFormat>Widescreen</PresentationFormat>
  <Paragraphs>197</Paragraphs>
  <Slides>48</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Microsoft YaHei</vt:lpstr>
      <vt:lpstr>Arial</vt:lpstr>
      <vt:lpstr>Arial Unicode MS</vt:lpstr>
      <vt:lpstr>Calibri</vt:lpstr>
      <vt:lpstr>Calibri Light</vt:lpstr>
      <vt:lpstr>Corbel</vt:lpstr>
      <vt:lpstr>Lucida Handwriting</vt:lpstr>
      <vt:lpstr>Tahoma</vt:lpstr>
      <vt:lpstr>Retrospect</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Readings </vt:lpstr>
      <vt:lpstr>  Readings </vt:lpstr>
      <vt:lpstr>  Objectives   1. The nature of the European Constitution;  2. Process of integration-through-law  3. Tensions between EU and national level/resistance;</vt:lpstr>
      <vt:lpstr>  Introduction  </vt:lpstr>
      <vt:lpstr>  Introduction  </vt:lpstr>
      <vt:lpstr>  The EU’s Constitutional Model   - Even if political constitutions have been rejected various times in EU history, the EU can be said to have a de facto constitution based on EU law;  - The EU process is often referred to as ‘integration-through-law’; </vt:lpstr>
      <vt:lpstr>  The EU’s Constitutional Model   - EU law has acquired a constitutional nature due to important cases ruled by the European Court of Justice (CJEU), which have led to EU law having primacy and direct effect in the European system;  - In this regard, the EU constitution is an incremental or a ‘grown’ constitution. </vt:lpstr>
      <vt:lpstr>  The EU’s Constitutional Model   - One major attempt to ‘make’ a constitution was the attempt in the early 2000s, in the form of the Convention on the Future of Europe (Scholl 2006);  - The draft produced by the Convention was however rejected by two referenda in France and the Netherlands in 2005; </vt:lpstr>
      <vt:lpstr>  The EU’s Constitutional Model    </vt:lpstr>
      <vt:lpstr>  The EU’s Constitutional Model   - The European attempt to create a constitution is fraught with complexity, not least due to the impossibility of a European ethnos, but, as some have argued, equally due to the difficulty of creating a European demos (the no-demos thesis, Grimm 1995); </vt:lpstr>
      <vt:lpstr>  The EU’s Constitutional Model   - But it could be equally argued that the European project of a constitution ought to be one of projecting a united ‘people’ into the future;  - This is for instance the argument of Juergen Habermas, in his notion of ‘post-nationalism’ and ‘constitutional patriotism’ (Habermas 1998); </vt:lpstr>
      <vt:lpstr>  The EU’s Legal Foundations   - Magic triangle: direct effect; supremacy, and preliminary ruling (Vauchez 2008);  - The 3 principles together create an EU polity with a clear rationale and sense of unity, but also promote further Europeanization; </vt:lpstr>
      <vt:lpstr>  The EU’s Legal Foundations   - ‘Integration-through-law’ is understood as the key driving force behind European integration;  - When the early political push for European integration subsided, the integration-through-law process guaranteed its continuity; </vt:lpstr>
      <vt:lpstr>  The EU’s Legal Foundations  - ‘Integration-through-law’ is not only the result of EU institutions – the European Court of Justice in particular – pushing integration forward;  - Increasingly it is argued that other actors too – interest groups, multinational companies, NGOs – contribute to the story; </vt:lpstr>
      <vt:lpstr>  The EU’s Legal Foundations   - A key – sociological – question is: how has this legally driven process come about? (Vauchez 2008);  - How did the idea of legal integration emerge and how has it been normatively been promoted? </vt:lpstr>
      <vt:lpstr>  The EU’s Legal Foundations   - Foundational Myths:    Van Gend and Loos (1963)  Establishing the direct effect of EU law   Costa v. ENEL (1964)  Establishing the supremacy of EU law</vt:lpstr>
      <vt:lpstr>  European Society by Jurisdiction   - Which have been the deeper structural transformations that underpin the process of European integration and the creation of a ‘European society by jurisdiction’? (Munch 2008)  - Which deeper transformations of solidarity, legal order,  and justice – emerging with a ‘European society’ - have taken place in the process of European integration? </vt:lpstr>
      <vt:lpstr>  European Society by Jurisdiction   - We already explored Durkheim’s view of the relation between law, the division of labour in society, and social integration  - In Durkheim’s view, a regulatory/restitutive form of law becomes predominant in modern societies  - It is increasing societal specialization that underpins a regulatory/restitutive form of law </vt:lpstr>
      <vt:lpstr>PowerPoint Presentation</vt:lpstr>
      <vt:lpstr>  European Society by Jurisdiction   - European integration can be understood as a novel level of specialization or division of labour, not anymore within national societies but between and beyond societies  - The increased (economic) activities beyond borders lead to insecurity, anomie, distributive conflicts and erosion of consensus regarding the meaning of justice (Munch 2008: 520)</vt:lpstr>
      <vt:lpstr>  European Society by Jurisdiction  - Resistance to such change - from the national to the transnational – is normal and has to be overcome if the integration process is to succeed  - How can this overcoming of resistance be explained?</vt:lpstr>
      <vt:lpstr>  European Society by Jurisdiction   - The EU’s constitutional edifice can be understood as the construction of a legal order that is to sustain the ‘basic relationships of solidarity’ beyond the national contexts of the member states  - In Durkheimian terms, relationships of solidarity sustained by a legal order are crucial of economic exchange to be possible without distraction into violent conflict (Munch 2008: 521)</vt:lpstr>
      <vt:lpstr>  European Society by Jurisdiction   - Such orders of solidarity and a legal nature do not emerge by themselves from market transactions as spill-over effects, but are constructed by political, legal and social forces  - The EU order can be understood as containing both the internal, mechanical solidarity of nation-states and the construction of an organic solidarity grounded in a European division of labour</vt:lpstr>
      <vt:lpstr>  European Society by Jurisdiction  - Forces that have constructed such an order include managers, scientists, politicians, civil servants, lawyers, and increasingly even NGOs and social movements;  - Transnational elites establish organisations and institutions that underpin a supranational legal order and basic solidarity    </vt:lpstr>
      <vt:lpstr>  European Society by Jurisdiction   - The more a transnational order advanced, the more transnational forces enjoy an advantage vis-à-vis national forces   - European integration-through-law includes a fundamental conflict between transnational and national forces    </vt:lpstr>
      <vt:lpstr>  European Society by Jurisdiction       </vt:lpstr>
      <vt:lpstr>  European Society by Jurisdiction   -  From a Durkheimian perspective, the supranational legal order can be understood as being based on the ‘cult of the individual’, reaching beyond national traditions  - The EU order is experiencing a ‘rights revolution’, advancing individual autonomy by emancipating the individual from traditionally established national constraints (e.g. free mobility, non-discrimination)      </vt:lpstr>
      <vt:lpstr>  European Society by Jurisdiction   -  National communities lose homogeneity, while individuals are strengthened  - Transnational ties between individuals are strengthened  - The new European society is based on a new type of solidarity (network, organic) and the legal order is focussed on the cult of the individual    </vt:lpstr>
      <vt:lpstr>  European Society by Jurisdiction   -  In Durkheim’s terms, repressive law (the collective imposes its values on the individual) is being replaced by restitutive law (the protection of individual’s rights)  - The transnational legal order is based on:  a. formal institutions  b. a leading idea and conception of control  c. a dominant European legal community/juridical  technique  d. legitimation of new order (Munch 2008: 523)    </vt:lpstr>
      <vt:lpstr>  European Society by Jurisdiction  -  The EU’s legal/constitutional order is based on the ‘magic triangle’ of ‘direct effect, supremacy, and preliminary ruling’ (Vauchez 2008)  Direct effect: EU law can be upheld in national courts of law Supremacy: EU law is prior to national (constitutional) law Preliminary reference: procedure allowing national judge to refer a case that involves EU law to the CJEU, bypassing national higher courts    </vt:lpstr>
      <vt:lpstr>  European Society by Jurisdiction  -  The EU’s incremental constitutional order emerges from  the principles of ,direct effect’, ‘supremacy’, and ‘preliminary reference’, that themselves are the result of judicial entrepreneurs, judicial activism (Van Gend en Loos, Costa v. ENEL), and an approach of judicial rationalism  - Judges from the European Court, their référendaires (assistants), lawyers, and national courts promoted specific interpretations of ‘landmark decisions’ so a to promote European integration-through-law    </vt:lpstr>
      <vt:lpstr>  European Society by Jurisdiction  -  It is important to consider that in the early 1960s, political integration seemed to have halted, while the legal project of harmonisation of national laws was equally stalled  - In other words, the European Commission as well as national member states/the European Council lost momentum  - The project of integration-through-law, driven forward not least by the ECJ stepped in as an alternative way of integrating Europe    </vt:lpstr>
      <vt:lpstr>  European Society by Jurisdiction  -  This legal integration particularly played out as a project of market integration, expanding the legal rules and rights related to the creation of the Common Market  - Important cases regarding the Market include the famous Cassis de Dijon case (1979), that settled the principle of ‘mutual recognition’ of national laws, as an alternative to the harmonization of national laws in the context of the Market    </vt:lpstr>
      <vt:lpstr>  European Society by Jurisdiction  -  Integration-through-law has focused on:   - removing barriers  - enhancing Market access  - guaranteeing free mobility and non-discrimination  - intensification of competition   </vt:lpstr>
      <vt:lpstr>  National resistance  -  A highly significant matter in the context of membership of the EU is the relation between national constitutional law and EU law.   - A key debate, and not only in the New Member States, regards the so-called Solange story, Solange referring to a series of judgments of the German Constitutional Court, in which it defined the relationship between EU law and the German Basic Law, as well as its own role in guarding this relationship.     </vt:lpstr>
      <vt:lpstr>  National resistance  -  Solange means ‘as long as’ and refers to the observation by the German Constitutional Court (made in its 1974 Solange I ruling) that as long as EU law did not provide a level of protection equivalent to that provided by the German Basic Law, as well as a similar grounding in democratic legitimacy, the Court would continue to review EU law according to the standards of the Basic Law.      </vt:lpstr>
      <vt:lpstr>  National resistance  - It has to be noted that since its Maastricht ruling, the German Court admitted that EU law now provided an equivalent standard of rights protection as that of national constitutional law, and hence review would not be necessary anymore  -  The Solange story is a more widespread attitude among courts in EU Member States (similar positions have for instance been taken up by the Italian, Czech, Hungarian, and Polish Courts), defending the qualified supremacy of national constitutional law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society?</dc:title>
  <dc:creator>Paul Blokker</dc:creator>
  <cp:lastModifiedBy>PB</cp:lastModifiedBy>
  <cp:revision>743</cp:revision>
  <cp:lastPrinted>2014-10-06T19:55:55Z</cp:lastPrinted>
  <dcterms:created xsi:type="dcterms:W3CDTF">2014-10-02T10:00:54Z</dcterms:created>
  <dcterms:modified xsi:type="dcterms:W3CDTF">2018-03-27T14:54:17Z</dcterms:modified>
</cp:coreProperties>
</file>