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sldIdLst>
    <p:sldId id="256" r:id="rId3"/>
    <p:sldId id="262" r:id="rId4"/>
    <p:sldId id="304" r:id="rId5"/>
    <p:sldId id="264" r:id="rId6"/>
    <p:sldId id="263" r:id="rId7"/>
    <p:sldId id="305" r:id="rId8"/>
    <p:sldId id="306" r:id="rId9"/>
    <p:sldId id="307" r:id="rId10"/>
    <p:sldId id="265" r:id="rId11"/>
    <p:sldId id="308" r:id="rId12"/>
    <p:sldId id="310" r:id="rId13"/>
    <p:sldId id="266" r:id="rId14"/>
    <p:sldId id="267" r:id="rId15"/>
    <p:sldId id="268" r:id="rId16"/>
    <p:sldId id="269" r:id="rId17"/>
    <p:sldId id="270" r:id="rId18"/>
    <p:sldId id="271" r:id="rId19"/>
    <p:sldId id="272" r:id="rId20"/>
    <p:sldId id="273" r:id="rId21"/>
    <p:sldId id="274" r:id="rId22"/>
    <p:sldId id="275" r:id="rId23"/>
    <p:sldId id="276" r:id="rId24"/>
    <p:sldId id="291" r:id="rId25"/>
    <p:sldId id="297" r:id="rId26"/>
    <p:sldId id="311" r:id="rId27"/>
    <p:sldId id="277" r:id="rId28"/>
    <p:sldId id="292" r:id="rId29"/>
    <p:sldId id="293" r:id="rId30"/>
    <p:sldId id="294" r:id="rId31"/>
    <p:sldId id="295" r:id="rId32"/>
    <p:sldId id="296" r:id="rId33"/>
    <p:sldId id="279" r:id="rId34"/>
    <p:sldId id="278" r:id="rId35"/>
    <p:sldId id="280" r:id="rId36"/>
    <p:sldId id="281" r:id="rId37"/>
    <p:sldId id="298" r:id="rId38"/>
    <p:sldId id="282" r:id="rId39"/>
    <p:sldId id="299" r:id="rId40"/>
    <p:sldId id="283" r:id="rId41"/>
    <p:sldId id="300" r:id="rId42"/>
    <p:sldId id="301" r:id="rId43"/>
    <p:sldId id="302" r:id="rId44"/>
    <p:sldId id="284" r:id="rId45"/>
    <p:sldId id="285" r:id="rId46"/>
    <p:sldId id="286" r:id="rId47"/>
    <p:sldId id="303" r:id="rId4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snapToGrid="0">
      <p:cViewPr varScale="1">
        <p:scale>
          <a:sx n="66" d="100"/>
          <a:sy n="66" d="100"/>
        </p:scale>
        <p:origin x="66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F6184C-B1A1-43A2-BCD5-CB625A8EB215}" type="datetimeFigureOut">
              <a:rPr lang="en-GB" smtClean="0"/>
              <a:t>01/12/2020</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05CE1-03FF-4E3C-B996-2C5C5E1261C7}" type="slidenum">
              <a:rPr lang="en-GB" smtClean="0"/>
              <a:t>‹#›</a:t>
            </a:fld>
            <a:endParaRPr lang="en-GB"/>
          </a:p>
        </p:txBody>
      </p:sp>
    </p:spTree>
    <p:extLst>
      <p:ext uri="{BB962C8B-B14F-4D97-AF65-F5344CB8AC3E}">
        <p14:creationId xmlns:p14="http://schemas.microsoft.com/office/powerpoint/2010/main" val="1470249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psycnet.apa.org/index.cfm?fa=buy.optionToBuy&amp;uid=1988-01348-00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hyisdifference.com/business/organizations-business/differences-between-pressure-groups-and-interest-groups.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People may underestimate the importance of society and group memberships on their lives. Whilst people sometimes undertake solo journeys large much of our experiences of life involves being engaged with others and groups.</a:t>
            </a:r>
            <a:endParaRPr lang="en-GB" dirty="0"/>
          </a:p>
        </p:txBody>
      </p:sp>
      <p:sp>
        <p:nvSpPr>
          <p:cNvPr id="4" name="Zástupný symbol pro číslo snímku 3"/>
          <p:cNvSpPr>
            <a:spLocks noGrp="1"/>
          </p:cNvSpPr>
          <p:nvPr>
            <p:ph type="sldNum" sz="quarter" idx="10"/>
          </p:nvPr>
        </p:nvSpPr>
        <p:spPr/>
        <p:txBody>
          <a:bodyPr/>
          <a:lstStyle/>
          <a:p>
            <a:fld id="{55B05CE1-03FF-4E3C-B996-2C5C5E1261C7}" type="slidenum">
              <a:rPr lang="en-GB" smtClean="0"/>
              <a:t>2</a:t>
            </a:fld>
            <a:endParaRPr lang="en-GB"/>
          </a:p>
        </p:txBody>
      </p:sp>
    </p:spTree>
    <p:extLst>
      <p:ext uri="{BB962C8B-B14F-4D97-AF65-F5344CB8AC3E}">
        <p14:creationId xmlns:p14="http://schemas.microsoft.com/office/powerpoint/2010/main" val="388727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kern="1200" dirty="0" smtClean="0">
                <a:solidFill>
                  <a:schemeClr val="tx1"/>
                </a:solidFill>
                <a:effectLst/>
                <a:latin typeface="+mn-lt"/>
                <a:ea typeface="+mn-ea"/>
                <a:cs typeface="+mn-cs"/>
              </a:rPr>
              <a:t>Norming: </a:t>
            </a:r>
            <a:r>
              <a:rPr lang="en-GB" sz="1200" b="0" i="0" kern="1200" dirty="0" smtClean="0">
                <a:solidFill>
                  <a:schemeClr val="tx1"/>
                </a:solidFill>
                <a:effectLst/>
                <a:latin typeface="+mn-lt"/>
                <a:ea typeface="+mn-ea"/>
                <a:cs typeface="+mn-cs"/>
              </a:rPr>
              <a:t>Once the role of every member is cleared along with the authority and responsibility of each, the team members start settling in a group. Here, everybody works cohesively towards the target and appreciate each other’s experience and skills.</a:t>
            </a:r>
            <a:endParaRPr lang="en-GB" sz="1200" b="0" i="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10"/>
          </p:nvPr>
        </p:nvSpPr>
        <p:spPr/>
        <p:txBody>
          <a:bodyPr/>
          <a:lstStyle/>
          <a:p>
            <a:fld id="{55B05CE1-03FF-4E3C-B996-2C5C5E1261C7}" type="slidenum">
              <a:rPr lang="en-GB" smtClean="0"/>
              <a:t>14</a:t>
            </a:fld>
            <a:endParaRPr lang="en-GB"/>
          </a:p>
        </p:txBody>
      </p:sp>
    </p:spTree>
    <p:extLst>
      <p:ext uri="{BB962C8B-B14F-4D97-AF65-F5344CB8AC3E}">
        <p14:creationId xmlns:p14="http://schemas.microsoft.com/office/powerpoint/2010/main" val="233046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smtClean="0">
                <a:solidFill>
                  <a:schemeClr val="tx1"/>
                </a:solidFill>
                <a:effectLst/>
                <a:latin typeface="+mn-lt"/>
                <a:ea typeface="+mn-ea"/>
                <a:cs typeface="+mn-cs"/>
              </a:rPr>
              <a:t>Performing: </a:t>
            </a:r>
            <a:r>
              <a:rPr lang="en-GB" sz="1200" b="0" i="0" kern="1200" dirty="0" smtClean="0">
                <a:solidFill>
                  <a:schemeClr val="tx1"/>
                </a:solidFill>
                <a:effectLst/>
                <a:latin typeface="+mn-lt"/>
                <a:ea typeface="+mn-ea"/>
                <a:cs typeface="+mn-cs"/>
              </a:rPr>
              <a:t>At this stage, synergy gets created between the team members, where everyone works towards the accomplishment of a goal</a:t>
            </a:r>
            <a:r>
              <a:rPr lang="en-GB" sz="1200" b="1" i="0" kern="12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This stage is characterized by flexibility and interdependence. The team members know each other so well that they can handle any complex problem that comes before the </a:t>
            </a:r>
            <a:r>
              <a:rPr lang="en-GB" sz="1200" b="0" i="0" kern="1200" dirty="0" err="1" smtClean="0">
                <a:solidFill>
                  <a:schemeClr val="tx1"/>
                </a:solidFill>
                <a:effectLst/>
                <a:latin typeface="+mn-lt"/>
                <a:ea typeface="+mn-ea"/>
                <a:cs typeface="+mn-cs"/>
              </a:rPr>
              <a:t>team.Also</a:t>
            </a:r>
            <a:r>
              <a:rPr lang="en-GB" sz="1200" b="0" i="0" kern="1200" dirty="0" smtClean="0">
                <a:solidFill>
                  <a:schemeClr val="tx1"/>
                </a:solidFill>
                <a:effectLst/>
                <a:latin typeface="+mn-lt"/>
                <a:ea typeface="+mn-ea"/>
                <a:cs typeface="+mn-cs"/>
              </a:rPr>
              <a:t>, the roles and responsibilities of member changes according to the situation frequently, because at this stage everyone is equally a task-oriented and people-oriented and thus can perform efficiently.</a:t>
            </a:r>
          </a:p>
          <a:p>
            <a:endParaRPr lang="en-GB" dirty="0"/>
          </a:p>
        </p:txBody>
      </p:sp>
      <p:sp>
        <p:nvSpPr>
          <p:cNvPr id="4" name="Zástupný symbol pro číslo snímku 3"/>
          <p:cNvSpPr>
            <a:spLocks noGrp="1"/>
          </p:cNvSpPr>
          <p:nvPr>
            <p:ph type="sldNum" sz="quarter" idx="10"/>
          </p:nvPr>
        </p:nvSpPr>
        <p:spPr/>
        <p:txBody>
          <a:bodyPr/>
          <a:lstStyle/>
          <a:p>
            <a:fld id="{55B05CE1-03FF-4E3C-B996-2C5C5E1261C7}" type="slidenum">
              <a:rPr lang="en-GB" smtClean="0"/>
              <a:t>15</a:t>
            </a:fld>
            <a:endParaRPr lang="en-GB"/>
          </a:p>
        </p:txBody>
      </p:sp>
    </p:spTree>
    <p:extLst>
      <p:ext uri="{BB962C8B-B14F-4D97-AF65-F5344CB8AC3E}">
        <p14:creationId xmlns:p14="http://schemas.microsoft.com/office/powerpoint/2010/main" val="1549165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kern="1200" dirty="0" smtClean="0">
                <a:solidFill>
                  <a:schemeClr val="tx1"/>
                </a:solidFill>
                <a:effectLst/>
                <a:latin typeface="+mn-lt"/>
                <a:ea typeface="+mn-ea"/>
                <a:cs typeface="+mn-cs"/>
              </a:rPr>
              <a:t>Adjourning: </a:t>
            </a:r>
            <a:r>
              <a:rPr lang="en-GB" sz="1200" b="0" i="0" kern="1200" dirty="0" smtClean="0">
                <a:solidFill>
                  <a:schemeClr val="tx1"/>
                </a:solidFill>
                <a:effectLst/>
                <a:latin typeface="+mn-lt"/>
                <a:ea typeface="+mn-ea"/>
                <a:cs typeface="+mn-cs"/>
              </a:rPr>
              <a:t>This is the last stage of group development, where the group is terminated, and the group members are separated from each other. Every group is created for a purpose, and once the purpose is fulfilled the group is </a:t>
            </a:r>
            <a:r>
              <a:rPr lang="en-GB" sz="1200" b="0" i="0" kern="1200" dirty="0" err="1" smtClean="0">
                <a:solidFill>
                  <a:schemeClr val="tx1"/>
                </a:solidFill>
                <a:effectLst/>
                <a:latin typeface="+mn-lt"/>
                <a:ea typeface="+mn-ea"/>
                <a:cs typeface="+mn-cs"/>
              </a:rPr>
              <a:t>adjourned.Some</a:t>
            </a:r>
            <a:r>
              <a:rPr lang="en-GB" sz="1200" b="0" i="0" kern="1200" dirty="0" smtClean="0">
                <a:solidFill>
                  <a:schemeClr val="tx1"/>
                </a:solidFill>
                <a:effectLst/>
                <a:latin typeface="+mn-lt"/>
                <a:ea typeface="+mn-ea"/>
                <a:cs typeface="+mn-cs"/>
              </a:rPr>
              <a:t> authors call this stage as </a:t>
            </a:r>
            <a:r>
              <a:rPr lang="en-GB" sz="1200" b="1" i="0" kern="1200" dirty="0" smtClean="0">
                <a:solidFill>
                  <a:schemeClr val="tx1"/>
                </a:solidFill>
                <a:effectLst/>
                <a:latin typeface="+mn-lt"/>
                <a:ea typeface="+mn-ea"/>
                <a:cs typeface="+mn-cs"/>
              </a:rPr>
              <a:t>“mourning or deforming,”</a:t>
            </a:r>
            <a:r>
              <a:rPr lang="en-GB" sz="1200" b="0" i="0" kern="1200" dirty="0" smtClean="0">
                <a:solidFill>
                  <a:schemeClr val="tx1"/>
                </a:solidFill>
                <a:effectLst/>
                <a:latin typeface="+mn-lt"/>
                <a:ea typeface="+mn-ea"/>
                <a:cs typeface="+mn-cs"/>
              </a:rPr>
              <a:t> because, the sense of loss is felt by the group members, at the time of separation from each other.</a:t>
            </a:r>
          </a:p>
          <a:p>
            <a:r>
              <a:rPr lang="en-GB" sz="1200" b="0" i="0" kern="1200" dirty="0" smtClean="0">
                <a:solidFill>
                  <a:schemeClr val="tx1"/>
                </a:solidFill>
                <a:effectLst/>
                <a:latin typeface="+mn-lt"/>
                <a:ea typeface="+mn-ea"/>
                <a:cs typeface="+mn-cs"/>
              </a:rPr>
              <a:t>Thus, the researchers study about the group development to determine the changes that occur within the group</a:t>
            </a:r>
          </a:p>
          <a:p>
            <a:endParaRPr lang="en-GB" dirty="0"/>
          </a:p>
        </p:txBody>
      </p:sp>
      <p:sp>
        <p:nvSpPr>
          <p:cNvPr id="4" name="Zástupný symbol pro číslo snímku 3"/>
          <p:cNvSpPr>
            <a:spLocks noGrp="1"/>
          </p:cNvSpPr>
          <p:nvPr>
            <p:ph type="sldNum" sz="quarter" idx="10"/>
          </p:nvPr>
        </p:nvSpPr>
        <p:spPr/>
        <p:txBody>
          <a:bodyPr/>
          <a:lstStyle/>
          <a:p>
            <a:fld id="{55B05CE1-03FF-4E3C-B996-2C5C5E1261C7}" type="slidenum">
              <a:rPr lang="en-GB" smtClean="0"/>
              <a:t>16</a:t>
            </a:fld>
            <a:endParaRPr lang="en-GB"/>
          </a:p>
        </p:txBody>
      </p:sp>
    </p:spTree>
    <p:extLst>
      <p:ext uri="{BB962C8B-B14F-4D97-AF65-F5344CB8AC3E}">
        <p14:creationId xmlns:p14="http://schemas.microsoft.com/office/powerpoint/2010/main" val="1466212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0" i="0" kern="1200" dirty="0" smtClean="0">
                <a:solidFill>
                  <a:schemeClr val="tx1"/>
                </a:solidFill>
                <a:effectLst/>
                <a:latin typeface="+mn-lt"/>
                <a:ea typeface="+mn-ea"/>
                <a:cs typeface="+mn-cs"/>
              </a:rPr>
              <a:t>An example of </a:t>
            </a:r>
            <a:r>
              <a:rPr lang="en-GB" sz="1200" b="0" i="0" kern="1200" dirty="0" err="1" smtClean="0">
                <a:solidFill>
                  <a:schemeClr val="tx1"/>
                </a:solidFill>
                <a:effectLst/>
                <a:latin typeface="+mn-lt"/>
                <a:ea typeface="+mn-ea"/>
                <a:cs typeface="+mn-cs"/>
              </a:rPr>
              <a:t>groupshift</a:t>
            </a:r>
            <a:r>
              <a:rPr lang="en-GB" sz="1200" b="0" i="0" kern="1200" dirty="0" smtClean="0">
                <a:solidFill>
                  <a:schemeClr val="tx1"/>
                </a:solidFill>
                <a:effectLst/>
                <a:latin typeface="+mn-lt"/>
                <a:ea typeface="+mn-ea"/>
                <a:cs typeface="+mn-cs"/>
              </a:rPr>
              <a:t> is when the fans of a sports team celebrate the win of their team and their celebration turns to destruction of property. What appears to happen in groups is that the discussion leads to a significant shift in the positions of members toward a more extreme position in the direction in which they were already leaning before the discussion; so conservative types become more cautious and the more aggressive types take on more risk.</a:t>
            </a:r>
            <a:endParaRPr lang="en-GB" dirty="0"/>
          </a:p>
        </p:txBody>
      </p:sp>
      <p:sp>
        <p:nvSpPr>
          <p:cNvPr id="4" name="Zástupný symbol pro číslo snímku 3"/>
          <p:cNvSpPr>
            <a:spLocks noGrp="1"/>
          </p:cNvSpPr>
          <p:nvPr>
            <p:ph type="sldNum" sz="quarter" idx="10"/>
          </p:nvPr>
        </p:nvSpPr>
        <p:spPr/>
        <p:txBody>
          <a:bodyPr/>
          <a:lstStyle/>
          <a:p>
            <a:fld id="{55B05CE1-03FF-4E3C-B996-2C5C5E1261C7}" type="slidenum">
              <a:rPr lang="en-GB" smtClean="0"/>
              <a:t>23</a:t>
            </a:fld>
            <a:endParaRPr lang="en-GB"/>
          </a:p>
        </p:txBody>
      </p:sp>
    </p:spTree>
    <p:extLst>
      <p:ext uri="{BB962C8B-B14F-4D97-AF65-F5344CB8AC3E}">
        <p14:creationId xmlns:p14="http://schemas.microsoft.com/office/powerpoint/2010/main" val="1023320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0" i="0" kern="1200" dirty="0" smtClean="0">
                <a:solidFill>
                  <a:schemeClr val="tx1"/>
                </a:solidFill>
                <a:effectLst/>
                <a:latin typeface="+mn-lt"/>
                <a:ea typeface="+mn-ea"/>
                <a:cs typeface="+mn-cs"/>
              </a:rPr>
              <a:t>The attack on Pearl </a:t>
            </a:r>
            <a:r>
              <a:rPr lang="en-GB" sz="1200" b="0" i="0" kern="1200" dirty="0" err="1" smtClean="0">
                <a:solidFill>
                  <a:schemeClr val="tx1"/>
                </a:solidFill>
                <a:effectLst/>
                <a:latin typeface="+mn-lt"/>
                <a:ea typeface="+mn-ea"/>
                <a:cs typeface="+mn-cs"/>
              </a:rPr>
              <a:t>Harbor</a:t>
            </a:r>
            <a:r>
              <a:rPr lang="en-GB" sz="1200" b="0" i="0" kern="1200" dirty="0" smtClean="0">
                <a:solidFill>
                  <a:schemeClr val="tx1"/>
                </a:solidFill>
                <a:effectLst/>
                <a:latin typeface="+mn-lt"/>
                <a:ea typeface="+mn-ea"/>
                <a:cs typeface="+mn-cs"/>
              </a:rPr>
              <a:t> is an excellent example of groupthink. Despite the interception of Japanese messages, US naval officers based in Hawaii did not seriously take warnings from Washington about a potential offensive attack somewhere in the Pacific Ocean. The officers thought that the Japanese would not dare to attack the US. Nobody challenged the idea and instead rationalized why an attack was unlikely to happen.</a:t>
            </a:r>
            <a:endParaRPr lang="en-GB" dirty="0"/>
          </a:p>
        </p:txBody>
      </p:sp>
      <p:sp>
        <p:nvSpPr>
          <p:cNvPr id="4" name="Zástupný symbol pro číslo snímku 3"/>
          <p:cNvSpPr>
            <a:spLocks noGrp="1"/>
          </p:cNvSpPr>
          <p:nvPr>
            <p:ph type="sldNum" sz="quarter" idx="10"/>
          </p:nvPr>
        </p:nvSpPr>
        <p:spPr/>
        <p:txBody>
          <a:bodyPr/>
          <a:lstStyle/>
          <a:p>
            <a:fld id="{55B05CE1-03FF-4E3C-B996-2C5C5E1261C7}" type="slidenum">
              <a:rPr lang="en-GB" smtClean="0"/>
              <a:t>25</a:t>
            </a:fld>
            <a:endParaRPr lang="en-GB"/>
          </a:p>
        </p:txBody>
      </p:sp>
    </p:spTree>
    <p:extLst>
      <p:ext uri="{BB962C8B-B14F-4D97-AF65-F5344CB8AC3E}">
        <p14:creationId xmlns:p14="http://schemas.microsoft.com/office/powerpoint/2010/main" val="422661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base"/>
            <a:r>
              <a:rPr lang="en-GB" sz="1200" b="0" i="0" kern="1200" dirty="0" smtClean="0">
                <a:solidFill>
                  <a:schemeClr val="tx1"/>
                </a:solidFill>
                <a:effectLst/>
                <a:latin typeface="+mn-lt"/>
                <a:ea typeface="+mn-ea"/>
                <a:cs typeface="+mn-cs"/>
              </a:rPr>
              <a:t>Kurt Lewin, a social psychologist and change management expert, is credited with coining the term "group dynamics" in the early 1940s. He noted that people often take on distinct roles and </a:t>
            </a:r>
            <a:r>
              <a:rPr lang="en-GB" sz="1200" b="0" i="0" kern="1200" dirty="0" err="1" smtClean="0">
                <a:solidFill>
                  <a:schemeClr val="tx1"/>
                </a:solidFill>
                <a:effectLst/>
                <a:latin typeface="+mn-lt"/>
                <a:ea typeface="+mn-ea"/>
                <a:cs typeface="+mn-cs"/>
              </a:rPr>
              <a:t>behaviors</a:t>
            </a:r>
            <a:r>
              <a:rPr lang="en-GB" sz="1200" b="0" i="0" kern="1200" dirty="0" smtClean="0">
                <a:solidFill>
                  <a:schemeClr val="tx1"/>
                </a:solidFill>
                <a:effectLst/>
                <a:latin typeface="+mn-lt"/>
                <a:ea typeface="+mn-ea"/>
                <a:cs typeface="+mn-cs"/>
              </a:rPr>
              <a:t> when they work in a group. "Group dynamics" describes the effects of these roles and </a:t>
            </a:r>
            <a:r>
              <a:rPr lang="en-GB" sz="1200" b="0" i="0" kern="1200" dirty="0" err="1" smtClean="0">
                <a:solidFill>
                  <a:schemeClr val="tx1"/>
                </a:solidFill>
                <a:effectLst/>
                <a:latin typeface="+mn-lt"/>
                <a:ea typeface="+mn-ea"/>
                <a:cs typeface="+mn-cs"/>
              </a:rPr>
              <a:t>behaviors</a:t>
            </a:r>
            <a:r>
              <a:rPr lang="en-GB" sz="1200" b="0" i="0" kern="1200" dirty="0" smtClean="0">
                <a:solidFill>
                  <a:schemeClr val="tx1"/>
                </a:solidFill>
                <a:effectLst/>
                <a:latin typeface="+mn-lt"/>
                <a:ea typeface="+mn-ea"/>
                <a:cs typeface="+mn-cs"/>
              </a:rPr>
              <a:t> on other group members, and on the group as a whole. More recent researchers have built on Lewin's ideas, and this work has become central to good management practice.</a:t>
            </a:r>
          </a:p>
          <a:p>
            <a:pPr fontAlgn="base"/>
            <a:r>
              <a:rPr lang="en-GB" sz="1200" b="0" i="0" kern="1200" dirty="0" smtClean="0">
                <a:solidFill>
                  <a:schemeClr val="tx1"/>
                </a:solidFill>
                <a:effectLst/>
                <a:latin typeface="+mn-lt"/>
                <a:ea typeface="+mn-ea"/>
                <a:cs typeface="+mn-cs"/>
              </a:rPr>
              <a:t>A group with a positive dynamic is easy to spot. Team members trust one another, they work towards a collective decision, and they hold one another accountable for making things happen. </a:t>
            </a:r>
            <a:r>
              <a:rPr lang="cs-CZ" sz="1200" b="0" i="0" kern="1200" dirty="0" smtClean="0">
                <a:solidFill>
                  <a:schemeClr val="tx1"/>
                </a:solidFill>
                <a:effectLst/>
                <a:latin typeface="+mn-lt"/>
                <a:ea typeface="+mn-ea"/>
                <a:cs typeface="+mn-cs"/>
              </a:rPr>
              <a:t>R</a:t>
            </a:r>
            <a:r>
              <a:rPr lang="en-GB" sz="1200" b="1" i="0" u="none" strike="noStrike" kern="1200" dirty="0" err="1" smtClean="0">
                <a:solidFill>
                  <a:schemeClr val="tx1"/>
                </a:solidFill>
                <a:effectLst/>
                <a:latin typeface="+mn-lt"/>
                <a:ea typeface="+mn-ea"/>
                <a:cs typeface="+mn-cs"/>
                <a:hlinkClick r:id="rId3"/>
              </a:rPr>
              <a:t>esearchers</a:t>
            </a:r>
            <a:r>
              <a:rPr lang="en-GB" sz="1200" b="0" i="0" kern="1200" dirty="0" smtClean="0">
                <a:solidFill>
                  <a:schemeClr val="tx1"/>
                </a:solidFill>
                <a:effectLst/>
                <a:latin typeface="+mn-lt"/>
                <a:ea typeface="+mn-ea"/>
                <a:cs typeface="+mn-cs"/>
              </a:rPr>
              <a:t> have found that when a team has a positive dynamic, its members are nearly twice as creative as an average group.</a:t>
            </a:r>
          </a:p>
          <a:p>
            <a:pPr fontAlgn="base"/>
            <a:r>
              <a:rPr lang="en-GB" sz="1200" b="0" i="0" kern="1200" dirty="0" smtClean="0">
                <a:solidFill>
                  <a:schemeClr val="tx1"/>
                </a:solidFill>
                <a:effectLst/>
                <a:latin typeface="+mn-lt"/>
                <a:ea typeface="+mn-ea"/>
                <a:cs typeface="+mn-cs"/>
              </a:rPr>
              <a:t>In a group with poor group dynamics, people's </a:t>
            </a:r>
            <a:r>
              <a:rPr lang="en-GB" sz="1200" b="0" i="0" kern="1200" dirty="0" err="1" smtClean="0">
                <a:solidFill>
                  <a:schemeClr val="tx1"/>
                </a:solidFill>
                <a:effectLst/>
                <a:latin typeface="+mn-lt"/>
                <a:ea typeface="+mn-ea"/>
                <a:cs typeface="+mn-cs"/>
              </a:rPr>
              <a:t>behavior</a:t>
            </a:r>
            <a:r>
              <a:rPr lang="en-GB" sz="1200" b="0" i="0" kern="1200" dirty="0" smtClean="0">
                <a:solidFill>
                  <a:schemeClr val="tx1"/>
                </a:solidFill>
                <a:effectLst/>
                <a:latin typeface="+mn-lt"/>
                <a:ea typeface="+mn-ea"/>
                <a:cs typeface="+mn-cs"/>
              </a:rPr>
              <a:t> disrupts work. As a result, the group may not come to any decision, or it may make the wrong choice, because group members could not explore options effectively.</a:t>
            </a:r>
          </a:p>
          <a:p>
            <a:endParaRPr lang="en-GB" dirty="0"/>
          </a:p>
        </p:txBody>
      </p:sp>
      <p:sp>
        <p:nvSpPr>
          <p:cNvPr id="4" name="Zástupný symbol pro číslo snímku 3"/>
          <p:cNvSpPr>
            <a:spLocks noGrp="1"/>
          </p:cNvSpPr>
          <p:nvPr>
            <p:ph type="sldNum" sz="quarter" idx="10"/>
          </p:nvPr>
        </p:nvSpPr>
        <p:spPr/>
        <p:txBody>
          <a:bodyPr/>
          <a:lstStyle/>
          <a:p>
            <a:fld id="{55B05CE1-03FF-4E3C-B996-2C5C5E1261C7}" type="slidenum">
              <a:rPr lang="en-GB" smtClean="0"/>
              <a:t>3</a:t>
            </a:fld>
            <a:endParaRPr lang="en-GB"/>
          </a:p>
        </p:txBody>
      </p:sp>
    </p:spTree>
    <p:extLst>
      <p:ext uri="{BB962C8B-B14F-4D97-AF65-F5344CB8AC3E}">
        <p14:creationId xmlns:p14="http://schemas.microsoft.com/office/powerpoint/2010/main" val="94723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0" i="0" kern="1200" dirty="0" smtClean="0">
                <a:solidFill>
                  <a:schemeClr val="tx1"/>
                </a:solidFill>
                <a:effectLst/>
                <a:latin typeface="+mn-lt"/>
                <a:ea typeface="+mn-ea"/>
                <a:cs typeface="+mn-cs"/>
              </a:rPr>
              <a:t>A formal group is formed when  people come together to accomplish specific goals and objectives. An official group has particular structures and roles where responsibilities of members of the group are defined.</a:t>
            </a:r>
          </a:p>
          <a:p>
            <a:r>
              <a:rPr lang="en-GB" sz="1200" b="0" i="0" kern="1200" dirty="0" smtClean="0">
                <a:solidFill>
                  <a:schemeClr val="tx1"/>
                </a:solidFill>
                <a:effectLst/>
                <a:latin typeface="+mn-lt"/>
                <a:ea typeface="+mn-ea"/>
                <a:cs typeface="+mn-cs"/>
              </a:rPr>
              <a:t>Activities carried by a formal group have specific guidelines, which members of the group are supposed to adhere to and follow to ensure good coordination.</a:t>
            </a:r>
          </a:p>
          <a:p>
            <a:r>
              <a:rPr lang="en-GB" sz="1200" b="0" i="0" kern="1200" dirty="0" smtClean="0">
                <a:solidFill>
                  <a:schemeClr val="tx1"/>
                </a:solidFill>
                <a:effectLst/>
                <a:latin typeface="+mn-lt"/>
                <a:ea typeface="+mn-ea"/>
                <a:cs typeface="+mn-cs"/>
              </a:rPr>
              <a:t>Some of the common formal groups that exist within the organization or community include schools, church, hospitals, government, and civic organizations.</a:t>
            </a:r>
          </a:p>
          <a:p>
            <a:endParaRPr lang="en-GB" dirty="0"/>
          </a:p>
        </p:txBody>
      </p:sp>
      <p:sp>
        <p:nvSpPr>
          <p:cNvPr id="4" name="Zástupný symbol pro číslo snímku 3"/>
          <p:cNvSpPr>
            <a:spLocks noGrp="1"/>
          </p:cNvSpPr>
          <p:nvPr>
            <p:ph type="sldNum" sz="quarter" idx="10"/>
          </p:nvPr>
        </p:nvSpPr>
        <p:spPr/>
        <p:txBody>
          <a:bodyPr/>
          <a:lstStyle/>
          <a:p>
            <a:fld id="{55B05CE1-03FF-4E3C-B996-2C5C5E1261C7}" type="slidenum">
              <a:rPr lang="en-GB" smtClean="0"/>
              <a:t>6</a:t>
            </a:fld>
            <a:endParaRPr lang="en-GB"/>
          </a:p>
        </p:txBody>
      </p:sp>
    </p:spTree>
    <p:extLst>
      <p:ext uri="{BB962C8B-B14F-4D97-AF65-F5344CB8AC3E}">
        <p14:creationId xmlns:p14="http://schemas.microsoft.com/office/powerpoint/2010/main" val="529858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0" i="0" kern="1200" dirty="0" smtClean="0">
                <a:solidFill>
                  <a:schemeClr val="tx1"/>
                </a:solidFill>
                <a:effectLst/>
                <a:latin typeface="+mn-lt"/>
                <a:ea typeface="+mn-ea"/>
                <a:cs typeface="+mn-cs"/>
              </a:rPr>
              <a:t>An informal group is formed when two or more people come together to accomplish a specific task which is mainly socially geared. The main idea behind the establishment of the </a:t>
            </a:r>
            <a:r>
              <a:rPr lang="en-GB" sz="1200" b="0" i="0" kern="1200" dirty="0" smtClean="0">
                <a:solidFill>
                  <a:schemeClr val="tx1"/>
                </a:solidFill>
                <a:effectLst/>
                <a:latin typeface="+mn-lt"/>
                <a:ea typeface="+mn-ea"/>
                <a:cs typeface="+mn-cs"/>
                <a:hlinkClick r:id="rId3"/>
              </a:rPr>
              <a:t>informal group is the satisfaction </a:t>
            </a:r>
            <a:r>
              <a:rPr lang="en-GB" sz="1200" b="0" i="0" kern="1200" dirty="0" smtClean="0">
                <a:solidFill>
                  <a:schemeClr val="tx1"/>
                </a:solidFill>
                <a:effectLst/>
                <a:latin typeface="+mn-lt"/>
                <a:ea typeface="+mn-ea"/>
                <a:cs typeface="+mn-cs"/>
              </a:rPr>
              <a:t>of both personal and psychological needs.</a:t>
            </a:r>
          </a:p>
          <a:p>
            <a:r>
              <a:rPr lang="en-GB" sz="1200" b="0" i="0" kern="1200" dirty="0" smtClean="0">
                <a:solidFill>
                  <a:schemeClr val="tx1"/>
                </a:solidFill>
                <a:effectLst/>
                <a:latin typeface="+mn-lt"/>
                <a:ea typeface="+mn-ea"/>
                <a:cs typeface="+mn-cs"/>
              </a:rPr>
              <a:t>Informal groups are not subjected to any rules and regulations in the company, and the members of this group willingly belong to this group. There are no explicit guidelines that govern the operations of an informal group.</a:t>
            </a:r>
          </a:p>
          <a:p>
            <a:endParaRPr lang="en-GB" dirty="0"/>
          </a:p>
        </p:txBody>
      </p:sp>
      <p:sp>
        <p:nvSpPr>
          <p:cNvPr id="4" name="Zástupný symbol pro číslo snímku 3"/>
          <p:cNvSpPr>
            <a:spLocks noGrp="1"/>
          </p:cNvSpPr>
          <p:nvPr>
            <p:ph type="sldNum" sz="quarter" idx="10"/>
          </p:nvPr>
        </p:nvSpPr>
        <p:spPr/>
        <p:txBody>
          <a:bodyPr/>
          <a:lstStyle/>
          <a:p>
            <a:fld id="{55B05CE1-03FF-4E3C-B996-2C5C5E1261C7}" type="slidenum">
              <a:rPr lang="en-GB" smtClean="0"/>
              <a:t>7</a:t>
            </a:fld>
            <a:endParaRPr lang="en-GB"/>
          </a:p>
        </p:txBody>
      </p:sp>
    </p:spTree>
    <p:extLst>
      <p:ext uri="{BB962C8B-B14F-4D97-AF65-F5344CB8AC3E}">
        <p14:creationId xmlns:p14="http://schemas.microsoft.com/office/powerpoint/2010/main" val="3638118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Formal groups are formulated when two or more members of an organization are assembled by the management with the purpose of achieving a specific goal.</a:t>
            </a:r>
          </a:p>
          <a:p>
            <a:r>
              <a:rPr lang="en-GB" dirty="0" smtClean="0"/>
              <a:t>Informal groups are formed by two or more members with the purpose of satisfying their personal and psychological needs.</a:t>
            </a:r>
          </a:p>
          <a:p>
            <a:r>
              <a:rPr lang="en-GB" dirty="0" smtClean="0"/>
              <a:t>There exist rules and regulations within a formal group with an official leader who is supposed to enforce the laws and regulations while at the same time offering direction and guidance to the group.</a:t>
            </a:r>
          </a:p>
          <a:p>
            <a:r>
              <a:rPr lang="en-GB" dirty="0" smtClean="0"/>
              <a:t>An informal group does not follow a defined pattern, rules, or guidelines and no official leader controls the group. Any person can assume leadership at any given time.</a:t>
            </a:r>
          </a:p>
          <a:p>
            <a:r>
              <a:rPr lang="en-GB" dirty="0" smtClean="0"/>
              <a:t>Other differences between formal and informal groups include some members, </a:t>
            </a:r>
            <a:r>
              <a:rPr lang="en-GB" dirty="0" err="1" smtClean="0"/>
              <a:t>behavior</a:t>
            </a:r>
            <a:r>
              <a:rPr lang="en-GB" dirty="0" smtClean="0"/>
              <a:t>, relationship between members, and structure among others</a:t>
            </a:r>
            <a:endParaRPr lang="en-GB" dirty="0"/>
          </a:p>
        </p:txBody>
      </p:sp>
      <p:sp>
        <p:nvSpPr>
          <p:cNvPr id="4" name="Zástupný symbol pro číslo snímku 3"/>
          <p:cNvSpPr>
            <a:spLocks noGrp="1"/>
          </p:cNvSpPr>
          <p:nvPr>
            <p:ph type="sldNum" sz="quarter" idx="10"/>
          </p:nvPr>
        </p:nvSpPr>
        <p:spPr/>
        <p:txBody>
          <a:bodyPr/>
          <a:lstStyle/>
          <a:p>
            <a:fld id="{55B05CE1-03FF-4E3C-B996-2C5C5E1261C7}" type="slidenum">
              <a:rPr lang="en-GB" smtClean="0"/>
              <a:t>8</a:t>
            </a:fld>
            <a:endParaRPr lang="en-GB"/>
          </a:p>
        </p:txBody>
      </p:sp>
    </p:spTree>
    <p:extLst>
      <p:ext uri="{BB962C8B-B14F-4D97-AF65-F5344CB8AC3E}">
        <p14:creationId xmlns:p14="http://schemas.microsoft.com/office/powerpoint/2010/main" val="401576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kern="1200" dirty="0" smtClean="0">
                <a:solidFill>
                  <a:schemeClr val="tx1"/>
                </a:solidFill>
                <a:effectLst/>
                <a:latin typeface="+mn-lt"/>
                <a:ea typeface="+mn-ea"/>
                <a:cs typeface="+mn-cs"/>
              </a:rPr>
              <a:t>Size</a:t>
            </a:r>
            <a:r>
              <a:rPr lang="en-GB" sz="1200" b="0" i="0" kern="1200" dirty="0" smtClean="0">
                <a:solidFill>
                  <a:schemeClr val="tx1"/>
                </a:solidFill>
                <a:effectLst/>
                <a:latin typeface="+mn-lt"/>
                <a:ea typeface="+mn-ea"/>
                <a:cs typeface="+mn-cs"/>
              </a:rPr>
              <a:t>: To form a group, it must be having at least two members. Practically, the number of group members ranges from 15 to 20. The more the members in the group, the more complex it is to manage.</a:t>
            </a:r>
          </a:p>
          <a:p>
            <a:r>
              <a:rPr lang="en-GB" sz="1200" b="1" i="0" kern="1200" dirty="0" smtClean="0">
                <a:solidFill>
                  <a:schemeClr val="tx1"/>
                </a:solidFill>
                <a:effectLst/>
                <a:latin typeface="+mn-lt"/>
                <a:ea typeface="+mn-ea"/>
                <a:cs typeface="+mn-cs"/>
              </a:rPr>
              <a:t>Goals:</a:t>
            </a:r>
            <a:r>
              <a:rPr lang="en-GB" sz="1200" b="0" i="0" kern="1200" dirty="0" smtClean="0">
                <a:solidFill>
                  <a:schemeClr val="tx1"/>
                </a:solidFill>
                <a:effectLst/>
                <a:latin typeface="+mn-lt"/>
                <a:ea typeface="+mn-ea"/>
                <a:cs typeface="+mn-cs"/>
              </a:rPr>
              <a:t> Every group has certain goals, that are the reasons for its existence.</a:t>
            </a:r>
          </a:p>
          <a:p>
            <a:r>
              <a:rPr lang="en-GB" sz="1200" b="1" i="0" kern="1200" dirty="0" smtClean="0">
                <a:solidFill>
                  <a:schemeClr val="tx1"/>
                </a:solidFill>
                <a:effectLst/>
                <a:latin typeface="+mn-lt"/>
                <a:ea typeface="+mn-ea"/>
                <a:cs typeface="+mn-cs"/>
              </a:rPr>
              <a:t>Norms</a:t>
            </a:r>
            <a:r>
              <a:rPr lang="en-GB" sz="1200" b="0" i="0" kern="1200" dirty="0" smtClean="0">
                <a:solidFill>
                  <a:schemeClr val="tx1"/>
                </a:solidFill>
                <a:effectLst/>
                <a:latin typeface="+mn-lt"/>
                <a:ea typeface="+mn-ea"/>
                <a:cs typeface="+mn-cs"/>
              </a:rPr>
              <a:t>: A group has certain rules, for interacting with the group members.</a:t>
            </a:r>
          </a:p>
          <a:p>
            <a:r>
              <a:rPr lang="en-GB" sz="1200" b="1" i="0" kern="1200" dirty="0" smtClean="0">
                <a:solidFill>
                  <a:schemeClr val="tx1"/>
                </a:solidFill>
                <a:effectLst/>
                <a:latin typeface="+mn-lt"/>
                <a:ea typeface="+mn-ea"/>
                <a:cs typeface="+mn-cs"/>
              </a:rPr>
              <a:t>Structure</a:t>
            </a:r>
            <a:r>
              <a:rPr lang="en-GB" sz="1200" b="0" i="0" kern="1200" dirty="0" smtClean="0">
                <a:solidFill>
                  <a:schemeClr val="tx1"/>
                </a:solidFill>
                <a:effectLst/>
                <a:latin typeface="+mn-lt"/>
                <a:ea typeface="+mn-ea"/>
                <a:cs typeface="+mn-cs"/>
              </a:rPr>
              <a:t>: It has a structure, based on the roles and positions held by the members.</a:t>
            </a:r>
          </a:p>
          <a:p>
            <a:r>
              <a:rPr lang="en-GB" sz="1200" b="1" i="0" kern="1200" dirty="0" smtClean="0">
                <a:solidFill>
                  <a:schemeClr val="tx1"/>
                </a:solidFill>
                <a:effectLst/>
                <a:latin typeface="+mn-lt"/>
                <a:ea typeface="+mn-ea"/>
                <a:cs typeface="+mn-cs"/>
              </a:rPr>
              <a:t>Roles</a:t>
            </a:r>
            <a:r>
              <a:rPr lang="en-GB" sz="1200" b="0" i="0" kern="1200" dirty="0" smtClean="0">
                <a:solidFill>
                  <a:schemeClr val="tx1"/>
                </a:solidFill>
                <a:effectLst/>
                <a:latin typeface="+mn-lt"/>
                <a:ea typeface="+mn-ea"/>
                <a:cs typeface="+mn-cs"/>
              </a:rPr>
              <a:t>: Every member of a group has certain roles and responsibilities, which are assigned, by the group leader.</a:t>
            </a:r>
          </a:p>
          <a:p>
            <a:r>
              <a:rPr lang="en-GB" sz="1200" b="1" i="0" kern="1200" dirty="0" smtClean="0">
                <a:solidFill>
                  <a:schemeClr val="tx1"/>
                </a:solidFill>
                <a:effectLst/>
                <a:latin typeface="+mn-lt"/>
                <a:ea typeface="+mn-ea"/>
                <a:cs typeface="+mn-cs"/>
              </a:rPr>
              <a:t>Interaction</a:t>
            </a:r>
            <a:r>
              <a:rPr lang="en-GB" sz="1200" b="0" i="0" kern="1200" dirty="0" smtClean="0">
                <a:solidFill>
                  <a:schemeClr val="tx1"/>
                </a:solidFill>
                <a:effectLst/>
                <a:latin typeface="+mn-lt"/>
                <a:ea typeface="+mn-ea"/>
                <a:cs typeface="+mn-cs"/>
              </a:rPr>
              <a:t>: The interaction between the group members can occur in several ways, i.e. face to face, telephonic, in writing or in any other manner.</a:t>
            </a:r>
          </a:p>
          <a:p>
            <a:r>
              <a:rPr lang="en-GB" sz="1200" b="1" i="0" kern="1200" dirty="0" smtClean="0">
                <a:solidFill>
                  <a:schemeClr val="tx1"/>
                </a:solidFill>
                <a:effectLst/>
                <a:latin typeface="+mn-lt"/>
                <a:ea typeface="+mn-ea"/>
                <a:cs typeface="+mn-cs"/>
              </a:rPr>
              <a:t>Collective Identity</a:t>
            </a:r>
            <a:r>
              <a:rPr lang="en-GB" sz="1200" b="0" i="0" kern="1200" dirty="0" smtClean="0">
                <a:solidFill>
                  <a:schemeClr val="tx1"/>
                </a:solidFill>
                <a:effectLst/>
                <a:latin typeface="+mn-lt"/>
                <a:ea typeface="+mn-ea"/>
                <a:cs typeface="+mn-cs"/>
              </a:rPr>
              <a:t>: A group is an aggregation of individuals, which are separately called as members, and collectively called as a group.</a:t>
            </a:r>
          </a:p>
          <a:p>
            <a:r>
              <a:rPr lang="en-GB" sz="1200" b="0" i="0" kern="1200" dirty="0" smtClean="0">
                <a:solidFill>
                  <a:schemeClr val="tx1"/>
                </a:solidFill>
                <a:effectLst/>
                <a:latin typeface="+mn-lt"/>
                <a:ea typeface="+mn-ea"/>
                <a:cs typeface="+mn-cs"/>
              </a:rPr>
              <a:t>Furthermore, a group climate is an emotional setting of the group, that relies on participative spirit, coordination, trust and bonding among the members, open communication and other similar factors.</a:t>
            </a:r>
          </a:p>
          <a:p>
            <a:endParaRPr lang="en-GB" dirty="0"/>
          </a:p>
        </p:txBody>
      </p:sp>
      <p:sp>
        <p:nvSpPr>
          <p:cNvPr id="4" name="Zástupný symbol pro číslo snímku 3"/>
          <p:cNvSpPr>
            <a:spLocks noGrp="1"/>
          </p:cNvSpPr>
          <p:nvPr>
            <p:ph type="sldNum" sz="quarter" idx="10"/>
          </p:nvPr>
        </p:nvSpPr>
        <p:spPr/>
        <p:txBody>
          <a:bodyPr/>
          <a:lstStyle/>
          <a:p>
            <a:fld id="{55B05CE1-03FF-4E3C-B996-2C5C5E1261C7}" type="slidenum">
              <a:rPr lang="en-GB" smtClean="0"/>
              <a:t>10</a:t>
            </a:fld>
            <a:endParaRPr lang="en-GB"/>
          </a:p>
        </p:txBody>
      </p:sp>
    </p:spTree>
    <p:extLst>
      <p:ext uri="{BB962C8B-B14F-4D97-AF65-F5344CB8AC3E}">
        <p14:creationId xmlns:p14="http://schemas.microsoft.com/office/powerpoint/2010/main" val="751768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kern="1200" dirty="0" smtClean="0">
                <a:solidFill>
                  <a:schemeClr val="tx1"/>
                </a:solidFill>
                <a:effectLst/>
                <a:latin typeface="+mn-lt"/>
                <a:ea typeface="+mn-ea"/>
                <a:cs typeface="+mn-cs"/>
              </a:rPr>
              <a:t>Personal Characteristics</a:t>
            </a:r>
            <a:r>
              <a:rPr lang="en-GB" sz="1200" b="0" i="0" kern="1200" dirty="0" smtClean="0">
                <a:solidFill>
                  <a:schemeClr val="tx1"/>
                </a:solidFill>
                <a:effectLst/>
                <a:latin typeface="+mn-lt"/>
                <a:ea typeface="+mn-ea"/>
                <a:cs typeface="+mn-cs"/>
              </a:rPr>
              <a:t>: Individuals with similar beliefs, attitudes and values are more likely to form groups.</a:t>
            </a:r>
          </a:p>
          <a:p>
            <a:r>
              <a:rPr lang="en-GB" sz="1200" b="1" i="0" kern="1200" dirty="0" smtClean="0">
                <a:solidFill>
                  <a:schemeClr val="tx1"/>
                </a:solidFill>
                <a:effectLst/>
                <a:latin typeface="+mn-lt"/>
                <a:ea typeface="+mn-ea"/>
                <a:cs typeface="+mn-cs"/>
              </a:rPr>
              <a:t>Opportunity for interaction</a:t>
            </a:r>
            <a:r>
              <a:rPr lang="en-GB" sz="1200" b="0" i="0" kern="1200" dirty="0" smtClean="0">
                <a:solidFill>
                  <a:schemeClr val="tx1"/>
                </a:solidFill>
                <a:effectLst/>
                <a:latin typeface="+mn-lt"/>
                <a:ea typeface="+mn-ea"/>
                <a:cs typeface="+mn-cs"/>
              </a:rPr>
              <a:t>: If the employees of an organization, are given an opportunity to interact with one another, they find that they have many things similar, which also creates a group.</a:t>
            </a:r>
          </a:p>
          <a:p>
            <a:r>
              <a:rPr lang="en-GB" sz="1200" b="1" i="0" kern="1200" dirty="0" smtClean="0">
                <a:solidFill>
                  <a:schemeClr val="tx1"/>
                </a:solidFill>
                <a:effectLst/>
                <a:latin typeface="+mn-lt"/>
                <a:ea typeface="+mn-ea"/>
                <a:cs typeface="+mn-cs"/>
              </a:rPr>
              <a:t>Interest and goals</a:t>
            </a:r>
            <a:r>
              <a:rPr lang="en-GB" sz="1200" b="0" i="0" kern="1200" dirty="0" smtClean="0">
                <a:solidFill>
                  <a:schemeClr val="tx1"/>
                </a:solidFill>
                <a:effectLst/>
                <a:latin typeface="+mn-lt"/>
                <a:ea typeface="+mn-ea"/>
                <a:cs typeface="+mn-cs"/>
              </a:rPr>
              <a:t>: When individuals share common interest and goals, it requires cooperation and coordination for its achievement, which also results in the formation of groups.</a:t>
            </a:r>
          </a:p>
          <a:p>
            <a:r>
              <a:rPr lang="en-GB" sz="1200" b="1" i="0" kern="1200" dirty="0" smtClean="0">
                <a:solidFill>
                  <a:schemeClr val="tx1"/>
                </a:solidFill>
                <a:effectLst/>
                <a:latin typeface="+mn-lt"/>
                <a:ea typeface="+mn-ea"/>
                <a:cs typeface="+mn-cs"/>
              </a:rPr>
              <a:t>Influence and power</a:t>
            </a:r>
            <a:r>
              <a:rPr lang="en-GB" sz="1200" b="0" i="0" kern="1200" dirty="0" smtClean="0">
                <a:solidFill>
                  <a:schemeClr val="tx1"/>
                </a:solidFill>
                <a:effectLst/>
                <a:latin typeface="+mn-lt"/>
                <a:ea typeface="+mn-ea"/>
                <a:cs typeface="+mn-cs"/>
              </a:rPr>
              <a:t>: Last but not the least, a group has more influence and power, as compared to an individual, which also promotes its formation.</a:t>
            </a:r>
          </a:p>
          <a:p>
            <a:r>
              <a:rPr lang="en-GB" sz="1200" b="0" i="0" kern="1200" dirty="0" smtClean="0">
                <a:solidFill>
                  <a:schemeClr val="tx1"/>
                </a:solidFill>
                <a:effectLst/>
                <a:latin typeface="+mn-lt"/>
                <a:ea typeface="+mn-ea"/>
                <a:cs typeface="+mn-cs"/>
              </a:rPr>
              <a:t>In general, groups are created out of individual need satisfaction, which can be personal, social or economical. Meaning that the members need to associate with the group in order to fulfil their basic needs.</a:t>
            </a:r>
          </a:p>
          <a:p>
            <a:endParaRPr lang="en-GB" dirty="0"/>
          </a:p>
        </p:txBody>
      </p:sp>
      <p:sp>
        <p:nvSpPr>
          <p:cNvPr id="4" name="Zástupný symbol pro číslo snímku 3"/>
          <p:cNvSpPr>
            <a:spLocks noGrp="1"/>
          </p:cNvSpPr>
          <p:nvPr>
            <p:ph type="sldNum" sz="quarter" idx="10"/>
          </p:nvPr>
        </p:nvSpPr>
        <p:spPr/>
        <p:txBody>
          <a:bodyPr/>
          <a:lstStyle/>
          <a:p>
            <a:fld id="{55B05CE1-03FF-4E3C-B996-2C5C5E1261C7}" type="slidenum">
              <a:rPr lang="en-GB" smtClean="0"/>
              <a:t>11</a:t>
            </a:fld>
            <a:endParaRPr lang="en-GB"/>
          </a:p>
        </p:txBody>
      </p:sp>
    </p:spTree>
    <p:extLst>
      <p:ext uri="{BB962C8B-B14F-4D97-AF65-F5344CB8AC3E}">
        <p14:creationId xmlns:p14="http://schemas.microsoft.com/office/powerpoint/2010/main" val="1035442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0" i="0" kern="1200" dirty="0" smtClean="0">
                <a:solidFill>
                  <a:schemeClr val="tx1"/>
                </a:solidFill>
                <a:effectLst/>
                <a:latin typeface="+mn-lt"/>
                <a:ea typeface="+mn-ea"/>
                <a:cs typeface="+mn-cs"/>
              </a:rPr>
              <a:t>Group Development is a dynamic process. How do groups evolve? There is a process of five stages through which groups pass through. The process includes the f</a:t>
            </a:r>
            <a:r>
              <a:rPr lang="cs-CZ" sz="1200" b="0" i="0" kern="1200" dirty="0" err="1" smtClean="0">
                <a:solidFill>
                  <a:schemeClr val="tx1"/>
                </a:solidFill>
                <a:effectLst/>
                <a:latin typeface="+mn-lt"/>
                <a:ea typeface="+mn-ea"/>
                <a:cs typeface="+mn-cs"/>
              </a:rPr>
              <a:t>ollowing</a:t>
            </a:r>
            <a:r>
              <a:rPr lang="en-GB" sz="1200" b="0" i="0" kern="1200" dirty="0" smtClean="0">
                <a:solidFill>
                  <a:schemeClr val="tx1"/>
                </a:solidFill>
                <a:effectLst/>
                <a:latin typeface="+mn-lt"/>
                <a:ea typeface="+mn-ea"/>
                <a:cs typeface="+mn-cs"/>
              </a:rPr>
              <a:t> stages: forming, storming, </a:t>
            </a:r>
            <a:r>
              <a:rPr lang="cs-CZ" sz="1200" b="0" i="0" kern="1200" dirty="0" smtClean="0">
                <a:solidFill>
                  <a:schemeClr val="tx1"/>
                </a:solidFill>
                <a:effectLst/>
                <a:latin typeface="+mn-lt"/>
                <a:ea typeface="+mn-ea"/>
                <a:cs typeface="+mn-cs"/>
              </a:rPr>
              <a:t>n</a:t>
            </a:r>
            <a:r>
              <a:rPr lang="en-GB" sz="1200" b="0" i="0" kern="1200" dirty="0" err="1" smtClean="0">
                <a:solidFill>
                  <a:schemeClr val="tx1"/>
                </a:solidFill>
                <a:effectLst/>
                <a:latin typeface="+mn-lt"/>
                <a:ea typeface="+mn-ea"/>
                <a:cs typeface="+mn-cs"/>
              </a:rPr>
              <a:t>orming</a:t>
            </a:r>
            <a:r>
              <a:rPr lang="en-GB" sz="1200" b="0" i="0" kern="1200" dirty="0" smtClean="0">
                <a:solidFill>
                  <a:schemeClr val="tx1"/>
                </a:solidFill>
                <a:effectLst/>
                <a:latin typeface="+mn-lt"/>
                <a:ea typeface="+mn-ea"/>
                <a:cs typeface="+mn-cs"/>
              </a:rPr>
              <a:t>, performing, and adjourning</a:t>
            </a:r>
            <a:endParaRPr lang="en-GB" dirty="0"/>
          </a:p>
        </p:txBody>
      </p:sp>
      <p:sp>
        <p:nvSpPr>
          <p:cNvPr id="4" name="Zástupný symbol pro číslo snímku 3"/>
          <p:cNvSpPr>
            <a:spLocks noGrp="1"/>
          </p:cNvSpPr>
          <p:nvPr>
            <p:ph type="sldNum" sz="quarter" idx="10"/>
          </p:nvPr>
        </p:nvSpPr>
        <p:spPr/>
        <p:txBody>
          <a:bodyPr/>
          <a:lstStyle/>
          <a:p>
            <a:fld id="{55B05CE1-03FF-4E3C-B996-2C5C5E1261C7}" type="slidenum">
              <a:rPr lang="en-GB" smtClean="0"/>
              <a:t>12</a:t>
            </a:fld>
            <a:endParaRPr lang="en-GB"/>
          </a:p>
        </p:txBody>
      </p:sp>
    </p:spTree>
    <p:extLst>
      <p:ext uri="{BB962C8B-B14F-4D97-AF65-F5344CB8AC3E}">
        <p14:creationId xmlns:p14="http://schemas.microsoft.com/office/powerpoint/2010/main" val="858074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kern="1200" dirty="0" smtClean="0">
                <a:solidFill>
                  <a:schemeClr val="tx1"/>
                </a:solidFill>
                <a:effectLst/>
                <a:latin typeface="+mn-lt"/>
                <a:ea typeface="+mn-ea"/>
                <a:cs typeface="+mn-cs"/>
              </a:rPr>
              <a:t>Forming: </a:t>
            </a:r>
            <a:r>
              <a:rPr lang="en-GB" sz="1200" b="0" i="0" kern="1200" dirty="0" smtClean="0">
                <a:solidFill>
                  <a:schemeClr val="tx1"/>
                </a:solidFill>
                <a:effectLst/>
                <a:latin typeface="+mn-lt"/>
                <a:ea typeface="+mn-ea"/>
                <a:cs typeface="+mn-cs"/>
              </a:rPr>
              <a:t>At this stage, the formation of a new group begins, wherein the members come together and get to know each other through the interactions. Here the individuals are excited and anxious to know about the scope of the task and the ways to approach it. Generally, the individuals come with a desire to get accepted by others and avoid controversy or conflicts.</a:t>
            </a:r>
          </a:p>
          <a:p>
            <a:r>
              <a:rPr lang="en-GB" sz="1200" b="1" i="0" kern="1200" dirty="0" smtClean="0">
                <a:solidFill>
                  <a:schemeClr val="tx1"/>
                </a:solidFill>
                <a:effectLst/>
                <a:latin typeface="+mn-lt"/>
                <a:ea typeface="+mn-ea"/>
                <a:cs typeface="+mn-cs"/>
              </a:rPr>
              <a:t>Storming: </a:t>
            </a:r>
            <a:r>
              <a:rPr lang="en-GB" sz="1200" b="0" i="0" kern="1200" dirty="0" smtClean="0">
                <a:solidFill>
                  <a:schemeClr val="tx1"/>
                </a:solidFill>
                <a:effectLst/>
                <a:latin typeface="+mn-lt"/>
                <a:ea typeface="+mn-ea"/>
                <a:cs typeface="+mn-cs"/>
              </a:rPr>
              <a:t>Once the forming stage is over, the individuals will start interacting with each other in the context of the task to be achieved. The conflict and competition among the group members will be highest at this </a:t>
            </a:r>
            <a:r>
              <a:rPr lang="en-GB" sz="1200" b="0" i="0" kern="1200" dirty="0" err="1" smtClean="0">
                <a:solidFill>
                  <a:schemeClr val="tx1"/>
                </a:solidFill>
                <a:effectLst/>
                <a:latin typeface="+mn-lt"/>
                <a:ea typeface="+mn-ea"/>
                <a:cs typeface="+mn-cs"/>
              </a:rPr>
              <a:t>stage.The</a:t>
            </a:r>
            <a:r>
              <a:rPr lang="en-GB" sz="1200" b="0" i="0" kern="1200" dirty="0" smtClean="0">
                <a:solidFill>
                  <a:schemeClr val="tx1"/>
                </a:solidFill>
                <a:effectLst/>
                <a:latin typeface="+mn-lt"/>
                <a:ea typeface="+mn-ea"/>
                <a:cs typeface="+mn-cs"/>
              </a:rPr>
              <a:t> most dominant group members come in the front while the confrontational members remain silent and continue to be in the security or calm stage (forming). The issues related to the leadership, responsibility, strategies, rules, authority, evaluation, reward system, etc. arises at the storming stage.</a:t>
            </a:r>
          </a:p>
          <a:p>
            <a:endParaRPr lang="en-GB" dirty="0"/>
          </a:p>
        </p:txBody>
      </p:sp>
      <p:sp>
        <p:nvSpPr>
          <p:cNvPr id="4" name="Zástupný symbol pro číslo snímku 3"/>
          <p:cNvSpPr>
            <a:spLocks noGrp="1"/>
          </p:cNvSpPr>
          <p:nvPr>
            <p:ph type="sldNum" sz="quarter" idx="10"/>
          </p:nvPr>
        </p:nvSpPr>
        <p:spPr/>
        <p:txBody>
          <a:bodyPr/>
          <a:lstStyle/>
          <a:p>
            <a:fld id="{55B05CE1-03FF-4E3C-B996-2C5C5E1261C7}" type="slidenum">
              <a:rPr lang="en-GB" smtClean="0"/>
              <a:t>13</a:t>
            </a:fld>
            <a:endParaRPr lang="en-GB"/>
          </a:p>
        </p:txBody>
      </p:sp>
    </p:spTree>
    <p:extLst>
      <p:ext uri="{BB962C8B-B14F-4D97-AF65-F5344CB8AC3E}">
        <p14:creationId xmlns:p14="http://schemas.microsoft.com/office/powerpoint/2010/main" val="1566158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CC178F2E-6783-4E98-A5D3-F8872439D673}" type="datetimeFigureOut">
              <a:rPr lang="cs-CZ" smtClean="0"/>
              <a:t>01.12.2020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752754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C178F2E-6783-4E98-A5D3-F8872439D673}" type="datetimeFigureOut">
              <a:rPr lang="cs-CZ" smtClean="0"/>
              <a:t>01.12.2020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1206500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C178F2E-6783-4E98-A5D3-F8872439D673}" type="datetimeFigureOut">
              <a:rPr lang="cs-CZ" smtClean="0"/>
              <a:t>01.12.2020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53491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F6AF5F-F8BF-4DB6-895F-3BFF1E901F04}"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013420"/>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B492EE-0967-47A5-B6F8-CDC7C6C6EF1C}"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826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B492EE-0967-47A5-B6F8-CDC7C6C6EF1C}"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714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477D5-AF13-45AE-979A-04CDAF9B2CB8}"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56839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a:t>Upravte styly předlohy textu.</a:t>
            </a:r>
          </a:p>
        </p:txBody>
      </p:sp>
      <p:sp>
        <p:nvSpPr>
          <p:cNvPr id="4" name="Content Placeholder 3"/>
          <p:cNvSpPr>
            <a:spLocks noGrp="1"/>
          </p:cNvSpPr>
          <p:nvPr>
            <p:ph sz="half" idx="2"/>
          </p:nvPr>
        </p:nvSpPr>
        <p:spPr>
          <a:xfrm>
            <a:off x="839789"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3"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B8F4AC-C479-40BE-8372-62F57C17C422}"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81477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B492EE-0967-47A5-B6F8-CDC7C6C6EF1C}"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821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A1B45B-C7B5-4127-812C-A1A1C277C5C3}"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01567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D1466-7A22-4A6B-BC1E-2E491D78686E}"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31049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C178F2E-6783-4E98-A5D3-F8872439D673}" type="datetimeFigureOut">
              <a:rPr lang="cs-CZ" smtClean="0"/>
              <a:t>01.12.2020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214761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C8363F-7B95-4E0C-8286-5621930A3F16}"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52211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60E083-9326-4715-969F-BFBEF8AA8417}"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19340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74BE30-72D8-4974-AB0D-83D689EE00EC}"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33089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F6AF5F-F8BF-4DB6-895F-3BFF1E901F04}"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59493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CC178F2E-6783-4E98-A5D3-F8872439D673}" type="datetimeFigureOut">
              <a:rPr lang="cs-CZ" smtClean="0"/>
              <a:t>01.12.2020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117107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CC178F2E-6783-4E98-A5D3-F8872439D673}" type="datetimeFigureOut">
              <a:rPr lang="cs-CZ" smtClean="0"/>
              <a:t>01.12.2020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3167173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CC178F2E-6783-4E98-A5D3-F8872439D673}" type="datetimeFigureOut">
              <a:rPr lang="cs-CZ" smtClean="0"/>
              <a:t>01.12.2020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3531546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CC178F2E-6783-4E98-A5D3-F8872439D673}" type="datetimeFigureOut">
              <a:rPr lang="cs-CZ" smtClean="0"/>
              <a:t>01.12.2020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2094728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C178F2E-6783-4E98-A5D3-F8872439D673}" type="datetimeFigureOut">
              <a:rPr lang="cs-CZ" smtClean="0"/>
              <a:t>01.12.2020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1839239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CC178F2E-6783-4E98-A5D3-F8872439D673}" type="datetimeFigureOut">
              <a:rPr lang="cs-CZ" smtClean="0"/>
              <a:t>01.12.2020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68826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CC178F2E-6783-4E98-A5D3-F8872439D673}" type="datetimeFigureOut">
              <a:rPr lang="cs-CZ" smtClean="0"/>
              <a:t>01.12.2020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240176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178F2E-6783-4E98-A5D3-F8872439D673}" type="datetimeFigureOut">
              <a:rPr lang="cs-CZ" smtClean="0"/>
              <a:t>01.12.2020</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1B270-E269-4E74-9923-AED43EFFDD76}" type="slidenum">
              <a:rPr lang="cs-CZ" smtClean="0"/>
              <a:t>‹#›</a:t>
            </a:fld>
            <a:endParaRPr lang="cs-CZ"/>
          </a:p>
        </p:txBody>
      </p:sp>
    </p:spTree>
    <p:extLst>
      <p:ext uri="{BB962C8B-B14F-4D97-AF65-F5344CB8AC3E}">
        <p14:creationId xmlns:p14="http://schemas.microsoft.com/office/powerpoint/2010/main" val="3638255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AB492EE-0967-47A5-B6F8-CDC7C6C6EF1C}"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Obrázek 7">
            <a:extLst>
              <a:ext uri="{FF2B5EF4-FFF2-40B4-BE49-F238E27FC236}">
                <a16:creationId xmlns:a16="http://schemas.microsoft.com/office/drawing/2014/main" id="{87F40493-F4E5-4843-942A-1A154E56B07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76865" y="81876"/>
            <a:ext cx="4463819" cy="682833"/>
          </a:xfrm>
          <a:prstGeom prst="rect">
            <a:avLst/>
          </a:prstGeom>
        </p:spPr>
      </p:pic>
      <p:pic>
        <p:nvPicPr>
          <p:cNvPr id="9" name="Obrázek 8">
            <a:extLst>
              <a:ext uri="{FF2B5EF4-FFF2-40B4-BE49-F238E27FC236}">
                <a16:creationId xmlns:a16="http://schemas.microsoft.com/office/drawing/2014/main" id="{BD3BC8CE-26F6-437C-93AD-48A6ADD2B67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776865" y="81876"/>
            <a:ext cx="4463819" cy="682833"/>
          </a:xfrm>
          <a:prstGeom prst="rect">
            <a:avLst/>
          </a:prstGeom>
        </p:spPr>
      </p:pic>
    </p:spTree>
    <p:extLst>
      <p:ext uri="{BB962C8B-B14F-4D97-AF65-F5344CB8AC3E}">
        <p14:creationId xmlns:p14="http://schemas.microsoft.com/office/powerpoint/2010/main" val="2249286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anim calcmode="lin" valueType="num">
                                      <p:cBhvr>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anim calcmode="lin" valueType="num">
                                      <p:cBhvr>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anim calcmode="lin" valueType="num">
                                      <p:cBhvr>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anim calcmode="lin" valueType="num">
                                      <p:cBhvr>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www.youtube.com/watch?v=jwHfmlbJX5Q"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PQleT6BtCbE&amp;feature=youtu.be"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duotone>
              <a:schemeClr val="bg2">
                <a:shade val="45000"/>
                <a:satMod val="135000"/>
              </a:schemeClr>
              <a:prstClr val="white"/>
            </a:duotone>
          </a:blip>
          <a:stretch>
            <a:fillRect/>
          </a:stretch>
        </p:blipFill>
        <p:spPr>
          <a:xfrm>
            <a:off x="2136710" y="1223058"/>
            <a:ext cx="8098972" cy="5483004"/>
          </a:xfrm>
          <a:prstGeom prst="rect">
            <a:avLst/>
          </a:prstGeom>
        </p:spPr>
      </p:pic>
      <p:sp>
        <p:nvSpPr>
          <p:cNvPr id="2" name="Nadpis 1"/>
          <p:cNvSpPr>
            <a:spLocks noGrp="1"/>
          </p:cNvSpPr>
          <p:nvPr>
            <p:ph type="ctrTitle"/>
          </p:nvPr>
        </p:nvSpPr>
        <p:spPr>
          <a:xfrm>
            <a:off x="830424" y="1122363"/>
            <a:ext cx="10692882" cy="2387600"/>
          </a:xfrm>
        </p:spPr>
        <p:txBody>
          <a:bodyPr>
            <a:normAutofit/>
          </a:bodyPr>
          <a:lstStyle/>
          <a:p>
            <a:r>
              <a:rPr lang="cs-CZ" sz="7200" b="1" dirty="0"/>
              <a:t>Group Dynamics</a:t>
            </a:r>
            <a:br>
              <a:rPr lang="cs-CZ" sz="7200" b="1" dirty="0"/>
            </a:br>
            <a:r>
              <a:rPr lang="en-GB" sz="7200" b="1" dirty="0" smtClean="0"/>
              <a:t>characteristics, stages, types </a:t>
            </a:r>
            <a:endParaRPr lang="en-GB" sz="7200" b="1" dirty="0"/>
          </a:p>
        </p:txBody>
      </p:sp>
      <p:sp>
        <p:nvSpPr>
          <p:cNvPr id="3" name="Podnadpis 2"/>
          <p:cNvSpPr>
            <a:spLocks noGrp="1"/>
          </p:cNvSpPr>
          <p:nvPr>
            <p:ph type="subTitle" idx="1"/>
          </p:nvPr>
        </p:nvSpPr>
        <p:spPr/>
        <p:txBody>
          <a:bodyPr>
            <a:normAutofit/>
          </a:bodyPr>
          <a:lstStyle/>
          <a:p>
            <a:endParaRPr lang="en-US" sz="4000"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911" y="181218"/>
            <a:ext cx="5166360" cy="1042416"/>
          </a:xfrm>
          <a:prstGeom prst="rect">
            <a:avLst/>
          </a:prstGeom>
        </p:spPr>
      </p:pic>
    </p:spTree>
    <p:extLst>
      <p:ext uri="{BB962C8B-B14F-4D97-AF65-F5344CB8AC3E}">
        <p14:creationId xmlns:p14="http://schemas.microsoft.com/office/powerpoint/2010/main" val="25564484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6219" y="230188"/>
            <a:ext cx="2836611" cy="572343"/>
          </a:xfrm>
          <a:prstGeom prst="rect">
            <a:avLst/>
          </a:prstGeom>
        </p:spPr>
      </p:pic>
      <p:sp>
        <p:nvSpPr>
          <p:cNvPr id="2" name="Nadpis 1"/>
          <p:cNvSpPr>
            <a:spLocks noGrp="1"/>
          </p:cNvSpPr>
          <p:nvPr>
            <p:ph type="title"/>
          </p:nvPr>
        </p:nvSpPr>
        <p:spPr>
          <a:xfrm>
            <a:off x="761198" y="307374"/>
            <a:ext cx="10515600" cy="1325563"/>
          </a:xfrm>
        </p:spPr>
        <p:txBody>
          <a:bodyPr/>
          <a:lstStyle/>
          <a:p>
            <a:r>
              <a:rPr lang="en-GB" b="1" dirty="0"/>
              <a:t>Characteristics of a </a:t>
            </a:r>
            <a:r>
              <a:rPr lang="en-GB" b="1" dirty="0" smtClean="0"/>
              <a:t>Group</a:t>
            </a:r>
            <a:endParaRPr lang="en-GB" b="1" dirty="0"/>
          </a:p>
        </p:txBody>
      </p:sp>
      <p:pic>
        <p:nvPicPr>
          <p:cNvPr id="7" name="Zástupný symbol pro obsah 6"/>
          <p:cNvPicPr>
            <a:picLocks noGrp="1" noChangeAspect="1"/>
          </p:cNvPicPr>
          <p:nvPr>
            <p:ph idx="1"/>
          </p:nvPr>
        </p:nvPicPr>
        <p:blipFill>
          <a:blip r:embed="rId4"/>
          <a:stretch>
            <a:fillRect/>
          </a:stretch>
        </p:blipFill>
        <p:spPr>
          <a:xfrm>
            <a:off x="2058202" y="1687993"/>
            <a:ext cx="7921591" cy="5000678"/>
          </a:xfrm>
          <a:prstGeom prst="rect">
            <a:avLst/>
          </a:prstGeom>
        </p:spPr>
      </p:pic>
      <p:sp>
        <p:nvSpPr>
          <p:cNvPr id="8" name="TextovéPole 7"/>
          <p:cNvSpPr txBox="1"/>
          <p:nvPr/>
        </p:nvSpPr>
        <p:spPr>
          <a:xfrm>
            <a:off x="885524" y="1318661"/>
            <a:ext cx="9904396" cy="369332"/>
          </a:xfrm>
          <a:prstGeom prst="rect">
            <a:avLst/>
          </a:prstGeom>
          <a:noFill/>
        </p:spPr>
        <p:txBody>
          <a:bodyPr wrap="square" rtlCol="0">
            <a:spAutoFit/>
          </a:bodyPr>
          <a:lstStyle/>
          <a:p>
            <a:r>
              <a:rPr lang="en-GB" b="1" i="1" dirty="0"/>
              <a:t>Regardless of the size or the purpose, every group has similar characteristics:</a:t>
            </a:r>
            <a:endParaRPr lang="cs-CZ" b="1" i="1" dirty="0"/>
          </a:p>
        </p:txBody>
      </p:sp>
    </p:spTree>
    <p:extLst>
      <p:ext uri="{BB962C8B-B14F-4D97-AF65-F5344CB8AC3E}">
        <p14:creationId xmlns:p14="http://schemas.microsoft.com/office/powerpoint/2010/main" val="9485338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6219" y="230188"/>
            <a:ext cx="2836611" cy="572343"/>
          </a:xfrm>
          <a:prstGeom prst="rect">
            <a:avLst/>
          </a:prstGeom>
        </p:spPr>
      </p:pic>
      <p:sp>
        <p:nvSpPr>
          <p:cNvPr id="2" name="Nadpis 1"/>
          <p:cNvSpPr>
            <a:spLocks noGrp="1"/>
          </p:cNvSpPr>
          <p:nvPr>
            <p:ph type="title"/>
          </p:nvPr>
        </p:nvSpPr>
        <p:spPr>
          <a:xfrm>
            <a:off x="761198" y="307374"/>
            <a:ext cx="10515600" cy="1325563"/>
          </a:xfrm>
        </p:spPr>
        <p:txBody>
          <a:bodyPr/>
          <a:lstStyle/>
          <a:p>
            <a:r>
              <a:rPr lang="cs-CZ" b="1" dirty="0" err="1" smtClean="0"/>
              <a:t>Reasons</a:t>
            </a:r>
            <a:r>
              <a:rPr lang="cs-CZ" b="1" dirty="0" smtClean="0"/>
              <a:t> </a:t>
            </a:r>
            <a:r>
              <a:rPr lang="cs-CZ" b="1" dirty="0" err="1" smtClean="0"/>
              <a:t>for</a:t>
            </a:r>
            <a:r>
              <a:rPr lang="cs-CZ" b="1" dirty="0" smtClean="0"/>
              <a:t> Group </a:t>
            </a:r>
            <a:r>
              <a:rPr lang="cs-CZ" b="1" dirty="0" err="1" smtClean="0"/>
              <a:t>Formation</a:t>
            </a:r>
            <a:endParaRPr lang="en-GB" b="1" dirty="0"/>
          </a:p>
        </p:txBody>
      </p:sp>
      <p:pic>
        <p:nvPicPr>
          <p:cNvPr id="4" name="Zástupný symbol pro obsah 3"/>
          <p:cNvPicPr>
            <a:picLocks noGrp="1" noChangeAspect="1"/>
          </p:cNvPicPr>
          <p:nvPr>
            <p:ph idx="1"/>
          </p:nvPr>
        </p:nvPicPr>
        <p:blipFill>
          <a:blip r:embed="rId4"/>
          <a:stretch>
            <a:fillRect/>
          </a:stretch>
        </p:blipFill>
        <p:spPr>
          <a:xfrm>
            <a:off x="2117557" y="1503326"/>
            <a:ext cx="7844589" cy="5049063"/>
          </a:xfrm>
          <a:prstGeom prst="rect">
            <a:avLst/>
          </a:prstGeom>
        </p:spPr>
      </p:pic>
    </p:spTree>
    <p:extLst>
      <p:ext uri="{BB962C8B-B14F-4D97-AF65-F5344CB8AC3E}">
        <p14:creationId xmlns:p14="http://schemas.microsoft.com/office/powerpoint/2010/main" val="20092994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317242" y="500062"/>
            <a:ext cx="11765902" cy="1325563"/>
          </a:xfrm>
        </p:spPr>
        <p:txBody>
          <a:bodyPr/>
          <a:lstStyle/>
          <a:p>
            <a:r>
              <a:rPr lang="en-GB" b="1" dirty="0"/>
              <a:t>Process/</a:t>
            </a:r>
            <a:r>
              <a:rPr lang="en-GB" b="1" u="sng" dirty="0"/>
              <a:t>Stages of </a:t>
            </a:r>
            <a:r>
              <a:rPr lang="en-GB" b="1" u="sng" dirty="0" smtClean="0"/>
              <a:t>Group</a:t>
            </a:r>
            <a:r>
              <a:rPr lang="cs-CZ" b="1" u="sng" dirty="0" smtClean="0"/>
              <a:t> </a:t>
            </a:r>
            <a:r>
              <a:rPr lang="en-GB" b="1" u="sng" dirty="0" smtClean="0"/>
              <a:t>Development</a:t>
            </a:r>
            <a:r>
              <a:rPr lang="en-GB" b="1" dirty="0" smtClean="0"/>
              <a:t>/Evolution</a:t>
            </a:r>
            <a:r>
              <a:rPr lang="en-GB" b="1" dirty="0"/>
              <a:t>:</a:t>
            </a:r>
          </a:p>
        </p:txBody>
      </p:sp>
      <p:sp>
        <p:nvSpPr>
          <p:cNvPr id="3" name="Zástupný symbol pro obsah 2"/>
          <p:cNvSpPr>
            <a:spLocks noGrp="1"/>
          </p:cNvSpPr>
          <p:nvPr>
            <p:ph idx="1"/>
          </p:nvPr>
        </p:nvSpPr>
        <p:spPr/>
        <p:txBody>
          <a:bodyPr/>
          <a:lstStyle/>
          <a:p>
            <a:r>
              <a:rPr lang="en-GB" dirty="0"/>
              <a:t>There is a process of five stages through which groups pass </a:t>
            </a:r>
            <a:r>
              <a:rPr lang="en-GB" dirty="0" smtClean="0"/>
              <a:t>through: </a:t>
            </a:r>
            <a:r>
              <a:rPr lang="en-GB" dirty="0"/>
              <a:t>forming, storming, </a:t>
            </a:r>
            <a:r>
              <a:rPr lang="cs-CZ" dirty="0" smtClean="0"/>
              <a:t>n</a:t>
            </a:r>
            <a:r>
              <a:rPr lang="en-GB" dirty="0" err="1" smtClean="0"/>
              <a:t>orming</a:t>
            </a:r>
            <a:r>
              <a:rPr lang="en-GB" dirty="0"/>
              <a:t>, performing, and adjourning</a:t>
            </a:r>
            <a:r>
              <a:rPr lang="en-GB" dirty="0" smtClean="0"/>
              <a:t>.</a:t>
            </a:r>
            <a:endParaRPr lang="cs-CZ" dirty="0" smtClean="0"/>
          </a:p>
          <a:p>
            <a:endParaRPr lang="en-GB" dirty="0"/>
          </a:p>
        </p:txBody>
      </p:sp>
      <p:pic>
        <p:nvPicPr>
          <p:cNvPr id="4" name="Obrázek 3"/>
          <p:cNvPicPr>
            <a:picLocks noChangeAspect="1"/>
          </p:cNvPicPr>
          <p:nvPr/>
        </p:nvPicPr>
        <p:blipFill>
          <a:blip r:embed="rId4"/>
          <a:stretch>
            <a:fillRect/>
          </a:stretch>
        </p:blipFill>
        <p:spPr>
          <a:xfrm>
            <a:off x="2666611" y="2778424"/>
            <a:ext cx="6858777" cy="3909503"/>
          </a:xfrm>
          <a:prstGeom prst="rect">
            <a:avLst/>
          </a:prstGeom>
        </p:spPr>
      </p:pic>
    </p:spTree>
    <p:extLst>
      <p:ext uri="{BB962C8B-B14F-4D97-AF65-F5344CB8AC3E}">
        <p14:creationId xmlns:p14="http://schemas.microsoft.com/office/powerpoint/2010/main" val="41856623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0350" y="166253"/>
            <a:ext cx="2494290" cy="503273"/>
          </a:xfrm>
          <a:prstGeom prst="rect">
            <a:avLst/>
          </a:prstGeom>
        </p:spPr>
      </p:pic>
      <p:sp>
        <p:nvSpPr>
          <p:cNvPr id="2" name="Nadpis 1"/>
          <p:cNvSpPr>
            <a:spLocks noGrp="1"/>
          </p:cNvSpPr>
          <p:nvPr>
            <p:ph type="title"/>
          </p:nvPr>
        </p:nvSpPr>
        <p:spPr>
          <a:xfrm>
            <a:off x="838200" y="500062"/>
            <a:ext cx="10515600" cy="1325563"/>
          </a:xfrm>
        </p:spPr>
        <p:txBody>
          <a:bodyPr anchor="b">
            <a:normAutofit fontScale="90000"/>
          </a:bodyPr>
          <a:lstStyle/>
          <a:p>
            <a:r>
              <a:rPr lang="cs-CZ" dirty="0" smtClean="0"/>
              <a:t/>
            </a:r>
            <a:br>
              <a:rPr lang="cs-CZ" dirty="0" smtClean="0"/>
            </a:br>
            <a:r>
              <a:rPr lang="cs-CZ" dirty="0"/>
              <a:t/>
            </a:r>
            <a:br>
              <a:rPr lang="cs-CZ" dirty="0"/>
            </a:br>
            <a:r>
              <a:rPr lang="cs-CZ" dirty="0" smtClean="0"/>
              <a:t/>
            </a:r>
            <a:br>
              <a:rPr lang="cs-CZ" dirty="0" smtClean="0"/>
            </a:br>
            <a:r>
              <a:rPr lang="cs-CZ" dirty="0"/>
              <a:t/>
            </a:r>
            <a:br>
              <a:rPr lang="cs-CZ" dirty="0"/>
            </a:br>
            <a:r>
              <a:rPr lang="cs-CZ" b="1" dirty="0" err="1" smtClean="0"/>
              <a:t>Stages</a:t>
            </a:r>
            <a:r>
              <a:rPr lang="cs-CZ" b="1" dirty="0" smtClean="0"/>
              <a:t> </a:t>
            </a:r>
            <a:r>
              <a:rPr lang="cs-CZ" b="1" dirty="0" err="1" smtClean="0"/>
              <a:t>of</a:t>
            </a:r>
            <a:r>
              <a:rPr lang="cs-CZ" b="1" dirty="0" smtClean="0"/>
              <a:t> </a:t>
            </a:r>
            <a:r>
              <a:rPr lang="cs-CZ" b="1" dirty="0"/>
              <a:t>G</a:t>
            </a:r>
            <a:r>
              <a:rPr lang="cs-CZ" b="1" dirty="0" smtClean="0"/>
              <a:t>roup </a:t>
            </a:r>
            <a:r>
              <a:rPr lang="cs-CZ" b="1" dirty="0" err="1"/>
              <a:t>D</a:t>
            </a:r>
            <a:r>
              <a:rPr lang="cs-CZ" b="1" dirty="0" err="1" smtClean="0"/>
              <a:t>evelopment</a:t>
            </a:r>
            <a:r>
              <a:rPr lang="en-GB" dirty="0"/>
              <a:t/>
            </a:r>
            <a:br>
              <a:rPr lang="en-GB" dirty="0"/>
            </a:br>
            <a:endParaRPr lang="en-GB" dirty="0"/>
          </a:p>
        </p:txBody>
      </p:sp>
      <p:sp>
        <p:nvSpPr>
          <p:cNvPr id="3" name="Zástupný symbol pro obsah 2"/>
          <p:cNvSpPr>
            <a:spLocks noGrp="1"/>
          </p:cNvSpPr>
          <p:nvPr>
            <p:ph idx="1"/>
          </p:nvPr>
        </p:nvSpPr>
        <p:spPr>
          <a:xfrm>
            <a:off x="914400" y="1247127"/>
            <a:ext cx="10515600" cy="4351338"/>
          </a:xfrm>
        </p:spPr>
        <p:txBody>
          <a:bodyPr>
            <a:normAutofit fontScale="92500" lnSpcReduction="20000"/>
          </a:bodyPr>
          <a:lstStyle/>
          <a:p>
            <a:pPr marL="0" indent="0">
              <a:buNone/>
            </a:pPr>
            <a:r>
              <a:rPr lang="en-GB" b="1" dirty="0"/>
              <a:t>Forming:</a:t>
            </a:r>
          </a:p>
          <a:p>
            <a:pPr algn="just"/>
            <a:r>
              <a:rPr lang="en-GB" dirty="0"/>
              <a:t>The first stage in the life of a group is concerned with forming a group. This stage is characterized by members seeking either a work assignment (in a formal group) or other benefit, like status, affiliation, power, etc. (in an informal group). Members at this stage either engage in busy type of activity or show apathy</a:t>
            </a:r>
            <a:r>
              <a:rPr lang="en-GB" dirty="0" smtClean="0"/>
              <a:t>.</a:t>
            </a:r>
            <a:endParaRPr lang="cs-CZ" dirty="0" smtClean="0"/>
          </a:p>
          <a:p>
            <a:pPr marL="0" indent="0">
              <a:buNone/>
            </a:pPr>
            <a:r>
              <a:rPr lang="en-GB" b="1" dirty="0"/>
              <a:t>Storming</a:t>
            </a:r>
            <a:r>
              <a:rPr lang="en-GB" b="1" dirty="0" smtClean="0"/>
              <a:t>:</a:t>
            </a:r>
            <a:endParaRPr lang="cs-CZ" b="1" dirty="0" smtClean="0"/>
          </a:p>
          <a:p>
            <a:pPr algn="just"/>
            <a:r>
              <a:rPr lang="en-GB" dirty="0"/>
              <a:t>The next stage in this group is marked by the formation of </a:t>
            </a:r>
            <a:r>
              <a:rPr lang="en-GB" dirty="0" smtClean="0"/>
              <a:t>dyads</a:t>
            </a:r>
            <a:r>
              <a:rPr lang="cs-CZ" dirty="0" smtClean="0"/>
              <a:t> </a:t>
            </a:r>
            <a:r>
              <a:rPr lang="en-GB" dirty="0" smtClean="0"/>
              <a:t>(two people) and triads (three people</a:t>
            </a:r>
            <a:r>
              <a:rPr lang="cs-CZ" dirty="0" smtClean="0"/>
              <a:t>)</a:t>
            </a:r>
            <a:r>
              <a:rPr lang="en-GB" dirty="0" smtClean="0"/>
              <a:t>. </a:t>
            </a:r>
            <a:r>
              <a:rPr lang="en-GB" dirty="0"/>
              <a:t>Members seek out familiar or similar individuals and begin a deeper sharing of self. Continued attention to the subgroup creates a differentiation in the group and tensions across the dyads / triads may appear. Pairing is a common phenomenon. There will be conflict about controlling the group.</a:t>
            </a:r>
          </a:p>
        </p:txBody>
      </p:sp>
      <p:pic>
        <p:nvPicPr>
          <p:cNvPr id="4" name="Obrázek 3"/>
          <p:cNvPicPr>
            <a:picLocks noChangeAspect="1"/>
          </p:cNvPicPr>
          <p:nvPr/>
        </p:nvPicPr>
        <p:blipFill rotWithShape="1">
          <a:blip r:embed="rId4"/>
          <a:srcRect l="19856" t="53579" r="17346" b="5111"/>
          <a:stretch/>
        </p:blipFill>
        <p:spPr>
          <a:xfrm>
            <a:off x="2943807" y="5360220"/>
            <a:ext cx="2777151" cy="1371600"/>
          </a:xfrm>
          <a:prstGeom prst="rect">
            <a:avLst/>
          </a:prstGeom>
        </p:spPr>
      </p:pic>
      <p:pic>
        <p:nvPicPr>
          <p:cNvPr id="6" name="Obrázek 5"/>
          <p:cNvPicPr>
            <a:picLocks noChangeAspect="1"/>
          </p:cNvPicPr>
          <p:nvPr/>
        </p:nvPicPr>
        <p:blipFill rotWithShape="1">
          <a:blip r:embed="rId5"/>
          <a:srcRect l="1" t="5528" r="38" b="9671"/>
          <a:stretch/>
        </p:blipFill>
        <p:spPr>
          <a:xfrm>
            <a:off x="6171270" y="5360220"/>
            <a:ext cx="2875688" cy="1371600"/>
          </a:xfrm>
          <a:prstGeom prst="rect">
            <a:avLst/>
          </a:prstGeom>
        </p:spPr>
      </p:pic>
    </p:spTree>
    <p:extLst>
      <p:ext uri="{BB962C8B-B14F-4D97-AF65-F5344CB8AC3E}">
        <p14:creationId xmlns:p14="http://schemas.microsoft.com/office/powerpoint/2010/main" val="196920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cs-CZ" b="1" dirty="0" err="1" smtClean="0"/>
              <a:t>Stages</a:t>
            </a:r>
            <a:r>
              <a:rPr lang="cs-CZ" b="1" dirty="0" smtClean="0"/>
              <a:t> </a:t>
            </a:r>
            <a:r>
              <a:rPr lang="cs-CZ" b="1" dirty="0" err="1" smtClean="0"/>
              <a:t>of</a:t>
            </a:r>
            <a:r>
              <a:rPr lang="cs-CZ" b="1" dirty="0" smtClean="0"/>
              <a:t> Group </a:t>
            </a:r>
            <a:r>
              <a:rPr lang="cs-CZ" b="1" dirty="0" err="1" smtClean="0"/>
              <a:t>Development</a:t>
            </a:r>
            <a:endParaRPr lang="en-GB" b="1" dirty="0"/>
          </a:p>
        </p:txBody>
      </p:sp>
      <p:sp>
        <p:nvSpPr>
          <p:cNvPr id="3" name="Zástupný symbol pro obsah 2"/>
          <p:cNvSpPr>
            <a:spLocks noGrp="1"/>
          </p:cNvSpPr>
          <p:nvPr>
            <p:ph idx="1"/>
          </p:nvPr>
        </p:nvSpPr>
        <p:spPr/>
        <p:txBody>
          <a:bodyPr>
            <a:normAutofit/>
          </a:bodyPr>
          <a:lstStyle/>
          <a:p>
            <a:pPr marL="0" indent="0">
              <a:buNone/>
            </a:pPr>
            <a:r>
              <a:rPr lang="en-GB" b="1" dirty="0"/>
              <a:t>Norming:</a:t>
            </a:r>
          </a:p>
          <a:p>
            <a:pPr algn="just"/>
            <a:r>
              <a:rPr lang="en-GB" dirty="0"/>
              <a:t>The third stage of group development is marked by a more serious concern about task performance. The dyads/triads begin to open up and seek out other members in the group. Efforts are made to establish various norms for task performance</a:t>
            </a:r>
            <a:r>
              <a:rPr lang="en-GB" dirty="0" smtClean="0"/>
              <a:t>.</a:t>
            </a:r>
            <a:endParaRPr lang="en-GB" dirty="0"/>
          </a:p>
          <a:p>
            <a:r>
              <a:rPr lang="en-GB" dirty="0"/>
              <a:t>Members begin to take greater responsibility for their own group and relationship while the authority figure becomes relaxed. Once this stage is complete, a clear picture will emerge about hierarchy of leadership. </a:t>
            </a:r>
            <a:r>
              <a:rPr lang="en-GB" b="1" i="1" dirty="0"/>
              <a:t>The norming stage is over with the solidification of the group structure and a sense of group identity and camaraderie</a:t>
            </a:r>
            <a:r>
              <a:rPr lang="en-GB" dirty="0"/>
              <a:t>.</a:t>
            </a:r>
          </a:p>
        </p:txBody>
      </p:sp>
      <p:pic>
        <p:nvPicPr>
          <p:cNvPr id="4" name="Obrázek 3"/>
          <p:cNvPicPr>
            <a:picLocks noChangeAspect="1"/>
          </p:cNvPicPr>
          <p:nvPr/>
        </p:nvPicPr>
        <p:blipFill>
          <a:blip r:embed="rId4"/>
          <a:stretch>
            <a:fillRect/>
          </a:stretch>
        </p:blipFill>
        <p:spPr>
          <a:xfrm>
            <a:off x="9099290" y="773347"/>
            <a:ext cx="2254510" cy="1690883"/>
          </a:xfrm>
          <a:prstGeom prst="rect">
            <a:avLst/>
          </a:prstGeom>
        </p:spPr>
      </p:pic>
    </p:spTree>
    <p:extLst>
      <p:ext uri="{BB962C8B-B14F-4D97-AF65-F5344CB8AC3E}">
        <p14:creationId xmlns:p14="http://schemas.microsoft.com/office/powerpoint/2010/main" val="31243414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9760" y="294107"/>
            <a:ext cx="2561012" cy="516735"/>
          </a:xfrm>
          <a:prstGeom prst="rect">
            <a:avLst/>
          </a:prstGeom>
        </p:spPr>
      </p:pic>
      <p:sp>
        <p:nvSpPr>
          <p:cNvPr id="2" name="Nadpis 1"/>
          <p:cNvSpPr>
            <a:spLocks noGrp="1"/>
          </p:cNvSpPr>
          <p:nvPr>
            <p:ph type="title"/>
          </p:nvPr>
        </p:nvSpPr>
        <p:spPr>
          <a:xfrm>
            <a:off x="838200" y="349169"/>
            <a:ext cx="10515600" cy="1325563"/>
          </a:xfrm>
        </p:spPr>
        <p:txBody>
          <a:bodyPr>
            <a:normAutofit fontScale="90000"/>
          </a:bodyPr>
          <a:lstStyle/>
          <a:p>
            <a:r>
              <a:rPr lang="cs-CZ" dirty="0" smtClean="0"/>
              <a:t/>
            </a:r>
            <a:br>
              <a:rPr lang="cs-CZ" dirty="0" smtClean="0"/>
            </a:br>
            <a:r>
              <a:rPr lang="cs-CZ" b="1" dirty="0" err="1" smtClean="0"/>
              <a:t>Stages</a:t>
            </a:r>
            <a:r>
              <a:rPr lang="cs-CZ" b="1" dirty="0" smtClean="0"/>
              <a:t> </a:t>
            </a:r>
            <a:r>
              <a:rPr lang="cs-CZ" b="1" dirty="0" err="1" smtClean="0"/>
              <a:t>of</a:t>
            </a:r>
            <a:r>
              <a:rPr lang="cs-CZ" b="1" dirty="0" smtClean="0"/>
              <a:t> Group </a:t>
            </a:r>
            <a:r>
              <a:rPr lang="cs-CZ" b="1" dirty="0" err="1" smtClean="0"/>
              <a:t>Development</a:t>
            </a:r>
            <a:r>
              <a:rPr lang="en-GB" dirty="0"/>
              <a:t/>
            </a:r>
            <a:br>
              <a:rPr lang="en-GB" dirty="0"/>
            </a:br>
            <a:endParaRPr lang="en-GB" dirty="0"/>
          </a:p>
        </p:txBody>
      </p:sp>
      <p:sp>
        <p:nvSpPr>
          <p:cNvPr id="3" name="Zástupný symbol pro obsah 2"/>
          <p:cNvSpPr>
            <a:spLocks noGrp="1"/>
          </p:cNvSpPr>
          <p:nvPr>
            <p:ph idx="1"/>
          </p:nvPr>
        </p:nvSpPr>
        <p:spPr/>
        <p:txBody>
          <a:bodyPr>
            <a:normAutofit/>
          </a:bodyPr>
          <a:lstStyle/>
          <a:p>
            <a:pPr marL="0" indent="0">
              <a:buNone/>
            </a:pPr>
            <a:r>
              <a:rPr lang="en-GB" b="1" dirty="0"/>
              <a:t>Performing:</a:t>
            </a:r>
          </a:p>
          <a:p>
            <a:pPr algn="just"/>
            <a:r>
              <a:rPr lang="en-GB" dirty="0"/>
              <a:t>This is a stage of a fully functional group where members see themselves as a group and get involved in the task. Each person makes a contribution and the authority figure is also seen as a part of the group. Group norms are followed and collective pressure is exerted to ensure the Process of Group effectiveness of the group</a:t>
            </a:r>
            <a:r>
              <a:rPr lang="en-GB" dirty="0" smtClean="0"/>
              <a:t>.</a:t>
            </a:r>
            <a:endParaRPr lang="en-GB" dirty="0"/>
          </a:p>
          <a:p>
            <a:r>
              <a:rPr lang="en-GB" dirty="0"/>
              <a:t>The group may redefine its goals Development in the light of information from the outside environment and show an autonomous will to pursue those goals. The long-term viability of the group is established and nurtured.</a:t>
            </a:r>
          </a:p>
        </p:txBody>
      </p:sp>
      <p:pic>
        <p:nvPicPr>
          <p:cNvPr id="4" name="Obrázek 3"/>
          <p:cNvPicPr>
            <a:picLocks noChangeAspect="1"/>
          </p:cNvPicPr>
          <p:nvPr/>
        </p:nvPicPr>
        <p:blipFill rotWithShape="1">
          <a:blip r:embed="rId4"/>
          <a:srcRect t="14448" r="803"/>
          <a:stretch/>
        </p:blipFill>
        <p:spPr>
          <a:xfrm>
            <a:off x="7093210" y="810842"/>
            <a:ext cx="2519564" cy="1629745"/>
          </a:xfrm>
          <a:prstGeom prst="rect">
            <a:avLst/>
          </a:prstGeom>
        </p:spPr>
      </p:pic>
    </p:spTree>
    <p:extLst>
      <p:ext uri="{BB962C8B-B14F-4D97-AF65-F5344CB8AC3E}">
        <p14:creationId xmlns:p14="http://schemas.microsoft.com/office/powerpoint/2010/main" val="33373211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cs-CZ" b="1" dirty="0" err="1" smtClean="0"/>
              <a:t>Stages</a:t>
            </a:r>
            <a:r>
              <a:rPr lang="cs-CZ" b="1" dirty="0" smtClean="0"/>
              <a:t> </a:t>
            </a:r>
            <a:r>
              <a:rPr lang="cs-CZ" b="1" dirty="0" err="1" smtClean="0"/>
              <a:t>of</a:t>
            </a:r>
            <a:r>
              <a:rPr lang="cs-CZ" b="1" dirty="0" smtClean="0"/>
              <a:t> Group </a:t>
            </a:r>
            <a:r>
              <a:rPr lang="cs-CZ" b="1" dirty="0" err="1" smtClean="0"/>
              <a:t>Development</a:t>
            </a:r>
            <a:endParaRPr lang="en-GB" b="1" dirty="0"/>
          </a:p>
        </p:txBody>
      </p:sp>
      <p:sp>
        <p:nvSpPr>
          <p:cNvPr id="3" name="Zástupný symbol pro obsah 2"/>
          <p:cNvSpPr>
            <a:spLocks noGrp="1"/>
          </p:cNvSpPr>
          <p:nvPr>
            <p:ph idx="1"/>
          </p:nvPr>
        </p:nvSpPr>
        <p:spPr/>
        <p:txBody>
          <a:bodyPr>
            <a:normAutofit/>
          </a:bodyPr>
          <a:lstStyle/>
          <a:p>
            <a:pPr marL="0" indent="0">
              <a:buNone/>
            </a:pPr>
            <a:r>
              <a:rPr lang="en-GB" b="1" dirty="0"/>
              <a:t>Adjourning:</a:t>
            </a:r>
          </a:p>
          <a:p>
            <a:r>
              <a:rPr lang="en-GB" dirty="0"/>
              <a:t>In the case of temporary groups, like project team, task force, or any other such group, which have a limited task at hand, also have a fifth stage, This is known as adjourning</a:t>
            </a:r>
            <a:r>
              <a:rPr lang="en-GB" dirty="0" smtClean="0"/>
              <a:t>.</a:t>
            </a:r>
            <a:endParaRPr lang="en-GB" dirty="0"/>
          </a:p>
          <a:p>
            <a:r>
              <a:rPr lang="en-GB" dirty="0"/>
              <a:t>The group decides to disband. Some members may feel happy over the performance, and some may be unhappy over the stoppage of meeting with group members. Adjourning may also be referred to as mourning, i.e. mourning the adjournment of the group</a:t>
            </a:r>
            <a:r>
              <a:rPr lang="en-GB" dirty="0" smtClean="0"/>
              <a:t>.</a:t>
            </a:r>
            <a:endParaRPr lang="en-GB" dirty="0"/>
          </a:p>
        </p:txBody>
      </p:sp>
      <p:pic>
        <p:nvPicPr>
          <p:cNvPr id="4" name="Obrázek 3"/>
          <p:cNvPicPr>
            <a:picLocks noChangeAspect="1"/>
          </p:cNvPicPr>
          <p:nvPr/>
        </p:nvPicPr>
        <p:blipFill rotWithShape="1">
          <a:blip r:embed="rId4"/>
          <a:srcRect l="3523" t="14953" r="3742" b="9728"/>
          <a:stretch/>
        </p:blipFill>
        <p:spPr>
          <a:xfrm>
            <a:off x="8173616" y="802531"/>
            <a:ext cx="2649894" cy="1614195"/>
          </a:xfrm>
          <a:prstGeom prst="rect">
            <a:avLst/>
          </a:prstGeom>
        </p:spPr>
      </p:pic>
    </p:spTree>
    <p:extLst>
      <p:ext uri="{BB962C8B-B14F-4D97-AF65-F5344CB8AC3E}">
        <p14:creationId xmlns:p14="http://schemas.microsoft.com/office/powerpoint/2010/main" val="9076254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838200" y="139749"/>
            <a:ext cx="10515600" cy="1325563"/>
          </a:xfrm>
        </p:spPr>
        <p:txBody>
          <a:bodyPr>
            <a:normAutofit fontScale="90000"/>
          </a:bodyPr>
          <a:lstStyle/>
          <a:p>
            <a:r>
              <a:rPr lang="cs-CZ" dirty="0" smtClean="0"/>
              <a:t/>
            </a:r>
            <a:br>
              <a:rPr lang="cs-CZ" dirty="0" smtClean="0"/>
            </a:br>
            <a:r>
              <a:rPr lang="cs-CZ" dirty="0"/>
              <a:t/>
            </a:r>
            <a:br>
              <a:rPr lang="cs-CZ" dirty="0"/>
            </a:br>
            <a:r>
              <a:rPr lang="en-GB" b="1" dirty="0"/>
              <a:t>Types of Groups:</a:t>
            </a:r>
          </a:p>
        </p:txBody>
      </p:sp>
      <p:sp>
        <p:nvSpPr>
          <p:cNvPr id="3" name="Zástupný symbol pro obsah 2"/>
          <p:cNvSpPr>
            <a:spLocks noGrp="1"/>
          </p:cNvSpPr>
          <p:nvPr>
            <p:ph idx="1"/>
          </p:nvPr>
        </p:nvSpPr>
        <p:spPr/>
        <p:txBody>
          <a:bodyPr/>
          <a:lstStyle/>
          <a:p>
            <a:r>
              <a:rPr lang="en-GB" dirty="0"/>
              <a:t>One way to classify the groups is by way of formality – </a:t>
            </a:r>
            <a:r>
              <a:rPr lang="en-GB" b="1" i="1" dirty="0"/>
              <a:t>formal and informal</a:t>
            </a:r>
            <a:r>
              <a:rPr lang="en-GB" dirty="0"/>
              <a:t>. While </a:t>
            </a:r>
            <a:r>
              <a:rPr lang="en-GB" b="1" dirty="0"/>
              <a:t>formal groups </a:t>
            </a:r>
            <a:r>
              <a:rPr lang="en-GB" dirty="0"/>
              <a:t>are </a:t>
            </a:r>
            <a:r>
              <a:rPr lang="en-GB" i="1" dirty="0"/>
              <a:t>established by an organization to achieve its goals</a:t>
            </a:r>
            <a:r>
              <a:rPr lang="en-GB" dirty="0"/>
              <a:t>, </a:t>
            </a:r>
            <a:r>
              <a:rPr lang="en-GB" b="1" dirty="0"/>
              <a:t>informal groups </a:t>
            </a:r>
            <a:r>
              <a:rPr lang="en-GB" dirty="0"/>
              <a:t>merge </a:t>
            </a:r>
            <a:r>
              <a:rPr lang="en-GB" i="1" dirty="0"/>
              <a:t>spontaneously</a:t>
            </a:r>
            <a:r>
              <a:rPr lang="en-GB" dirty="0"/>
              <a:t>. </a:t>
            </a:r>
            <a:r>
              <a:rPr lang="en-GB" u="sng" dirty="0"/>
              <a:t>Formal groups may take the form of command groups, task groups, and functional </a:t>
            </a:r>
            <a:r>
              <a:rPr lang="en-GB" u="sng" dirty="0" smtClean="0"/>
              <a:t>groups</a:t>
            </a:r>
            <a:r>
              <a:rPr lang="cs-CZ" u="sng" dirty="0" smtClean="0"/>
              <a:t> </a:t>
            </a:r>
            <a:r>
              <a:rPr lang="en-GB" u="sng" dirty="0" smtClean="0"/>
              <a:t>X Informal groups consist of interest, friendship and reference groups.</a:t>
            </a:r>
            <a:endParaRPr lang="en-GB" u="sng" dirty="0"/>
          </a:p>
        </p:txBody>
      </p:sp>
      <p:pic>
        <p:nvPicPr>
          <p:cNvPr id="4" name="Obrázek 3"/>
          <p:cNvPicPr>
            <a:picLocks noChangeAspect="1"/>
          </p:cNvPicPr>
          <p:nvPr/>
        </p:nvPicPr>
        <p:blipFill rotWithShape="1">
          <a:blip r:embed="rId3"/>
          <a:srcRect l="-1" r="-1207" b="14160"/>
          <a:stretch/>
        </p:blipFill>
        <p:spPr>
          <a:xfrm>
            <a:off x="3893967" y="3876317"/>
            <a:ext cx="7459833" cy="2660959"/>
          </a:xfrm>
          <a:prstGeom prst="rect">
            <a:avLst/>
          </a:prstGeom>
        </p:spPr>
      </p:pic>
    </p:spTree>
    <p:extLst>
      <p:ext uri="{BB962C8B-B14F-4D97-AF65-F5344CB8AC3E}">
        <p14:creationId xmlns:p14="http://schemas.microsoft.com/office/powerpoint/2010/main" val="643590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cs-CZ" b="1" dirty="0" err="1" smtClean="0"/>
              <a:t>Types</a:t>
            </a:r>
            <a:r>
              <a:rPr lang="cs-CZ" b="1" dirty="0" smtClean="0"/>
              <a:t> </a:t>
            </a:r>
            <a:r>
              <a:rPr lang="cs-CZ" b="1" dirty="0" err="1" smtClean="0"/>
              <a:t>of</a:t>
            </a:r>
            <a:r>
              <a:rPr lang="cs-CZ" b="1" dirty="0" smtClean="0"/>
              <a:t> </a:t>
            </a:r>
            <a:r>
              <a:rPr lang="cs-CZ" b="1" dirty="0" err="1" smtClean="0"/>
              <a:t>Groups</a:t>
            </a:r>
            <a:endParaRPr lang="en-GB" b="1" dirty="0"/>
          </a:p>
        </p:txBody>
      </p:sp>
      <p:sp>
        <p:nvSpPr>
          <p:cNvPr id="3" name="Zástupný symbol pro obsah 2"/>
          <p:cNvSpPr>
            <a:spLocks noGrp="1"/>
          </p:cNvSpPr>
          <p:nvPr>
            <p:ph idx="1"/>
          </p:nvPr>
        </p:nvSpPr>
        <p:spPr>
          <a:xfrm>
            <a:off x="838200" y="1436914"/>
            <a:ext cx="10515600" cy="5128760"/>
          </a:xfrm>
        </p:spPr>
        <p:txBody>
          <a:bodyPr>
            <a:normAutofit fontScale="85000" lnSpcReduction="20000"/>
          </a:bodyPr>
          <a:lstStyle/>
          <a:p>
            <a:pPr marL="0" indent="0">
              <a:buNone/>
            </a:pPr>
            <a:r>
              <a:rPr lang="en-GB" b="1" dirty="0"/>
              <a:t>1</a:t>
            </a:r>
            <a:r>
              <a:rPr lang="en-GB" sz="3300" b="1" dirty="0"/>
              <a:t>. Command Groups:</a:t>
            </a:r>
          </a:p>
          <a:p>
            <a:r>
              <a:rPr lang="en-GB" sz="3300" dirty="0"/>
              <a:t>Command groups are specified by the organizational chart and often consist of a supervisor and the subordinates that report to that supervisor. An example of a command group is a market research firm CEO and the research associates under </a:t>
            </a:r>
            <a:r>
              <a:rPr lang="en-GB" sz="3300" dirty="0" smtClean="0"/>
              <a:t>him</a:t>
            </a:r>
            <a:r>
              <a:rPr lang="cs-CZ" sz="3300" dirty="0" smtClean="0"/>
              <a:t> (</a:t>
            </a:r>
            <a:r>
              <a:rPr lang="en-GB" sz="3300" dirty="0" smtClean="0"/>
              <a:t>headmaster + teachers</a:t>
            </a:r>
            <a:r>
              <a:rPr lang="cs-CZ" sz="3300" dirty="0" smtClean="0"/>
              <a:t>)</a:t>
            </a:r>
            <a:r>
              <a:rPr lang="en-GB" sz="3300" dirty="0" smtClean="0"/>
              <a:t>.</a:t>
            </a:r>
            <a:endParaRPr lang="cs-CZ" sz="3300" dirty="0"/>
          </a:p>
          <a:p>
            <a:pPr marL="0" indent="0">
              <a:buNone/>
            </a:pPr>
            <a:r>
              <a:rPr lang="en-GB" sz="3300" b="1" dirty="0"/>
              <a:t>2. Task Groups:</a:t>
            </a:r>
          </a:p>
          <a:p>
            <a:r>
              <a:rPr lang="en-GB" sz="3300" dirty="0"/>
              <a:t>Task groups consist of people who work together to achieve a common task. Members are brought together to accomplish a narrow range of goals within a specified time period. Task groups are also commonly referred to as task forces. The organization appoints members and assigns the goals and tasks to be accomplished.</a:t>
            </a:r>
          </a:p>
          <a:p>
            <a:r>
              <a:rPr lang="en-GB" sz="3300" dirty="0"/>
              <a:t>Examples of assigned tasks are the development of a new product, the improvement of a production process, or designing the syllabus under semester </a:t>
            </a:r>
            <a:r>
              <a:rPr lang="en-GB" sz="3300" dirty="0" err="1" smtClean="0"/>
              <a:t>syst</a:t>
            </a:r>
            <a:r>
              <a:rPr lang="cs-CZ" sz="3300" dirty="0" smtClean="0"/>
              <a:t>e</a:t>
            </a:r>
            <a:r>
              <a:rPr lang="en-GB" sz="3300" dirty="0" smtClean="0"/>
              <a:t>m</a:t>
            </a:r>
            <a:r>
              <a:rPr lang="cs-CZ" sz="3300" dirty="0" smtClean="0"/>
              <a:t>.   </a:t>
            </a:r>
            <a:r>
              <a:rPr lang="cs-CZ" sz="3300" dirty="0" smtClean="0"/>
              <a:t>(</a:t>
            </a:r>
            <a:r>
              <a:rPr lang="cs-CZ" sz="3300" dirty="0" err="1" smtClean="0"/>
              <a:t>elections</a:t>
            </a:r>
            <a:r>
              <a:rPr lang="cs-CZ" sz="3300" dirty="0" smtClean="0"/>
              <a:t>)                                     </a:t>
            </a:r>
            <a:endParaRPr lang="en-GB" sz="3300" dirty="0"/>
          </a:p>
        </p:txBody>
      </p:sp>
    </p:spTree>
    <p:extLst>
      <p:ext uri="{BB962C8B-B14F-4D97-AF65-F5344CB8AC3E}">
        <p14:creationId xmlns:p14="http://schemas.microsoft.com/office/powerpoint/2010/main" val="27442041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normAutofit fontScale="90000"/>
          </a:bodyPr>
          <a:lstStyle/>
          <a:p>
            <a:r>
              <a:rPr lang="cs-CZ" dirty="0" smtClean="0"/>
              <a:t/>
            </a:r>
            <a:br>
              <a:rPr lang="cs-CZ" dirty="0" smtClean="0"/>
            </a:br>
            <a:r>
              <a:rPr lang="cs-CZ" sz="4900" b="1" dirty="0"/>
              <a:t/>
            </a:r>
            <a:br>
              <a:rPr lang="cs-CZ" sz="4900" b="1" dirty="0"/>
            </a:br>
            <a:r>
              <a:rPr lang="cs-CZ" sz="4900" b="1" dirty="0" err="1" smtClean="0"/>
              <a:t>Types</a:t>
            </a:r>
            <a:r>
              <a:rPr lang="cs-CZ" sz="4900" b="1" dirty="0" smtClean="0"/>
              <a:t> </a:t>
            </a:r>
            <a:r>
              <a:rPr lang="cs-CZ" sz="4900" b="1" dirty="0" err="1" smtClean="0"/>
              <a:t>of</a:t>
            </a:r>
            <a:r>
              <a:rPr lang="cs-CZ" sz="4900" b="1" dirty="0" smtClean="0"/>
              <a:t> </a:t>
            </a:r>
            <a:r>
              <a:rPr lang="cs-CZ" sz="4900" b="1" dirty="0" err="1" smtClean="0"/>
              <a:t>Groups</a:t>
            </a:r>
            <a:r>
              <a:rPr lang="en-GB" dirty="0"/>
              <a:t/>
            </a:r>
            <a:br>
              <a:rPr lang="en-GB" dirty="0"/>
            </a:br>
            <a:endParaRPr lang="en-GB" dirty="0"/>
          </a:p>
        </p:txBody>
      </p:sp>
      <p:sp>
        <p:nvSpPr>
          <p:cNvPr id="3" name="Zástupný symbol pro obsah 2"/>
          <p:cNvSpPr>
            <a:spLocks noGrp="1"/>
          </p:cNvSpPr>
          <p:nvPr>
            <p:ph idx="1"/>
          </p:nvPr>
        </p:nvSpPr>
        <p:spPr>
          <a:xfrm>
            <a:off x="838200" y="1834955"/>
            <a:ext cx="10515600" cy="4351338"/>
          </a:xfrm>
        </p:spPr>
        <p:txBody>
          <a:bodyPr/>
          <a:lstStyle/>
          <a:p>
            <a:pPr marL="0" indent="0">
              <a:buNone/>
            </a:pPr>
            <a:r>
              <a:rPr lang="en-GB" b="1" dirty="0"/>
              <a:t>3. Functional Groups:</a:t>
            </a:r>
          </a:p>
          <a:p>
            <a:pPr algn="just"/>
            <a:r>
              <a:rPr lang="en-GB" dirty="0"/>
              <a:t>A functional group is created by the organization to accomplish specific goals within an unspecified time frame. Functional groups remain in existence after achievement of current goals and objectives. Examples of functional groups would be a marketing department, a customer service department, or an accounting </a:t>
            </a:r>
            <a:r>
              <a:rPr lang="en-GB" dirty="0" smtClean="0"/>
              <a:t>department</a:t>
            </a:r>
            <a:r>
              <a:rPr lang="cs-CZ" dirty="0" smtClean="0"/>
              <a:t>.</a:t>
            </a:r>
            <a:endParaRPr lang="en-GB" dirty="0"/>
          </a:p>
        </p:txBody>
      </p:sp>
      <p:pic>
        <p:nvPicPr>
          <p:cNvPr id="4" name="Obrázek 3"/>
          <p:cNvPicPr>
            <a:picLocks noChangeAspect="1"/>
          </p:cNvPicPr>
          <p:nvPr/>
        </p:nvPicPr>
        <p:blipFill>
          <a:blip r:embed="rId3"/>
          <a:stretch>
            <a:fillRect/>
          </a:stretch>
        </p:blipFill>
        <p:spPr>
          <a:xfrm>
            <a:off x="8189557" y="4461055"/>
            <a:ext cx="3164243" cy="2107794"/>
          </a:xfrm>
          <a:prstGeom prst="rect">
            <a:avLst/>
          </a:prstGeom>
        </p:spPr>
      </p:pic>
      <p:pic>
        <p:nvPicPr>
          <p:cNvPr id="6" name="Obrázek 5"/>
          <p:cNvPicPr>
            <a:picLocks noChangeAspect="1"/>
          </p:cNvPicPr>
          <p:nvPr/>
        </p:nvPicPr>
        <p:blipFill>
          <a:blip r:embed="rId4"/>
          <a:stretch>
            <a:fillRect/>
          </a:stretch>
        </p:blipFill>
        <p:spPr>
          <a:xfrm>
            <a:off x="4658599" y="4484381"/>
            <a:ext cx="2843213" cy="2084467"/>
          </a:xfrm>
          <a:prstGeom prst="rect">
            <a:avLst/>
          </a:prstGeom>
        </p:spPr>
      </p:pic>
    </p:spTree>
    <p:extLst>
      <p:ext uri="{BB962C8B-B14F-4D97-AF65-F5344CB8AC3E}">
        <p14:creationId xmlns:p14="http://schemas.microsoft.com/office/powerpoint/2010/main" val="36163205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3" name="Nadpis 2"/>
          <p:cNvSpPr>
            <a:spLocks noGrp="1"/>
          </p:cNvSpPr>
          <p:nvPr>
            <p:ph type="title"/>
          </p:nvPr>
        </p:nvSpPr>
        <p:spPr/>
        <p:txBody>
          <a:bodyPr/>
          <a:lstStyle/>
          <a:p>
            <a:r>
              <a:rPr lang="cs-CZ" b="1" dirty="0" err="1" smtClean="0"/>
              <a:t>Inroduction</a:t>
            </a:r>
            <a:r>
              <a:rPr lang="en-GB" dirty="0"/>
              <a:t/>
            </a:r>
            <a:br>
              <a:rPr lang="en-GB" dirty="0"/>
            </a:br>
            <a:endParaRPr lang="en-GB" dirty="0"/>
          </a:p>
        </p:txBody>
      </p:sp>
      <p:sp>
        <p:nvSpPr>
          <p:cNvPr id="4" name="Zástupný symbol pro obsah 3"/>
          <p:cNvSpPr>
            <a:spLocks noGrp="1"/>
          </p:cNvSpPr>
          <p:nvPr>
            <p:ph idx="1"/>
          </p:nvPr>
        </p:nvSpPr>
        <p:spPr/>
        <p:txBody>
          <a:bodyPr>
            <a:normAutofit/>
          </a:bodyPr>
          <a:lstStyle/>
          <a:p>
            <a:r>
              <a:rPr lang="en-GB" dirty="0"/>
              <a:t>People may underestimate the importance of society and group memberships on their </a:t>
            </a:r>
            <a:r>
              <a:rPr lang="en-GB" dirty="0" smtClean="0"/>
              <a:t>lives</a:t>
            </a:r>
            <a:r>
              <a:rPr lang="cs-CZ" dirty="0" smtClean="0"/>
              <a:t>.</a:t>
            </a:r>
          </a:p>
          <a:p>
            <a:r>
              <a:rPr lang="en-GB" dirty="0"/>
              <a:t>Dynamic=Force </a:t>
            </a:r>
            <a:r>
              <a:rPr lang="cs-CZ" dirty="0"/>
              <a:t> </a:t>
            </a:r>
            <a:r>
              <a:rPr lang="cs-CZ" dirty="0" smtClean="0"/>
              <a:t>- </a:t>
            </a:r>
            <a:r>
              <a:rPr lang="en-GB" dirty="0" smtClean="0"/>
              <a:t>It </a:t>
            </a:r>
            <a:r>
              <a:rPr lang="en-GB" dirty="0"/>
              <a:t>refers to the </a:t>
            </a:r>
            <a:r>
              <a:rPr lang="en-GB" b="1" i="1" dirty="0"/>
              <a:t>forces operating in the group</a:t>
            </a:r>
            <a:r>
              <a:rPr lang="en-GB" dirty="0"/>
              <a:t>. </a:t>
            </a:r>
            <a:endParaRPr lang="cs-CZ" dirty="0" smtClean="0"/>
          </a:p>
          <a:p>
            <a:r>
              <a:rPr lang="en-GB" dirty="0" smtClean="0"/>
              <a:t>Its </a:t>
            </a:r>
            <a:r>
              <a:rPr lang="en-GB" dirty="0"/>
              <a:t>concerned with </a:t>
            </a:r>
            <a:r>
              <a:rPr lang="en-GB" b="1" i="1" dirty="0"/>
              <a:t>dynamic interaction of individuals in face to face relationships. </a:t>
            </a:r>
            <a:endParaRPr lang="cs-CZ" b="1" i="1" dirty="0"/>
          </a:p>
          <a:p>
            <a:r>
              <a:rPr lang="en-GB" dirty="0" smtClean="0"/>
              <a:t>As </a:t>
            </a:r>
            <a:r>
              <a:rPr lang="en-GB" dirty="0"/>
              <a:t>a </a:t>
            </a:r>
            <a:r>
              <a:rPr lang="en-GB" dirty="0" smtClean="0"/>
              <a:t>leader</a:t>
            </a:r>
            <a:r>
              <a:rPr lang="cs-CZ" dirty="0" smtClean="0"/>
              <a:t> (</a:t>
            </a:r>
            <a:r>
              <a:rPr lang="cs-CZ" dirty="0" err="1" smtClean="0"/>
              <a:t>owner</a:t>
            </a:r>
            <a:r>
              <a:rPr lang="cs-CZ" dirty="0" smtClean="0"/>
              <a:t> </a:t>
            </a:r>
            <a:r>
              <a:rPr lang="cs-CZ" dirty="0" err="1" smtClean="0"/>
              <a:t>of</a:t>
            </a:r>
            <a:r>
              <a:rPr lang="cs-CZ" dirty="0" smtClean="0"/>
              <a:t> a </a:t>
            </a:r>
            <a:r>
              <a:rPr lang="cs-CZ" dirty="0" err="1" smtClean="0"/>
              <a:t>pharmacy</a:t>
            </a:r>
            <a:r>
              <a:rPr lang="cs-CZ" dirty="0" smtClean="0"/>
              <a:t>),</a:t>
            </a:r>
            <a:r>
              <a:rPr lang="en-GB" dirty="0" smtClean="0"/>
              <a:t> </a:t>
            </a:r>
            <a:r>
              <a:rPr lang="en-GB" dirty="0"/>
              <a:t>understanding the group dynamic is essential in order to both compose &amp; guide the individuals within a group for the purpose of successfully &amp; efficiently completing an assignment.</a:t>
            </a:r>
          </a:p>
        </p:txBody>
      </p:sp>
    </p:spTree>
    <p:extLst>
      <p:ext uri="{BB962C8B-B14F-4D97-AF65-F5344CB8AC3E}">
        <p14:creationId xmlns:p14="http://schemas.microsoft.com/office/powerpoint/2010/main" val="17370160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cs-CZ" b="1" dirty="0" err="1" smtClean="0"/>
              <a:t>Types</a:t>
            </a:r>
            <a:r>
              <a:rPr lang="cs-CZ" b="1" dirty="0" smtClean="0"/>
              <a:t> </a:t>
            </a:r>
            <a:r>
              <a:rPr lang="cs-CZ" b="1" dirty="0" err="1" smtClean="0"/>
              <a:t>of</a:t>
            </a:r>
            <a:r>
              <a:rPr lang="cs-CZ" b="1" dirty="0" smtClean="0"/>
              <a:t> </a:t>
            </a:r>
            <a:r>
              <a:rPr lang="cs-CZ" b="1" dirty="0" err="1" smtClean="0"/>
              <a:t>groups</a:t>
            </a:r>
            <a:endParaRPr lang="en-GB" b="1" dirty="0"/>
          </a:p>
        </p:txBody>
      </p:sp>
      <p:sp>
        <p:nvSpPr>
          <p:cNvPr id="3" name="Zástupný symbol pro obsah 2"/>
          <p:cNvSpPr>
            <a:spLocks noGrp="1"/>
          </p:cNvSpPr>
          <p:nvPr>
            <p:ph idx="1"/>
          </p:nvPr>
        </p:nvSpPr>
        <p:spPr/>
        <p:txBody>
          <a:bodyPr/>
          <a:lstStyle/>
          <a:p>
            <a:r>
              <a:rPr lang="cs-CZ" b="1" dirty="0" smtClean="0"/>
              <a:t>I</a:t>
            </a:r>
            <a:r>
              <a:rPr lang="en-GB" b="1" dirty="0" err="1" smtClean="0"/>
              <a:t>nformal</a:t>
            </a:r>
            <a:r>
              <a:rPr lang="en-GB" b="1" dirty="0" smtClean="0"/>
              <a:t> </a:t>
            </a:r>
            <a:r>
              <a:rPr lang="en-GB" b="1" dirty="0"/>
              <a:t>groups </a:t>
            </a:r>
            <a:r>
              <a:rPr lang="en-GB" dirty="0"/>
              <a:t>are formed naturally and in response to the common interests and shared values of </a:t>
            </a:r>
            <a:r>
              <a:rPr lang="en-GB" dirty="0" smtClean="0"/>
              <a:t>individuals</a:t>
            </a:r>
            <a:r>
              <a:rPr lang="cs-CZ" dirty="0"/>
              <a:t> </a:t>
            </a:r>
            <a:r>
              <a:rPr lang="cs-CZ" dirty="0" smtClean="0"/>
              <a:t>– </a:t>
            </a:r>
            <a:r>
              <a:rPr lang="cs-CZ" dirty="0" err="1" smtClean="0"/>
              <a:t>they</a:t>
            </a:r>
            <a:r>
              <a:rPr lang="cs-CZ" dirty="0" smtClean="0"/>
              <a:t> </a:t>
            </a:r>
            <a:r>
              <a:rPr lang="en-GB" dirty="0" smtClean="0"/>
              <a:t>are </a:t>
            </a:r>
            <a:r>
              <a:rPr lang="en-GB" dirty="0"/>
              <a:t>not appointed by the organization and members can invite others to join from time to time</a:t>
            </a:r>
            <a:r>
              <a:rPr lang="en-GB" dirty="0" smtClean="0"/>
              <a:t>.</a:t>
            </a:r>
            <a:endParaRPr lang="cs-CZ" dirty="0" smtClean="0"/>
          </a:p>
          <a:p>
            <a:r>
              <a:rPr lang="en-GB" dirty="0"/>
              <a:t>Informal groups can have a </a:t>
            </a:r>
            <a:r>
              <a:rPr lang="en-GB" b="1" dirty="0"/>
              <a:t>strong influence in organizations </a:t>
            </a:r>
            <a:r>
              <a:rPr lang="en-GB" dirty="0"/>
              <a:t>that can either be </a:t>
            </a:r>
            <a:r>
              <a:rPr lang="en-GB" b="1" dirty="0"/>
              <a:t>positive or negative</a:t>
            </a:r>
            <a:r>
              <a:rPr lang="en-GB" dirty="0"/>
              <a:t>. For example, employees who form an informal group can either discuss how to improve a production process or how to create shortcuts that jeopardize quality. Informal groups can take the form of </a:t>
            </a:r>
            <a:r>
              <a:rPr lang="en-GB" b="1" i="1" dirty="0"/>
              <a:t>interest groups, friendship groups, or reference groups.</a:t>
            </a:r>
          </a:p>
        </p:txBody>
      </p:sp>
      <p:pic>
        <p:nvPicPr>
          <p:cNvPr id="4" name="Obrázek 3"/>
          <p:cNvPicPr>
            <a:picLocks noChangeAspect="1"/>
          </p:cNvPicPr>
          <p:nvPr/>
        </p:nvPicPr>
        <p:blipFill>
          <a:blip r:embed="rId3"/>
          <a:stretch>
            <a:fillRect/>
          </a:stretch>
        </p:blipFill>
        <p:spPr>
          <a:xfrm>
            <a:off x="4975355" y="168565"/>
            <a:ext cx="2241290" cy="1589592"/>
          </a:xfrm>
          <a:prstGeom prst="rect">
            <a:avLst/>
          </a:prstGeom>
        </p:spPr>
      </p:pic>
    </p:spTree>
    <p:extLst>
      <p:ext uri="{BB962C8B-B14F-4D97-AF65-F5344CB8AC3E}">
        <p14:creationId xmlns:p14="http://schemas.microsoft.com/office/powerpoint/2010/main" val="2693678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912845" y="114715"/>
            <a:ext cx="10515600" cy="1325563"/>
          </a:xfrm>
        </p:spPr>
        <p:txBody>
          <a:bodyPr>
            <a:normAutofit fontScale="90000"/>
          </a:bodyPr>
          <a:lstStyle/>
          <a:p>
            <a:r>
              <a:rPr lang="cs-CZ" dirty="0" smtClean="0"/>
              <a:t/>
            </a:r>
            <a:br>
              <a:rPr lang="cs-CZ" dirty="0" smtClean="0"/>
            </a:br>
            <a:r>
              <a:rPr lang="cs-CZ" dirty="0"/>
              <a:t/>
            </a:r>
            <a:br>
              <a:rPr lang="cs-CZ" dirty="0"/>
            </a:br>
            <a:r>
              <a:rPr lang="cs-CZ" b="1" dirty="0" err="1" smtClean="0"/>
              <a:t>Types</a:t>
            </a:r>
            <a:r>
              <a:rPr lang="cs-CZ" b="1" dirty="0" smtClean="0"/>
              <a:t> </a:t>
            </a:r>
            <a:r>
              <a:rPr lang="cs-CZ" b="1" dirty="0" err="1" smtClean="0"/>
              <a:t>of</a:t>
            </a:r>
            <a:r>
              <a:rPr lang="cs-CZ" b="1" dirty="0" smtClean="0"/>
              <a:t> </a:t>
            </a:r>
            <a:r>
              <a:rPr lang="cs-CZ" b="1" dirty="0" err="1"/>
              <a:t>G</a:t>
            </a:r>
            <a:r>
              <a:rPr lang="cs-CZ" b="1" dirty="0" err="1" smtClean="0"/>
              <a:t>roups</a:t>
            </a:r>
            <a:r>
              <a:rPr lang="en-GB" dirty="0"/>
              <a:t/>
            </a:r>
            <a:br>
              <a:rPr lang="en-GB" dirty="0"/>
            </a:br>
            <a:endParaRPr lang="en-GB" dirty="0"/>
          </a:p>
        </p:txBody>
      </p:sp>
      <p:sp>
        <p:nvSpPr>
          <p:cNvPr id="3" name="Zástupný symbol pro obsah 2"/>
          <p:cNvSpPr>
            <a:spLocks noGrp="1"/>
          </p:cNvSpPr>
          <p:nvPr>
            <p:ph idx="1"/>
          </p:nvPr>
        </p:nvSpPr>
        <p:spPr>
          <a:xfrm>
            <a:off x="394996" y="1440278"/>
            <a:ext cx="11551298" cy="5147134"/>
          </a:xfrm>
        </p:spPr>
        <p:txBody>
          <a:bodyPr>
            <a:noAutofit/>
          </a:bodyPr>
          <a:lstStyle/>
          <a:p>
            <a:pPr marL="0" indent="0">
              <a:buNone/>
            </a:pPr>
            <a:r>
              <a:rPr lang="cs-CZ" sz="2400" b="1" dirty="0"/>
              <a:t>1) </a:t>
            </a:r>
            <a:r>
              <a:rPr lang="en-GB" sz="2400" b="1" dirty="0"/>
              <a:t>Interest </a:t>
            </a:r>
            <a:r>
              <a:rPr lang="en-GB" sz="2400" b="1" dirty="0" smtClean="0"/>
              <a:t>Group</a:t>
            </a:r>
            <a:r>
              <a:rPr lang="cs-CZ" sz="2400" b="1" dirty="0" smtClean="0"/>
              <a:t>s</a:t>
            </a:r>
            <a:r>
              <a:rPr lang="en-GB" sz="2400" b="1" dirty="0" smtClean="0"/>
              <a:t>:</a:t>
            </a:r>
            <a:endParaRPr lang="en-GB" sz="2400" b="1" dirty="0"/>
          </a:p>
          <a:p>
            <a:r>
              <a:rPr lang="en-GB" sz="2400" dirty="0"/>
              <a:t>Interest groups usually continue over time and may last longer than general informal groups. Members of interest groups may not be part of the same organizational department but they are bound together by some other common interest.</a:t>
            </a:r>
          </a:p>
          <a:p>
            <a:r>
              <a:rPr lang="en-GB" sz="2400" dirty="0"/>
              <a:t>The goals and objectives of group interests are specific to each group and may not be related to organizational goals and objectives. An example of an interest group would be students who come together to form a study group for a specific class.</a:t>
            </a:r>
          </a:p>
          <a:p>
            <a:pPr marL="0" indent="0">
              <a:buNone/>
            </a:pPr>
            <a:r>
              <a:rPr lang="cs-CZ" sz="2400" b="1" dirty="0"/>
              <a:t>2) </a:t>
            </a:r>
            <a:r>
              <a:rPr lang="en-GB" sz="2400" b="1" dirty="0"/>
              <a:t>Friendship Groups:</a:t>
            </a:r>
          </a:p>
          <a:p>
            <a:r>
              <a:rPr lang="en-GB" sz="2400" dirty="0"/>
              <a:t>Friendship groups are formed by members who enjoy similar social activities, political beliefs, religious values, or other common bonds. Members enjoy each other’s company and often meet after work to participate in these activities. For example, a group of employees who form a friendship group may have a yoga </a:t>
            </a:r>
            <a:r>
              <a:rPr lang="en-GB" sz="2400" dirty="0" smtClean="0"/>
              <a:t>group</a:t>
            </a:r>
            <a:r>
              <a:rPr lang="cs-CZ" sz="2400" dirty="0"/>
              <a:t>.</a:t>
            </a:r>
            <a:endParaRPr lang="en-GB" sz="2400" dirty="0"/>
          </a:p>
        </p:txBody>
      </p:sp>
    </p:spTree>
    <p:extLst>
      <p:ext uri="{BB962C8B-B14F-4D97-AF65-F5344CB8AC3E}">
        <p14:creationId xmlns:p14="http://schemas.microsoft.com/office/powerpoint/2010/main" val="2625675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838199" y="365124"/>
            <a:ext cx="10515600" cy="1325563"/>
          </a:xfrm>
        </p:spPr>
        <p:txBody>
          <a:bodyPr/>
          <a:lstStyle/>
          <a:p>
            <a:r>
              <a:rPr lang="cs-CZ" b="1" dirty="0" err="1" smtClean="0"/>
              <a:t>Types</a:t>
            </a:r>
            <a:r>
              <a:rPr lang="cs-CZ" b="1" dirty="0" smtClean="0"/>
              <a:t> </a:t>
            </a:r>
            <a:r>
              <a:rPr lang="cs-CZ" b="1" dirty="0" err="1" smtClean="0"/>
              <a:t>of</a:t>
            </a:r>
            <a:r>
              <a:rPr lang="cs-CZ" b="1" dirty="0" smtClean="0"/>
              <a:t> </a:t>
            </a:r>
            <a:r>
              <a:rPr lang="cs-CZ" b="1" dirty="0" err="1" smtClean="0"/>
              <a:t>Groups</a:t>
            </a:r>
            <a:endParaRPr lang="en-GB" b="1" dirty="0"/>
          </a:p>
        </p:txBody>
      </p:sp>
      <p:sp>
        <p:nvSpPr>
          <p:cNvPr id="3" name="Zástupný symbol pro obsah 2"/>
          <p:cNvSpPr>
            <a:spLocks noGrp="1"/>
          </p:cNvSpPr>
          <p:nvPr>
            <p:ph idx="1"/>
          </p:nvPr>
        </p:nvSpPr>
        <p:spPr>
          <a:xfrm>
            <a:off x="838199" y="2106986"/>
            <a:ext cx="10515600" cy="4351338"/>
          </a:xfrm>
        </p:spPr>
        <p:txBody>
          <a:bodyPr>
            <a:normAutofit/>
          </a:bodyPr>
          <a:lstStyle/>
          <a:p>
            <a:pPr marL="0" indent="0">
              <a:buNone/>
            </a:pPr>
            <a:r>
              <a:rPr lang="cs-CZ" b="1" dirty="0" smtClean="0"/>
              <a:t>3) </a:t>
            </a:r>
            <a:r>
              <a:rPr lang="en-GB" b="1" dirty="0" smtClean="0"/>
              <a:t>Reference </a:t>
            </a:r>
            <a:r>
              <a:rPr lang="en-GB" b="1" dirty="0"/>
              <a:t>Groups</a:t>
            </a:r>
            <a:r>
              <a:rPr lang="en-GB" b="1" dirty="0" smtClean="0"/>
              <a:t>:</a:t>
            </a:r>
            <a:endParaRPr lang="en-GB" b="1" dirty="0"/>
          </a:p>
          <a:p>
            <a:pPr algn="just"/>
            <a:r>
              <a:rPr lang="en-GB" dirty="0"/>
              <a:t>A reference group is a type of group that people use to evaluate themselves. The main objectives of reference groups are to seek social validation and social comparison. Social validation allows individuals to justify their attitudes and values while social comparison helps individuals evaluate their own actions by comparing themselves to others. Reference groups have a strong influence on members’ </a:t>
            </a:r>
            <a:r>
              <a:rPr lang="en-GB" dirty="0" smtClean="0"/>
              <a:t>behaviour. </a:t>
            </a:r>
            <a:r>
              <a:rPr lang="en-GB" dirty="0"/>
              <a:t>Such groups are formed voluntarily. Family, friends, and religious affiliations are strong reference groups for most individuals.</a:t>
            </a:r>
          </a:p>
        </p:txBody>
      </p:sp>
      <p:pic>
        <p:nvPicPr>
          <p:cNvPr id="4" name="Obrázek 3"/>
          <p:cNvPicPr>
            <a:picLocks noChangeAspect="1"/>
          </p:cNvPicPr>
          <p:nvPr/>
        </p:nvPicPr>
        <p:blipFill>
          <a:blip r:embed="rId3"/>
          <a:stretch>
            <a:fillRect/>
          </a:stretch>
        </p:blipFill>
        <p:spPr>
          <a:xfrm>
            <a:off x="4852878" y="715833"/>
            <a:ext cx="2915453" cy="1949709"/>
          </a:xfrm>
          <a:prstGeom prst="rect">
            <a:avLst/>
          </a:prstGeom>
        </p:spPr>
      </p:pic>
    </p:spTree>
    <p:extLst>
      <p:ext uri="{BB962C8B-B14F-4D97-AF65-F5344CB8AC3E}">
        <p14:creationId xmlns:p14="http://schemas.microsoft.com/office/powerpoint/2010/main" val="10226855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normAutofit fontScale="90000"/>
          </a:bodyPr>
          <a:lstStyle/>
          <a:p>
            <a:r>
              <a:rPr lang="cs-CZ" dirty="0" smtClean="0"/>
              <a:t/>
            </a:r>
            <a:br>
              <a:rPr lang="cs-CZ" dirty="0" smtClean="0"/>
            </a:br>
            <a:r>
              <a:rPr lang="cs-CZ" dirty="0"/>
              <a:t/>
            </a:r>
            <a:br>
              <a:rPr lang="cs-CZ" dirty="0"/>
            </a:br>
            <a:r>
              <a:rPr lang="cs-CZ" b="1" dirty="0" smtClean="0"/>
              <a:t>Group Shift:</a:t>
            </a:r>
            <a:r>
              <a:rPr lang="en-GB" dirty="0"/>
              <a:t/>
            </a:r>
            <a:br>
              <a:rPr lang="en-GB" dirty="0"/>
            </a:br>
            <a:endParaRPr lang="en-GB" dirty="0"/>
          </a:p>
        </p:txBody>
      </p:sp>
      <p:sp>
        <p:nvSpPr>
          <p:cNvPr id="3" name="Zástupný symbol pro obsah 2"/>
          <p:cNvSpPr>
            <a:spLocks noGrp="1"/>
          </p:cNvSpPr>
          <p:nvPr>
            <p:ph idx="1"/>
          </p:nvPr>
        </p:nvSpPr>
        <p:spPr>
          <a:xfrm>
            <a:off x="838200" y="2034073"/>
            <a:ext cx="10850186" cy="4581428"/>
          </a:xfrm>
        </p:spPr>
        <p:txBody>
          <a:bodyPr>
            <a:normAutofit/>
          </a:bodyPr>
          <a:lstStyle/>
          <a:p>
            <a:pPr algn="just"/>
            <a:r>
              <a:rPr lang="en-GB" dirty="0" smtClean="0"/>
              <a:t>Group shift is basically a </a:t>
            </a:r>
            <a:r>
              <a:rPr lang="en-GB" b="1" dirty="0" smtClean="0"/>
              <a:t>change in riskiness of a decision</a:t>
            </a:r>
            <a:r>
              <a:rPr lang="en-GB" dirty="0" smtClean="0"/>
              <a:t>. After reviewing the groups decision which could be more toward conservatism or greater risk, you will ultimately change your own (private) decision based on the majority. Therefore moving from your original decision to that of the group decision even though your final answer might be in fact different from your own beliefs, is known as group shift. </a:t>
            </a:r>
          </a:p>
          <a:p>
            <a:pPr algn="just"/>
            <a:r>
              <a:rPr lang="en-GB" dirty="0" smtClean="0"/>
              <a:t>When people are in groups, they make decision about risk differently from when they are alone. In the group, they are likely to make riskier decisions, as the shared risk makes the individual risk less. </a:t>
            </a:r>
            <a:endParaRPr lang="en-GB" dirty="0"/>
          </a:p>
        </p:txBody>
      </p:sp>
      <p:pic>
        <p:nvPicPr>
          <p:cNvPr id="4" name="Obrázek 3"/>
          <p:cNvPicPr>
            <a:picLocks noChangeAspect="1"/>
          </p:cNvPicPr>
          <p:nvPr/>
        </p:nvPicPr>
        <p:blipFill>
          <a:blip r:embed="rId4"/>
          <a:stretch>
            <a:fillRect/>
          </a:stretch>
        </p:blipFill>
        <p:spPr>
          <a:xfrm>
            <a:off x="4870288" y="365125"/>
            <a:ext cx="2619375" cy="1743075"/>
          </a:xfrm>
          <a:prstGeom prst="rect">
            <a:avLst/>
          </a:prstGeom>
        </p:spPr>
      </p:pic>
    </p:spTree>
    <p:extLst>
      <p:ext uri="{BB962C8B-B14F-4D97-AF65-F5344CB8AC3E}">
        <p14:creationId xmlns:p14="http://schemas.microsoft.com/office/powerpoint/2010/main" val="67817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normAutofit fontScale="90000"/>
          </a:bodyPr>
          <a:lstStyle/>
          <a:p>
            <a:r>
              <a:rPr lang="cs-CZ" dirty="0" smtClean="0"/>
              <a:t/>
            </a:r>
            <a:br>
              <a:rPr lang="cs-CZ" dirty="0" smtClean="0"/>
            </a:br>
            <a:r>
              <a:rPr lang="cs-CZ" dirty="0"/>
              <a:t/>
            </a:r>
            <a:br>
              <a:rPr lang="cs-CZ" dirty="0"/>
            </a:br>
            <a:r>
              <a:rPr lang="cs-CZ" b="1" dirty="0" smtClean="0"/>
              <a:t>Group Shift: </a:t>
            </a:r>
            <a:r>
              <a:rPr lang="en-GB" b="1" dirty="0" smtClean="0"/>
              <a:t>Causes </a:t>
            </a:r>
            <a:r>
              <a:rPr lang="en-GB" b="1" dirty="0"/>
              <a:t>of Group Shift</a:t>
            </a:r>
            <a:r>
              <a:rPr lang="cs-CZ" b="1" dirty="0"/>
              <a:t/>
            </a:r>
            <a:br>
              <a:rPr lang="cs-CZ" b="1" dirty="0"/>
            </a:br>
            <a:r>
              <a:rPr lang="en-GB" dirty="0"/>
              <a:t/>
            </a:r>
            <a:br>
              <a:rPr lang="en-GB" dirty="0"/>
            </a:br>
            <a:endParaRPr lang="en-GB" dirty="0"/>
          </a:p>
        </p:txBody>
      </p:sp>
      <p:sp>
        <p:nvSpPr>
          <p:cNvPr id="3" name="Zástupný symbol pro obsah 2"/>
          <p:cNvSpPr>
            <a:spLocks noGrp="1"/>
          </p:cNvSpPr>
          <p:nvPr>
            <p:ph idx="1"/>
          </p:nvPr>
        </p:nvSpPr>
        <p:spPr>
          <a:xfrm>
            <a:off x="838200" y="1511558"/>
            <a:ext cx="10850186" cy="4926564"/>
          </a:xfrm>
        </p:spPr>
        <p:txBody>
          <a:bodyPr>
            <a:normAutofit lnSpcReduction="10000"/>
          </a:bodyPr>
          <a:lstStyle/>
          <a:p>
            <a:pPr algn="just"/>
            <a:r>
              <a:rPr lang="en-GB" b="1" dirty="0" smtClean="0"/>
              <a:t>Group </a:t>
            </a:r>
            <a:r>
              <a:rPr lang="en-GB" b="1" dirty="0"/>
              <a:t>diffuses responsibility</a:t>
            </a:r>
            <a:r>
              <a:rPr lang="en-GB" dirty="0"/>
              <a:t>: A diffusion of responsibility throughout the group seems to give members of these groups a free rein to act as they see fit. The emotional bonds that are created within the group serve to decrease anxiety within the group and the actual risk of the situation seems </a:t>
            </a:r>
            <a:r>
              <a:rPr lang="en-GB" dirty="0" smtClean="0"/>
              <a:t>less.</a:t>
            </a:r>
            <a:endParaRPr lang="cs-CZ" dirty="0" smtClean="0"/>
          </a:p>
          <a:p>
            <a:pPr algn="just"/>
            <a:r>
              <a:rPr lang="en-GB" b="1" dirty="0" smtClean="0"/>
              <a:t>Social </a:t>
            </a:r>
            <a:r>
              <a:rPr lang="en-GB" b="1" dirty="0"/>
              <a:t>status </a:t>
            </a:r>
            <a:r>
              <a:rPr lang="en-GB" dirty="0"/>
              <a:t>in groups is often associated with risk-taking, leading people to avoid a low risk position. </a:t>
            </a:r>
            <a:endParaRPr lang="cs-CZ" dirty="0" smtClean="0"/>
          </a:p>
          <a:p>
            <a:pPr algn="just"/>
            <a:r>
              <a:rPr lang="en-GB" b="1" dirty="0" smtClean="0"/>
              <a:t>High </a:t>
            </a:r>
            <a:r>
              <a:rPr lang="en-GB" b="1" dirty="0"/>
              <a:t>risk-takers </a:t>
            </a:r>
            <a:r>
              <a:rPr lang="en-GB" dirty="0"/>
              <a:t>are more confident and hence may persuade others to take greater </a:t>
            </a:r>
            <a:r>
              <a:rPr lang="en-GB" dirty="0" smtClean="0"/>
              <a:t>risks.</a:t>
            </a:r>
            <a:endParaRPr lang="cs-CZ" dirty="0" smtClean="0"/>
          </a:p>
          <a:p>
            <a:pPr algn="just"/>
            <a:r>
              <a:rPr lang="en-GB" b="1" dirty="0" smtClean="0"/>
              <a:t>As </a:t>
            </a:r>
            <a:r>
              <a:rPr lang="en-GB" b="1" dirty="0"/>
              <a:t>people pay attention </a:t>
            </a:r>
            <a:r>
              <a:rPr lang="en-GB" dirty="0"/>
              <a:t>to a possible action, they become more familiar and comfortable with it and hence perceive less risk. </a:t>
            </a:r>
            <a:endParaRPr lang="cs-CZ" dirty="0" smtClean="0"/>
          </a:p>
          <a:p>
            <a:pPr algn="just"/>
            <a:r>
              <a:rPr lang="en-GB" dirty="0" smtClean="0"/>
              <a:t>As </a:t>
            </a:r>
            <a:r>
              <a:rPr lang="en-GB" dirty="0"/>
              <a:t>groups get larger, trends in risk-taking are amplified.</a:t>
            </a:r>
          </a:p>
        </p:txBody>
      </p:sp>
    </p:spTree>
    <p:extLst>
      <p:ext uri="{BB962C8B-B14F-4D97-AF65-F5344CB8AC3E}">
        <p14:creationId xmlns:p14="http://schemas.microsoft.com/office/powerpoint/2010/main" val="8559407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normAutofit fontScale="90000"/>
          </a:bodyPr>
          <a:lstStyle/>
          <a:p>
            <a:r>
              <a:rPr lang="cs-CZ" dirty="0" smtClean="0"/>
              <a:t/>
            </a:r>
            <a:br>
              <a:rPr lang="cs-CZ" dirty="0" smtClean="0"/>
            </a:br>
            <a:r>
              <a:rPr lang="cs-CZ" dirty="0"/>
              <a:t/>
            </a:r>
            <a:br>
              <a:rPr lang="cs-CZ" dirty="0"/>
            </a:br>
            <a:r>
              <a:rPr lang="cs-CZ" b="1" dirty="0" smtClean="0"/>
              <a:t>Group </a:t>
            </a:r>
            <a:r>
              <a:rPr lang="cs-CZ" b="1" dirty="0" err="1" smtClean="0"/>
              <a:t>thinking</a:t>
            </a:r>
            <a:r>
              <a:rPr lang="en-GB" dirty="0"/>
              <a:t/>
            </a:r>
            <a:br>
              <a:rPr lang="en-GB" dirty="0"/>
            </a:br>
            <a:endParaRPr lang="en-GB" dirty="0"/>
          </a:p>
        </p:txBody>
      </p:sp>
      <p:sp>
        <p:nvSpPr>
          <p:cNvPr id="3" name="Zástupný symbol pro obsah 2"/>
          <p:cNvSpPr>
            <a:spLocks noGrp="1"/>
          </p:cNvSpPr>
          <p:nvPr>
            <p:ph idx="1"/>
          </p:nvPr>
        </p:nvSpPr>
        <p:spPr>
          <a:xfrm>
            <a:off x="838200" y="1511558"/>
            <a:ext cx="10850186" cy="4926564"/>
          </a:xfrm>
        </p:spPr>
        <p:txBody>
          <a:bodyPr>
            <a:normAutofit/>
          </a:bodyPr>
          <a:lstStyle/>
          <a:p>
            <a:pPr algn="just"/>
            <a:r>
              <a:rPr lang="en-GB" dirty="0" smtClean="0"/>
              <a:t>Groupthink </a:t>
            </a:r>
            <a:r>
              <a:rPr lang="en-GB" dirty="0"/>
              <a:t>is a psychological phenomenon that occurs within a </a:t>
            </a:r>
            <a:r>
              <a:rPr lang="en-GB" b="1" dirty="0"/>
              <a:t>group</a:t>
            </a:r>
            <a:r>
              <a:rPr lang="en-GB" dirty="0"/>
              <a:t> of people in which the desire for harmony or conformity in the </a:t>
            </a:r>
            <a:r>
              <a:rPr lang="en-GB" b="1" dirty="0"/>
              <a:t>group</a:t>
            </a:r>
            <a:r>
              <a:rPr lang="en-GB" dirty="0"/>
              <a:t> results in an irrational or dysfunctional decision-making outcome</a:t>
            </a:r>
            <a:r>
              <a:rPr lang="en-GB" dirty="0" smtClean="0"/>
              <a:t>.</a:t>
            </a:r>
            <a:endParaRPr lang="cs-CZ" dirty="0" smtClean="0"/>
          </a:p>
          <a:p>
            <a:pPr algn="just"/>
            <a:endParaRPr lang="en-GB" dirty="0"/>
          </a:p>
        </p:txBody>
      </p:sp>
      <p:pic>
        <p:nvPicPr>
          <p:cNvPr id="4" name="Obrázek 3">
            <a:hlinkClick r:id="rId4"/>
          </p:cNvPr>
          <p:cNvPicPr>
            <a:picLocks noChangeAspect="1"/>
          </p:cNvPicPr>
          <p:nvPr/>
        </p:nvPicPr>
        <p:blipFill>
          <a:blip r:embed="rId5"/>
          <a:stretch>
            <a:fillRect/>
          </a:stretch>
        </p:blipFill>
        <p:spPr>
          <a:xfrm>
            <a:off x="2999741" y="3526128"/>
            <a:ext cx="5374237" cy="3010662"/>
          </a:xfrm>
          <a:prstGeom prst="rect">
            <a:avLst/>
          </a:prstGeom>
        </p:spPr>
      </p:pic>
    </p:spTree>
    <p:extLst>
      <p:ext uri="{BB962C8B-B14F-4D97-AF65-F5344CB8AC3E}">
        <p14:creationId xmlns:p14="http://schemas.microsoft.com/office/powerpoint/2010/main" val="2574445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normAutofit fontScale="90000"/>
          </a:bodyPr>
          <a:lstStyle/>
          <a:p>
            <a:r>
              <a:rPr lang="cs-CZ" dirty="0" smtClean="0"/>
              <a:t/>
            </a:r>
            <a:br>
              <a:rPr lang="cs-CZ" dirty="0" smtClean="0"/>
            </a:br>
            <a:r>
              <a:rPr lang="cs-CZ" dirty="0"/>
              <a:t/>
            </a:r>
            <a:br>
              <a:rPr lang="cs-CZ" dirty="0"/>
            </a:br>
            <a:r>
              <a:rPr lang="cs-CZ" b="1" dirty="0" err="1"/>
              <a:t>Factors</a:t>
            </a:r>
            <a:r>
              <a:rPr lang="cs-CZ" b="1" dirty="0"/>
              <a:t> </a:t>
            </a:r>
            <a:r>
              <a:rPr lang="cs-CZ" b="1" dirty="0" err="1"/>
              <a:t>Affecting</a:t>
            </a:r>
            <a:r>
              <a:rPr lang="cs-CZ" b="1" dirty="0"/>
              <a:t> Group </a:t>
            </a:r>
            <a:r>
              <a:rPr lang="cs-CZ" b="1" dirty="0" err="1"/>
              <a:t>Behaviour</a:t>
            </a:r>
            <a:r>
              <a:rPr lang="cs-CZ" b="1" dirty="0"/>
              <a:t>:</a:t>
            </a:r>
            <a:r>
              <a:rPr lang="en-GB" dirty="0"/>
              <a:t/>
            </a:r>
            <a:br>
              <a:rPr lang="en-GB" dirty="0"/>
            </a:br>
            <a:endParaRPr lang="en-GB" dirty="0"/>
          </a:p>
        </p:txBody>
      </p:sp>
      <p:sp>
        <p:nvSpPr>
          <p:cNvPr id="3" name="Zástupný symbol pro obsah 2"/>
          <p:cNvSpPr>
            <a:spLocks noGrp="1"/>
          </p:cNvSpPr>
          <p:nvPr>
            <p:ph idx="1"/>
          </p:nvPr>
        </p:nvSpPr>
        <p:spPr/>
        <p:txBody>
          <a:bodyPr/>
          <a:lstStyle/>
          <a:p>
            <a:r>
              <a:rPr lang="en-GB" dirty="0"/>
              <a:t>The success or failure of a group depends </a:t>
            </a:r>
            <a:r>
              <a:rPr lang="en-GB" dirty="0" smtClean="0"/>
              <a:t>upon</a:t>
            </a:r>
            <a:r>
              <a:rPr lang="cs-CZ" dirty="0" smtClean="0"/>
              <a:t> </a:t>
            </a:r>
            <a:r>
              <a:rPr lang="en-GB" dirty="0" smtClean="0"/>
              <a:t>many factors</a:t>
            </a:r>
            <a:r>
              <a:rPr lang="cs-CZ" dirty="0" smtClean="0"/>
              <a:t>:</a:t>
            </a:r>
            <a:r>
              <a:rPr lang="en-GB" dirty="0" smtClean="0"/>
              <a:t> </a:t>
            </a:r>
            <a:r>
              <a:rPr lang="cs-CZ" i="1" dirty="0" smtClean="0"/>
              <a:t>g</a:t>
            </a:r>
            <a:r>
              <a:rPr lang="en-GB" i="1" dirty="0" err="1" smtClean="0"/>
              <a:t>roup</a:t>
            </a:r>
            <a:r>
              <a:rPr lang="en-GB" i="1" dirty="0" smtClean="0"/>
              <a:t> </a:t>
            </a:r>
            <a:r>
              <a:rPr lang="en-GB" i="1" dirty="0"/>
              <a:t>member resources, structure </a:t>
            </a:r>
            <a:r>
              <a:rPr lang="en-GB" dirty="0"/>
              <a:t>(group size, group roles, group norms, and group cohesiveness), </a:t>
            </a:r>
            <a:r>
              <a:rPr lang="en-GB" i="1" dirty="0"/>
              <a:t>group processes </a:t>
            </a:r>
            <a:r>
              <a:rPr lang="en-GB" dirty="0"/>
              <a:t>(the communication, group decision making processes, power dynamics, conflicting interactions, etc.) and </a:t>
            </a:r>
            <a:r>
              <a:rPr lang="en-GB" i="1" dirty="0"/>
              <a:t>group tasks </a:t>
            </a:r>
            <a:r>
              <a:rPr lang="en-GB" dirty="0"/>
              <a:t>(complexity and interdependence</a:t>
            </a:r>
            <a:r>
              <a:rPr lang="en-GB" dirty="0" smtClean="0"/>
              <a:t>).</a:t>
            </a:r>
            <a:endParaRPr lang="cs-CZ" dirty="0"/>
          </a:p>
          <a:p>
            <a:pPr marL="0" indent="0">
              <a:buNone/>
            </a:pPr>
            <a:r>
              <a:rPr lang="en-GB" b="1" dirty="0"/>
              <a:t>1. Group Member Resources:</a:t>
            </a:r>
          </a:p>
          <a:p>
            <a:pPr algn="just"/>
            <a:r>
              <a:rPr lang="en-GB" dirty="0"/>
              <a:t>The members’ knowledge, abilities, skills; and personality characteristics (sociability, self- reliance, and independence) are the resources the group members bring in with them. The success depends upon these resources as useful to the task.</a:t>
            </a:r>
          </a:p>
        </p:txBody>
      </p:sp>
    </p:spTree>
    <p:extLst>
      <p:ext uri="{BB962C8B-B14F-4D97-AF65-F5344CB8AC3E}">
        <p14:creationId xmlns:p14="http://schemas.microsoft.com/office/powerpoint/2010/main" val="20061345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normAutofit fontScale="90000"/>
          </a:bodyPr>
          <a:lstStyle/>
          <a:p>
            <a:r>
              <a:rPr lang="cs-CZ" dirty="0" smtClean="0"/>
              <a:t/>
            </a:r>
            <a:br>
              <a:rPr lang="cs-CZ" dirty="0" smtClean="0"/>
            </a:br>
            <a:r>
              <a:rPr lang="cs-CZ" dirty="0"/>
              <a:t/>
            </a:r>
            <a:br>
              <a:rPr lang="cs-CZ" dirty="0"/>
            </a:br>
            <a:r>
              <a:rPr lang="cs-CZ" b="1" dirty="0" err="1"/>
              <a:t>Factors</a:t>
            </a:r>
            <a:r>
              <a:rPr lang="cs-CZ" b="1" dirty="0"/>
              <a:t> </a:t>
            </a:r>
            <a:r>
              <a:rPr lang="cs-CZ" b="1" dirty="0" err="1"/>
              <a:t>Affecting</a:t>
            </a:r>
            <a:r>
              <a:rPr lang="cs-CZ" b="1" dirty="0"/>
              <a:t> Group </a:t>
            </a:r>
            <a:r>
              <a:rPr lang="cs-CZ" b="1" dirty="0" err="1"/>
              <a:t>Behaviour</a:t>
            </a:r>
            <a:r>
              <a:rPr lang="cs-CZ" b="1" dirty="0"/>
              <a:t>:</a:t>
            </a:r>
            <a:r>
              <a:rPr lang="en-GB" dirty="0"/>
              <a:t/>
            </a:r>
            <a:br>
              <a:rPr lang="en-GB" dirty="0"/>
            </a:br>
            <a:endParaRPr lang="en-GB" dirty="0"/>
          </a:p>
        </p:txBody>
      </p:sp>
      <p:sp>
        <p:nvSpPr>
          <p:cNvPr id="3" name="Zástupný symbol pro obsah 2"/>
          <p:cNvSpPr>
            <a:spLocks noGrp="1"/>
          </p:cNvSpPr>
          <p:nvPr>
            <p:ph idx="1"/>
          </p:nvPr>
        </p:nvSpPr>
        <p:spPr/>
        <p:txBody>
          <a:bodyPr>
            <a:normAutofit lnSpcReduction="10000"/>
          </a:bodyPr>
          <a:lstStyle/>
          <a:p>
            <a:pPr marL="0" indent="0">
              <a:buNone/>
            </a:pPr>
            <a:r>
              <a:rPr lang="en-GB" b="1" dirty="0"/>
              <a:t>2. Group Structure</a:t>
            </a:r>
            <a:r>
              <a:rPr lang="en-GB" b="1" dirty="0" smtClean="0"/>
              <a:t>:</a:t>
            </a:r>
            <a:endParaRPr lang="en-GB" b="1" dirty="0"/>
          </a:p>
          <a:p>
            <a:pPr algn="just"/>
            <a:r>
              <a:rPr lang="en-GB" dirty="0"/>
              <a:t>Group size can vary from 2 people to a very large number of people. Small groups of two to ten are thought to be more effective because each member has ample opportunity to take part and engage actively in the group. Large groups may waste time by deciding on processes and trying to decide who should participate next</a:t>
            </a:r>
            <a:r>
              <a:rPr lang="en-GB" dirty="0" smtClean="0"/>
              <a:t>.</a:t>
            </a:r>
            <a:endParaRPr lang="en-GB" dirty="0"/>
          </a:p>
          <a:p>
            <a:r>
              <a:rPr lang="en-GB" dirty="0"/>
              <a:t>Evidence supports the notion that as the size of the group increases, satisfaction increases up to a certain point. Increasing the size of a group beyond 10-12 members’ results in decreased satisfaction. It is increasingly difficult for members of large groups to identify with one another and experience cohesion.</a:t>
            </a:r>
          </a:p>
        </p:txBody>
      </p:sp>
    </p:spTree>
    <p:extLst>
      <p:ext uri="{BB962C8B-B14F-4D97-AF65-F5344CB8AC3E}">
        <p14:creationId xmlns:p14="http://schemas.microsoft.com/office/powerpoint/2010/main" val="2812158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normAutofit fontScale="90000"/>
          </a:bodyPr>
          <a:lstStyle/>
          <a:p>
            <a:r>
              <a:rPr lang="cs-CZ" dirty="0" smtClean="0"/>
              <a:t/>
            </a:r>
            <a:br>
              <a:rPr lang="cs-CZ" dirty="0" smtClean="0"/>
            </a:br>
            <a:r>
              <a:rPr lang="cs-CZ" dirty="0"/>
              <a:t/>
            </a:r>
            <a:br>
              <a:rPr lang="cs-CZ" dirty="0"/>
            </a:br>
            <a:r>
              <a:rPr lang="cs-CZ" b="1" dirty="0" err="1"/>
              <a:t>Factors</a:t>
            </a:r>
            <a:r>
              <a:rPr lang="cs-CZ" b="1" dirty="0"/>
              <a:t> </a:t>
            </a:r>
            <a:r>
              <a:rPr lang="cs-CZ" b="1" dirty="0" err="1"/>
              <a:t>Affecting</a:t>
            </a:r>
            <a:r>
              <a:rPr lang="cs-CZ" b="1" dirty="0"/>
              <a:t> Group </a:t>
            </a:r>
            <a:r>
              <a:rPr lang="cs-CZ" b="1" dirty="0" err="1"/>
              <a:t>Behaviour</a:t>
            </a:r>
            <a:r>
              <a:rPr lang="cs-CZ" b="1" dirty="0"/>
              <a:t>:</a:t>
            </a:r>
            <a:r>
              <a:rPr lang="en-GB" dirty="0"/>
              <a:t/>
            </a:r>
            <a:br>
              <a:rPr lang="en-GB" dirty="0"/>
            </a:br>
            <a:endParaRPr lang="en-GB" dirty="0"/>
          </a:p>
        </p:txBody>
      </p:sp>
      <p:sp>
        <p:nvSpPr>
          <p:cNvPr id="3" name="Zástupný symbol pro obsah 2"/>
          <p:cNvSpPr>
            <a:spLocks noGrp="1"/>
          </p:cNvSpPr>
          <p:nvPr>
            <p:ph idx="1"/>
          </p:nvPr>
        </p:nvSpPr>
        <p:spPr/>
        <p:txBody>
          <a:bodyPr>
            <a:normAutofit fontScale="85000" lnSpcReduction="20000"/>
          </a:bodyPr>
          <a:lstStyle/>
          <a:p>
            <a:pPr marL="0" indent="0">
              <a:buNone/>
            </a:pPr>
            <a:r>
              <a:rPr lang="cs-CZ" b="1" dirty="0" smtClean="0"/>
              <a:t>3. </a:t>
            </a:r>
            <a:r>
              <a:rPr lang="en-GB" b="1" dirty="0" smtClean="0"/>
              <a:t>Group </a:t>
            </a:r>
            <a:r>
              <a:rPr lang="en-GB" b="1" dirty="0"/>
              <a:t>Roles</a:t>
            </a:r>
            <a:r>
              <a:rPr lang="en-GB" b="1" dirty="0" smtClean="0"/>
              <a:t>:</a:t>
            </a:r>
            <a:endParaRPr lang="en-GB" dirty="0"/>
          </a:p>
          <a:p>
            <a:pPr marL="0" indent="0" algn="just">
              <a:buNone/>
            </a:pPr>
            <a:r>
              <a:rPr lang="en-GB" dirty="0"/>
              <a:t>In formal groups, roles are always predetermined and assigned to members. Each role shall have specific responsibilities and duties. There are, however, </a:t>
            </a:r>
            <a:r>
              <a:rPr lang="en-GB" b="1" dirty="0"/>
              <a:t>emergent roles </a:t>
            </a:r>
            <a:r>
              <a:rPr lang="en-GB" dirty="0"/>
              <a:t>that develop naturally to meet the needs of the groups</a:t>
            </a:r>
            <a:r>
              <a:rPr lang="en-GB" dirty="0" smtClean="0"/>
              <a:t>.</a:t>
            </a:r>
            <a:endParaRPr lang="en-GB" dirty="0"/>
          </a:p>
          <a:p>
            <a:pPr marL="0" indent="0" algn="just">
              <a:buNone/>
            </a:pPr>
            <a:r>
              <a:rPr lang="en-GB" dirty="0"/>
              <a:t>These </a:t>
            </a:r>
            <a:r>
              <a:rPr lang="en-GB" b="1" dirty="0"/>
              <a:t>emergent roles </a:t>
            </a:r>
            <a:r>
              <a:rPr lang="en-GB" dirty="0"/>
              <a:t>will often substitute the assigned roles as individuals begin to express themselves and become more assertive. Group roles can then be classified into work roles, </a:t>
            </a:r>
            <a:r>
              <a:rPr lang="en-GB" b="1" i="1" dirty="0"/>
              <a:t>maintenance roles</a:t>
            </a:r>
            <a:r>
              <a:rPr lang="en-GB" dirty="0"/>
              <a:t>, and </a:t>
            </a:r>
            <a:r>
              <a:rPr lang="en-GB" b="1" i="1" dirty="0"/>
              <a:t>blocking roles</a:t>
            </a:r>
            <a:r>
              <a:rPr lang="en-GB" dirty="0" smtClean="0"/>
              <a:t>.</a:t>
            </a:r>
            <a:endParaRPr lang="en-GB" dirty="0"/>
          </a:p>
          <a:p>
            <a:pPr marL="0" indent="0" algn="just">
              <a:buNone/>
            </a:pPr>
            <a:r>
              <a:rPr lang="en-GB" b="1" i="1" dirty="0"/>
              <a:t>Work roles </a:t>
            </a:r>
            <a:r>
              <a:rPr lang="en-GB" dirty="0"/>
              <a:t>are </a:t>
            </a:r>
            <a:r>
              <a:rPr lang="en-GB" i="1" dirty="0"/>
              <a:t>task-oriented activities </a:t>
            </a:r>
            <a:r>
              <a:rPr lang="en-GB" dirty="0"/>
              <a:t>that involve accomplishing the group’s goals. They involve a variety of specific roles such as initiator, informer, clarifier, summarizer, and reality tester</a:t>
            </a:r>
            <a:r>
              <a:rPr lang="en-GB" dirty="0" smtClean="0"/>
              <a:t>.</a:t>
            </a:r>
            <a:endParaRPr lang="en-GB" dirty="0"/>
          </a:p>
          <a:p>
            <a:pPr marL="0" indent="0" algn="just">
              <a:buNone/>
            </a:pPr>
            <a:r>
              <a:rPr lang="en-GB" b="1" dirty="0"/>
              <a:t>Maintenance roles </a:t>
            </a:r>
            <a:r>
              <a:rPr lang="en-GB" dirty="0"/>
              <a:t>are social-emotional activities that help members maintain their involvement in the group and raise their personal commitment to the group. The maintenance roles are harmonizer, gatekeeper, consensus tester, encourager, and compromiser.</a:t>
            </a:r>
          </a:p>
        </p:txBody>
      </p:sp>
    </p:spTree>
    <p:extLst>
      <p:ext uri="{BB962C8B-B14F-4D97-AF65-F5344CB8AC3E}">
        <p14:creationId xmlns:p14="http://schemas.microsoft.com/office/powerpoint/2010/main" val="16169139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nchor="b">
            <a:normAutofit fontScale="90000"/>
          </a:bodyPr>
          <a:lstStyle/>
          <a:p>
            <a:r>
              <a:rPr lang="cs-CZ" dirty="0" smtClean="0"/>
              <a:t/>
            </a:r>
            <a:br>
              <a:rPr lang="cs-CZ" dirty="0" smtClean="0"/>
            </a:br>
            <a:r>
              <a:rPr lang="cs-CZ" dirty="0"/>
              <a:t/>
            </a:r>
            <a:br>
              <a:rPr lang="cs-CZ" dirty="0"/>
            </a:br>
            <a:r>
              <a:rPr lang="cs-CZ" b="1" dirty="0" err="1"/>
              <a:t>Factors</a:t>
            </a:r>
            <a:r>
              <a:rPr lang="cs-CZ" b="1" dirty="0"/>
              <a:t> </a:t>
            </a:r>
            <a:r>
              <a:rPr lang="cs-CZ" b="1" dirty="0" err="1"/>
              <a:t>Affecting</a:t>
            </a:r>
            <a:r>
              <a:rPr lang="cs-CZ" b="1" dirty="0"/>
              <a:t> Group </a:t>
            </a:r>
            <a:r>
              <a:rPr lang="cs-CZ" b="1" dirty="0" err="1"/>
              <a:t>Behaviour</a:t>
            </a:r>
            <a:r>
              <a:rPr lang="cs-CZ" b="1" dirty="0"/>
              <a:t>:</a:t>
            </a:r>
            <a:r>
              <a:rPr lang="en-GB" dirty="0"/>
              <a:t/>
            </a:r>
            <a:br>
              <a:rPr lang="en-GB" dirty="0"/>
            </a:br>
            <a:endParaRPr lang="en-GB" dirty="0"/>
          </a:p>
        </p:txBody>
      </p:sp>
      <p:pic>
        <p:nvPicPr>
          <p:cNvPr id="4" name="Zástupný symbol pro obsah 3"/>
          <p:cNvPicPr>
            <a:picLocks noGrp="1" noChangeAspect="1"/>
          </p:cNvPicPr>
          <p:nvPr>
            <p:ph idx="1"/>
          </p:nvPr>
        </p:nvPicPr>
        <p:blipFill>
          <a:blip r:embed="rId3"/>
          <a:stretch>
            <a:fillRect/>
          </a:stretch>
        </p:blipFill>
        <p:spPr>
          <a:xfrm>
            <a:off x="1603043" y="1052941"/>
            <a:ext cx="7559618" cy="5786064"/>
          </a:xfrm>
          <a:prstGeom prst="rect">
            <a:avLst/>
          </a:prstGeom>
        </p:spPr>
      </p:pic>
    </p:spTree>
    <p:extLst>
      <p:ext uri="{BB962C8B-B14F-4D97-AF65-F5344CB8AC3E}">
        <p14:creationId xmlns:p14="http://schemas.microsoft.com/office/powerpoint/2010/main" val="22116763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3" name="Nadpis 2"/>
          <p:cNvSpPr>
            <a:spLocks noGrp="1"/>
          </p:cNvSpPr>
          <p:nvPr>
            <p:ph type="title"/>
          </p:nvPr>
        </p:nvSpPr>
        <p:spPr/>
        <p:txBody>
          <a:bodyPr/>
          <a:lstStyle/>
          <a:p>
            <a:r>
              <a:rPr lang="cs-CZ" b="1" dirty="0" err="1" smtClean="0"/>
              <a:t>Inroduction</a:t>
            </a:r>
            <a:r>
              <a:rPr lang="en-GB" dirty="0"/>
              <a:t/>
            </a:r>
            <a:br>
              <a:rPr lang="en-GB" dirty="0"/>
            </a:br>
            <a:endParaRPr lang="en-GB" dirty="0"/>
          </a:p>
        </p:txBody>
      </p:sp>
      <p:pic>
        <p:nvPicPr>
          <p:cNvPr id="6" name="Zástupný symbol pro obsah 5"/>
          <p:cNvPicPr>
            <a:picLocks noGrp="1" noChangeAspect="1"/>
          </p:cNvPicPr>
          <p:nvPr>
            <p:ph idx="1"/>
          </p:nvPr>
        </p:nvPicPr>
        <p:blipFill>
          <a:blip r:embed="rId4"/>
          <a:stretch>
            <a:fillRect/>
          </a:stretch>
        </p:blipFill>
        <p:spPr>
          <a:xfrm>
            <a:off x="838200" y="2202708"/>
            <a:ext cx="3646923" cy="3472505"/>
          </a:xfrm>
          <a:prstGeom prst="rect">
            <a:avLst/>
          </a:prstGeom>
        </p:spPr>
      </p:pic>
      <p:sp>
        <p:nvSpPr>
          <p:cNvPr id="7" name="TextovéPole 6"/>
          <p:cNvSpPr txBox="1"/>
          <p:nvPr/>
        </p:nvSpPr>
        <p:spPr>
          <a:xfrm>
            <a:off x="779623" y="1679488"/>
            <a:ext cx="3618297" cy="523220"/>
          </a:xfrm>
          <a:prstGeom prst="rect">
            <a:avLst/>
          </a:prstGeom>
          <a:noFill/>
        </p:spPr>
        <p:txBody>
          <a:bodyPr wrap="square" rtlCol="0">
            <a:spAutoFit/>
          </a:bodyPr>
          <a:lstStyle/>
          <a:p>
            <a:r>
              <a:rPr lang="cs-CZ" sz="2800" dirty="0" smtClean="0"/>
              <a:t>Kurt </a:t>
            </a:r>
            <a:r>
              <a:rPr lang="cs-CZ" sz="2800" dirty="0" err="1" smtClean="0"/>
              <a:t>Lewin</a:t>
            </a:r>
            <a:r>
              <a:rPr lang="cs-CZ" sz="2800" dirty="0" smtClean="0"/>
              <a:t>, 1890-1947</a:t>
            </a:r>
            <a:endParaRPr lang="en-GB" sz="2800" dirty="0"/>
          </a:p>
        </p:txBody>
      </p:sp>
      <p:pic>
        <p:nvPicPr>
          <p:cNvPr id="8" name="Obrázek 7"/>
          <p:cNvPicPr>
            <a:picLocks noChangeAspect="1"/>
          </p:cNvPicPr>
          <p:nvPr/>
        </p:nvPicPr>
        <p:blipFill>
          <a:blip r:embed="rId5"/>
          <a:stretch>
            <a:fillRect/>
          </a:stretch>
        </p:blipFill>
        <p:spPr>
          <a:xfrm>
            <a:off x="5485676" y="2329313"/>
            <a:ext cx="6008926" cy="2757037"/>
          </a:xfrm>
          <a:prstGeom prst="rect">
            <a:avLst/>
          </a:prstGeom>
        </p:spPr>
      </p:pic>
    </p:spTree>
    <p:extLst>
      <p:ext uri="{BB962C8B-B14F-4D97-AF65-F5344CB8AC3E}">
        <p14:creationId xmlns:p14="http://schemas.microsoft.com/office/powerpoint/2010/main" val="38170312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normAutofit fontScale="90000"/>
          </a:bodyPr>
          <a:lstStyle/>
          <a:p>
            <a:r>
              <a:rPr lang="cs-CZ" dirty="0" smtClean="0"/>
              <a:t/>
            </a:r>
            <a:br>
              <a:rPr lang="cs-CZ" dirty="0" smtClean="0"/>
            </a:br>
            <a:r>
              <a:rPr lang="cs-CZ" dirty="0"/>
              <a:t/>
            </a:r>
            <a:br>
              <a:rPr lang="cs-CZ" dirty="0"/>
            </a:br>
            <a:r>
              <a:rPr lang="cs-CZ" b="1" dirty="0" err="1"/>
              <a:t>Factors</a:t>
            </a:r>
            <a:r>
              <a:rPr lang="cs-CZ" b="1" dirty="0"/>
              <a:t> </a:t>
            </a:r>
            <a:r>
              <a:rPr lang="cs-CZ" b="1" dirty="0" err="1"/>
              <a:t>Affecting</a:t>
            </a:r>
            <a:r>
              <a:rPr lang="cs-CZ" b="1" dirty="0"/>
              <a:t> Group </a:t>
            </a:r>
            <a:r>
              <a:rPr lang="cs-CZ" b="1" dirty="0" err="1"/>
              <a:t>Behaviour</a:t>
            </a:r>
            <a:r>
              <a:rPr lang="cs-CZ" b="1" dirty="0"/>
              <a:t>:</a:t>
            </a:r>
            <a:r>
              <a:rPr lang="en-GB" dirty="0"/>
              <a:t/>
            </a:r>
            <a:br>
              <a:rPr lang="en-GB" dirty="0"/>
            </a:br>
            <a:endParaRPr lang="en-GB" dirty="0"/>
          </a:p>
        </p:txBody>
      </p:sp>
      <p:sp>
        <p:nvSpPr>
          <p:cNvPr id="3" name="Zástupný symbol pro obsah 2"/>
          <p:cNvSpPr>
            <a:spLocks noGrp="1"/>
          </p:cNvSpPr>
          <p:nvPr>
            <p:ph idx="1"/>
          </p:nvPr>
        </p:nvSpPr>
        <p:spPr/>
        <p:txBody>
          <a:bodyPr>
            <a:normAutofit fontScale="92500"/>
          </a:bodyPr>
          <a:lstStyle/>
          <a:p>
            <a:pPr marL="0" indent="0" algn="just">
              <a:buNone/>
            </a:pPr>
            <a:r>
              <a:rPr lang="en-GB" b="1" dirty="0"/>
              <a:t>Blocking roles </a:t>
            </a:r>
            <a:r>
              <a:rPr lang="en-GB" dirty="0"/>
              <a:t>are activities that disrupt the group. Blockers will stubbornly resist the group’s ideas, disagree with group members for personal reasons, and will have hidden agendas. They may take the form of dominating discussions, verbally attacking other group members, and distracting the group with trivial information or unnecessary humour</a:t>
            </a:r>
            <a:r>
              <a:rPr lang="en-GB" dirty="0" smtClean="0"/>
              <a:t>.</a:t>
            </a:r>
            <a:endParaRPr lang="cs-CZ" dirty="0" smtClean="0"/>
          </a:p>
          <a:p>
            <a:pPr marL="0" indent="0" algn="just">
              <a:buNone/>
            </a:pPr>
            <a:r>
              <a:rPr lang="en-GB" b="1" dirty="0"/>
              <a:t>Role conflicts </a:t>
            </a:r>
            <a:r>
              <a:rPr lang="en-GB" dirty="0"/>
              <a:t>arise when there is ambiguity (confusion about delegation and no specific job descriptions) between the </a:t>
            </a:r>
            <a:r>
              <a:rPr lang="en-GB" dirty="0" smtClean="0"/>
              <a:t>set </a:t>
            </a:r>
            <a:r>
              <a:rPr lang="en-GB" dirty="0"/>
              <a:t>role and the received role which leads to frustration and dissatisfaction, ultimately leading to turnover; inconsistency between the perceived role and role behaviour (conflict between work roles and family roles); and conflicting demands from different sources while performing the task.</a:t>
            </a:r>
          </a:p>
        </p:txBody>
      </p:sp>
    </p:spTree>
    <p:extLst>
      <p:ext uri="{BB962C8B-B14F-4D97-AF65-F5344CB8AC3E}">
        <p14:creationId xmlns:p14="http://schemas.microsoft.com/office/powerpoint/2010/main" val="7895403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normAutofit fontScale="90000"/>
          </a:bodyPr>
          <a:lstStyle/>
          <a:p>
            <a:r>
              <a:rPr lang="cs-CZ" dirty="0" smtClean="0"/>
              <a:t/>
            </a:r>
            <a:br>
              <a:rPr lang="cs-CZ" dirty="0" smtClean="0"/>
            </a:br>
            <a:r>
              <a:rPr lang="cs-CZ" dirty="0"/>
              <a:t/>
            </a:r>
            <a:br>
              <a:rPr lang="cs-CZ" dirty="0"/>
            </a:br>
            <a:r>
              <a:rPr lang="cs-CZ" b="1" dirty="0" err="1"/>
              <a:t>Factors</a:t>
            </a:r>
            <a:r>
              <a:rPr lang="cs-CZ" b="1" dirty="0"/>
              <a:t> </a:t>
            </a:r>
            <a:r>
              <a:rPr lang="cs-CZ" b="1" dirty="0" err="1"/>
              <a:t>Affecting</a:t>
            </a:r>
            <a:r>
              <a:rPr lang="cs-CZ" b="1" dirty="0"/>
              <a:t> Group </a:t>
            </a:r>
            <a:r>
              <a:rPr lang="cs-CZ" b="1" dirty="0" err="1"/>
              <a:t>Behaviour</a:t>
            </a:r>
            <a:r>
              <a:rPr lang="cs-CZ" b="1" dirty="0"/>
              <a:t>:</a:t>
            </a:r>
            <a:r>
              <a:rPr lang="en-GB" dirty="0"/>
              <a:t/>
            </a:r>
            <a:br>
              <a:rPr lang="en-GB" dirty="0"/>
            </a:br>
            <a:endParaRPr lang="en-GB" dirty="0"/>
          </a:p>
        </p:txBody>
      </p:sp>
      <p:sp>
        <p:nvSpPr>
          <p:cNvPr id="3" name="Zástupný symbol pro obsah 2"/>
          <p:cNvSpPr>
            <a:spLocks noGrp="1"/>
          </p:cNvSpPr>
          <p:nvPr>
            <p:ph idx="1"/>
          </p:nvPr>
        </p:nvSpPr>
        <p:spPr>
          <a:xfrm>
            <a:off x="838200" y="1690688"/>
            <a:ext cx="10515600" cy="4351338"/>
          </a:xfrm>
        </p:spPr>
        <p:txBody>
          <a:bodyPr>
            <a:normAutofit/>
          </a:bodyPr>
          <a:lstStyle/>
          <a:p>
            <a:pPr marL="0" indent="0" algn="just">
              <a:buNone/>
            </a:pPr>
            <a:r>
              <a:rPr lang="cs-CZ" b="1" dirty="0" smtClean="0"/>
              <a:t>4. </a:t>
            </a:r>
            <a:r>
              <a:rPr lang="en-GB" b="1" dirty="0" smtClean="0"/>
              <a:t>Group </a:t>
            </a:r>
            <a:r>
              <a:rPr lang="en-GB" b="1" dirty="0"/>
              <a:t>Norms:</a:t>
            </a:r>
          </a:p>
          <a:p>
            <a:pPr marL="0" indent="0" algn="just">
              <a:buNone/>
            </a:pPr>
            <a:r>
              <a:rPr lang="en-GB" dirty="0" smtClean="0"/>
              <a:t>Norms </a:t>
            </a:r>
            <a:r>
              <a:rPr lang="en-GB" dirty="0"/>
              <a:t>define the acceptable standard or boundaries of acceptable and unacceptable behaviour, shared by group members. They are typically created in order to facilitate group survival, make behaviour more predictable, avoid embarrassing situations, and express the values of the group</a:t>
            </a:r>
            <a:r>
              <a:rPr lang="en-GB" dirty="0" smtClean="0"/>
              <a:t>. Group </a:t>
            </a:r>
            <a:r>
              <a:rPr lang="en-GB" dirty="0"/>
              <a:t>members who do not conform to the norms will be punished by being excluded, ignored, or asked to leave the group.</a:t>
            </a:r>
          </a:p>
        </p:txBody>
      </p:sp>
      <p:pic>
        <p:nvPicPr>
          <p:cNvPr id="4" name="Obrázek 3"/>
          <p:cNvPicPr>
            <a:picLocks noChangeAspect="1"/>
          </p:cNvPicPr>
          <p:nvPr/>
        </p:nvPicPr>
        <p:blipFill>
          <a:blip r:embed="rId3"/>
          <a:stretch>
            <a:fillRect/>
          </a:stretch>
        </p:blipFill>
        <p:spPr>
          <a:xfrm>
            <a:off x="276711" y="4660545"/>
            <a:ext cx="6842547" cy="1938529"/>
          </a:xfrm>
          <a:prstGeom prst="rect">
            <a:avLst/>
          </a:prstGeom>
        </p:spPr>
      </p:pic>
      <p:pic>
        <p:nvPicPr>
          <p:cNvPr id="6" name="Obrázek 5"/>
          <p:cNvPicPr>
            <a:picLocks noChangeAspect="1"/>
          </p:cNvPicPr>
          <p:nvPr/>
        </p:nvPicPr>
        <p:blipFill>
          <a:blip r:embed="rId4"/>
          <a:stretch>
            <a:fillRect/>
          </a:stretch>
        </p:blipFill>
        <p:spPr>
          <a:xfrm>
            <a:off x="7548465" y="4660545"/>
            <a:ext cx="3732245" cy="2099388"/>
          </a:xfrm>
          <a:prstGeom prst="rect">
            <a:avLst/>
          </a:prstGeom>
        </p:spPr>
      </p:pic>
      <p:pic>
        <p:nvPicPr>
          <p:cNvPr id="7" name="Obrázek 6"/>
          <p:cNvPicPr>
            <a:picLocks noChangeAspect="1"/>
          </p:cNvPicPr>
          <p:nvPr/>
        </p:nvPicPr>
        <p:blipFill rotWithShape="1">
          <a:blip r:embed="rId5"/>
          <a:srcRect r="1734" b="12770"/>
          <a:stretch/>
        </p:blipFill>
        <p:spPr>
          <a:xfrm>
            <a:off x="8660440" y="802531"/>
            <a:ext cx="2380899" cy="1464808"/>
          </a:xfrm>
          <a:prstGeom prst="rect">
            <a:avLst/>
          </a:prstGeom>
        </p:spPr>
      </p:pic>
    </p:spTree>
    <p:extLst>
      <p:ext uri="{BB962C8B-B14F-4D97-AF65-F5344CB8AC3E}">
        <p14:creationId xmlns:p14="http://schemas.microsoft.com/office/powerpoint/2010/main" val="38109744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b="1" dirty="0"/>
              <a:t>Group Cohesiveness:</a:t>
            </a:r>
          </a:p>
        </p:txBody>
      </p:sp>
      <p:pic>
        <p:nvPicPr>
          <p:cNvPr id="4" name="Zástupný symbol pro obsah 3"/>
          <p:cNvPicPr>
            <a:picLocks noGrp="1" noChangeAspect="1"/>
          </p:cNvPicPr>
          <p:nvPr>
            <p:ph idx="1"/>
          </p:nvPr>
        </p:nvPicPr>
        <p:blipFill rotWithShape="1">
          <a:blip r:embed="rId3"/>
          <a:srcRect r="-908" b="6970"/>
          <a:stretch/>
        </p:blipFill>
        <p:spPr>
          <a:xfrm>
            <a:off x="503614" y="1364938"/>
            <a:ext cx="7352523" cy="4609323"/>
          </a:xfrm>
          <a:prstGeom prst="rect">
            <a:avLst/>
          </a:prstGeom>
        </p:spPr>
      </p:pic>
      <p:pic>
        <p:nvPicPr>
          <p:cNvPr id="6" name="Obrázek 5"/>
          <p:cNvPicPr>
            <a:picLocks noChangeAspect="1"/>
          </p:cNvPicPr>
          <p:nvPr/>
        </p:nvPicPr>
        <p:blipFill>
          <a:blip r:embed="rId4"/>
          <a:stretch>
            <a:fillRect/>
          </a:stretch>
        </p:blipFill>
        <p:spPr>
          <a:xfrm>
            <a:off x="6811347" y="3556401"/>
            <a:ext cx="4988768" cy="2463204"/>
          </a:xfrm>
          <a:prstGeom prst="rect">
            <a:avLst/>
          </a:prstGeom>
        </p:spPr>
      </p:pic>
      <p:pic>
        <p:nvPicPr>
          <p:cNvPr id="7" name="Obrázek 6"/>
          <p:cNvPicPr>
            <a:picLocks noChangeAspect="1"/>
          </p:cNvPicPr>
          <p:nvPr/>
        </p:nvPicPr>
        <p:blipFill>
          <a:blip r:embed="rId5"/>
          <a:stretch>
            <a:fillRect/>
          </a:stretch>
        </p:blipFill>
        <p:spPr>
          <a:xfrm>
            <a:off x="7706378" y="1052941"/>
            <a:ext cx="3647422" cy="2366249"/>
          </a:xfrm>
          <a:prstGeom prst="rect">
            <a:avLst/>
          </a:prstGeom>
        </p:spPr>
      </p:pic>
    </p:spTree>
    <p:extLst>
      <p:ext uri="{BB962C8B-B14F-4D97-AF65-F5344CB8AC3E}">
        <p14:creationId xmlns:p14="http://schemas.microsoft.com/office/powerpoint/2010/main" val="179388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cs-CZ" b="1" dirty="0" smtClean="0"/>
              <a:t>Group </a:t>
            </a:r>
            <a:r>
              <a:rPr lang="cs-CZ" b="1" dirty="0" err="1" smtClean="0"/>
              <a:t>Processes</a:t>
            </a:r>
            <a:endParaRPr lang="en-GB" b="1" dirty="0"/>
          </a:p>
        </p:txBody>
      </p:sp>
      <p:sp>
        <p:nvSpPr>
          <p:cNvPr id="3" name="Zástupný symbol pro obsah 2"/>
          <p:cNvSpPr>
            <a:spLocks noGrp="1"/>
          </p:cNvSpPr>
          <p:nvPr>
            <p:ph idx="1"/>
          </p:nvPr>
        </p:nvSpPr>
        <p:spPr>
          <a:xfrm>
            <a:off x="838200" y="1433740"/>
            <a:ext cx="10515600" cy="4351338"/>
          </a:xfrm>
        </p:spPr>
        <p:txBody>
          <a:bodyPr>
            <a:normAutofit/>
          </a:bodyPr>
          <a:lstStyle/>
          <a:p>
            <a:pPr algn="just"/>
            <a:r>
              <a:rPr lang="en-GB" dirty="0" smtClean="0"/>
              <a:t>Decision-making </a:t>
            </a:r>
            <a:r>
              <a:rPr lang="en-GB" dirty="0"/>
              <a:t>by a group is superior, because group generates more information and knowledge, generates diverse alternatives, increases acceptance of a solution, and increases legitimacy. </a:t>
            </a:r>
          </a:p>
          <a:p>
            <a:pPr algn="just"/>
            <a:r>
              <a:rPr lang="en-GB" dirty="0"/>
              <a:t>Decisions take longer time, minority is dominated, pressure is applied to conform to group decisions, and none is responsible for the decisions. Group processes also include communication, conflict management, and leadership that we shall discuss in details in the chapters to follow hereafter</a:t>
            </a:r>
          </a:p>
        </p:txBody>
      </p:sp>
      <p:pic>
        <p:nvPicPr>
          <p:cNvPr id="4" name="Obrázek 3"/>
          <p:cNvPicPr>
            <a:picLocks noChangeAspect="1"/>
          </p:cNvPicPr>
          <p:nvPr/>
        </p:nvPicPr>
        <p:blipFill rotWithShape="1">
          <a:blip r:embed="rId3"/>
          <a:srcRect l="3628" t="19729" r="3940" b="14421"/>
          <a:stretch/>
        </p:blipFill>
        <p:spPr>
          <a:xfrm>
            <a:off x="5878285" y="4345173"/>
            <a:ext cx="5299788" cy="2359794"/>
          </a:xfrm>
          <a:prstGeom prst="rect">
            <a:avLst/>
          </a:prstGeom>
        </p:spPr>
      </p:pic>
    </p:spTree>
    <p:extLst>
      <p:ext uri="{BB962C8B-B14F-4D97-AF65-F5344CB8AC3E}">
        <p14:creationId xmlns:p14="http://schemas.microsoft.com/office/powerpoint/2010/main" val="2164587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cs-CZ" b="1" dirty="0" err="1" smtClean="0"/>
              <a:t>Principles</a:t>
            </a:r>
            <a:r>
              <a:rPr lang="cs-CZ" b="1" dirty="0" smtClean="0"/>
              <a:t> </a:t>
            </a:r>
            <a:r>
              <a:rPr lang="cs-CZ" b="1" dirty="0" err="1" smtClean="0"/>
              <a:t>of</a:t>
            </a:r>
            <a:r>
              <a:rPr lang="cs-CZ" b="1" dirty="0" smtClean="0"/>
              <a:t> Group </a:t>
            </a:r>
            <a:r>
              <a:rPr lang="cs-CZ" b="1" dirty="0" err="1" smtClean="0"/>
              <a:t>Leadership</a:t>
            </a:r>
            <a:endParaRPr lang="en-GB" b="1" dirty="0"/>
          </a:p>
        </p:txBody>
      </p:sp>
      <p:sp>
        <p:nvSpPr>
          <p:cNvPr id="3" name="Zástupný symbol pro obsah 2"/>
          <p:cNvSpPr>
            <a:spLocks noGrp="1"/>
          </p:cNvSpPr>
          <p:nvPr>
            <p:ph idx="1"/>
          </p:nvPr>
        </p:nvSpPr>
        <p:spPr>
          <a:xfrm>
            <a:off x="838200" y="2133535"/>
            <a:ext cx="10515600" cy="4351338"/>
          </a:xfrm>
        </p:spPr>
        <p:txBody>
          <a:bodyPr/>
          <a:lstStyle/>
          <a:p>
            <a:r>
              <a:rPr lang="en-GB" dirty="0"/>
              <a:t>4 utmost </a:t>
            </a:r>
            <a:r>
              <a:rPr lang="en-GB" dirty="0" smtClean="0"/>
              <a:t>principles</a:t>
            </a:r>
            <a:r>
              <a:rPr lang="cs-CZ" dirty="0" smtClean="0"/>
              <a:t> </a:t>
            </a:r>
            <a:r>
              <a:rPr lang="cs-CZ" sz="2000" dirty="0" smtClean="0"/>
              <a:t>(</a:t>
            </a:r>
            <a:r>
              <a:rPr lang="en-GB" sz="2000" dirty="0"/>
              <a:t>The Wolf Of Wall Street </a:t>
            </a:r>
            <a:r>
              <a:rPr lang="en-GB" sz="2000" dirty="0" smtClean="0"/>
              <a:t>shows </a:t>
            </a:r>
            <a:r>
              <a:rPr lang="en-GB" sz="2000" dirty="0"/>
              <a:t>Jordan </a:t>
            </a:r>
            <a:r>
              <a:rPr lang="en-GB" sz="2000" dirty="0" smtClean="0"/>
              <a:t>Belfort</a:t>
            </a:r>
            <a:r>
              <a:rPr lang="cs-CZ" sz="2000" dirty="0" smtClean="0"/>
              <a:t>)</a:t>
            </a:r>
          </a:p>
          <a:p>
            <a:r>
              <a:rPr lang="cs-CZ" b="1" dirty="0" smtClean="0">
                <a:solidFill>
                  <a:srgbClr val="FF0000"/>
                </a:solidFill>
              </a:rPr>
              <a:t>UBER CULTURE </a:t>
            </a:r>
          </a:p>
          <a:p>
            <a:r>
              <a:rPr lang="en-GB" dirty="0" smtClean="0"/>
              <a:t>Everyone </a:t>
            </a:r>
            <a:r>
              <a:rPr lang="en-GB" b="1" dirty="0" smtClean="0">
                <a:solidFill>
                  <a:srgbClr val="FF0000"/>
                </a:solidFill>
              </a:rPr>
              <a:t>U</a:t>
            </a:r>
            <a:r>
              <a:rPr lang="en-GB" b="1" dirty="0" smtClean="0"/>
              <a:t>nderstands</a:t>
            </a:r>
            <a:r>
              <a:rPr lang="en-GB" dirty="0" smtClean="0"/>
              <a:t> what’s </a:t>
            </a:r>
            <a:r>
              <a:rPr lang="en-GB" dirty="0"/>
              <a:t>expected of them and behaves accordingly </a:t>
            </a:r>
            <a:r>
              <a:rPr lang="en-GB" dirty="0" smtClean="0"/>
              <a:t>and </a:t>
            </a:r>
            <a:r>
              <a:rPr lang="en-GB" dirty="0"/>
              <a:t>consistently as a result</a:t>
            </a:r>
          </a:p>
          <a:p>
            <a:r>
              <a:rPr lang="en-GB" dirty="0"/>
              <a:t>Systems and processes are </a:t>
            </a:r>
            <a:r>
              <a:rPr lang="en-GB" b="1" dirty="0">
                <a:solidFill>
                  <a:srgbClr val="FF0000"/>
                </a:solidFill>
              </a:rPr>
              <a:t>B</a:t>
            </a:r>
            <a:r>
              <a:rPr lang="en-GB" b="1" dirty="0"/>
              <a:t>uilt</a:t>
            </a:r>
            <a:r>
              <a:rPr lang="en-GB" dirty="0"/>
              <a:t> to reinforce and support those values and behaviours</a:t>
            </a:r>
          </a:p>
          <a:p>
            <a:r>
              <a:rPr lang="en-GB" dirty="0"/>
              <a:t>People are </a:t>
            </a:r>
            <a:r>
              <a:rPr lang="en-GB" b="1" dirty="0">
                <a:solidFill>
                  <a:srgbClr val="FF0000"/>
                </a:solidFill>
              </a:rPr>
              <a:t>E</a:t>
            </a:r>
            <a:r>
              <a:rPr lang="en-GB" b="1" dirty="0"/>
              <a:t>ngaged</a:t>
            </a:r>
            <a:r>
              <a:rPr lang="en-GB" dirty="0"/>
              <a:t>, </a:t>
            </a:r>
            <a:r>
              <a:rPr lang="en-GB" b="1" dirty="0">
                <a:solidFill>
                  <a:srgbClr val="FF0000"/>
                </a:solidFill>
              </a:rPr>
              <a:t>E</a:t>
            </a:r>
            <a:r>
              <a:rPr lang="en-GB" b="1" dirty="0"/>
              <a:t>mpowered</a:t>
            </a:r>
            <a:r>
              <a:rPr lang="en-GB" dirty="0"/>
              <a:t> and </a:t>
            </a:r>
            <a:r>
              <a:rPr lang="en-GB" b="1" dirty="0">
                <a:solidFill>
                  <a:srgbClr val="FF0000"/>
                </a:solidFill>
              </a:rPr>
              <a:t>E</a:t>
            </a:r>
            <a:r>
              <a:rPr lang="en-GB" b="1" dirty="0"/>
              <a:t>ncouraged</a:t>
            </a:r>
            <a:r>
              <a:rPr lang="en-GB" dirty="0"/>
              <a:t> to deliver them</a:t>
            </a:r>
          </a:p>
          <a:p>
            <a:r>
              <a:rPr lang="en-GB" dirty="0"/>
              <a:t>People are </a:t>
            </a:r>
            <a:r>
              <a:rPr lang="en-GB" b="1" dirty="0">
                <a:solidFill>
                  <a:srgbClr val="FF0000"/>
                </a:solidFill>
              </a:rPr>
              <a:t>R</a:t>
            </a:r>
            <a:r>
              <a:rPr lang="en-GB" b="1" dirty="0"/>
              <a:t>ewarded</a:t>
            </a:r>
            <a:r>
              <a:rPr lang="en-GB" dirty="0"/>
              <a:t> and </a:t>
            </a:r>
            <a:r>
              <a:rPr lang="en-GB" b="1" dirty="0">
                <a:solidFill>
                  <a:srgbClr val="FF0000"/>
                </a:solidFill>
              </a:rPr>
              <a:t>R</a:t>
            </a:r>
            <a:r>
              <a:rPr lang="en-GB" b="1" dirty="0"/>
              <a:t>ecognised</a:t>
            </a:r>
            <a:r>
              <a:rPr lang="en-GB" dirty="0"/>
              <a:t> for doing that!</a:t>
            </a:r>
          </a:p>
        </p:txBody>
      </p:sp>
      <p:pic>
        <p:nvPicPr>
          <p:cNvPr id="4" name="Obrázek 3"/>
          <p:cNvPicPr>
            <a:picLocks noChangeAspect="1"/>
          </p:cNvPicPr>
          <p:nvPr/>
        </p:nvPicPr>
        <p:blipFill rotWithShape="1">
          <a:blip r:embed="rId3"/>
          <a:srcRect l="5681" t="2329" r="2820" b="4460"/>
          <a:stretch/>
        </p:blipFill>
        <p:spPr>
          <a:xfrm>
            <a:off x="8836091" y="930193"/>
            <a:ext cx="2962752" cy="2008989"/>
          </a:xfrm>
          <a:prstGeom prst="rect">
            <a:avLst/>
          </a:prstGeom>
        </p:spPr>
      </p:pic>
    </p:spTree>
    <p:extLst>
      <p:ext uri="{BB962C8B-B14F-4D97-AF65-F5344CB8AC3E}">
        <p14:creationId xmlns:p14="http://schemas.microsoft.com/office/powerpoint/2010/main" val="15959418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cs-CZ" b="1" dirty="0" err="1" smtClean="0"/>
              <a:t>Principles</a:t>
            </a:r>
            <a:r>
              <a:rPr lang="cs-CZ" b="1" dirty="0" smtClean="0"/>
              <a:t> </a:t>
            </a:r>
            <a:r>
              <a:rPr lang="cs-CZ" b="1" dirty="0" err="1" smtClean="0"/>
              <a:t>of</a:t>
            </a:r>
            <a:r>
              <a:rPr lang="cs-CZ" b="1" dirty="0" smtClean="0"/>
              <a:t> Group </a:t>
            </a:r>
            <a:r>
              <a:rPr lang="cs-CZ" b="1" dirty="0" err="1" smtClean="0"/>
              <a:t>Leadership</a:t>
            </a:r>
            <a:endParaRPr lang="en-GB" b="1" dirty="0"/>
          </a:p>
        </p:txBody>
      </p:sp>
      <p:sp>
        <p:nvSpPr>
          <p:cNvPr id="3" name="Zástupný symbol pro obsah 2"/>
          <p:cNvSpPr>
            <a:spLocks noGrp="1"/>
          </p:cNvSpPr>
          <p:nvPr>
            <p:ph idx="1"/>
          </p:nvPr>
        </p:nvSpPr>
        <p:spPr/>
        <p:txBody>
          <a:bodyPr/>
          <a:lstStyle/>
          <a:p>
            <a:r>
              <a:rPr lang="cs-CZ" dirty="0" err="1" smtClean="0"/>
              <a:t>Based</a:t>
            </a:r>
            <a:r>
              <a:rPr lang="cs-CZ" dirty="0" smtClean="0"/>
              <a:t> on Jordan </a:t>
            </a:r>
            <a:r>
              <a:rPr lang="cs-CZ" dirty="0" err="1"/>
              <a:t>B</a:t>
            </a:r>
            <a:r>
              <a:rPr lang="cs-CZ" dirty="0" err="1" smtClean="0"/>
              <a:t>elford</a:t>
            </a:r>
            <a:r>
              <a:rPr lang="cs-CZ" dirty="0" smtClean="0"/>
              <a:t> </a:t>
            </a:r>
            <a:r>
              <a:rPr lang="cs-CZ" dirty="0" err="1" smtClean="0"/>
              <a:t>experince</a:t>
            </a:r>
            <a:r>
              <a:rPr lang="cs-CZ" dirty="0" smtClean="0"/>
              <a:t>:</a:t>
            </a:r>
          </a:p>
          <a:p>
            <a:pPr marL="0" indent="0">
              <a:buNone/>
            </a:pPr>
            <a:r>
              <a:rPr lang="en-GB" b="1" dirty="0"/>
              <a:t>1. </a:t>
            </a:r>
            <a:r>
              <a:rPr lang="en-GB" b="1" dirty="0" smtClean="0"/>
              <a:t>Vision</a:t>
            </a:r>
            <a:r>
              <a:rPr lang="cs-CZ" b="1" dirty="0"/>
              <a:t> </a:t>
            </a:r>
            <a:r>
              <a:rPr lang="cs-CZ" dirty="0"/>
              <a:t>- “</a:t>
            </a:r>
            <a:r>
              <a:rPr lang="cs-CZ" dirty="0" err="1"/>
              <a:t>Goals</a:t>
            </a:r>
            <a:r>
              <a:rPr lang="cs-CZ" dirty="0"/>
              <a:t> </a:t>
            </a:r>
            <a:r>
              <a:rPr lang="cs-CZ" dirty="0" err="1"/>
              <a:t>have</a:t>
            </a:r>
            <a:r>
              <a:rPr lang="cs-CZ" dirty="0"/>
              <a:t> no </a:t>
            </a:r>
            <a:r>
              <a:rPr lang="cs-CZ" dirty="0" err="1"/>
              <a:t>power</a:t>
            </a:r>
            <a:r>
              <a:rPr lang="cs-CZ" dirty="0" smtClean="0"/>
              <a:t>” - </a:t>
            </a:r>
            <a:r>
              <a:rPr lang="en-GB" dirty="0" smtClean="0"/>
              <a:t> </a:t>
            </a:r>
            <a:r>
              <a:rPr lang="en-GB" dirty="0"/>
              <a:t>Having a </a:t>
            </a:r>
            <a:r>
              <a:rPr lang="en-GB" dirty="0" smtClean="0"/>
              <a:t>vision </a:t>
            </a:r>
            <a:r>
              <a:rPr lang="en-GB" dirty="0"/>
              <a:t>is seeing the world the way it is – not worse, and then visualizing how you can make it better. Better in the sense of benefiting the people around you</a:t>
            </a:r>
            <a:r>
              <a:rPr lang="en-GB" dirty="0" smtClean="0"/>
              <a:t>.</a:t>
            </a:r>
            <a:endParaRPr lang="cs-CZ" dirty="0" smtClean="0"/>
          </a:p>
          <a:p>
            <a:pPr marL="0" indent="0">
              <a:buNone/>
            </a:pPr>
            <a:r>
              <a:rPr lang="en-GB" b="1" dirty="0"/>
              <a:t>2. State </a:t>
            </a:r>
            <a:r>
              <a:rPr lang="en-GB" b="1" dirty="0" smtClean="0"/>
              <a:t>Management</a:t>
            </a:r>
            <a:r>
              <a:rPr lang="cs-CZ" b="1" dirty="0" smtClean="0"/>
              <a:t> </a:t>
            </a:r>
            <a:r>
              <a:rPr lang="cs-CZ" dirty="0" smtClean="0"/>
              <a:t>-</a:t>
            </a:r>
            <a:r>
              <a:rPr lang="cs-CZ" b="1" dirty="0" smtClean="0"/>
              <a:t> </a:t>
            </a:r>
            <a:r>
              <a:rPr lang="en-GB" dirty="0"/>
              <a:t>If you are angry, negative or moody you will not be able to access your own resources and, most likely, underperform. But if you learn how to control your emotional biases, you will also have control over the situation. Most of the times you will need </a:t>
            </a:r>
            <a:r>
              <a:rPr lang="en-GB" b="1" dirty="0"/>
              <a:t>certainty, clarity </a:t>
            </a:r>
            <a:r>
              <a:rPr lang="en-GB" dirty="0"/>
              <a:t>and </a:t>
            </a:r>
            <a:r>
              <a:rPr lang="en-GB" b="1" dirty="0"/>
              <a:t>courage</a:t>
            </a:r>
            <a:r>
              <a:rPr lang="en-GB" dirty="0"/>
              <a:t> to excel.</a:t>
            </a:r>
          </a:p>
        </p:txBody>
      </p:sp>
    </p:spTree>
    <p:extLst>
      <p:ext uri="{BB962C8B-B14F-4D97-AF65-F5344CB8AC3E}">
        <p14:creationId xmlns:p14="http://schemas.microsoft.com/office/powerpoint/2010/main" val="10424776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cs-CZ" b="1" dirty="0" err="1" smtClean="0"/>
              <a:t>Principles</a:t>
            </a:r>
            <a:r>
              <a:rPr lang="cs-CZ" b="1" dirty="0" smtClean="0"/>
              <a:t> </a:t>
            </a:r>
            <a:r>
              <a:rPr lang="cs-CZ" b="1" dirty="0" err="1" smtClean="0"/>
              <a:t>of</a:t>
            </a:r>
            <a:r>
              <a:rPr lang="cs-CZ" b="1" dirty="0" smtClean="0"/>
              <a:t> Group </a:t>
            </a:r>
            <a:r>
              <a:rPr lang="cs-CZ" b="1" dirty="0" err="1" smtClean="0"/>
              <a:t>Leadership</a:t>
            </a:r>
            <a:endParaRPr lang="en-GB" b="1" dirty="0"/>
          </a:p>
        </p:txBody>
      </p:sp>
      <p:sp>
        <p:nvSpPr>
          <p:cNvPr id="3" name="Zástupný symbol pro obsah 2"/>
          <p:cNvSpPr>
            <a:spLocks noGrp="1"/>
          </p:cNvSpPr>
          <p:nvPr>
            <p:ph idx="1"/>
          </p:nvPr>
        </p:nvSpPr>
        <p:spPr>
          <a:xfrm>
            <a:off x="838200" y="1415576"/>
            <a:ext cx="10515600" cy="4351338"/>
          </a:xfrm>
        </p:spPr>
        <p:txBody>
          <a:bodyPr/>
          <a:lstStyle/>
          <a:p>
            <a:r>
              <a:rPr lang="cs-CZ" dirty="0" err="1" smtClean="0"/>
              <a:t>Based</a:t>
            </a:r>
            <a:r>
              <a:rPr lang="cs-CZ" dirty="0" smtClean="0"/>
              <a:t> on Jordan </a:t>
            </a:r>
            <a:r>
              <a:rPr lang="cs-CZ" dirty="0" err="1"/>
              <a:t>B</a:t>
            </a:r>
            <a:r>
              <a:rPr lang="cs-CZ" dirty="0" err="1" smtClean="0"/>
              <a:t>elford</a:t>
            </a:r>
            <a:r>
              <a:rPr lang="cs-CZ" dirty="0" smtClean="0"/>
              <a:t> </a:t>
            </a:r>
            <a:r>
              <a:rPr lang="cs-CZ" dirty="0" err="1" smtClean="0"/>
              <a:t>experince</a:t>
            </a:r>
            <a:r>
              <a:rPr lang="cs-CZ" dirty="0" smtClean="0"/>
              <a:t>:</a:t>
            </a:r>
          </a:p>
          <a:p>
            <a:pPr marL="0" indent="0">
              <a:buNone/>
            </a:pPr>
            <a:r>
              <a:rPr lang="cs-CZ" b="1" dirty="0"/>
              <a:t>3. </a:t>
            </a:r>
            <a:r>
              <a:rPr lang="cs-CZ" b="1" dirty="0" err="1"/>
              <a:t>Break</a:t>
            </a:r>
            <a:r>
              <a:rPr lang="cs-CZ" b="1" dirty="0"/>
              <a:t> </a:t>
            </a:r>
            <a:r>
              <a:rPr lang="cs-CZ" b="1" dirty="0" err="1"/>
              <a:t>Limiting</a:t>
            </a:r>
            <a:r>
              <a:rPr lang="cs-CZ" b="1" dirty="0"/>
              <a:t> </a:t>
            </a:r>
            <a:r>
              <a:rPr lang="cs-CZ" b="1" dirty="0" err="1" smtClean="0"/>
              <a:t>Beliefs</a:t>
            </a:r>
            <a:r>
              <a:rPr lang="cs-CZ" b="1" dirty="0" smtClean="0"/>
              <a:t> </a:t>
            </a:r>
            <a:r>
              <a:rPr lang="cs-CZ" dirty="0" smtClean="0"/>
              <a:t>-</a:t>
            </a:r>
            <a:r>
              <a:rPr lang="cs-CZ" b="1" dirty="0" smtClean="0"/>
              <a:t> </a:t>
            </a:r>
            <a:r>
              <a:rPr lang="en-GB" b="1" dirty="0"/>
              <a:t> </a:t>
            </a:r>
            <a:r>
              <a:rPr lang="en-GB" dirty="0"/>
              <a:t>limiting belief </a:t>
            </a:r>
            <a:r>
              <a:rPr lang="en-GB" dirty="0" smtClean="0"/>
              <a:t>is </a:t>
            </a:r>
            <a:r>
              <a:rPr lang="en-GB" dirty="0"/>
              <a:t>preventing you from making the </a:t>
            </a:r>
            <a:r>
              <a:rPr lang="en-GB" dirty="0" smtClean="0"/>
              <a:t>step </a:t>
            </a:r>
            <a:r>
              <a:rPr lang="en-GB" dirty="0"/>
              <a:t>to success. Visualizing your success is already a step further in achieving it</a:t>
            </a:r>
            <a:r>
              <a:rPr lang="en-GB" dirty="0" smtClean="0"/>
              <a:t>.</a:t>
            </a:r>
            <a:endParaRPr lang="cs-CZ" dirty="0" smtClean="0"/>
          </a:p>
          <a:p>
            <a:pPr marL="0" indent="0">
              <a:buNone/>
            </a:pPr>
            <a:r>
              <a:rPr lang="cs-CZ" b="1" dirty="0"/>
              <a:t>4. </a:t>
            </a:r>
            <a:r>
              <a:rPr lang="cs-CZ" b="1" dirty="0" err="1"/>
              <a:t>Employ</a:t>
            </a:r>
            <a:r>
              <a:rPr lang="cs-CZ" b="1" dirty="0"/>
              <a:t> a </a:t>
            </a:r>
            <a:r>
              <a:rPr lang="cs-CZ" b="1" dirty="0" err="1" smtClean="0"/>
              <a:t>Strategy</a:t>
            </a:r>
            <a:r>
              <a:rPr lang="cs-CZ" b="1" dirty="0" smtClean="0"/>
              <a:t> </a:t>
            </a:r>
            <a:r>
              <a:rPr lang="cs-CZ" dirty="0" smtClean="0"/>
              <a:t>-</a:t>
            </a:r>
            <a:r>
              <a:rPr lang="cs-CZ" b="1" dirty="0" smtClean="0"/>
              <a:t> </a:t>
            </a:r>
            <a:r>
              <a:rPr lang="en-GB" dirty="0"/>
              <a:t>The most effective strategy you can come up with, according to Belfort, is one that uses persuasion. </a:t>
            </a:r>
            <a:r>
              <a:rPr lang="cs-CZ" dirty="0" smtClean="0"/>
              <a:t>S</a:t>
            </a:r>
            <a:r>
              <a:rPr lang="en-GB" dirty="0" smtClean="0"/>
              <a:t>et </a:t>
            </a:r>
            <a:r>
              <a:rPr lang="en-GB" dirty="0"/>
              <a:t>your standards high</a:t>
            </a:r>
            <a:r>
              <a:rPr lang="en-GB" dirty="0" smtClean="0"/>
              <a:t>..</a:t>
            </a:r>
            <a:endParaRPr lang="cs-CZ" dirty="0" smtClean="0"/>
          </a:p>
        </p:txBody>
      </p:sp>
      <p:pic>
        <p:nvPicPr>
          <p:cNvPr id="4" name="Obrázek 3">
            <a:hlinkClick r:id="rId3"/>
          </p:cNvPr>
          <p:cNvPicPr>
            <a:picLocks noChangeAspect="1"/>
          </p:cNvPicPr>
          <p:nvPr/>
        </p:nvPicPr>
        <p:blipFill>
          <a:blip r:embed="rId4"/>
          <a:stretch>
            <a:fillRect/>
          </a:stretch>
        </p:blipFill>
        <p:spPr>
          <a:xfrm>
            <a:off x="4397371" y="4007915"/>
            <a:ext cx="4207614" cy="2805075"/>
          </a:xfrm>
          <a:prstGeom prst="rect">
            <a:avLst/>
          </a:prstGeom>
        </p:spPr>
      </p:pic>
    </p:spTree>
    <p:extLst>
      <p:ext uri="{BB962C8B-B14F-4D97-AF65-F5344CB8AC3E}">
        <p14:creationId xmlns:p14="http://schemas.microsoft.com/office/powerpoint/2010/main" val="19639723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b="1" dirty="0"/>
              <a:t>Turning Groups into Effective Teams:</a:t>
            </a:r>
          </a:p>
        </p:txBody>
      </p:sp>
      <p:sp>
        <p:nvSpPr>
          <p:cNvPr id="3" name="Zástupný symbol pro obsah 2"/>
          <p:cNvSpPr>
            <a:spLocks noGrp="1"/>
          </p:cNvSpPr>
          <p:nvPr>
            <p:ph idx="1"/>
          </p:nvPr>
        </p:nvSpPr>
        <p:spPr/>
        <p:txBody>
          <a:bodyPr/>
          <a:lstStyle/>
          <a:p>
            <a:r>
              <a:rPr lang="en-GB" dirty="0"/>
              <a:t>All teams are groups but not all groups are teams. Teams often are difficult to form because it takes time for members to learn how to work together</a:t>
            </a:r>
            <a:r>
              <a:rPr lang="en-GB" dirty="0" smtClean="0"/>
              <a:t>.</a:t>
            </a:r>
            <a:endParaRPr lang="cs-CZ" dirty="0" smtClean="0"/>
          </a:p>
          <a:p>
            <a:endParaRPr lang="en-GB" dirty="0"/>
          </a:p>
        </p:txBody>
      </p:sp>
      <p:pic>
        <p:nvPicPr>
          <p:cNvPr id="4" name="Obrázek 3"/>
          <p:cNvPicPr>
            <a:picLocks noChangeAspect="1"/>
          </p:cNvPicPr>
          <p:nvPr/>
        </p:nvPicPr>
        <p:blipFill>
          <a:blip r:embed="rId3"/>
          <a:stretch>
            <a:fillRect/>
          </a:stretch>
        </p:blipFill>
        <p:spPr>
          <a:xfrm>
            <a:off x="3264652" y="2637322"/>
            <a:ext cx="8244498" cy="4031879"/>
          </a:xfrm>
          <a:prstGeom prst="rect">
            <a:avLst/>
          </a:prstGeom>
        </p:spPr>
      </p:pic>
    </p:spTree>
    <p:extLst>
      <p:ext uri="{BB962C8B-B14F-4D97-AF65-F5344CB8AC3E}">
        <p14:creationId xmlns:p14="http://schemas.microsoft.com/office/powerpoint/2010/main" val="14104085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b="1" dirty="0"/>
              <a:t>Turning Groups into Effective Teams:</a:t>
            </a:r>
          </a:p>
        </p:txBody>
      </p:sp>
      <p:sp>
        <p:nvSpPr>
          <p:cNvPr id="3" name="Zástupný symbol pro obsah 2"/>
          <p:cNvSpPr>
            <a:spLocks noGrp="1"/>
          </p:cNvSpPr>
          <p:nvPr>
            <p:ph idx="1"/>
          </p:nvPr>
        </p:nvSpPr>
        <p:spPr/>
        <p:txBody>
          <a:bodyPr>
            <a:normAutofit/>
          </a:bodyPr>
          <a:lstStyle/>
          <a:p>
            <a:pPr algn="just"/>
            <a:r>
              <a:rPr lang="en-GB" b="1" dirty="0"/>
              <a:t>Team-building</a:t>
            </a:r>
            <a:r>
              <a:rPr lang="en-GB" dirty="0"/>
              <a:t> helps to increase intra-group and inter-group effectiveness to bring members together, make them share their perception of each other and understand each other’s point of view</a:t>
            </a:r>
            <a:r>
              <a:rPr lang="en-GB" dirty="0" smtClean="0"/>
              <a:t>.</a:t>
            </a:r>
            <a:endParaRPr lang="en-GB" dirty="0"/>
          </a:p>
          <a:p>
            <a:r>
              <a:rPr lang="en-GB" dirty="0" smtClean="0"/>
              <a:t>Teams </a:t>
            </a:r>
            <a:r>
              <a:rPr lang="en-GB" dirty="0"/>
              <a:t>can be of </a:t>
            </a:r>
            <a:r>
              <a:rPr lang="en-GB" b="1" dirty="0"/>
              <a:t>four types </a:t>
            </a:r>
            <a:r>
              <a:rPr lang="en-GB" dirty="0"/>
              <a:t>– </a:t>
            </a:r>
            <a:r>
              <a:rPr lang="en-GB" b="1" u="sng" dirty="0"/>
              <a:t>problem-solving teams </a:t>
            </a:r>
            <a:r>
              <a:rPr lang="en-GB" dirty="0"/>
              <a:t>(only making suggestion), </a:t>
            </a:r>
            <a:r>
              <a:rPr lang="en-GB" b="1" u="sng" dirty="0" smtClean="0"/>
              <a:t>self-managed</a:t>
            </a:r>
            <a:r>
              <a:rPr lang="cs-CZ" b="1" u="sng" dirty="0" smtClean="0"/>
              <a:t> </a:t>
            </a:r>
            <a:r>
              <a:rPr lang="en-GB" b="1" u="sng" dirty="0" smtClean="0"/>
              <a:t>teams </a:t>
            </a:r>
            <a:r>
              <a:rPr lang="en-GB" dirty="0"/>
              <a:t>(operate without a manager), </a:t>
            </a:r>
            <a:r>
              <a:rPr lang="en-GB" b="1" dirty="0"/>
              <a:t>cross-functional teams</a:t>
            </a:r>
            <a:r>
              <a:rPr lang="en-GB" dirty="0"/>
              <a:t> (a group of experts from different specialities), and </a:t>
            </a:r>
            <a:r>
              <a:rPr lang="en-GB" b="1" dirty="0"/>
              <a:t>virtual team </a:t>
            </a:r>
            <a:r>
              <a:rPr lang="en-GB" dirty="0"/>
              <a:t>(members collaborate online). </a:t>
            </a:r>
            <a:endParaRPr lang="cs-CZ" dirty="0" smtClean="0"/>
          </a:p>
          <a:p>
            <a:r>
              <a:rPr lang="en-GB" dirty="0" smtClean="0"/>
              <a:t>In </a:t>
            </a:r>
            <a:r>
              <a:rPr lang="en-GB" dirty="0"/>
              <a:t>terms of size, teams may be </a:t>
            </a:r>
            <a:r>
              <a:rPr lang="en-GB" b="1" dirty="0"/>
              <a:t>institutional</a:t>
            </a:r>
            <a:r>
              <a:rPr lang="en-GB" dirty="0"/>
              <a:t> (comprising of hundreds of members) and </a:t>
            </a:r>
            <a:r>
              <a:rPr lang="en-GB" b="1" dirty="0"/>
              <a:t>operational</a:t>
            </a:r>
            <a:r>
              <a:rPr lang="en-GB" dirty="0"/>
              <a:t> (a small, cooperative group, in regular contact and contributes responsibly to achieve task at hand).</a:t>
            </a:r>
          </a:p>
        </p:txBody>
      </p:sp>
    </p:spTree>
    <p:extLst>
      <p:ext uri="{BB962C8B-B14F-4D97-AF65-F5344CB8AC3E}">
        <p14:creationId xmlns:p14="http://schemas.microsoft.com/office/powerpoint/2010/main" val="61886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cs-CZ" b="1" dirty="0" err="1" smtClean="0"/>
              <a:t>Turning</a:t>
            </a:r>
            <a:r>
              <a:rPr lang="cs-CZ" b="1" dirty="0" smtClean="0"/>
              <a:t> </a:t>
            </a:r>
            <a:r>
              <a:rPr lang="cs-CZ" b="1" dirty="0" err="1" smtClean="0"/>
              <a:t>Groups</a:t>
            </a:r>
            <a:r>
              <a:rPr lang="cs-CZ" b="1" dirty="0" smtClean="0"/>
              <a:t> </a:t>
            </a:r>
            <a:r>
              <a:rPr lang="cs-CZ" b="1" dirty="0" err="1" smtClean="0"/>
              <a:t>into</a:t>
            </a:r>
            <a:r>
              <a:rPr lang="cs-CZ" b="1" dirty="0" smtClean="0"/>
              <a:t> </a:t>
            </a:r>
            <a:r>
              <a:rPr lang="cs-CZ" b="1" dirty="0" err="1" smtClean="0"/>
              <a:t>Effective</a:t>
            </a:r>
            <a:r>
              <a:rPr lang="cs-CZ" b="1" dirty="0" smtClean="0"/>
              <a:t> </a:t>
            </a:r>
            <a:r>
              <a:rPr lang="cs-CZ" b="1" dirty="0" err="1" smtClean="0"/>
              <a:t>Teams</a:t>
            </a:r>
            <a:endParaRPr lang="en-GB" b="1" dirty="0"/>
          </a:p>
        </p:txBody>
      </p:sp>
      <p:sp>
        <p:nvSpPr>
          <p:cNvPr id="3" name="Zástupný symbol pro obsah 2"/>
          <p:cNvSpPr>
            <a:spLocks noGrp="1"/>
          </p:cNvSpPr>
          <p:nvPr>
            <p:ph idx="1"/>
          </p:nvPr>
        </p:nvSpPr>
        <p:spPr>
          <a:xfrm>
            <a:off x="838200" y="1481328"/>
            <a:ext cx="10515600" cy="5001767"/>
          </a:xfrm>
        </p:spPr>
        <p:txBody>
          <a:bodyPr>
            <a:normAutofit fontScale="92500"/>
          </a:bodyPr>
          <a:lstStyle/>
          <a:p>
            <a:r>
              <a:rPr lang="en-GB" dirty="0"/>
              <a:t>To show business results and profitability, ways are explored by the executives to improve their </a:t>
            </a:r>
            <a:r>
              <a:rPr lang="en-GB" dirty="0" smtClean="0"/>
              <a:t>productivity</a:t>
            </a:r>
            <a:r>
              <a:rPr lang="cs-CZ" dirty="0" smtClean="0"/>
              <a:t>:</a:t>
            </a:r>
          </a:p>
          <a:p>
            <a:pPr marL="0" indent="0">
              <a:buNone/>
            </a:pPr>
            <a:r>
              <a:rPr lang="en-GB" b="1" dirty="0"/>
              <a:t>1. Clear Expectations:</a:t>
            </a:r>
          </a:p>
          <a:p>
            <a:r>
              <a:rPr lang="en-GB" dirty="0"/>
              <a:t>The managers must clearly tell the team members of the expected performance and the </a:t>
            </a:r>
            <a:r>
              <a:rPr lang="en-GB" sz="3000" dirty="0"/>
              <a:t>team</a:t>
            </a:r>
            <a:r>
              <a:rPr lang="en-GB" dirty="0"/>
              <a:t> members must understand the reason for its creation. For it the organization must support the team with resources of people, time and </a:t>
            </a:r>
            <a:r>
              <a:rPr lang="en-GB" dirty="0" smtClean="0"/>
              <a:t>money</a:t>
            </a:r>
            <a:endParaRPr lang="cs-CZ" dirty="0" smtClean="0"/>
          </a:p>
          <a:p>
            <a:pPr marL="0" indent="0">
              <a:buNone/>
            </a:pPr>
            <a:r>
              <a:rPr lang="en-GB" b="1" dirty="0"/>
              <a:t>2. Commitment:</a:t>
            </a:r>
          </a:p>
          <a:p>
            <a:r>
              <a:rPr lang="en-GB" dirty="0"/>
              <a:t>Team members must participate in the team, feel that the team mission is important, and show commitment to accomplishing the team mission and expected outcomes. Commitment will come if team members perceive their service as valuable to the organization and to their own careers.</a:t>
            </a:r>
          </a:p>
        </p:txBody>
      </p:sp>
    </p:spTree>
    <p:extLst>
      <p:ext uri="{BB962C8B-B14F-4D97-AF65-F5344CB8AC3E}">
        <p14:creationId xmlns:p14="http://schemas.microsoft.com/office/powerpoint/2010/main" val="1858213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b="1" dirty="0"/>
              <a:t>What is A Group?</a:t>
            </a:r>
          </a:p>
        </p:txBody>
      </p:sp>
      <p:sp>
        <p:nvSpPr>
          <p:cNvPr id="3" name="Zástupný symbol pro obsah 2"/>
          <p:cNvSpPr>
            <a:spLocks noGrp="1"/>
          </p:cNvSpPr>
          <p:nvPr>
            <p:ph idx="1"/>
          </p:nvPr>
        </p:nvSpPr>
        <p:spPr/>
        <p:txBody>
          <a:bodyPr/>
          <a:lstStyle/>
          <a:p>
            <a:pPr algn="just"/>
            <a:r>
              <a:rPr lang="en-GB" b="1" i="1" dirty="0"/>
              <a:t>A group refers to two or more people who share a common meaning and evaluation of themselves and come together to achieve common goals. </a:t>
            </a:r>
            <a:r>
              <a:rPr lang="en-GB" dirty="0"/>
              <a:t>In other words, a group is </a:t>
            </a:r>
            <a:r>
              <a:rPr lang="en-GB" b="1" i="1" dirty="0">
                <a:solidFill>
                  <a:schemeClr val="accent5">
                    <a:lumMod val="75000"/>
                  </a:schemeClr>
                </a:solidFill>
              </a:rPr>
              <a:t>a collection of people who interact with one another; accept rights and obligations as members and who share a common identity</a:t>
            </a:r>
            <a:r>
              <a:rPr lang="en-GB" b="1" i="1" dirty="0" smtClean="0">
                <a:solidFill>
                  <a:schemeClr val="accent5">
                    <a:lumMod val="75000"/>
                  </a:schemeClr>
                </a:solidFill>
              </a:rPr>
              <a:t>.</a:t>
            </a:r>
            <a:endParaRPr lang="cs-CZ" b="1" i="1" dirty="0" smtClean="0">
              <a:solidFill>
                <a:schemeClr val="accent5">
                  <a:lumMod val="75000"/>
                </a:schemeClr>
              </a:solidFill>
            </a:endParaRPr>
          </a:p>
          <a:p>
            <a:pPr algn="just"/>
            <a:endParaRPr lang="en-GB" b="1" i="1" dirty="0">
              <a:solidFill>
                <a:schemeClr val="accent5">
                  <a:lumMod val="75000"/>
                </a:schemeClr>
              </a:solidFill>
            </a:endParaRPr>
          </a:p>
        </p:txBody>
      </p:sp>
      <p:pic>
        <p:nvPicPr>
          <p:cNvPr id="6" name="Obrázek 5"/>
          <p:cNvPicPr>
            <a:picLocks noChangeAspect="1"/>
          </p:cNvPicPr>
          <p:nvPr/>
        </p:nvPicPr>
        <p:blipFill>
          <a:blip r:embed="rId3"/>
          <a:stretch>
            <a:fillRect/>
          </a:stretch>
        </p:blipFill>
        <p:spPr>
          <a:xfrm>
            <a:off x="3667854" y="3853543"/>
            <a:ext cx="5523030" cy="2840416"/>
          </a:xfrm>
          <a:prstGeom prst="rect">
            <a:avLst/>
          </a:prstGeom>
        </p:spPr>
      </p:pic>
    </p:spTree>
    <p:extLst>
      <p:ext uri="{BB962C8B-B14F-4D97-AF65-F5344CB8AC3E}">
        <p14:creationId xmlns:p14="http://schemas.microsoft.com/office/powerpoint/2010/main" val="374239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335280" y="114715"/>
            <a:ext cx="10515600" cy="1325563"/>
          </a:xfrm>
        </p:spPr>
        <p:txBody>
          <a:bodyPr/>
          <a:lstStyle/>
          <a:p>
            <a:r>
              <a:rPr lang="cs-CZ" b="1" dirty="0" err="1" smtClean="0"/>
              <a:t>Turning</a:t>
            </a:r>
            <a:r>
              <a:rPr lang="cs-CZ" b="1" dirty="0" smtClean="0"/>
              <a:t> </a:t>
            </a:r>
            <a:r>
              <a:rPr lang="cs-CZ" b="1" dirty="0" err="1" smtClean="0"/>
              <a:t>Groups</a:t>
            </a:r>
            <a:r>
              <a:rPr lang="cs-CZ" b="1" dirty="0" smtClean="0"/>
              <a:t> </a:t>
            </a:r>
            <a:r>
              <a:rPr lang="cs-CZ" b="1" dirty="0" err="1" smtClean="0"/>
              <a:t>into</a:t>
            </a:r>
            <a:r>
              <a:rPr lang="cs-CZ" b="1" dirty="0" smtClean="0"/>
              <a:t> </a:t>
            </a:r>
            <a:r>
              <a:rPr lang="cs-CZ" b="1" dirty="0" err="1" smtClean="0"/>
              <a:t>Effective</a:t>
            </a:r>
            <a:r>
              <a:rPr lang="cs-CZ" b="1" dirty="0" smtClean="0"/>
              <a:t> </a:t>
            </a:r>
            <a:r>
              <a:rPr lang="cs-CZ" b="1" dirty="0" err="1" smtClean="0"/>
              <a:t>Teams</a:t>
            </a:r>
            <a:endParaRPr lang="en-GB" b="1" dirty="0"/>
          </a:p>
        </p:txBody>
      </p:sp>
      <p:sp>
        <p:nvSpPr>
          <p:cNvPr id="3" name="Zástupný symbol pro obsah 2"/>
          <p:cNvSpPr>
            <a:spLocks noGrp="1"/>
          </p:cNvSpPr>
          <p:nvPr>
            <p:ph idx="1"/>
          </p:nvPr>
        </p:nvSpPr>
        <p:spPr>
          <a:xfrm>
            <a:off x="838200" y="1167257"/>
            <a:ext cx="10515600" cy="4351338"/>
          </a:xfrm>
        </p:spPr>
        <p:txBody>
          <a:bodyPr>
            <a:noAutofit/>
          </a:bodyPr>
          <a:lstStyle/>
          <a:p>
            <a:pPr marL="0" indent="0">
              <a:buNone/>
            </a:pPr>
            <a:r>
              <a:rPr lang="en-GB" b="1" dirty="0"/>
              <a:t>3. Competence:</a:t>
            </a:r>
          </a:p>
          <a:p>
            <a:r>
              <a:rPr lang="en-GB" dirty="0"/>
              <a:t>Team members must have the knowledge, skill and capabilities, the resources, strategies and support needed to accomplish its mission to address the issues for which the team was formed</a:t>
            </a:r>
            <a:r>
              <a:rPr lang="en-GB" dirty="0" smtClean="0"/>
              <a:t>.</a:t>
            </a:r>
            <a:endParaRPr lang="en-GB" dirty="0"/>
          </a:p>
          <a:p>
            <a:pPr marL="0" indent="0">
              <a:buNone/>
            </a:pPr>
            <a:r>
              <a:rPr lang="en-GB" b="1" dirty="0"/>
              <a:t>4. Control:</a:t>
            </a:r>
          </a:p>
          <a:p>
            <a:r>
              <a:rPr lang="en-GB" dirty="0"/>
              <a:t>The team must have not only enough freedom and empowerment to feel the ownership necessary to accomplish its charter, but also the accountability. There </a:t>
            </a:r>
            <a:r>
              <a:rPr lang="en-GB" dirty="0" smtClean="0"/>
              <a:t>has </a:t>
            </a:r>
            <a:r>
              <a:rPr lang="en-GB" dirty="0"/>
              <a:t>to be a defined review process</a:t>
            </a:r>
            <a:r>
              <a:rPr lang="en-GB" dirty="0" smtClean="0"/>
              <a:t>.</a:t>
            </a:r>
            <a:endParaRPr lang="cs-CZ" dirty="0" smtClean="0"/>
          </a:p>
          <a:p>
            <a:pPr marL="0" indent="0">
              <a:buNone/>
            </a:pPr>
            <a:r>
              <a:rPr lang="en-GB" b="1" dirty="0"/>
              <a:t>5. Collaboration:</a:t>
            </a:r>
          </a:p>
          <a:p>
            <a:r>
              <a:rPr lang="en-GB" dirty="0"/>
              <a:t>The team should understand group processes and work effectively and cooperatively with other members of the team. For it they have to understand the roles and responsibilities of team members, team leaders, and team recorders.</a:t>
            </a:r>
          </a:p>
        </p:txBody>
      </p:sp>
    </p:spTree>
    <p:extLst>
      <p:ext uri="{BB962C8B-B14F-4D97-AF65-F5344CB8AC3E}">
        <p14:creationId xmlns:p14="http://schemas.microsoft.com/office/powerpoint/2010/main" val="32589901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cs-CZ" b="1" dirty="0" err="1" smtClean="0"/>
              <a:t>Turning</a:t>
            </a:r>
            <a:r>
              <a:rPr lang="cs-CZ" b="1" dirty="0" smtClean="0"/>
              <a:t> </a:t>
            </a:r>
            <a:r>
              <a:rPr lang="cs-CZ" b="1" dirty="0" err="1" smtClean="0"/>
              <a:t>Groups</a:t>
            </a:r>
            <a:r>
              <a:rPr lang="cs-CZ" b="1" dirty="0" smtClean="0"/>
              <a:t> </a:t>
            </a:r>
            <a:r>
              <a:rPr lang="cs-CZ" b="1" dirty="0" err="1" smtClean="0"/>
              <a:t>into</a:t>
            </a:r>
            <a:r>
              <a:rPr lang="cs-CZ" b="1" dirty="0" smtClean="0"/>
              <a:t> </a:t>
            </a:r>
            <a:r>
              <a:rPr lang="cs-CZ" b="1" dirty="0" err="1" smtClean="0"/>
              <a:t>Effective</a:t>
            </a:r>
            <a:r>
              <a:rPr lang="cs-CZ" b="1" dirty="0" smtClean="0"/>
              <a:t> </a:t>
            </a:r>
            <a:r>
              <a:rPr lang="cs-CZ" b="1" dirty="0" err="1" smtClean="0"/>
              <a:t>Teams</a:t>
            </a:r>
            <a:endParaRPr lang="en-GB" b="1" dirty="0"/>
          </a:p>
        </p:txBody>
      </p:sp>
      <p:sp>
        <p:nvSpPr>
          <p:cNvPr id="3" name="Zástupný symbol pro obsah 2"/>
          <p:cNvSpPr>
            <a:spLocks noGrp="1"/>
          </p:cNvSpPr>
          <p:nvPr>
            <p:ph idx="1"/>
          </p:nvPr>
        </p:nvSpPr>
        <p:spPr>
          <a:xfrm>
            <a:off x="838200" y="1368424"/>
            <a:ext cx="10515600" cy="5041519"/>
          </a:xfrm>
        </p:spPr>
        <p:txBody>
          <a:bodyPr>
            <a:normAutofit fontScale="92500"/>
          </a:bodyPr>
          <a:lstStyle/>
          <a:p>
            <a:pPr marL="0" indent="0">
              <a:buNone/>
            </a:pPr>
            <a:r>
              <a:rPr lang="en-GB" b="1" dirty="0"/>
              <a:t>6. Communication:</a:t>
            </a:r>
          </a:p>
          <a:p>
            <a:r>
              <a:rPr lang="en-GB" dirty="0"/>
              <a:t>To make team members clear about the priority of their tasks, and receive regular feedback, team members must clearly and honestly with each other. Diverse opinions be welcome and conflicts be taken up positively</a:t>
            </a:r>
            <a:r>
              <a:rPr lang="en-GB" dirty="0" smtClean="0"/>
              <a:t>.</a:t>
            </a:r>
            <a:endParaRPr lang="cs-CZ" dirty="0" smtClean="0"/>
          </a:p>
          <a:p>
            <a:pPr marL="0" indent="0">
              <a:buNone/>
            </a:pPr>
            <a:r>
              <a:rPr lang="en-GB" b="1" dirty="0"/>
              <a:t>7. Creativity:</a:t>
            </a:r>
          </a:p>
          <a:p>
            <a:r>
              <a:rPr lang="en-GB" dirty="0"/>
              <a:t>The team should value creative thinking, unique solutions, and new ideas; and reward members who take reasonable risks to make improvements</a:t>
            </a:r>
            <a:r>
              <a:rPr lang="en-GB" dirty="0" smtClean="0"/>
              <a:t>.</a:t>
            </a:r>
            <a:endParaRPr lang="cs-CZ" dirty="0" smtClean="0"/>
          </a:p>
          <a:p>
            <a:pPr marL="0" indent="0">
              <a:buNone/>
            </a:pPr>
            <a:r>
              <a:rPr lang="en-GB" b="1" dirty="0"/>
              <a:t>8. Coordination:</a:t>
            </a:r>
          </a:p>
          <a:p>
            <a:r>
              <a:rPr lang="en-GB" dirty="0"/>
              <a:t>Teams should understand the concept of internal customer to whom they </a:t>
            </a:r>
            <a:r>
              <a:rPr lang="en-GB" sz="3000" dirty="0"/>
              <a:t>provide</a:t>
            </a:r>
            <a:r>
              <a:rPr lang="en-GB" dirty="0"/>
              <a:t> a product or a service. Team efforts need to be coordinated by a central leadership team that assists the groups to obtain what they need for success.</a:t>
            </a:r>
          </a:p>
        </p:txBody>
      </p:sp>
      <p:pic>
        <p:nvPicPr>
          <p:cNvPr id="4" name="Obrázek 3"/>
          <p:cNvPicPr>
            <a:picLocks noChangeAspect="1"/>
          </p:cNvPicPr>
          <p:nvPr/>
        </p:nvPicPr>
        <p:blipFill rotWithShape="1">
          <a:blip r:embed="rId3"/>
          <a:srcRect l="-1" r="-2204" b="8729"/>
          <a:stretch/>
        </p:blipFill>
        <p:spPr>
          <a:xfrm>
            <a:off x="2724151" y="1443070"/>
            <a:ext cx="6025508" cy="5065389"/>
          </a:xfrm>
          <a:prstGeom prst="rect">
            <a:avLst/>
          </a:prstGeom>
        </p:spPr>
      </p:pic>
    </p:spTree>
    <p:extLst>
      <p:ext uri="{BB962C8B-B14F-4D97-AF65-F5344CB8AC3E}">
        <p14:creationId xmlns:p14="http://schemas.microsoft.com/office/powerpoint/2010/main" val="115950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b="1" dirty="0"/>
              <a:t>Informal Group:</a:t>
            </a:r>
          </a:p>
        </p:txBody>
      </p:sp>
      <p:sp>
        <p:nvSpPr>
          <p:cNvPr id="3" name="Zástupný symbol pro obsah 2"/>
          <p:cNvSpPr>
            <a:spLocks noGrp="1"/>
          </p:cNvSpPr>
          <p:nvPr>
            <p:ph idx="1"/>
          </p:nvPr>
        </p:nvSpPr>
        <p:spPr/>
        <p:txBody>
          <a:bodyPr>
            <a:normAutofit/>
          </a:bodyPr>
          <a:lstStyle/>
          <a:p>
            <a:pPr algn="just"/>
            <a:r>
              <a:rPr lang="en-GB" dirty="0"/>
              <a:t>In every organisation along with formal groups there exists informal groups which emerge naturally due to the response and common interests of the members who can easily identify with the goals or independent activities of the informal groups</a:t>
            </a:r>
            <a:r>
              <a:rPr lang="en-GB" dirty="0" smtClean="0"/>
              <a:t>.</a:t>
            </a:r>
            <a:endParaRPr lang="cs-CZ" dirty="0" smtClean="0"/>
          </a:p>
          <a:p>
            <a:pPr algn="just"/>
            <a:r>
              <a:rPr lang="en-GB" dirty="0"/>
              <a:t>An informal group can be defined as a group that evolves spontaneously, not shown in the organization’s structure, with the objective of fulfilling personal and social need of its members.</a:t>
            </a:r>
          </a:p>
        </p:txBody>
      </p:sp>
    </p:spTree>
    <p:extLst>
      <p:ext uri="{BB962C8B-B14F-4D97-AF65-F5344CB8AC3E}">
        <p14:creationId xmlns:p14="http://schemas.microsoft.com/office/powerpoint/2010/main" val="6277373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b="1" dirty="0"/>
              <a:t>Informal Group vs. Formal Group:</a:t>
            </a:r>
          </a:p>
        </p:txBody>
      </p:sp>
      <p:sp>
        <p:nvSpPr>
          <p:cNvPr id="3" name="Zástupný symbol pro obsah 2"/>
          <p:cNvSpPr>
            <a:spLocks noGrp="1"/>
          </p:cNvSpPr>
          <p:nvPr>
            <p:ph idx="1"/>
          </p:nvPr>
        </p:nvSpPr>
        <p:spPr>
          <a:xfrm>
            <a:off x="838200" y="1275120"/>
            <a:ext cx="10515600" cy="4351338"/>
          </a:xfrm>
        </p:spPr>
        <p:txBody>
          <a:bodyPr/>
          <a:lstStyle/>
          <a:p>
            <a:r>
              <a:rPr lang="en-GB" dirty="0"/>
              <a:t>The two are different in very many </a:t>
            </a:r>
            <a:r>
              <a:rPr lang="en-GB" dirty="0" smtClean="0"/>
              <a:t>ways</a:t>
            </a:r>
            <a:r>
              <a:rPr lang="cs-CZ" dirty="0" smtClean="0"/>
              <a:t>.</a:t>
            </a:r>
            <a:endParaRPr lang="en-GB" dirty="0"/>
          </a:p>
        </p:txBody>
      </p:sp>
      <p:pic>
        <p:nvPicPr>
          <p:cNvPr id="4" name="Obrázek 3"/>
          <p:cNvPicPr>
            <a:picLocks noChangeAspect="1"/>
          </p:cNvPicPr>
          <p:nvPr/>
        </p:nvPicPr>
        <p:blipFill rotWithShape="1">
          <a:blip r:embed="rId3"/>
          <a:srcRect t="6696" r="-476"/>
          <a:stretch/>
        </p:blipFill>
        <p:spPr>
          <a:xfrm>
            <a:off x="2338775" y="1690775"/>
            <a:ext cx="7038489" cy="5180378"/>
          </a:xfrm>
          <a:prstGeom prst="rect">
            <a:avLst/>
          </a:prstGeom>
        </p:spPr>
      </p:pic>
    </p:spTree>
    <p:extLst>
      <p:ext uri="{BB962C8B-B14F-4D97-AF65-F5344CB8AC3E}">
        <p14:creationId xmlns:p14="http://schemas.microsoft.com/office/powerpoint/2010/main" val="32550972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b="1" dirty="0"/>
              <a:t>Benefits of Informal Groups:</a:t>
            </a:r>
            <a:r>
              <a:rPr lang="en-GB" dirty="0"/>
              <a:t/>
            </a:r>
            <a:br>
              <a:rPr lang="en-GB" dirty="0"/>
            </a:br>
            <a:endParaRPr lang="en-GB" dirty="0"/>
          </a:p>
        </p:txBody>
      </p:sp>
      <p:sp>
        <p:nvSpPr>
          <p:cNvPr id="3" name="Zástupný symbol pro obsah 2"/>
          <p:cNvSpPr>
            <a:spLocks noGrp="1"/>
          </p:cNvSpPr>
          <p:nvPr>
            <p:ph idx="1"/>
          </p:nvPr>
        </p:nvSpPr>
        <p:spPr>
          <a:xfrm>
            <a:off x="838200" y="1352938"/>
            <a:ext cx="10515600" cy="5383763"/>
          </a:xfrm>
        </p:spPr>
        <p:txBody>
          <a:bodyPr>
            <a:normAutofit fontScale="92500" lnSpcReduction="10000"/>
          </a:bodyPr>
          <a:lstStyle/>
          <a:p>
            <a:pPr marL="0" indent="0">
              <a:buNone/>
            </a:pPr>
            <a:r>
              <a:rPr lang="en-GB" dirty="0" smtClean="0"/>
              <a:t>The </a:t>
            </a:r>
            <a:r>
              <a:rPr lang="en-GB" dirty="0"/>
              <a:t>benefits of an informal group are as follows:</a:t>
            </a:r>
          </a:p>
          <a:p>
            <a:endParaRPr lang="en-GB" dirty="0"/>
          </a:p>
          <a:p>
            <a:pPr marL="0" indent="0">
              <a:buNone/>
            </a:pPr>
            <a:r>
              <a:rPr lang="en-GB" dirty="0"/>
              <a:t>1. Blending with formal group allows people to work for the formal organisation.</a:t>
            </a:r>
          </a:p>
          <a:p>
            <a:endParaRPr lang="en-GB" dirty="0"/>
          </a:p>
          <a:p>
            <a:pPr marL="0" indent="0">
              <a:buNone/>
            </a:pPr>
            <a:r>
              <a:rPr lang="en-GB" dirty="0"/>
              <a:t>2. Informal work group lightens the workload for the formal manager.</a:t>
            </a:r>
          </a:p>
          <a:p>
            <a:endParaRPr lang="en-GB" dirty="0"/>
          </a:p>
          <a:p>
            <a:pPr marL="0" indent="0">
              <a:buNone/>
            </a:pPr>
            <a:r>
              <a:rPr lang="en-GB" dirty="0"/>
              <a:t>3. Brings satisfaction and stability to the organisation as a whole.</a:t>
            </a:r>
          </a:p>
          <a:p>
            <a:endParaRPr lang="en-GB" dirty="0"/>
          </a:p>
          <a:p>
            <a:pPr marL="0" indent="0">
              <a:buNone/>
            </a:pPr>
            <a:r>
              <a:rPr lang="en-GB" dirty="0"/>
              <a:t>4. Provides a useful channel of communication.</a:t>
            </a:r>
          </a:p>
          <a:p>
            <a:endParaRPr lang="en-GB" dirty="0"/>
          </a:p>
          <a:p>
            <a:pPr marL="0" indent="0">
              <a:buNone/>
            </a:pPr>
            <a:r>
              <a:rPr lang="en-GB" dirty="0"/>
              <a:t>5. Encourages managers to plan and act more carefully.</a:t>
            </a:r>
          </a:p>
        </p:txBody>
      </p:sp>
    </p:spTree>
    <p:extLst>
      <p:ext uri="{BB962C8B-B14F-4D97-AF65-F5344CB8AC3E}">
        <p14:creationId xmlns:p14="http://schemas.microsoft.com/office/powerpoint/2010/main" val="29708655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b="1" dirty="0"/>
              <a:t>Limitations of Informal Groups:</a:t>
            </a:r>
            <a:r>
              <a:rPr lang="en-GB" dirty="0"/>
              <a:t/>
            </a:r>
            <a:br>
              <a:rPr lang="en-GB" dirty="0"/>
            </a:br>
            <a:endParaRPr lang="en-GB" dirty="0"/>
          </a:p>
        </p:txBody>
      </p:sp>
      <p:sp>
        <p:nvSpPr>
          <p:cNvPr id="3" name="Zástupný symbol pro obsah 2"/>
          <p:cNvSpPr>
            <a:spLocks noGrp="1"/>
          </p:cNvSpPr>
          <p:nvPr>
            <p:ph idx="1"/>
          </p:nvPr>
        </p:nvSpPr>
        <p:spPr>
          <a:xfrm>
            <a:off x="838200" y="1268963"/>
            <a:ext cx="10515600" cy="5327780"/>
          </a:xfrm>
        </p:spPr>
        <p:txBody>
          <a:bodyPr>
            <a:normAutofit fontScale="92500" lnSpcReduction="20000"/>
          </a:bodyPr>
          <a:lstStyle/>
          <a:p>
            <a:r>
              <a:rPr lang="en-GB" dirty="0" smtClean="0"/>
              <a:t>The </a:t>
            </a:r>
            <a:r>
              <a:rPr lang="en-GB" dirty="0"/>
              <a:t>limitations are as follows:</a:t>
            </a:r>
          </a:p>
          <a:p>
            <a:endParaRPr lang="en-GB" dirty="0"/>
          </a:p>
          <a:p>
            <a:pPr marL="0" indent="0">
              <a:buNone/>
            </a:pPr>
            <a:r>
              <a:rPr lang="en-GB" dirty="0"/>
              <a:t>1. Resistance to Change because they do not want to deviate from existing norms and learn new ways.</a:t>
            </a:r>
          </a:p>
          <a:p>
            <a:endParaRPr lang="en-GB" dirty="0"/>
          </a:p>
          <a:p>
            <a:pPr marL="0" indent="0">
              <a:buNone/>
            </a:pPr>
            <a:r>
              <a:rPr lang="en-GB" dirty="0"/>
              <a:t>2. Informal group provides most fertile ground for Rumour Mongering because of maliciousness, lack of proper communication systems and processes and ambiguous circumstances.</a:t>
            </a:r>
          </a:p>
          <a:p>
            <a:endParaRPr lang="en-GB" dirty="0"/>
          </a:p>
          <a:p>
            <a:pPr marL="0" indent="0">
              <a:buNone/>
            </a:pPr>
            <a:r>
              <a:rPr lang="en-GB" dirty="0" smtClean="0"/>
              <a:t>3. </a:t>
            </a:r>
            <a:r>
              <a:rPr lang="en-GB" dirty="0"/>
              <a:t>Since a member of an informal group is also a member of a formal group, at times it creates role conflict.</a:t>
            </a:r>
          </a:p>
          <a:p>
            <a:endParaRPr lang="en-GB" dirty="0"/>
          </a:p>
          <a:p>
            <a:pPr marL="0" indent="0">
              <a:buNone/>
            </a:pPr>
            <a:r>
              <a:rPr lang="en-GB" dirty="0"/>
              <a:t>4. Creativity of group member (s) is restricted because of strong pressure for conformity applied by the group.</a:t>
            </a:r>
          </a:p>
        </p:txBody>
      </p:sp>
    </p:spTree>
    <p:extLst>
      <p:ext uri="{BB962C8B-B14F-4D97-AF65-F5344CB8AC3E}">
        <p14:creationId xmlns:p14="http://schemas.microsoft.com/office/powerpoint/2010/main" val="2854789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BEBA8EAE-BF5A-486C-A8C5-ECC9F3942E4B}">
                <a14:imgProps xmlns:a14="http://schemas.microsoft.com/office/drawing/2010/main">
                  <a14:imgLayer r:embed="rId3">
                    <a14:imgEffect>
                      <a14:backgroundRemoval t="1337" b="89840" l="983" r="99017">
                        <a14:foregroundMark x1="3230" y1="22059" x2="48034" y2="28877"/>
                        <a14:foregroundMark x1="97051" y1="22460" x2="60955" y2="28743"/>
                      </a14:backgroundRemoval>
                    </a14:imgEffect>
                    <a14:imgEffect>
                      <a14:artisticCrisscrossEtching/>
                    </a14:imgEffect>
                  </a14:imgLayer>
                </a14:imgProps>
              </a:ext>
              <a:ext uri="{28A0092B-C50C-407E-A947-70E740481C1C}">
                <a14:useLocalDpi xmlns:a14="http://schemas.microsoft.com/office/drawing/2010/main" val="0"/>
              </a:ext>
            </a:extLst>
          </a:blip>
          <a:stretch>
            <a:fillRect/>
          </a:stretch>
        </p:blipFill>
        <p:spPr>
          <a:xfrm>
            <a:off x="2832034" y="404664"/>
            <a:ext cx="6142749" cy="6453336"/>
          </a:xfrm>
          <a:prstGeom prst="rect">
            <a:avLst/>
          </a:prstGeom>
        </p:spPr>
      </p:pic>
      <p:sp>
        <p:nvSpPr>
          <p:cNvPr id="2" name="Nadpis 1">
            <a:extLst>
              <a:ext uri="{FF2B5EF4-FFF2-40B4-BE49-F238E27FC236}">
                <a16:creationId xmlns:a16="http://schemas.microsoft.com/office/drawing/2014/main" id="{1DA83A6F-5B93-4719-B52F-5C24C5A50A47}"/>
              </a:ext>
            </a:extLst>
          </p:cNvPr>
          <p:cNvSpPr>
            <a:spLocks noGrp="1"/>
          </p:cNvSpPr>
          <p:nvPr>
            <p:ph type="ctrTitle"/>
          </p:nvPr>
        </p:nvSpPr>
        <p:spPr>
          <a:xfrm>
            <a:off x="1703512" y="2996952"/>
            <a:ext cx="8892480" cy="2387600"/>
          </a:xfrm>
        </p:spPr>
        <p:txBody>
          <a:bodyPr/>
          <a:lstStyle/>
          <a:p>
            <a:pPr algn="ctr"/>
            <a:r>
              <a:rPr lang="en-US" b="1" dirty="0" smtClean="0">
                <a:solidFill>
                  <a:schemeClr val="accent2">
                    <a:lumMod val="75000"/>
                  </a:schemeClr>
                </a:solidFill>
              </a:rPr>
              <a:t>Thank you for your attention</a:t>
            </a:r>
            <a:endParaRPr lang="en-US" b="1" dirty="0">
              <a:solidFill>
                <a:schemeClr val="accent2">
                  <a:lumMod val="75000"/>
                </a:schemeClr>
              </a:solidFill>
            </a:endParaRPr>
          </a:p>
        </p:txBody>
      </p:sp>
    </p:spTree>
    <p:extLst>
      <p:ext uri="{BB962C8B-B14F-4D97-AF65-F5344CB8AC3E}">
        <p14:creationId xmlns:p14="http://schemas.microsoft.com/office/powerpoint/2010/main" val="741612043"/>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cs-CZ" b="1" dirty="0" err="1" smtClean="0"/>
              <a:t>Introduction</a:t>
            </a:r>
            <a:r>
              <a:rPr lang="en-GB" dirty="0"/>
              <a:t/>
            </a:r>
            <a:br>
              <a:rPr lang="en-GB" dirty="0"/>
            </a:br>
            <a:endParaRPr lang="en-GB" dirty="0"/>
          </a:p>
        </p:txBody>
      </p:sp>
      <p:sp>
        <p:nvSpPr>
          <p:cNvPr id="3" name="Zástupný symbol pro obsah 2"/>
          <p:cNvSpPr>
            <a:spLocks noGrp="1"/>
          </p:cNvSpPr>
          <p:nvPr>
            <p:ph idx="1"/>
          </p:nvPr>
        </p:nvSpPr>
        <p:spPr>
          <a:xfrm>
            <a:off x="772886" y="1052940"/>
            <a:ext cx="10515600" cy="5646439"/>
          </a:xfrm>
        </p:spPr>
        <p:txBody>
          <a:bodyPr>
            <a:normAutofit fontScale="92500" lnSpcReduction="10000"/>
          </a:bodyPr>
          <a:lstStyle/>
          <a:p>
            <a:pPr algn="just"/>
            <a:r>
              <a:rPr lang="en-GB" sz="3400" dirty="0"/>
              <a:t>Within an organization we do find number of groups</a:t>
            </a:r>
            <a:r>
              <a:rPr lang="en-GB" sz="3400" dirty="0" smtClean="0"/>
              <a:t>. </a:t>
            </a:r>
            <a:endParaRPr lang="cs-CZ" sz="3400" dirty="0" smtClean="0"/>
          </a:p>
          <a:p>
            <a:pPr algn="just"/>
            <a:r>
              <a:rPr lang="cs-CZ" sz="3400" b="1" dirty="0" smtClean="0"/>
              <a:t>F</a:t>
            </a:r>
            <a:r>
              <a:rPr lang="en-GB" sz="3400" b="1" dirty="0" err="1" smtClean="0"/>
              <a:t>ormal</a:t>
            </a:r>
            <a:r>
              <a:rPr lang="en-GB" sz="3400" b="1" dirty="0" smtClean="0"/>
              <a:t> </a:t>
            </a:r>
            <a:r>
              <a:rPr lang="en-GB" sz="3400" b="1" dirty="0"/>
              <a:t>or informal groups</a:t>
            </a:r>
            <a:r>
              <a:rPr lang="en-GB" sz="3400" dirty="0"/>
              <a:t>. People work in groups quite frequently and in many different areas </a:t>
            </a:r>
            <a:r>
              <a:rPr lang="cs-CZ" sz="3400" dirty="0" smtClean="0"/>
              <a:t> </a:t>
            </a:r>
            <a:r>
              <a:rPr lang="en-GB" sz="3400" dirty="0" smtClean="0"/>
              <a:t>of </a:t>
            </a:r>
            <a:r>
              <a:rPr lang="en-GB" sz="3400" dirty="0"/>
              <a:t>their life e.g. at work, school/college, sport, hobbies. </a:t>
            </a:r>
            <a:endParaRPr lang="cs-CZ" sz="3400" dirty="0"/>
          </a:p>
          <a:p>
            <a:pPr algn="just"/>
            <a:r>
              <a:rPr lang="en-GB" sz="3400" dirty="0"/>
              <a:t>The managers need to understand Group Dynamics that can enable managers to adopt the right approach of interacting with them.</a:t>
            </a:r>
            <a:endParaRPr lang="cs-CZ" sz="3400" dirty="0"/>
          </a:p>
          <a:p>
            <a:pPr algn="just"/>
            <a:r>
              <a:rPr lang="en-GB" sz="3400" b="1" dirty="0"/>
              <a:t>What is Group Dynamics?</a:t>
            </a:r>
            <a:endParaRPr lang="cs-CZ" sz="3400" b="1" dirty="0"/>
          </a:p>
          <a:p>
            <a:pPr algn="just"/>
            <a:r>
              <a:rPr lang="en-GB" sz="3400" dirty="0"/>
              <a:t>Group dynamics deals with the </a:t>
            </a:r>
            <a:r>
              <a:rPr lang="en-GB" sz="3400" b="1" i="1" dirty="0"/>
              <a:t>attitudes and </a:t>
            </a:r>
            <a:r>
              <a:rPr lang="en-GB" sz="3400" b="1" i="1" dirty="0" smtClean="0"/>
              <a:t>behavioural patterns</a:t>
            </a:r>
            <a:r>
              <a:rPr lang="cs-CZ" sz="3400" b="1" i="1" dirty="0" smtClean="0"/>
              <a:t> </a:t>
            </a:r>
            <a:r>
              <a:rPr lang="en-GB" sz="3400" b="1" i="1" dirty="0" smtClean="0"/>
              <a:t>of a </a:t>
            </a:r>
            <a:r>
              <a:rPr lang="en-GB" sz="3400" b="1" i="1" dirty="0"/>
              <a:t>group.</a:t>
            </a:r>
            <a:r>
              <a:rPr lang="en-GB" sz="3400" dirty="0"/>
              <a:t> Group dynamics concern </a:t>
            </a:r>
            <a:r>
              <a:rPr lang="en-GB" sz="3400" b="1" i="1" dirty="0"/>
              <a:t>how groups are formed</a:t>
            </a:r>
            <a:r>
              <a:rPr lang="en-GB" sz="3400" dirty="0"/>
              <a:t>, what is their </a:t>
            </a:r>
            <a:r>
              <a:rPr lang="en-GB" sz="3400" b="1" i="1" dirty="0"/>
              <a:t>structure</a:t>
            </a:r>
            <a:r>
              <a:rPr lang="en-GB" sz="3400" dirty="0"/>
              <a:t> and which </a:t>
            </a:r>
            <a:r>
              <a:rPr lang="en-GB" sz="3400" b="1" i="1" dirty="0"/>
              <a:t>processes</a:t>
            </a:r>
            <a:r>
              <a:rPr lang="en-GB" sz="3400" dirty="0"/>
              <a:t> are followed </a:t>
            </a:r>
            <a:r>
              <a:rPr lang="en-GB" sz="3400" b="1" i="1" dirty="0"/>
              <a:t>in their functioning</a:t>
            </a:r>
            <a:r>
              <a:rPr lang="en-GB" sz="3400" dirty="0"/>
              <a:t>. Thus, it is concerned with the </a:t>
            </a:r>
            <a:r>
              <a:rPr lang="en-GB" sz="3400" u="sng" dirty="0"/>
              <a:t>interactions and forces operating between groups</a:t>
            </a:r>
            <a:r>
              <a:rPr lang="en-GB" sz="3400" dirty="0" smtClean="0"/>
              <a:t>.</a:t>
            </a:r>
            <a:endParaRPr lang="en-GB" dirty="0"/>
          </a:p>
        </p:txBody>
      </p:sp>
    </p:spTree>
    <p:extLst>
      <p:ext uri="{BB962C8B-B14F-4D97-AF65-F5344CB8AC3E}">
        <p14:creationId xmlns:p14="http://schemas.microsoft.com/office/powerpoint/2010/main" val="22107487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b="1" dirty="0"/>
              <a:t>What is a Formal Group?</a:t>
            </a:r>
            <a:br>
              <a:rPr lang="en-GB" b="1" dirty="0"/>
            </a:br>
            <a:endParaRPr lang="en-GB" dirty="0"/>
          </a:p>
        </p:txBody>
      </p:sp>
      <p:sp>
        <p:nvSpPr>
          <p:cNvPr id="3" name="Zástupný symbol pro obsah 2"/>
          <p:cNvSpPr>
            <a:spLocks noGrp="1"/>
          </p:cNvSpPr>
          <p:nvPr>
            <p:ph idx="1"/>
          </p:nvPr>
        </p:nvSpPr>
        <p:spPr>
          <a:xfrm>
            <a:off x="772886" y="1052940"/>
            <a:ext cx="10515600" cy="5646439"/>
          </a:xfrm>
        </p:spPr>
        <p:txBody>
          <a:bodyPr>
            <a:normAutofit/>
          </a:bodyPr>
          <a:lstStyle/>
          <a:p>
            <a:pPr algn="just"/>
            <a:endParaRPr lang="en-GB" dirty="0"/>
          </a:p>
          <a:p>
            <a:pPr algn="just"/>
            <a:r>
              <a:rPr lang="en-GB" dirty="0"/>
              <a:t>A formal group is formed when  people come together to accomplish specific goals and objectives. An official group has particular structures and roles where responsibilities of members of the group are </a:t>
            </a:r>
            <a:r>
              <a:rPr lang="en-GB" dirty="0" smtClean="0"/>
              <a:t>defined</a:t>
            </a:r>
            <a:r>
              <a:rPr lang="cs-CZ" dirty="0" smtClean="0"/>
              <a:t>.</a:t>
            </a:r>
          </a:p>
          <a:p>
            <a:pPr algn="just"/>
            <a:endParaRPr lang="cs-CZ" dirty="0" smtClean="0"/>
          </a:p>
          <a:p>
            <a:pPr algn="just"/>
            <a:endParaRPr lang="cs-CZ" dirty="0" smtClean="0"/>
          </a:p>
          <a:p>
            <a:pPr algn="just"/>
            <a:endParaRPr lang="en-GB" dirty="0"/>
          </a:p>
        </p:txBody>
      </p:sp>
      <p:pic>
        <p:nvPicPr>
          <p:cNvPr id="7" name="Obrázek 6"/>
          <p:cNvPicPr>
            <a:picLocks noChangeAspect="1"/>
          </p:cNvPicPr>
          <p:nvPr/>
        </p:nvPicPr>
        <p:blipFill>
          <a:blip r:embed="rId4"/>
          <a:stretch>
            <a:fillRect/>
          </a:stretch>
        </p:blipFill>
        <p:spPr>
          <a:xfrm>
            <a:off x="3387892" y="2803695"/>
            <a:ext cx="5416216" cy="3712959"/>
          </a:xfrm>
          <a:prstGeom prst="rect">
            <a:avLst/>
          </a:prstGeom>
        </p:spPr>
      </p:pic>
    </p:spTree>
    <p:extLst>
      <p:ext uri="{BB962C8B-B14F-4D97-AF65-F5344CB8AC3E}">
        <p14:creationId xmlns:p14="http://schemas.microsoft.com/office/powerpoint/2010/main" val="10052650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b="1" dirty="0"/>
              <a:t>What is </a:t>
            </a:r>
            <a:r>
              <a:rPr lang="en-GB" b="1" dirty="0" smtClean="0"/>
              <a:t>a</a:t>
            </a:r>
            <a:r>
              <a:rPr lang="cs-CZ" b="1" dirty="0" smtClean="0"/>
              <a:t>n</a:t>
            </a:r>
            <a:r>
              <a:rPr lang="en-GB" b="1" dirty="0" smtClean="0"/>
              <a:t> </a:t>
            </a:r>
            <a:r>
              <a:rPr lang="cs-CZ" b="1" dirty="0" err="1" smtClean="0"/>
              <a:t>Inf</a:t>
            </a:r>
            <a:r>
              <a:rPr lang="en-GB" b="1" dirty="0" err="1" smtClean="0"/>
              <a:t>ormal</a:t>
            </a:r>
            <a:r>
              <a:rPr lang="en-GB" b="1" dirty="0" smtClean="0"/>
              <a:t> </a:t>
            </a:r>
            <a:r>
              <a:rPr lang="en-GB" b="1" dirty="0"/>
              <a:t>Group?</a:t>
            </a:r>
            <a:br>
              <a:rPr lang="en-GB" b="1" dirty="0"/>
            </a:br>
            <a:endParaRPr lang="en-GB" dirty="0"/>
          </a:p>
        </p:txBody>
      </p:sp>
      <p:sp>
        <p:nvSpPr>
          <p:cNvPr id="3" name="Zástupný symbol pro obsah 2"/>
          <p:cNvSpPr>
            <a:spLocks noGrp="1"/>
          </p:cNvSpPr>
          <p:nvPr>
            <p:ph idx="1"/>
          </p:nvPr>
        </p:nvSpPr>
        <p:spPr>
          <a:xfrm>
            <a:off x="772886" y="1052940"/>
            <a:ext cx="10515600" cy="5646439"/>
          </a:xfrm>
        </p:spPr>
        <p:txBody>
          <a:bodyPr>
            <a:normAutofit/>
          </a:bodyPr>
          <a:lstStyle/>
          <a:p>
            <a:pPr algn="just"/>
            <a:endParaRPr lang="en-GB" dirty="0"/>
          </a:p>
          <a:p>
            <a:pPr algn="just"/>
            <a:r>
              <a:rPr lang="en-GB" dirty="0"/>
              <a:t>An informal group is formed when two or more people come together to accomplish a specific task which is mainly socially geared. The main idea behind the establishment of the informal group is the satisfaction of both personal and psychological needs.</a:t>
            </a:r>
            <a:endParaRPr lang="cs-CZ" dirty="0" smtClean="0"/>
          </a:p>
          <a:p>
            <a:pPr algn="just"/>
            <a:endParaRPr lang="cs-CZ" dirty="0" smtClean="0"/>
          </a:p>
          <a:p>
            <a:pPr algn="just"/>
            <a:endParaRPr lang="en-GB" dirty="0"/>
          </a:p>
        </p:txBody>
      </p:sp>
      <p:pic>
        <p:nvPicPr>
          <p:cNvPr id="4" name="Obrázek 3"/>
          <p:cNvPicPr>
            <a:picLocks noChangeAspect="1"/>
          </p:cNvPicPr>
          <p:nvPr/>
        </p:nvPicPr>
        <p:blipFill>
          <a:blip r:embed="rId4"/>
          <a:stretch>
            <a:fillRect/>
          </a:stretch>
        </p:blipFill>
        <p:spPr>
          <a:xfrm>
            <a:off x="3299711" y="3173212"/>
            <a:ext cx="5237898" cy="3526167"/>
          </a:xfrm>
          <a:prstGeom prst="rect">
            <a:avLst/>
          </a:prstGeom>
        </p:spPr>
      </p:pic>
    </p:spTree>
    <p:extLst>
      <p:ext uri="{BB962C8B-B14F-4D97-AF65-F5344CB8AC3E}">
        <p14:creationId xmlns:p14="http://schemas.microsoft.com/office/powerpoint/2010/main" val="37922234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772886" y="802531"/>
            <a:ext cx="10515600" cy="1325563"/>
          </a:xfrm>
        </p:spPr>
        <p:txBody>
          <a:bodyPr>
            <a:normAutofit fontScale="90000"/>
          </a:bodyPr>
          <a:lstStyle/>
          <a:p>
            <a:r>
              <a:rPr lang="en-GB" b="1" dirty="0"/>
              <a:t>Difference Between Formal Groups and Informal Groups</a:t>
            </a:r>
            <a:r>
              <a:rPr lang="en-GB" b="1" dirty="0"/>
              <a:t/>
            </a:r>
            <a:br>
              <a:rPr lang="en-GB" b="1" dirty="0"/>
            </a:br>
            <a:endParaRPr lang="en-GB" dirty="0"/>
          </a:p>
        </p:txBody>
      </p:sp>
      <p:sp>
        <p:nvSpPr>
          <p:cNvPr id="3" name="Zástupný symbol pro obsah 2"/>
          <p:cNvSpPr>
            <a:spLocks noGrp="1"/>
          </p:cNvSpPr>
          <p:nvPr>
            <p:ph idx="1"/>
          </p:nvPr>
        </p:nvSpPr>
        <p:spPr>
          <a:xfrm>
            <a:off x="558265" y="1703672"/>
            <a:ext cx="10730221" cy="4995707"/>
          </a:xfrm>
        </p:spPr>
        <p:txBody>
          <a:bodyPr>
            <a:normAutofit/>
          </a:bodyPr>
          <a:lstStyle/>
          <a:p>
            <a:pPr algn="just"/>
            <a:endParaRPr lang="en-GB" dirty="0"/>
          </a:p>
          <a:p>
            <a:pPr algn="just"/>
            <a:endParaRPr lang="cs-CZ" dirty="0" smtClean="0"/>
          </a:p>
          <a:p>
            <a:pPr algn="just"/>
            <a:endParaRPr lang="cs-CZ" dirty="0" smtClean="0"/>
          </a:p>
          <a:p>
            <a:pPr algn="just"/>
            <a:endParaRPr lang="en-GB" dirty="0"/>
          </a:p>
        </p:txBody>
      </p:sp>
      <p:pic>
        <p:nvPicPr>
          <p:cNvPr id="6" name="Obrázek 5"/>
          <p:cNvPicPr>
            <a:picLocks noChangeAspect="1"/>
          </p:cNvPicPr>
          <p:nvPr/>
        </p:nvPicPr>
        <p:blipFill rotWithShape="1">
          <a:blip r:embed="rId4"/>
          <a:srcRect l="-1" t="27505" r="-888" b="11236"/>
          <a:stretch/>
        </p:blipFill>
        <p:spPr>
          <a:xfrm>
            <a:off x="1347537" y="2128093"/>
            <a:ext cx="9594027" cy="4395502"/>
          </a:xfrm>
          <a:prstGeom prst="rect">
            <a:avLst/>
          </a:prstGeom>
        </p:spPr>
      </p:pic>
    </p:spTree>
    <p:extLst>
      <p:ext uri="{BB962C8B-B14F-4D97-AF65-F5344CB8AC3E}">
        <p14:creationId xmlns:p14="http://schemas.microsoft.com/office/powerpoint/2010/main" val="6725362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6219" y="230188"/>
            <a:ext cx="2836611" cy="572343"/>
          </a:xfrm>
          <a:prstGeom prst="rect">
            <a:avLst/>
          </a:prstGeom>
        </p:spPr>
      </p:pic>
      <p:sp>
        <p:nvSpPr>
          <p:cNvPr id="2" name="Nadpis 1"/>
          <p:cNvSpPr>
            <a:spLocks noGrp="1"/>
          </p:cNvSpPr>
          <p:nvPr>
            <p:ph type="title"/>
          </p:nvPr>
        </p:nvSpPr>
        <p:spPr/>
        <p:txBody>
          <a:bodyPr/>
          <a:lstStyle/>
          <a:p>
            <a:r>
              <a:rPr lang="en-GB" b="1" dirty="0"/>
              <a:t>Characteristics of a </a:t>
            </a:r>
            <a:r>
              <a:rPr lang="en-GB" b="1" dirty="0" smtClean="0"/>
              <a:t>Group</a:t>
            </a:r>
            <a:endParaRPr lang="en-GB" b="1" dirty="0"/>
          </a:p>
        </p:txBody>
      </p:sp>
      <p:sp>
        <p:nvSpPr>
          <p:cNvPr id="3" name="Zástupný symbol pro obsah 2"/>
          <p:cNvSpPr>
            <a:spLocks noGrp="1"/>
          </p:cNvSpPr>
          <p:nvPr>
            <p:ph idx="1"/>
          </p:nvPr>
        </p:nvSpPr>
        <p:spPr>
          <a:xfrm>
            <a:off x="838200" y="2160053"/>
            <a:ext cx="10515600" cy="4351338"/>
          </a:xfrm>
        </p:spPr>
        <p:txBody>
          <a:bodyPr>
            <a:normAutofit fontScale="92500" lnSpcReduction="10000"/>
          </a:bodyPr>
          <a:lstStyle/>
          <a:p>
            <a:r>
              <a:rPr lang="en-GB" b="1" i="1" dirty="0"/>
              <a:t>Regardless of the size or the purpose, every group has similar characteristics</a:t>
            </a:r>
            <a:r>
              <a:rPr lang="en-GB" b="1" i="1" dirty="0" smtClean="0"/>
              <a:t>:</a:t>
            </a:r>
            <a:endParaRPr lang="cs-CZ" b="1" i="1" dirty="0" smtClean="0"/>
          </a:p>
          <a:p>
            <a:r>
              <a:rPr lang="en-GB" dirty="0" smtClean="0"/>
              <a:t>2 </a:t>
            </a:r>
            <a:r>
              <a:rPr lang="en-GB" dirty="0"/>
              <a:t>or more persons (if it is one person, it is not a group</a:t>
            </a:r>
            <a:r>
              <a:rPr lang="en-GB" dirty="0" smtClean="0"/>
              <a:t>)</a:t>
            </a:r>
            <a:endParaRPr lang="en-GB" dirty="0"/>
          </a:p>
          <a:p>
            <a:r>
              <a:rPr lang="en-GB" dirty="0" smtClean="0"/>
              <a:t>Formal </a:t>
            </a:r>
            <a:r>
              <a:rPr lang="en-GB" dirty="0"/>
              <a:t>social structure (the rules of the game are defined</a:t>
            </a:r>
            <a:r>
              <a:rPr lang="en-GB" dirty="0" smtClean="0"/>
              <a:t>) </a:t>
            </a:r>
            <a:endParaRPr lang="en-GB" dirty="0"/>
          </a:p>
          <a:p>
            <a:r>
              <a:rPr lang="en-GB" dirty="0" smtClean="0"/>
              <a:t>Common </a:t>
            </a:r>
            <a:r>
              <a:rPr lang="en-GB" dirty="0"/>
              <a:t>fate (they will swim together</a:t>
            </a:r>
            <a:r>
              <a:rPr lang="en-GB" dirty="0" smtClean="0"/>
              <a:t>)</a:t>
            </a:r>
            <a:endParaRPr lang="en-GB" dirty="0"/>
          </a:p>
          <a:p>
            <a:r>
              <a:rPr lang="en-GB" dirty="0" smtClean="0"/>
              <a:t>Common </a:t>
            </a:r>
            <a:r>
              <a:rPr lang="en-GB" dirty="0"/>
              <a:t>goals (the destiny is the same and emotionally connected</a:t>
            </a:r>
            <a:r>
              <a:rPr lang="en-GB" dirty="0" smtClean="0"/>
              <a:t>)</a:t>
            </a:r>
            <a:endParaRPr lang="en-GB" dirty="0"/>
          </a:p>
          <a:p>
            <a:r>
              <a:rPr lang="en-GB" dirty="0" smtClean="0"/>
              <a:t>Face-to-face </a:t>
            </a:r>
            <a:r>
              <a:rPr lang="en-GB" dirty="0"/>
              <a:t>interaction (they will talk with each other</a:t>
            </a:r>
            <a:r>
              <a:rPr lang="en-GB" dirty="0" smtClean="0"/>
              <a:t>)</a:t>
            </a:r>
            <a:endParaRPr lang="en-GB" dirty="0"/>
          </a:p>
          <a:p>
            <a:r>
              <a:rPr lang="en-GB" dirty="0" smtClean="0"/>
              <a:t>Interdependence </a:t>
            </a:r>
            <a:r>
              <a:rPr lang="en-GB" dirty="0"/>
              <a:t>(each one is complimentary to the other</a:t>
            </a:r>
            <a:r>
              <a:rPr lang="en-GB" dirty="0" smtClean="0"/>
              <a:t>)</a:t>
            </a:r>
            <a:endParaRPr lang="en-GB" dirty="0"/>
          </a:p>
          <a:p>
            <a:r>
              <a:rPr lang="en-GB" dirty="0" smtClean="0"/>
              <a:t>Self-definition </a:t>
            </a:r>
            <a:r>
              <a:rPr lang="en-GB" dirty="0"/>
              <a:t>as group members (what one is who belongs to the group</a:t>
            </a:r>
            <a:r>
              <a:rPr lang="en-GB" dirty="0" smtClean="0"/>
              <a:t>)</a:t>
            </a:r>
            <a:endParaRPr lang="en-GB" dirty="0"/>
          </a:p>
          <a:p>
            <a:r>
              <a:rPr lang="en-GB" dirty="0" smtClean="0"/>
              <a:t>Recognition </a:t>
            </a:r>
            <a:r>
              <a:rPr lang="en-GB" dirty="0"/>
              <a:t>by others (yes, you belong to the group).</a:t>
            </a:r>
          </a:p>
        </p:txBody>
      </p:sp>
    </p:spTree>
    <p:extLst>
      <p:ext uri="{BB962C8B-B14F-4D97-AF65-F5344CB8AC3E}">
        <p14:creationId xmlns:p14="http://schemas.microsoft.com/office/powerpoint/2010/main" val="93883357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k motiv">
  <a:themeElements>
    <a:clrScheme name="Vlastní 2">
      <a:dk1>
        <a:sysClr val="windowText" lastClr="000000"/>
      </a:dk1>
      <a:lt1>
        <a:sysClr val="window" lastClr="FFFFFF"/>
      </a:lt1>
      <a:dk2>
        <a:srgbClr val="1F497D"/>
      </a:dk2>
      <a:lt2>
        <a:srgbClr val="EEECE1"/>
      </a:lt2>
      <a:accent1>
        <a:srgbClr val="4F81BD"/>
      </a:accent1>
      <a:accent2>
        <a:srgbClr val="C00000"/>
      </a:accent2>
      <a:accent3>
        <a:srgbClr val="9BBB59"/>
      </a:accent3>
      <a:accent4>
        <a:srgbClr val="8064A2"/>
      </a:accent4>
      <a:accent5>
        <a:srgbClr val="4BACC6"/>
      </a:accent5>
      <a:accent6>
        <a:srgbClr val="F79646"/>
      </a:accent6>
      <a:hlink>
        <a:srgbClr val="0000FF"/>
      </a:hlink>
      <a:folHlink>
        <a:srgbClr val="800080"/>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 motiv" id="{44A0A158-DF95-4860-97E7-6E4071F6EC3D}" vid="{DCE1AC11-CFC7-4A60-9382-3AFC73794237}"/>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870</TotalTime>
  <Words>4293</Words>
  <Application>Microsoft Office PowerPoint</Application>
  <PresentationFormat>Širokoúhlá obrazovka</PresentationFormat>
  <Paragraphs>236</Paragraphs>
  <Slides>46</Slides>
  <Notes>14</Notes>
  <HiddenSlides>5</HiddenSlides>
  <MMClips>0</MMClips>
  <ScaleCrop>false</ScaleCrop>
  <HeadingPairs>
    <vt:vector size="6" baseType="variant">
      <vt:variant>
        <vt:lpstr>Použitá písma</vt:lpstr>
      </vt:variant>
      <vt:variant>
        <vt:i4>3</vt:i4>
      </vt:variant>
      <vt:variant>
        <vt:lpstr>Motiv</vt:lpstr>
      </vt:variant>
      <vt:variant>
        <vt:i4>2</vt:i4>
      </vt:variant>
      <vt:variant>
        <vt:lpstr>Nadpisy snímků</vt:lpstr>
      </vt:variant>
      <vt:variant>
        <vt:i4>46</vt:i4>
      </vt:variant>
    </vt:vector>
  </HeadingPairs>
  <TitlesOfParts>
    <vt:vector size="51" baseType="lpstr">
      <vt:lpstr>Arial</vt:lpstr>
      <vt:lpstr>Calibri</vt:lpstr>
      <vt:lpstr>Calibri Light</vt:lpstr>
      <vt:lpstr>Motiv Office</vt:lpstr>
      <vt:lpstr>Uk motiv</vt:lpstr>
      <vt:lpstr>Group Dynamics characteristics, stages, types </vt:lpstr>
      <vt:lpstr>Inroduction </vt:lpstr>
      <vt:lpstr>Inroduction </vt:lpstr>
      <vt:lpstr>What is A Group?</vt:lpstr>
      <vt:lpstr>Introduction </vt:lpstr>
      <vt:lpstr>What is a Formal Group? </vt:lpstr>
      <vt:lpstr>What is an Informal Group? </vt:lpstr>
      <vt:lpstr>Difference Between Formal Groups and Informal Groups </vt:lpstr>
      <vt:lpstr>Characteristics of a Group</vt:lpstr>
      <vt:lpstr>Characteristics of a Group</vt:lpstr>
      <vt:lpstr>Reasons for Group Formation</vt:lpstr>
      <vt:lpstr>Process/Stages of Group Development/Evolution:</vt:lpstr>
      <vt:lpstr>    Stages of Group Development </vt:lpstr>
      <vt:lpstr>Stages of Group Development</vt:lpstr>
      <vt:lpstr> Stages of Group Development </vt:lpstr>
      <vt:lpstr>Stages of Group Development</vt:lpstr>
      <vt:lpstr>  Types of Groups:</vt:lpstr>
      <vt:lpstr>Types of Groups</vt:lpstr>
      <vt:lpstr>  Types of Groups </vt:lpstr>
      <vt:lpstr>Types of groups</vt:lpstr>
      <vt:lpstr>  Types of Groups </vt:lpstr>
      <vt:lpstr>Types of Groups</vt:lpstr>
      <vt:lpstr>  Group Shift: </vt:lpstr>
      <vt:lpstr>  Group Shift: Causes of Group Shift  </vt:lpstr>
      <vt:lpstr>  Group thinking </vt:lpstr>
      <vt:lpstr>  Factors Affecting Group Behaviour: </vt:lpstr>
      <vt:lpstr>  Factors Affecting Group Behaviour: </vt:lpstr>
      <vt:lpstr>  Factors Affecting Group Behaviour: </vt:lpstr>
      <vt:lpstr>  Factors Affecting Group Behaviour: </vt:lpstr>
      <vt:lpstr>  Factors Affecting Group Behaviour: </vt:lpstr>
      <vt:lpstr>  Factors Affecting Group Behaviour: </vt:lpstr>
      <vt:lpstr>Group Cohesiveness:</vt:lpstr>
      <vt:lpstr>Group Processes</vt:lpstr>
      <vt:lpstr>Principles of Group Leadership</vt:lpstr>
      <vt:lpstr>Principles of Group Leadership</vt:lpstr>
      <vt:lpstr>Principles of Group Leadership</vt:lpstr>
      <vt:lpstr>Turning Groups into Effective Teams:</vt:lpstr>
      <vt:lpstr>Turning Groups into Effective Teams:</vt:lpstr>
      <vt:lpstr>Turning Groups into Effective Teams</vt:lpstr>
      <vt:lpstr>Turning Groups into Effective Teams</vt:lpstr>
      <vt:lpstr>Turning Groups into Effective Teams</vt:lpstr>
      <vt:lpstr>Informal Group:</vt:lpstr>
      <vt:lpstr>Informal Group vs. Formal Group:</vt:lpstr>
      <vt:lpstr>Benefits of Informal Groups: </vt:lpstr>
      <vt:lpstr>Limitations of Informal Groups: </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Your Communication Skills Knowledge</dc:title>
  <dc:creator>El-Hmoudová Dagmar</dc:creator>
  <cp:lastModifiedBy>Uživatel systému Windows</cp:lastModifiedBy>
  <cp:revision>32</cp:revision>
  <dcterms:created xsi:type="dcterms:W3CDTF">2019-10-30T09:27:37Z</dcterms:created>
  <dcterms:modified xsi:type="dcterms:W3CDTF">2020-12-01T18:07:36Z</dcterms:modified>
</cp:coreProperties>
</file>