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d7a5bed4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d7a5bed4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d7a5bed41_1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d7a5bed41_1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d7a5bed41_13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d7a5bed41_13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d7a5bed41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d7a5bed41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d7a5bed41_4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d7a5bed41_4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d7a5bed41_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d7a5bed41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d7a5bed41_4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d7a5bed41_4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d7a5bed41_4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d7a5bed41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d7a5bed41_4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d7a5bed41_4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d7a5bed41_4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d7a5bed41_4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d7a5bed41_1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dd7a5bed41_1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d7a5bed4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d7a5bed4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f6cc1ee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f6cc1ee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d7a5bed41_4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dd7a5bed41_4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d7a5bed41_4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d7a5bed41_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d7a5bed41_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d7a5bed41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d7a5bed41_1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d7a5bed41_1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d7a5bed41_1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d7a5bed41_1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d7a5bed41_1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d7a5bed41_1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d7a5bed41_13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d7a5bed41_1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d7a5bed41_1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d7a5bed41_1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13000" y="92350"/>
            <a:ext cx="8118000" cy="117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Idea of Europe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62175" y="5478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525" y="446188"/>
            <a:ext cx="6741499" cy="46973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509575" y="200725"/>
            <a:ext cx="481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Idea Of Europe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418375" y="4497000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Mariam Ezugbaia 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Jakub Koprda 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Julia Domagalska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ctrTitle"/>
          </p:nvPr>
        </p:nvSpPr>
        <p:spPr>
          <a:xfrm>
            <a:off x="311700" y="196975"/>
            <a:ext cx="8520600" cy="9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Congress of Vienna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311700" y="4125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Redrawing Europe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625" y="1177375"/>
            <a:ext cx="4358745" cy="29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ctrTitle"/>
          </p:nvPr>
        </p:nvSpPr>
        <p:spPr>
          <a:xfrm>
            <a:off x="311700" y="67675"/>
            <a:ext cx="8520600" cy="9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20th century conflicts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311700" y="4168950"/>
            <a:ext cx="8520600" cy="7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Solidifying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the European identity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450" y="1064525"/>
            <a:ext cx="4977110" cy="27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National identity?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00" y="434900"/>
            <a:ext cx="7447675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1446"/>
            <a:ext cx="9143999" cy="453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098"/>
            <a:ext cx="9144001" cy="4599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275" y="227575"/>
            <a:ext cx="6582899" cy="44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378" y="0"/>
            <a:ext cx="399324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outcome?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ctrTitle"/>
          </p:nvPr>
        </p:nvSpPr>
        <p:spPr>
          <a:xfrm>
            <a:off x="2001100" y="217450"/>
            <a:ext cx="4756500" cy="6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Challenges and Future Developments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3075"/>
            <a:ext cx="8839201" cy="37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49" y="0"/>
            <a:ext cx="52069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ctrTitle"/>
          </p:nvPr>
        </p:nvSpPr>
        <p:spPr>
          <a:xfrm>
            <a:off x="194608" y="8198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Your Attention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ctrTitle"/>
          </p:nvPr>
        </p:nvSpPr>
        <p:spPr>
          <a:xfrm>
            <a:off x="400333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for discussion: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Do we actually need the European identity?</a:t>
            </a:r>
            <a:endParaRPr b="1"/>
          </a:p>
        </p:txBody>
      </p:sp>
      <p:sp>
        <p:nvSpPr>
          <p:cNvPr id="183" name="Google Shape;183;p33"/>
          <p:cNvSpPr txBox="1"/>
          <p:nvPr>
            <p:ph idx="1" type="subTitle"/>
          </p:nvPr>
        </p:nvSpPr>
        <p:spPr>
          <a:xfrm>
            <a:off x="311700" y="3099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identity?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311700" y="274175"/>
            <a:ext cx="8520600" cy="13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Times New Roman"/>
                <a:ea typeface="Times New Roman"/>
                <a:cs typeface="Times New Roman"/>
                <a:sym typeface="Times New Roman"/>
              </a:rPr>
              <a:t>Origins of the European identity</a:t>
            </a:r>
            <a:endParaRPr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750" y="1694288"/>
            <a:ext cx="3932500" cy="30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0" y="153200"/>
            <a:ext cx="8520600" cy="16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Classical antiquity - Greek and Roman influence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4377450"/>
            <a:ext cx="8520600" cy="5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Cultural, philosophical, and political legacies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863" y="1834100"/>
            <a:ext cx="3792274" cy="25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ctrTitle"/>
          </p:nvPr>
        </p:nvSpPr>
        <p:spPr>
          <a:xfrm>
            <a:off x="311700" y="487225"/>
            <a:ext cx="8520600" cy="5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590">
                <a:latin typeface="Times New Roman"/>
                <a:ea typeface="Times New Roman"/>
                <a:cs typeface="Times New Roman"/>
                <a:sym typeface="Times New Roman"/>
              </a:rPr>
              <a:t>The Middle Ages</a:t>
            </a:r>
            <a:endParaRPr sz="459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311700" y="4172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Holy Roman Empire and the Crusades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354738"/>
            <a:ext cx="4419600" cy="248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11700" y="2630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Renaissance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311700" y="4169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revived interest in classical antiquity and humanism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975" y="1167350"/>
            <a:ext cx="6192061" cy="280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ctrTitle"/>
          </p:nvPr>
        </p:nvSpPr>
        <p:spPr>
          <a:xfrm>
            <a:off x="311700" y="306825"/>
            <a:ext cx="8520600" cy="9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 of Enlightenment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311700" y="4191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Ideas of reason, science, and individual rights 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488" y="1400025"/>
            <a:ext cx="4691021" cy="26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ctrTitle"/>
          </p:nvPr>
        </p:nvSpPr>
        <p:spPr>
          <a:xfrm>
            <a:off x="311700" y="153625"/>
            <a:ext cx="8520600" cy="10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European colonialism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399250" y="4147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         Global expansion of european culture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600" y="1356325"/>
            <a:ext cx="3990803" cy="26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