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6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7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41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8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1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19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35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94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6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0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59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0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1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1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24AB87-B0EB-4BF2-B51E-4CB1833B9553}" type="datetimeFigureOut">
              <a:rPr lang="cs-CZ" smtClean="0"/>
              <a:t>6. 12. 2018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2A4C-D253-4A44-8DB5-A6FE0A0093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56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CFEF2-D833-4D68-8861-3AFF7E526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49" y="571500"/>
            <a:ext cx="6928760" cy="53538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  <a:t>KLÉGR, Aleš: Tezaurus jazyka českého: slovník českých slov a frází souznačných, blízkých a příbuzných</a:t>
            </a:r>
            <a:b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b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  <a:t>Praha : Nakladatelství Lidové noviny 2007</a:t>
            </a:r>
            <a:b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4000" dirty="0">
                <a:latin typeface="Batang" panose="02030600000101010101" pitchFamily="18" charset="-127"/>
                <a:ea typeface="Batang" panose="02030600000101010101" pitchFamily="18" charset="-127"/>
              </a:rPr>
              <a:t>1189 s.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8564B6-39ED-4755-8ED5-29B111BEE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r="9559"/>
          <a:stretch/>
        </p:blipFill>
        <p:spPr>
          <a:xfrm>
            <a:off x="8133050" y="10"/>
            <a:ext cx="405895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27016D-8944-473D-B3BF-38905804F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24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F89B97-347E-4484-BF04-2EC2283E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566057"/>
            <a:ext cx="9797143" cy="6081486"/>
          </a:xfrm>
        </p:spPr>
        <p:txBody>
          <a:bodyPr>
            <a:noAutofit/>
          </a:bodyPr>
          <a:lstStyle/>
          <a:p>
            <a:r>
              <a:rPr lang="cs-CZ" sz="3200" dirty="0">
                <a:latin typeface="Batang" panose="02030600000101010101" pitchFamily="18" charset="-127"/>
                <a:ea typeface="Batang" panose="02030600000101010101" pitchFamily="18" charset="-127"/>
              </a:rPr>
              <a:t>práce je výsledkem dlouhodobého úsilí velmi široké skupiny českých jazykovědců </a:t>
            </a:r>
          </a:p>
          <a:p>
            <a:r>
              <a:rPr lang="cs-CZ" sz="3200" dirty="0">
                <a:latin typeface="Batang" panose="02030600000101010101" pitchFamily="18" charset="-127"/>
                <a:ea typeface="Batang" panose="02030600000101010101" pitchFamily="18" charset="-127"/>
              </a:rPr>
              <a:t>dobrým nástrojem pro každého uživatele českého jazyka vybaveného přiměřenou ctižádosti ke kultivovanému vyjadřování </a:t>
            </a:r>
          </a:p>
          <a:p>
            <a:r>
              <a:rPr lang="cs-CZ" sz="3200" dirty="0">
                <a:latin typeface="Batang" panose="02030600000101010101" pitchFamily="18" charset="-127"/>
                <a:ea typeface="Batang" panose="02030600000101010101" pitchFamily="18" charset="-127"/>
              </a:rPr>
              <a:t>inspirace díla vychází z pojetí a struktury anglického </a:t>
            </a:r>
            <a:r>
              <a:rPr lang="cs-CZ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Rogetova</a:t>
            </a: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 tezauru – </a:t>
            </a:r>
            <a:r>
              <a:rPr lang="cs-CZ" sz="3200" dirty="0">
                <a:latin typeface="Batang" panose="02030600000101010101" pitchFamily="18" charset="-127"/>
                <a:ea typeface="Batang" panose="02030600000101010101" pitchFamily="18" charset="-127"/>
              </a:rPr>
              <a:t>dílo představuje jeho českou paralelu</a:t>
            </a:r>
          </a:p>
        </p:txBody>
      </p:sp>
    </p:spTree>
    <p:extLst>
      <p:ext uri="{BB962C8B-B14F-4D97-AF65-F5344CB8AC3E}">
        <p14:creationId xmlns:p14="http://schemas.microsoft.com/office/powerpoint/2010/main" val="5096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ED618-6F33-40EF-92CF-895DA8C1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490330"/>
            <a:ext cx="10018643" cy="5327374"/>
          </a:xfrm>
        </p:spPr>
        <p:txBody>
          <a:bodyPr>
            <a:noAutofit/>
          </a:bodyPr>
          <a:lstStyle/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tematický tezaurus je zvláštní druh slovníku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řadí slovní jednotky podle významu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podobá se slovníku synonym, má však širší záběr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souhrnný popis slovní zásoby jazyka prostřednictvím systému </a:t>
            </a:r>
            <a:r>
              <a:rPr lang="cs-CZ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885 pojmových kategorií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 každá kategorie zachycuje příslušný pojem různými slovními druhy z různých úhlů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na rozdíl od abecedního slovníku, který popisuje význam slov, tezaurus ukazuje, jakými slovy lze daný význam vyjádřit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průvodcem po slovním bohatství jazyka. </a:t>
            </a:r>
          </a:p>
          <a:p>
            <a:endParaRPr lang="cs-CZ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50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2413B-01CD-4BBC-A217-CEF1E6CFF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357809"/>
            <a:ext cx="10661058" cy="617362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skládá se z vlastního slovníku a z rejstříku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6 tematických okruhů slovníkových hesel: Abstraktní vztahy, Prostor, Hmota, Intelekt, Volní oblast, Emoce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hesla řazena kontrastně, např. síla-slabost, teplo-chlad, což umožňuje vyhledávat slova opačného významu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heslo vnitřně členěno do oddílů podle slovního druhu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oddíly obsahují </a:t>
            </a:r>
            <a:r>
              <a:rPr lang="cs-CZ" sz="2800" dirty="0" err="1">
                <a:latin typeface="Batang" panose="02030600000101010101" pitchFamily="18" charset="-127"/>
                <a:ea typeface="Batang" panose="02030600000101010101" pitchFamily="18" charset="-127"/>
              </a:rPr>
              <a:t>podhesla</a:t>
            </a:r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 s výrazy synonymními, ale i významově souřadnými, podřazenými a nadřazenými, které se vztahují k ústřednímu pojmu </a:t>
            </a:r>
          </a:p>
          <a:p>
            <a:r>
              <a:rPr lang="cs-CZ" sz="2800" dirty="0">
                <a:latin typeface="Batang" panose="02030600000101010101" pitchFamily="18" charset="-127"/>
                <a:ea typeface="Batang" panose="02030600000101010101" pitchFamily="18" charset="-127"/>
              </a:rPr>
              <a:t>rejstřík je rovnocennou součástí slovníku, zahrnuje většinu slov obsažených ve slovníku a sám je tak svého druhu slovníkem</a:t>
            </a:r>
          </a:p>
        </p:txBody>
      </p:sp>
    </p:spTree>
    <p:extLst>
      <p:ext uri="{BB962C8B-B14F-4D97-AF65-F5344CB8AC3E}">
        <p14:creationId xmlns:p14="http://schemas.microsoft.com/office/powerpoint/2010/main" val="52882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B4935-70E4-4967-AE47-23797B44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583096"/>
            <a:ext cx="9568068" cy="5738191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Batang" panose="02030600000101010101" pitchFamily="18" charset="-127"/>
                <a:ea typeface="Batang" panose="02030600000101010101" pitchFamily="18" charset="-127"/>
              </a:rPr>
              <a:t>smysl: zprostředkovat uživateli při psaní co nejvíce výrazových možností, které čeština poskytuje. </a:t>
            </a:r>
          </a:p>
          <a:p>
            <a:r>
              <a:rPr lang="cs-CZ" sz="3600" dirty="0">
                <a:latin typeface="Batang" panose="02030600000101010101" pitchFamily="18" charset="-127"/>
                <a:ea typeface="Batang" panose="02030600000101010101" pitchFamily="18" charset="-127"/>
              </a:rPr>
              <a:t>mnemotechnická pomůcka, pomůže nalézt vhodnější výraz</a:t>
            </a:r>
          </a:p>
          <a:p>
            <a:r>
              <a:rPr lang="cs-CZ" sz="3600" dirty="0">
                <a:latin typeface="Batang" panose="02030600000101010101" pitchFamily="18" charset="-127"/>
                <a:ea typeface="Batang" panose="02030600000101010101" pitchFamily="18" charset="-127"/>
              </a:rPr>
              <a:t>zdroj kreativní inspirace</a:t>
            </a:r>
          </a:p>
          <a:p>
            <a:r>
              <a:rPr lang="cs-CZ" sz="3600" dirty="0">
                <a:latin typeface="Batang" panose="02030600000101010101" pitchFamily="18" charset="-127"/>
                <a:ea typeface="Batang" panose="02030600000101010101" pitchFamily="18" charset="-127"/>
              </a:rPr>
              <a:t>pomocí Tezauru můžeme efektivněji využívat a poznávat mateřštinu</a:t>
            </a:r>
          </a:p>
          <a:p>
            <a:endParaRPr lang="cs-CZ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8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DF93F-912C-4487-B6C4-EF7465AF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71" y="521298"/>
            <a:ext cx="9404723" cy="1400530"/>
          </a:xfrm>
        </p:spPr>
        <p:txBody>
          <a:bodyPr/>
          <a:lstStyle/>
          <a:p>
            <a:r>
              <a:rPr lang="cs-CZ" dirty="0">
                <a:latin typeface="Batang" panose="02030600000101010101" pitchFamily="18" charset="-127"/>
                <a:ea typeface="Batang" panose="02030600000101010101" pitchFamily="18" charset="-127"/>
              </a:rPr>
              <a:t>Význam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27D880-1D45-4673-9B1B-F3FC8377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88" y="0"/>
            <a:ext cx="5570448" cy="6858000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7E82303-6121-4D5F-A338-D000A5A60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38554"/>
              </p:ext>
            </p:extLst>
          </p:nvPr>
        </p:nvGraphicFramePr>
        <p:xfrm>
          <a:off x="10202848" y="1240728"/>
          <a:ext cx="1185863" cy="136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Objekt prostředí balíčkovače" showAsIcon="1" r:id="rId4" imgW="427320" imgH="491040" progId="Package">
                  <p:embed/>
                </p:oleObj>
              </mc:Choice>
              <mc:Fallback>
                <p:oleObj name="Objekt prostředí balíčkovače" showAsIcon="1" r:id="rId4" imgW="427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2848" y="1240728"/>
                        <a:ext cx="1185863" cy="136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96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7CB4-7956-4C9D-B821-D81EFACB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82" y="4618318"/>
            <a:ext cx="9404723" cy="1400530"/>
          </a:xfrm>
        </p:spPr>
        <p:txBody>
          <a:bodyPr/>
          <a:lstStyle/>
          <a:p>
            <a:r>
              <a:rPr lang="cs-CZ" dirty="0">
                <a:latin typeface="Batang" panose="02030600000101010101" pitchFamily="18" charset="-127"/>
                <a:ea typeface="Batang" panose="02030600000101010101" pitchFamily="18" charset="-127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46278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395</TotalTime>
  <Words>218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Batang</vt:lpstr>
      <vt:lpstr>Arial</vt:lpstr>
      <vt:lpstr>Century Gothic</vt:lpstr>
      <vt:lpstr>Wingdings 3</vt:lpstr>
      <vt:lpstr>Ion</vt:lpstr>
      <vt:lpstr>Objekt prostředí balíčkovače</vt:lpstr>
      <vt:lpstr>KLÉGR, Aleš: Tezaurus jazyka českého: slovník českých slov a frází souznačných, blízkých a příbuzných  Praha : Nakladatelství Lidové noviny 2007 1189 s. </vt:lpstr>
      <vt:lpstr>Prezentace aplikace PowerPoint</vt:lpstr>
      <vt:lpstr>Prezentace aplikace PowerPoint</vt:lpstr>
      <vt:lpstr>Prezentace aplikace PowerPoint</vt:lpstr>
      <vt:lpstr>Prezentace aplikace PowerPoint</vt:lpstr>
      <vt:lpstr>Význam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KLÉGR, Aleš: Tezaurus jazyka českého : slovník českých slov a frází souznačných, blízkých a příbuzných. Praha : NLN, Nakladatelství Lidové noviny 2007. 1189 s. </dc:title>
  <dc:creator>Alena Zlámalová</dc:creator>
  <cp:lastModifiedBy>Alena Zlámalová</cp:lastModifiedBy>
  <cp:revision>13</cp:revision>
  <dcterms:created xsi:type="dcterms:W3CDTF">2018-12-05T23:58:37Z</dcterms:created>
  <dcterms:modified xsi:type="dcterms:W3CDTF">2018-12-06T06:36:00Z</dcterms:modified>
</cp:coreProperties>
</file>