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oboto Slab" panose="020B0604020202020204" charset="0"/>
      <p:regular r:id="rId12"/>
      <p:bold r:id="rId13"/>
    </p:embeddedFont>
    <p:embeddedFont>
      <p:font typeface="Roboto" panose="020B0604020202020204" charset="0"/>
      <p:regular r:id="rId14"/>
      <p:bold r:id="rId15"/>
      <p:italic r:id="rId16"/>
      <p:boldItalic r:id="rId17"/>
    </p:embeddedFont>
    <p:embeddedFont>
      <p:font typeface="宋体" panose="02010600030101010101" pitchFamily="2" charset="-122"/>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1pPr>
    <a:lvl2pPr marR="0" lvl="1"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2pPr>
    <a:lvl3pPr marR="0" lvl="2"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3pPr>
    <a:lvl4pPr marR="0" lvl="3"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4pPr>
    <a:lvl5pPr marR="0" lvl="4"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5pPr>
    <a:lvl6pPr marR="0" lvl="5"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6pPr>
    <a:lvl7pPr marR="0" lvl="6"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7pPr>
    <a:lvl8pPr marR="0" lvl="7"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8pPr>
    <a:lvl9pPr marR="0" lvl="8"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9" d="100"/>
          <a:sy n="119" d="100"/>
        </p:scale>
        <p:origin x="418" y="-6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no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1pPr>
    <a:lvl2pPr marR="0" lvl="1"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2pPr>
    <a:lvl3pPr marR="0" lvl="2"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3pPr>
    <a:lvl4pPr marR="0" lvl="3"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4pPr>
    <a:lvl5pPr marR="0" lvl="4"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5pPr>
    <a:lvl6pPr marR="0" lvl="5"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6pPr>
    <a:lvl7pPr marR="0" lvl="6"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7pPr>
    <a:lvl8pPr marR="0" lvl="7"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8pPr>
    <a:lvl9pPr marR="0" lvl="8"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t>Dobrý den, dnes předsta</a:t>
            </a:r>
            <a:r>
              <a:rPr lang="en-US"/>
              <a:t>vuje</a:t>
            </a:r>
            <a:r>
              <a:t> české zemědělství, celkem je to 5 částí.</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6e473a2d5f47d3a9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6e473a2d5f47d3a9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t>Zemědělci k roku 2016 hospodařili na 4 264 tisíc hektarů zemědělské půdy, což představovalo 54 procent celkové rozlohy státu. Na jednoho obyvatele České republiky připadlo 0,42 hektaru zemědělské půdy, z toho 0,30 ha půdy orné, což odpovídá evropskému průměru. Třetinu půdního fondu tvoří lesy.</a:t>
            </a:r>
          </a:p>
          <a:p>
            <a:pPr marL="0" lvl="0" indent="0" algn="l" rtl="0">
              <a:spcBef>
                <a:spcPts val="0"/>
              </a:spcBef>
              <a:spcAft>
                <a:spcPts val="0"/>
              </a:spcAft>
              <a:buNone/>
            </a:pPr>
            <a:endParaRPr lang="zh-CN"/>
          </a:p>
          <a:p>
            <a:pPr marL="0" lvl="0" indent="0" algn="l" rtl="0">
              <a:spcBef>
                <a:spcPts val="0"/>
              </a:spcBef>
              <a:spcAft>
                <a:spcPts val="0"/>
              </a:spcAft>
              <a:buNone/>
            </a:pPr>
            <a:r>
              <a:rPr lang="zh-CN"/>
              <a:t>Od roku 1995 ubývá zemědělské půdy, k roku 2016 asi 15 tisíc hektarů, oproti tomu výměra lesů vzrostla o 16 tisíc hektarů. Podobně klesá výměra orné půdy na úkor trvalých travních porostů, tedy lučin a pastvin. Těch v uvedeném období přibylo 71 tisíc hektarů.</a:t>
            </a:r>
          </a:p>
          <a:p>
            <a:pPr marL="0" lvl="0" indent="0" algn="l" rtl="0">
              <a:spcBef>
                <a:spcPts val="0"/>
              </a:spcBef>
              <a:spcAft>
                <a:spcPts val="0"/>
              </a:spcAft>
              <a:buNone/>
            </a:pPr>
            <a:endParaRPr lang="zh-CN"/>
          </a:p>
          <a:p>
            <a:pPr marL="0" lvl="0" indent="0" algn="l" rtl="0">
              <a:spcBef>
                <a:spcPts val="0"/>
              </a:spcBef>
              <a:spcAft>
                <a:spcPts val="0"/>
              </a:spcAft>
              <a:buNone/>
            </a:pPr>
            <a:r>
              <a:rPr lang="zh-CN"/>
              <a:t>K roku 2004 pracovalo v zemědělství 141 000 osob, ve struktuře zaměstnanosti to představovalo 2,9 % pracovníků v ČR. Typické je, že počet pracovníků v zemědělství od 90. let trvale klesá.</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cbe17967b9f9715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cbe17967b9f9715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t>Existují tři přírodní podmínky pro zemědělskou výrobu.</a:t>
            </a:r>
          </a:p>
          <a:p>
            <a:pPr marL="0" lvl="0" indent="0" algn="l" rtl="0">
              <a:spcBef>
                <a:spcPts val="0"/>
              </a:spcBef>
              <a:spcAft>
                <a:spcPts val="0"/>
              </a:spcAft>
              <a:buNone/>
            </a:pPr>
            <a:r>
              <a:rPr lang="zh-CN"/>
              <a:t>ten soubor těchto faktorů vytváří regionálně diferencované podmínky pro pěstování plodin a pro chov hospodařili zvířectva</a:t>
            </a:r>
          </a:p>
          <a:p>
            <a:pPr marL="0" lvl="0" indent="0" algn="l" rtl="0">
              <a:spcBef>
                <a:spcPts val="0"/>
              </a:spcBef>
              <a:spcAft>
                <a:spcPts val="0"/>
              </a:spcAft>
              <a:buNone/>
            </a:pPr>
            <a:endParaRPr 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6e473a2d5f47d3a9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6e473a2d5f47d3a9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t>Historie rajonizace zemědělské výroby sahá do dob Rakouska-Uherska.</a:t>
            </a:r>
          </a:p>
          <a:p>
            <a:pPr marL="0" lvl="0" indent="0" algn="l" rtl="0">
              <a:spcBef>
                <a:spcPts val="0"/>
              </a:spcBef>
              <a:spcAft>
                <a:spcPts val="0"/>
              </a:spcAft>
              <a:buNone/>
            </a:pPr>
            <a:r>
              <a:rPr lang="zh-CN"/>
              <a:t>Dle ekonomické perspektivy pro zemědělskou produkci  se jednotlivé půdní bloky ohodnotily a výsledkem bylo rozdělení do 5 výrobních oblastí (hlavních), které obsahují jedenáct podoblastí.</a:t>
            </a:r>
          </a:p>
          <a:p>
            <a:pPr marL="0" lvl="0" indent="0" algn="l" rtl="0">
              <a:spcBef>
                <a:spcPts val="0"/>
              </a:spcBef>
              <a:spcAft>
                <a:spcPts val="0"/>
              </a:spcAft>
              <a:buNone/>
            </a:pPr>
            <a:endParaRPr 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6e473a2d5f47d3a9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6e473a2d5f47d3a9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r>
              <a:rPr lang="en-US" altLang="zh-CN"/>
              <a:t>   1  —</a:t>
            </a:r>
            <a:r>
              <a:rPr lang="zh-CN"/>
              <a:t>První je </a:t>
            </a:r>
            <a:r>
              <a:rPr lang="zh-CN">
                <a:latin typeface="Roboto"/>
                <a:ea typeface="Roboto"/>
                <a:cs typeface="Roboto"/>
                <a:sym typeface="Roboto"/>
              </a:rPr>
              <a:t>Kukuřičná oblast</a:t>
            </a:r>
            <a:r>
              <a:rPr lang="en-US" altLang="zh-CN">
                <a:latin typeface="Roboto"/>
                <a:ea typeface="Roboto"/>
                <a:cs typeface="Roboto"/>
                <a:sym typeface="Roboto"/>
              </a:rPr>
              <a:t>,kter</a:t>
            </a:r>
            <a:r>
              <a:rPr lang="zh-CN" altLang="en-US">
                <a:latin typeface="Roboto"/>
                <a:ea typeface="宋体" charset="-122"/>
                <a:cs typeface="Roboto"/>
                <a:sym typeface="Roboto"/>
              </a:rPr>
              <a:t>á </a:t>
            </a:r>
            <a:r>
              <a:rPr lang="zh-CN">
                <a:sym typeface="+mn-ea"/>
              </a:rPr>
              <a:t>zabírající asi 6,7 % zemědělské půdy ČR</a:t>
            </a:r>
            <a:r>
              <a:rPr lang="zh-CN">
                <a:latin typeface="Roboto"/>
                <a:ea typeface="Roboto"/>
                <a:cs typeface="Roboto"/>
                <a:sym typeface="Roboto"/>
              </a:rPr>
              <a:t>.</a:t>
            </a:r>
            <a:r>
              <a:rPr lang="zh-CN"/>
              <a:t>Tuto oblast zemědělské produkce najdete v Dolnomoravském a Dyjsko-svrateckém úvalu. Pro tento typ oblasti je charakteristická rovina nebo mírně zvlněný terén.pro kukuřici je tato oblast nejvhodnější.</a:t>
            </a:r>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r>
              <a:rPr lang="zh-CN">
                <a:latin typeface="Roboto"/>
                <a:ea typeface="Roboto"/>
                <a:cs typeface="Roboto"/>
                <a:sym typeface="Roboto"/>
              </a:rPr>
              <a:t>   </a:t>
            </a:r>
            <a:r>
              <a:rPr lang="en-US" altLang="zh-CN">
                <a:latin typeface="Roboto"/>
                <a:ea typeface="Roboto"/>
                <a:cs typeface="Roboto"/>
                <a:sym typeface="Roboto"/>
              </a:rPr>
              <a:t>2  —</a:t>
            </a:r>
            <a:r>
              <a:rPr lang="zh-CN">
                <a:latin typeface="Roboto"/>
                <a:ea typeface="Roboto"/>
                <a:cs typeface="Roboto"/>
                <a:sym typeface="Roboto"/>
              </a:rPr>
              <a:t>Řepařská oblast</a:t>
            </a:r>
            <a:r>
              <a:rPr lang="zh-CN" sz="1800">
                <a:latin typeface="Roboto"/>
                <a:ea typeface="Roboto"/>
                <a:cs typeface="Roboto"/>
                <a:sym typeface="Roboto"/>
              </a:rPr>
              <a:t> </a:t>
            </a:r>
            <a:r>
              <a:rPr lang="zh-CN"/>
              <a:t>zabírající asi 24,3 % zemědělské půdy ČR.Výrobní oblast řepařská se nachází v Polabské nížině .Pro řepařskou výrobní oblast je charakteristická rovina nebo mírně zvlněný terén.</a:t>
            </a:r>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r>
              <a:rPr lang="zh-CN"/>
              <a:t>   </a:t>
            </a:r>
            <a:r>
              <a:rPr lang="en-US" altLang="zh-CN"/>
              <a:t>3  —</a:t>
            </a:r>
            <a:r>
              <a:rPr lang="zh-CN"/>
              <a:t>Třetí je </a:t>
            </a:r>
            <a:r>
              <a:rPr lang="zh-CN">
                <a:latin typeface="Roboto"/>
                <a:ea typeface="Roboto"/>
                <a:cs typeface="Roboto"/>
                <a:sym typeface="Roboto"/>
              </a:rPr>
              <a:t>Bramborářská oblast .</a:t>
            </a:r>
            <a:r>
              <a:rPr lang="zh-CN"/>
              <a:t>Pěstuje se na ní především žito a brambory případně různé pícniny. Pokud bychom měřili tuto oblast na plochu, tak je nejrozsáhlejší ze všech oblastí. Pokrývá české pahorkatiny a vrchoviny</a:t>
            </a:r>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r>
              <a:rPr lang="zh-CN"/>
              <a:t>   </a:t>
            </a:r>
            <a:r>
              <a:rPr lang="en-US" altLang="zh-CN"/>
              <a:t>4—  </a:t>
            </a:r>
            <a:r>
              <a:rPr lang="zh-CN"/>
              <a:t>ZVO obilnářská (O), typ obilnářsko-krmivářský dělící se na čtyři podoblasti zaujímající 40,5 % zemědělské půdy ČR</a:t>
            </a:r>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endParaRPr lang="zh-CN"/>
          </a:p>
          <a:p>
            <a:pPr marL="457200" lvl="0" indent="-298450" algn="l" rtl="0">
              <a:spcBef>
                <a:spcPts val="0"/>
              </a:spcBef>
              <a:spcAft>
                <a:spcPts val="0"/>
              </a:spcAft>
              <a:buSzPts val="1100"/>
              <a:buAutoNum type="arabicPeriod"/>
            </a:pPr>
            <a:r>
              <a:rPr lang="zh-CN"/>
              <a:t> </a:t>
            </a:r>
            <a:r>
              <a:rPr lang="en-US" altLang="zh-CN"/>
              <a:t>5</a:t>
            </a:r>
            <a:r>
              <a:rPr lang="zh-CN"/>
              <a:t>  </a:t>
            </a:r>
            <a:r>
              <a:rPr lang="en-US" altLang="zh-CN"/>
              <a:t>—</a:t>
            </a:r>
            <a:r>
              <a:rPr lang="zh-CN"/>
              <a:t>   nakonec ZVO pícninářská (P), typ pícninářský s rozhodujícím zaměřením na chov skotu dělící se na tři podoblasti a zaujímající asi 10 % výměry zemědělské půdy České republiky.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698c697d18d667be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698c697d18d667be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t>hlavní užitkové rostliny pěstované v ČR</a:t>
            </a:r>
          </a:p>
          <a:p>
            <a:pPr marL="0" lvl="0" indent="0" algn="l" rtl="0">
              <a:spcBef>
                <a:spcPts val="0"/>
              </a:spcBef>
              <a:spcAft>
                <a:spcPts val="0"/>
              </a:spcAft>
              <a:buNone/>
            </a:pPr>
            <a:r>
              <a:rPr lang="zh-CN"/>
              <a:t>hlavní užitková zvířata chovaná v ČR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6e473a2d5f47d3a9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6e473a2d5f47d3a9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698c697d18d667be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698c697d18d667be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t>poslední je 5 věci,které pálí české zemědělství</a:t>
            </a:r>
          </a:p>
          <a:p>
            <a:pPr marL="0" lvl="0" indent="0" algn="l" rtl="0">
              <a:spcBef>
                <a:spcPts val="0"/>
              </a:spcBef>
              <a:spcAft>
                <a:spcPts val="0"/>
              </a:spcAft>
              <a:buNone/>
            </a:pPr>
            <a:endParaRPr lang="zh-CN"/>
          </a:p>
          <a:p>
            <a:pPr marL="457200" lvl="0" indent="-298450" algn="l" rtl="0">
              <a:spcBef>
                <a:spcPts val="0"/>
              </a:spcBef>
              <a:spcAft>
                <a:spcPts val="0"/>
              </a:spcAft>
              <a:buSzPts val="1100"/>
              <a:buChar char="●"/>
            </a:pPr>
            <a:r>
              <a:rPr lang="zh-CN"/>
              <a:t>  </a:t>
            </a:r>
            <a:r>
              <a:rPr lang="en-US" altLang="zh-CN"/>
              <a:t>1—</a:t>
            </a:r>
            <a:r>
              <a:rPr lang="zh-CN"/>
              <a:t>Každý den ubyde v ČR 25 hektarů zemědělské půdy, to znamená zhruba 40 fotbalových hřišť. Půdu zemědělcům zabírají průmyslové zóny, nákupní střediska a sídliště. Prostor, kde mohou hospodařit, se tak rok od roku snižuje. Na venkově navíc řádí překupníci s půdou, kteří skupují pozemky a následně je prodávají za mnohonásobně vyšší sumy.</a:t>
            </a:r>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r>
              <a:rPr lang="zh-CN"/>
              <a:t>  </a:t>
            </a:r>
            <a:r>
              <a:rPr lang="en-US" altLang="zh-CN"/>
              <a:t>2—</a:t>
            </a:r>
            <a:r>
              <a:rPr lang="zh-CN"/>
              <a:t>Zatímco v minulém století mohli zemědělci počítat s pravidelným deštěm, mrazivými zimami a teplými léty, nyní je to s počasím jako na houpačce.</a:t>
            </a:r>
            <a:r>
              <a:rPr lang="en-US" altLang="zh-CN"/>
              <a:t>v roce 2018 </a:t>
            </a:r>
            <a:r>
              <a:rPr lang="zh-CN"/>
              <a:t>například přineslo řadu suchých a velmi horkých dní následovaných přívaly deště. Půda však vodu nezvládla vsáknout a nechala ji odtéct. Výsledkem takového počasí jsou tedy nejen vysychající nádrže, rybníky a vodní toky, ale také zemědělská pole a louky trpící nedostatkem vláhy.</a:t>
            </a:r>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r>
              <a:rPr lang="zh-CN"/>
              <a:t>  </a:t>
            </a:r>
            <a:r>
              <a:rPr lang="en-US" altLang="zh-CN"/>
              <a:t>3—</a:t>
            </a:r>
            <a:r>
              <a:rPr lang="zh-CN"/>
              <a:t>Po roce 2020 by měly velké zemědělské podniky získávat menší porci dotací, než na jakou byly dosud zvyklé. Českým zemědělským družstvům se však návrh rozhodně nezamlouvá. Velkofarmy jsou totiž pro tuzemské zemědělství typické a odstřižení finanční podpory by mohlo zemědělce ohrozit.</a:t>
            </a:r>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r>
              <a:rPr lang="zh-CN"/>
              <a:t>  </a:t>
            </a:r>
            <a:r>
              <a:rPr lang="en-US" altLang="zh-CN"/>
              <a:t>4—</a:t>
            </a:r>
            <a:r>
              <a:rPr lang="zh-CN"/>
              <a:t>Zatímco ceny potravin v obchodech se rok od roku zvyšují, zemědělci nárůst cen za své produkty nepociťují. Dnes totiž získávají stejné peníze jako třeba před deseti lety. Zemědělci zároveň čelí rostoucím nákladům za osiva, hnojiva, prostředky na ochranu rostlin, pohonné hmoty, ale i pracovní sílu nebo pronájem zemědělské plochy</a:t>
            </a:r>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endParaRPr lang="zh-CN"/>
          </a:p>
          <a:p>
            <a:pPr marL="457200" lvl="0" indent="-298450" algn="l" rtl="0">
              <a:spcBef>
                <a:spcPts val="0"/>
              </a:spcBef>
              <a:spcAft>
                <a:spcPts val="0"/>
              </a:spcAft>
              <a:buSzPts val="1100"/>
              <a:buChar char="●"/>
            </a:pPr>
            <a:r>
              <a:rPr lang="zh-CN"/>
              <a:t>   </a:t>
            </a:r>
            <a:r>
              <a:rPr lang="en-US" altLang="zh-CN"/>
              <a:t>5—</a:t>
            </a:r>
            <a:r>
              <a:rPr lang="zh-CN"/>
              <a:t>Zemědělské podniky jen těžko hledají zaměstnance a situace se má nadále zhoršovat. Podle statistických údajů by mohla zemědělství v následujících deseti letech opustit až třetina pracovníků. Sektoru chybí zejména mladá krev, která by převzala podniky po starší generaci. Problému čelí podniky nejen v České republice, ale i v celé Evropě.</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cbe17967b9f9715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5cbe17967b9f9715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524800" y="672606"/>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6537563" y="33429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4" name="Google Shape;14;p2"/>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title" hasCustomPrompt="1"/>
          </p:nvPr>
        </p:nvSpPr>
        <p:spPr>
          <a:xfrm>
            <a:off x="387900" y="1152450"/>
            <a:ext cx="83682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a:spLocks noGrp="1"/>
          </p:cNvSpPr>
          <p:nvPr>
            <p:ph type="body" idx="1"/>
          </p:nvPr>
        </p:nvSpPr>
        <p:spPr>
          <a:xfrm>
            <a:off x="387900" y="2919450"/>
            <a:ext cx="83682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480750" y="1764950"/>
            <a:ext cx="8222100" cy="907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5"/>
          <p:cNvSpPr txBox="1">
            <a:spLocks noGrp="1"/>
          </p:cNvSpPr>
          <p:nvPr>
            <p:ph type="body" idx="1"/>
          </p:nvPr>
        </p:nvSpPr>
        <p:spPr>
          <a:xfrm>
            <a:off x="387900" y="1489825"/>
            <a:ext cx="3999900" cy="3078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756200" y="1489825"/>
            <a:ext cx="3999900" cy="3078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3879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Google Shape;37;p7"/>
          <p:cNvSpPr txBox="1">
            <a:spLocks noGrp="1"/>
          </p:cNvSpPr>
          <p:nvPr>
            <p:ph type="body" idx="1"/>
          </p:nvPr>
        </p:nvSpPr>
        <p:spPr>
          <a:xfrm>
            <a:off x="387900" y="1594025"/>
            <a:ext cx="2808000" cy="2681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8" name="Google Shape;3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 name="Google Shape;44;p9"/>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265500" y="1209075"/>
            <a:ext cx="4045200" cy="1506300"/>
          </a:xfrm>
          <a:prstGeom prst="rect">
            <a:avLst/>
          </a:prstGeom>
        </p:spPr>
        <p:txBody>
          <a:bodyPr spcFirstLastPara="1" wrap="square" lIns="91425" tIns="91425" rIns="91425" bIns="91425" anchor="b"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Google Shape;46;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47" name="Google Shape;47;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a:endParaRPr/>
          </a:p>
        </p:txBody>
      </p:sp>
      <p:sp>
        <p:nvSpPr>
          <p:cNvPr id="51" name="Google Shape;51;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E7F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ltLang="zh-CN"/>
              <a:t>‹#›</a:t>
            </a:fld>
            <a:endParaRPr lang="zh-CN"/>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1pPr>
      <a:lvl2pPr marR="0" lvl="1"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2pPr>
      <a:lvl3pPr marR="0" lvl="2"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3pPr>
      <a:lvl4pPr marR="0" lvl="3"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4pPr>
      <a:lvl5pPr marR="0" lvl="4"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5pPr>
      <a:lvl6pPr marR="0" lvl="5"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6pPr>
      <a:lvl7pPr marR="0" lvl="6"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7pPr>
      <a:lvl8pPr marR="0" lvl="7"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8pPr>
      <a:lvl9pPr marR="0" lvl="8"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1pPr>
      <a:lvl2pPr marR="0" lvl="1"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2pPr>
      <a:lvl3pPr marR="0" lvl="2"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3pPr>
      <a:lvl4pPr marR="0" lvl="3"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4pPr>
      <a:lvl5pPr marR="0" lvl="4"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5pPr>
      <a:lvl6pPr marR="0" lvl="5"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6pPr>
      <a:lvl7pPr marR="0" lvl="6"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7pPr>
      <a:lvl8pPr marR="0" lvl="7"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8pPr>
      <a:lvl9pPr marR="0" lvl="8"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1pPr>
      <a:lvl2pPr marR="0" lvl="1"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2pPr>
      <a:lvl3pPr marR="0" lvl="2"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3pPr>
      <a:lvl4pPr marR="0" lvl="3"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4pPr>
      <a:lvl5pPr marR="0" lvl="4"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5pPr>
      <a:lvl6pPr marR="0" lvl="5"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6pPr>
      <a:lvl7pPr marR="0" lvl="6"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7pPr>
      <a:lvl8pPr marR="0" lvl="7"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8pPr>
      <a:lvl9pPr marR="0" lvl="8" algn="l" rtl="0">
        <a:lnSpc>
          <a:spcPct val="100000"/>
        </a:lnSpc>
        <a:spcBef>
          <a:spcPts val="0"/>
        </a:spcBef>
        <a:spcAft>
          <a:spcPts val="0"/>
        </a:spcAft>
        <a:buClr>
          <a:srgbClr val="000000"/>
        </a:buClr>
        <a:buFont typeface="Arial" charset="0"/>
        <a:defRPr sz="1400" b="0" i="0" u="none" strike="noStrike" cap="none">
          <a:solidFill>
            <a:srgbClr val="000000"/>
          </a:solidFill>
          <a:latin typeface="Arial" charset="0"/>
          <a:ea typeface="Arial" charset="0"/>
          <a:cs typeface="Arial" charset="0"/>
          <a:sym typeface="Arial" charset="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311708" y="519150"/>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US" altLang="zh-CN">
                <a:solidFill>
                  <a:srgbClr val="121212"/>
                </a:solidFill>
              </a:rPr>
              <a:t>Z</a:t>
            </a:r>
            <a:r>
              <a:rPr lang="zh-CN">
                <a:solidFill>
                  <a:srgbClr val="121212"/>
                </a:solidFill>
              </a:rPr>
              <a:t>emědělství ČR</a:t>
            </a:r>
          </a:p>
        </p:txBody>
      </p:sp>
      <p:sp>
        <p:nvSpPr>
          <p:cNvPr id="64" name="Google Shape;64;p13"/>
          <p:cNvSpPr txBox="1">
            <a:spLocks noGrp="1"/>
          </p:cNvSpPr>
          <p:nvPr>
            <p:ph type="subTitle" idx="1"/>
          </p:nvPr>
        </p:nvSpPr>
        <p:spPr>
          <a:xfrm>
            <a:off x="3951178" y="3268646"/>
            <a:ext cx="4301400" cy="801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zh-CN">
                <a:solidFill>
                  <a:srgbClr val="000000"/>
                </a:solidFill>
              </a:rPr>
              <a:t>Veronika(qing zhu)</a:t>
            </a:r>
            <a:endParaRPr>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zh-CN">
                <a:solidFill>
                  <a:srgbClr val="121212"/>
                </a:solidFill>
              </a:rPr>
              <a:t>Základní</a:t>
            </a:r>
            <a:r>
              <a:rPr lang="zh-CN"/>
              <a:t> </a:t>
            </a:r>
            <a:r>
              <a:rPr lang="zh-CN">
                <a:solidFill>
                  <a:srgbClr val="121212"/>
                </a:solidFill>
              </a:rPr>
              <a:t>charakteristiky zemědělského sektoru</a:t>
            </a:r>
          </a:p>
        </p:txBody>
      </p:sp>
      <p:sp>
        <p:nvSpPr>
          <p:cNvPr id="70" name="Google Shape;70;p14"/>
          <p:cNvSpPr txBox="1">
            <a:spLocks noGrp="1"/>
          </p:cNvSpPr>
          <p:nvPr>
            <p:ph type="body" idx="1"/>
          </p:nvPr>
        </p:nvSpPr>
        <p:spPr>
          <a:xfrm>
            <a:off x="94650" y="1405333"/>
            <a:ext cx="8954700" cy="3516000"/>
          </a:xfrm>
          <a:prstGeom prst="rect">
            <a:avLst/>
          </a:prstGeom>
        </p:spPr>
        <p:txBody>
          <a:bodyPr spcFirstLastPara="1" wrap="square" lIns="91425" tIns="91425" rIns="91425" bIns="91425" anchor="t" anchorCtr="0">
            <a:noAutofit/>
          </a:bodyPr>
          <a:lstStyle/>
          <a:p>
            <a:pPr marL="457200" lvl="0" indent="-355600" algn="l" rtl="0">
              <a:lnSpc>
                <a:spcPct val="200000"/>
              </a:lnSpc>
              <a:spcBef>
                <a:spcPts val="0"/>
              </a:spcBef>
              <a:spcAft>
                <a:spcPts val="0"/>
              </a:spcAft>
              <a:buClr>
                <a:srgbClr val="000000"/>
              </a:buClr>
              <a:buSzPts val="2000"/>
              <a:buChar char="●"/>
            </a:pPr>
            <a:r>
              <a:rPr lang="zh-CN" sz="2000">
                <a:solidFill>
                  <a:srgbClr val="000000"/>
                </a:solidFill>
              </a:rPr>
              <a:t>zemědělské půdy 4264 tisíc hektarů=54% celkové rozlohy státu</a:t>
            </a:r>
            <a:endParaRPr sz="2000">
              <a:solidFill>
                <a:srgbClr val="000000"/>
              </a:solidFill>
            </a:endParaRPr>
          </a:p>
          <a:p>
            <a:pPr marL="457200" lvl="0" indent="-355600" algn="l" rtl="0">
              <a:lnSpc>
                <a:spcPct val="200000"/>
              </a:lnSpc>
              <a:spcBef>
                <a:spcPts val="0"/>
              </a:spcBef>
              <a:spcAft>
                <a:spcPts val="0"/>
              </a:spcAft>
              <a:buClr>
                <a:srgbClr val="000000"/>
              </a:buClr>
              <a:buSzPts val="2000"/>
              <a:buChar char="●"/>
            </a:pPr>
            <a:r>
              <a:rPr lang="zh-CN" sz="2000">
                <a:solidFill>
                  <a:srgbClr val="000000"/>
                </a:solidFill>
              </a:rPr>
              <a:t>zemědělské půdy 0,42 hektaru/člověk -0,30 ha půdy orné</a:t>
            </a:r>
            <a:endParaRPr sz="2000">
              <a:solidFill>
                <a:srgbClr val="000000"/>
              </a:solidFill>
            </a:endParaRPr>
          </a:p>
          <a:p>
            <a:pPr marL="457200" lvl="0" indent="-355600" algn="l" rtl="0">
              <a:lnSpc>
                <a:spcPct val="200000"/>
              </a:lnSpc>
              <a:spcBef>
                <a:spcPts val="0"/>
              </a:spcBef>
              <a:spcAft>
                <a:spcPts val="0"/>
              </a:spcAft>
              <a:buClr>
                <a:srgbClr val="000000"/>
              </a:buClr>
              <a:buSzPts val="2000"/>
              <a:buChar char="●"/>
            </a:pPr>
            <a:r>
              <a:rPr lang="zh-CN" sz="2000">
                <a:solidFill>
                  <a:srgbClr val="000000"/>
                </a:solidFill>
              </a:rPr>
              <a:t>zemědělské půdy ⬇️-výměra lesů ⬆️-výměra orné půdy⬇️(od 1995)</a:t>
            </a:r>
          </a:p>
          <a:p>
            <a:pPr marL="457200" lvl="0" indent="-355600" algn="l" rtl="0">
              <a:lnSpc>
                <a:spcPct val="200000"/>
              </a:lnSpc>
              <a:spcBef>
                <a:spcPts val="0"/>
              </a:spcBef>
              <a:spcAft>
                <a:spcPts val="0"/>
              </a:spcAft>
              <a:buClr>
                <a:srgbClr val="000000"/>
              </a:buClr>
              <a:buSzPts val="2000"/>
              <a:buChar char="●"/>
            </a:pPr>
            <a:r>
              <a:rPr lang="zh-CN" sz="2000">
                <a:solidFill>
                  <a:srgbClr val="000000"/>
                </a:solidFill>
              </a:rPr>
              <a:t>pracovalo v zemědělství 141</a:t>
            </a:r>
            <a:r>
              <a:rPr lang="en-US" altLang="zh-CN" sz="2000">
                <a:solidFill>
                  <a:srgbClr val="000000"/>
                </a:solidFill>
              </a:rPr>
              <a:t>,</a:t>
            </a:r>
            <a:r>
              <a:rPr lang="zh-CN" sz="2000">
                <a:solidFill>
                  <a:srgbClr val="000000"/>
                </a:solidFill>
              </a:rPr>
              <a:t>000 osob=2,9 % ve struktuře zaměstnanosti</a:t>
            </a:r>
            <a:endParaRPr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US" altLang="zh-CN">
                <a:solidFill>
                  <a:srgbClr val="121212"/>
                </a:solidFill>
              </a:rPr>
              <a:t>P</a:t>
            </a:r>
            <a:r>
              <a:rPr lang="zh-CN">
                <a:solidFill>
                  <a:srgbClr val="121212"/>
                </a:solidFill>
              </a:rPr>
              <a:t>odmínky pro zemědělství</a:t>
            </a:r>
          </a:p>
        </p:txBody>
      </p:sp>
      <p:sp>
        <p:nvSpPr>
          <p:cNvPr id="76" name="Google Shape;76;p15"/>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a:bodyPr>
          <a:lstStyle/>
          <a:p>
            <a:pPr marL="114300" lvl="0" indent="0" algn="l" rtl="0">
              <a:lnSpc>
                <a:spcPct val="175000"/>
              </a:lnSpc>
              <a:spcBef>
                <a:spcPts val="0"/>
              </a:spcBef>
              <a:spcAft>
                <a:spcPts val="0"/>
              </a:spcAft>
              <a:buSzPct val="142000"/>
              <a:buBlip>
                <a:blip r:embed="rId3"/>
              </a:buBlip>
            </a:pPr>
            <a:r>
              <a:rPr lang="zh-CN" sz="2000">
                <a:solidFill>
                  <a:srgbClr val="121212"/>
                </a:solidFill>
              </a:rPr>
              <a:t>Charakter reliéfu (svahovitost a nadmořská výška)</a:t>
            </a:r>
          </a:p>
          <a:p>
            <a:pPr marL="114300" lvl="0" indent="0" algn="l" rtl="0">
              <a:lnSpc>
                <a:spcPct val="155000"/>
              </a:lnSpc>
              <a:spcBef>
                <a:spcPts val="0"/>
              </a:spcBef>
              <a:spcAft>
                <a:spcPts val="0"/>
              </a:spcAft>
              <a:buSzPct val="142000"/>
              <a:buBlip>
                <a:blip r:embed="rId3"/>
              </a:buBlip>
            </a:pPr>
            <a:r>
              <a:rPr lang="zh-CN" sz="2000">
                <a:solidFill>
                  <a:srgbClr val="121212"/>
                </a:solidFill>
              </a:rPr>
              <a:t>Půdní předpoklady (zrnitost a typ půdy)</a:t>
            </a:r>
          </a:p>
          <a:p>
            <a:pPr marL="114300" lvl="0" indent="0" algn="l" rtl="0">
              <a:lnSpc>
                <a:spcPct val="155000"/>
              </a:lnSpc>
              <a:spcBef>
                <a:spcPts val="0"/>
              </a:spcBef>
              <a:spcAft>
                <a:spcPts val="0"/>
              </a:spcAft>
              <a:buSzPct val="142000"/>
              <a:buBlip>
                <a:blip r:embed="rId3"/>
              </a:buBlip>
            </a:pPr>
            <a:r>
              <a:rPr lang="zh-CN" sz="2000">
                <a:solidFill>
                  <a:srgbClr val="121212"/>
                </a:solidFill>
              </a:rPr>
              <a:t>Klima (teplota,srážkové poměry)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zh-CN">
                <a:solidFill>
                  <a:srgbClr val="121212"/>
                </a:solidFill>
              </a:rPr>
              <a:t>Rajonizace zemědělské výroby v ČR	</a:t>
            </a:r>
          </a:p>
        </p:txBody>
      </p:sp>
      <p:pic>
        <p:nvPicPr>
          <p:cNvPr id="82" name="Google Shape;82;p16"/>
          <p:cNvPicPr preferRelativeResize="0"/>
          <p:nvPr/>
        </p:nvPicPr>
        <p:blipFill>
          <a:blip r:embed="rId3"/>
          <a:stretch>
            <a:fillRect/>
          </a:stretch>
        </p:blipFill>
        <p:spPr>
          <a:xfrm>
            <a:off x="1586637" y="1144125"/>
            <a:ext cx="5970724" cy="3635501"/>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zh-CN">
                <a:solidFill>
                  <a:srgbClr val="121212"/>
                </a:solidFill>
              </a:rPr>
              <a:t>Zemědělské výrobní oblasti</a:t>
            </a:r>
          </a:p>
        </p:txBody>
      </p:sp>
      <p:sp>
        <p:nvSpPr>
          <p:cNvPr id="2" name="文本框 0"/>
          <p:cNvSpPr txBox="1"/>
          <p:nvPr/>
        </p:nvSpPr>
        <p:spPr>
          <a:xfrm>
            <a:off x="387985" y="1355090"/>
            <a:ext cx="8713470" cy="4234180"/>
          </a:xfrm>
          <a:prstGeom prst="rect">
            <a:avLst/>
          </a:prstGeom>
          <a:noFill/>
        </p:spPr>
        <p:txBody>
          <a:bodyPr wrap="square" rtlCol="0" anchor="t">
            <a:spAutoFit/>
          </a:bodyPr>
          <a:lstStyle/>
          <a:p>
            <a:pPr marL="342900" indent="-342900">
              <a:lnSpc>
                <a:spcPct val="160000"/>
              </a:lnSpc>
              <a:buSzPct val="142000"/>
              <a:buFont typeface="+mj-lt"/>
              <a:buAutoNum type="arabicPeriod"/>
            </a:pPr>
            <a:r>
              <a:rPr lang="zh-CN" altLang="en-US" sz="1600" b="1"/>
              <a:t>Kukuřičná oblast</a:t>
            </a:r>
            <a:r>
              <a:rPr lang="zh-CN" altLang="en-US" sz="1600"/>
              <a:t> </a:t>
            </a:r>
            <a:r>
              <a:rPr lang="en-US" altLang="zh-CN" sz="1600"/>
              <a:t>(</a:t>
            </a:r>
            <a:r>
              <a:rPr lang="zh-CN" altLang="en-US" sz="1600"/>
              <a:t> 6,7 %</a:t>
            </a:r>
            <a:r>
              <a:rPr lang="en-US" altLang="zh-CN" sz="1600"/>
              <a:t>)—v</a:t>
            </a:r>
            <a:r>
              <a:rPr lang="zh-CN" altLang="en-US" sz="1600">
                <a:sym typeface="+mn-ea"/>
              </a:rPr>
              <a:t>ýrobu, jižní části Dyjsko-svrateckého a Dolnomoravského úvalu-charakteristická rovina nebo mírně zvlněný terén-nejvhodnější</a:t>
            </a:r>
          </a:p>
          <a:p>
            <a:pPr marL="342900" indent="-342900">
              <a:lnSpc>
                <a:spcPct val="160000"/>
              </a:lnSpc>
              <a:buSzPct val="142000"/>
              <a:buFont typeface="+mj-lt"/>
              <a:buAutoNum type="arabicPeriod"/>
            </a:pPr>
            <a:r>
              <a:rPr lang="zh-CN" altLang="en-US" sz="1600" b="1"/>
              <a:t>Řepařská oblast </a:t>
            </a:r>
            <a:r>
              <a:rPr lang="en-US" altLang="zh-CN" sz="1600"/>
              <a:t>(2</a:t>
            </a:r>
            <a:r>
              <a:rPr lang="zh-CN" altLang="en-US" sz="1600"/>
              <a:t>4,3 %</a:t>
            </a:r>
            <a:r>
              <a:rPr lang="en-US" altLang="zh-CN" sz="1600"/>
              <a:t>)—</a:t>
            </a:r>
            <a:r>
              <a:rPr lang="zh-CN" altLang="en-US" sz="1600"/>
              <a:t>V polabské nížině-charakteristická rovina nebo mírně zvlněný terén</a:t>
            </a:r>
          </a:p>
          <a:p>
            <a:pPr marL="342900" indent="-342900">
              <a:lnSpc>
                <a:spcPct val="160000"/>
              </a:lnSpc>
              <a:buSzPct val="142000"/>
              <a:buFont typeface="+mj-lt"/>
              <a:buAutoNum type="arabicPeriod"/>
            </a:pPr>
            <a:r>
              <a:rPr lang="zh-CN" altLang="en-US" sz="1600" b="1"/>
              <a:t>Bramborářská oblast </a:t>
            </a:r>
            <a:r>
              <a:rPr lang="en-US" altLang="zh-CN" sz="1600"/>
              <a:t>(</a:t>
            </a:r>
            <a:r>
              <a:rPr lang="zh-CN" altLang="en-US" sz="1600"/>
              <a:t>18,5 %</a:t>
            </a:r>
            <a:r>
              <a:rPr lang="en-US" altLang="zh-CN" sz="1600"/>
              <a:t>)—</a:t>
            </a:r>
            <a:r>
              <a:rPr lang="zh-CN" altLang="en-US" sz="1600"/>
              <a:t>nejrozsáhlejší ze všech oblastí-české pahorkatiny a vrchoviny</a:t>
            </a:r>
          </a:p>
          <a:p>
            <a:pPr marL="342900" indent="-342900">
              <a:lnSpc>
                <a:spcPct val="160000"/>
              </a:lnSpc>
              <a:buSzPct val="142000"/>
              <a:buFont typeface="+mj-lt"/>
              <a:buAutoNum type="arabicPeriod"/>
            </a:pPr>
            <a:r>
              <a:rPr lang="zh-CN" altLang="en-US" sz="1600" b="1"/>
              <a:t>Obilnářská </a:t>
            </a:r>
            <a:r>
              <a:rPr lang="en-US" altLang="zh-CN" sz="1600"/>
              <a:t>(4</a:t>
            </a:r>
            <a:r>
              <a:rPr lang="zh-CN" altLang="en-US" sz="1600"/>
              <a:t>0,5 %</a:t>
            </a:r>
            <a:r>
              <a:rPr lang="en-US" altLang="zh-CN" sz="1600"/>
              <a:t>)—</a:t>
            </a:r>
            <a:r>
              <a:rPr lang="zh-CN" altLang="en-US" sz="1600"/>
              <a:t>typ obilnářsko-krmivářský dělící se na čtyři podoblasti</a:t>
            </a:r>
          </a:p>
          <a:p>
            <a:pPr marL="342900" indent="-342900">
              <a:lnSpc>
                <a:spcPct val="160000"/>
              </a:lnSpc>
              <a:buSzPct val="142000"/>
              <a:buFont typeface="+mj-lt"/>
              <a:buAutoNum type="arabicPeriod"/>
            </a:pPr>
            <a:r>
              <a:rPr lang="zh-CN" altLang="en-US" sz="1600" b="1"/>
              <a:t>Pícninářská</a:t>
            </a:r>
            <a:r>
              <a:rPr lang="zh-CN" altLang="en-US" sz="1600"/>
              <a:t> </a:t>
            </a:r>
            <a:r>
              <a:rPr lang="en-US" altLang="zh-CN" sz="1600"/>
              <a:t>(</a:t>
            </a:r>
            <a:r>
              <a:rPr lang="zh-CN" altLang="en-US" sz="1600"/>
              <a:t>10,0 %</a:t>
            </a:r>
            <a:r>
              <a:rPr lang="en-US" altLang="zh-CN" sz="1600"/>
              <a:t>)—</a:t>
            </a:r>
            <a:r>
              <a:rPr lang="zh-CN" altLang="en-US" sz="1600"/>
              <a:t>typ pícninářský s rozhodujícím zaměřením na chov skotu[6] dělící se na tři podoblasti</a:t>
            </a:r>
          </a:p>
          <a:p>
            <a:pPr marL="0" indent="0">
              <a:lnSpc>
                <a:spcPct val="160000"/>
              </a:lnSpc>
              <a:buNone/>
            </a:pPr>
            <a:endParaRPr lang="zh-CN" altLang="en-US" sz="1600"/>
          </a:p>
          <a:p>
            <a:pPr marL="0" indent="0">
              <a:buNone/>
            </a:pPr>
            <a:endParaRPr lang="zh-CN" altLang="en-US" sz="16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zh-CN">
                <a:solidFill>
                  <a:srgbClr val="121212"/>
                </a:solidFill>
              </a:rPr>
              <a:t>Rozdělení zemědělství v ČR</a:t>
            </a:r>
          </a:p>
        </p:txBody>
      </p:sp>
      <p:sp>
        <p:nvSpPr>
          <p:cNvPr id="94" name="Google Shape;94;p18"/>
          <p:cNvSpPr txBox="1">
            <a:spLocks noGrp="1"/>
          </p:cNvSpPr>
          <p:nvPr>
            <p:ph type="body" idx="1"/>
          </p:nvPr>
        </p:nvSpPr>
        <p:spPr>
          <a:xfrm>
            <a:off x="464185" y="1302385"/>
            <a:ext cx="4291965" cy="330962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sz="1600">
                <a:solidFill>
                  <a:srgbClr val="121212"/>
                </a:solidFill>
              </a:rPr>
              <a:t>Rostlinná výroba:</a:t>
            </a:r>
          </a:p>
          <a:p>
            <a:pPr marL="139700" lvl="0" indent="0" algn="l" rtl="0">
              <a:spcBef>
                <a:spcPts val="1200"/>
              </a:spcBef>
              <a:spcAft>
                <a:spcPts val="0"/>
              </a:spcAft>
              <a:buSzPct val="143000"/>
              <a:buBlip>
                <a:blip r:embed="rId3"/>
              </a:buBlip>
            </a:pPr>
            <a:r>
              <a:rPr lang="zh-CN" sz="1600">
                <a:solidFill>
                  <a:srgbClr val="121212"/>
                </a:solidFill>
              </a:rPr>
              <a:t>obiloviny (pšenice, žito, oves, ječmen i kukuřice)</a:t>
            </a:r>
          </a:p>
          <a:p>
            <a:pPr marL="139700" lvl="0" indent="0" algn="l" rtl="0">
              <a:spcBef>
                <a:spcPts val="0"/>
              </a:spcBef>
              <a:spcAft>
                <a:spcPts val="0"/>
              </a:spcAft>
              <a:buSzPct val="143000"/>
              <a:buBlip>
                <a:blip r:embed="rId3"/>
              </a:buBlip>
            </a:pPr>
            <a:r>
              <a:rPr lang="zh-CN" sz="1600">
                <a:solidFill>
                  <a:srgbClr val="121212"/>
                </a:solidFill>
              </a:rPr>
              <a:t>okopaniny (brambory, cukrová řepa)</a:t>
            </a:r>
          </a:p>
          <a:p>
            <a:pPr marL="139700" lvl="0" indent="0" algn="l" rtl="0">
              <a:spcBef>
                <a:spcPts val="0"/>
              </a:spcBef>
              <a:spcAft>
                <a:spcPts val="0"/>
              </a:spcAft>
              <a:buSzPct val="143000"/>
              <a:buBlip>
                <a:blip r:embed="rId3"/>
              </a:buBlip>
            </a:pPr>
            <a:r>
              <a:rPr lang="zh-CN" sz="1600">
                <a:solidFill>
                  <a:srgbClr val="121212"/>
                </a:solidFill>
              </a:rPr>
              <a:t>olejniny (řepka olejka, mák, slunečnice)</a:t>
            </a:r>
          </a:p>
          <a:p>
            <a:pPr marL="139700" lvl="0" indent="0" algn="l" rtl="0">
              <a:spcBef>
                <a:spcPts val="0"/>
              </a:spcBef>
              <a:spcAft>
                <a:spcPts val="0"/>
              </a:spcAft>
              <a:buSzPct val="143000"/>
              <a:buBlip>
                <a:blip r:embed="rId3"/>
              </a:buBlip>
            </a:pPr>
            <a:r>
              <a:rPr lang="zh-CN" sz="1600">
                <a:solidFill>
                  <a:srgbClr val="121212"/>
                </a:solidFill>
              </a:rPr>
              <a:t>ovoce (jablka, hrušky, třešně, švestky a další)</a:t>
            </a:r>
          </a:p>
          <a:p>
            <a:pPr marL="139700" lvl="0" indent="0" algn="l" rtl="0">
              <a:spcBef>
                <a:spcPts val="0"/>
              </a:spcBef>
              <a:spcAft>
                <a:spcPts val="0"/>
              </a:spcAft>
              <a:buSzPct val="143000"/>
              <a:buBlip>
                <a:blip r:embed="rId3"/>
              </a:buBlip>
            </a:pPr>
            <a:r>
              <a:rPr lang="zh-CN" sz="1600">
                <a:solidFill>
                  <a:srgbClr val="121212"/>
                </a:solidFill>
              </a:rPr>
              <a:t>zelenina (okurky, cibule, salát a mnoho dalších)</a:t>
            </a:r>
          </a:p>
          <a:p>
            <a:pPr marL="139700" lvl="0" indent="0" algn="l" rtl="0">
              <a:spcBef>
                <a:spcPts val="0"/>
              </a:spcBef>
              <a:spcAft>
                <a:spcPts val="0"/>
              </a:spcAft>
              <a:buSzPct val="143000"/>
              <a:buBlip>
                <a:blip r:embed="rId3"/>
              </a:buBlip>
            </a:pPr>
            <a:r>
              <a:rPr lang="zh-CN" sz="1600">
                <a:solidFill>
                  <a:srgbClr val="121212"/>
                </a:solidFill>
              </a:rPr>
              <a:t>luskoviny (hrách, fazole, čočka)</a:t>
            </a:r>
          </a:p>
          <a:p>
            <a:pPr marL="139700" lvl="0" indent="0" algn="l" rtl="0">
              <a:spcBef>
                <a:spcPts val="0"/>
              </a:spcBef>
              <a:spcAft>
                <a:spcPts val="0"/>
              </a:spcAft>
              <a:buSzPct val="143000"/>
              <a:buBlip>
                <a:blip r:embed="rId3"/>
              </a:buBlip>
            </a:pPr>
            <a:r>
              <a:rPr lang="zh-CN" sz="1600">
                <a:solidFill>
                  <a:srgbClr val="121212"/>
                </a:solidFill>
              </a:rPr>
              <a:t>přadné rostliny (len, konopí)</a:t>
            </a:r>
          </a:p>
          <a:p>
            <a:pPr marL="139700" lvl="0" indent="0" algn="l" rtl="0">
              <a:spcBef>
                <a:spcPts val="0"/>
              </a:spcBef>
              <a:spcAft>
                <a:spcPts val="0"/>
              </a:spcAft>
              <a:buSzPct val="143000"/>
              <a:buBlip>
                <a:blip r:embed="rId3"/>
              </a:buBlip>
            </a:pPr>
            <a:r>
              <a:rPr lang="zh-CN" sz="1600">
                <a:solidFill>
                  <a:srgbClr val="121212"/>
                </a:solidFill>
              </a:rPr>
              <a:t>chmel a vinná réva</a:t>
            </a:r>
          </a:p>
        </p:txBody>
      </p:sp>
      <p:sp>
        <p:nvSpPr>
          <p:cNvPr id="95" name="Google Shape;95;p18"/>
          <p:cNvSpPr txBox="1">
            <a:spLocks noGrp="1"/>
          </p:cNvSpPr>
          <p:nvPr>
            <p:ph type="body" idx="2"/>
          </p:nvPr>
        </p:nvSpPr>
        <p:spPr>
          <a:xfrm>
            <a:off x="4756035" y="1302504"/>
            <a:ext cx="3999900" cy="3078900"/>
          </a:xfrm>
          <a:prstGeom prst="rect">
            <a:avLst/>
          </a:prstGeom>
        </p:spPr>
        <p:txBody>
          <a:bodyPr spcFirstLastPara="1" wrap="square" lIns="91425" tIns="91425" rIns="91425" bIns="91425" anchor="t" anchorCtr="0">
            <a:normAutofit/>
          </a:bodyPr>
          <a:lstStyle/>
          <a:p>
            <a:pPr marL="0" lvl="0" indent="0" algn="l" rtl="0">
              <a:lnSpc>
                <a:spcPct val="135000"/>
              </a:lnSpc>
              <a:spcBef>
                <a:spcPts val="0"/>
              </a:spcBef>
              <a:spcAft>
                <a:spcPts val="0"/>
              </a:spcAft>
              <a:buNone/>
            </a:pPr>
            <a:r>
              <a:rPr lang="zh-CN" sz="1600">
                <a:solidFill>
                  <a:srgbClr val="121212"/>
                </a:solidFill>
              </a:rPr>
              <a:t>Živočišná výroba</a:t>
            </a:r>
          </a:p>
          <a:p>
            <a:pPr marL="139700" lvl="0" indent="0" algn="l" rtl="0">
              <a:lnSpc>
                <a:spcPct val="135000"/>
              </a:lnSpc>
              <a:spcBef>
                <a:spcPts val="1200"/>
              </a:spcBef>
              <a:spcAft>
                <a:spcPts val="0"/>
              </a:spcAft>
              <a:buSzPct val="142000"/>
              <a:buBlip>
                <a:blip r:embed="rId3"/>
              </a:buBlip>
            </a:pPr>
            <a:r>
              <a:rPr lang="zh-CN" sz="1600">
                <a:solidFill>
                  <a:srgbClr val="121212"/>
                </a:solidFill>
              </a:rPr>
              <a:t> skot (pro mléko a maso)</a:t>
            </a:r>
          </a:p>
          <a:p>
            <a:pPr marL="139700" lvl="0" indent="0" algn="l" rtl="0">
              <a:lnSpc>
                <a:spcPct val="135000"/>
              </a:lnSpc>
              <a:spcBef>
                <a:spcPts val="0"/>
              </a:spcBef>
              <a:spcAft>
                <a:spcPts val="0"/>
              </a:spcAft>
              <a:buSzPct val="142000"/>
              <a:buBlip>
                <a:blip r:embed="rId3"/>
              </a:buBlip>
            </a:pPr>
            <a:r>
              <a:rPr lang="zh-CN" sz="1600">
                <a:solidFill>
                  <a:srgbClr val="121212"/>
                </a:solidFill>
              </a:rPr>
              <a:t>prasata (pro maso a sádlo)</a:t>
            </a:r>
          </a:p>
          <a:p>
            <a:pPr marL="139700" lvl="0" indent="0" algn="l" rtl="0">
              <a:lnSpc>
                <a:spcPct val="135000"/>
              </a:lnSpc>
              <a:spcBef>
                <a:spcPts val="0"/>
              </a:spcBef>
              <a:spcAft>
                <a:spcPts val="0"/>
              </a:spcAft>
              <a:buSzPct val="142000"/>
              <a:buBlip>
                <a:blip r:embed="rId3"/>
              </a:buBlip>
            </a:pPr>
            <a:r>
              <a:rPr lang="zh-CN" sz="1600">
                <a:solidFill>
                  <a:srgbClr val="121212"/>
                </a:solidFill>
              </a:rPr>
              <a:t>drůbež (pro maso a vejce)</a:t>
            </a:r>
          </a:p>
          <a:p>
            <a:pPr marL="139700" lvl="0" indent="0" algn="l" rtl="0">
              <a:lnSpc>
                <a:spcPct val="135000"/>
              </a:lnSpc>
              <a:spcBef>
                <a:spcPts val="0"/>
              </a:spcBef>
              <a:spcAft>
                <a:spcPts val="0"/>
              </a:spcAft>
              <a:buSzPct val="142000"/>
              <a:buBlip>
                <a:blip r:embed="rId3"/>
              </a:buBlip>
            </a:pPr>
            <a:r>
              <a:rPr lang="zh-CN" sz="1600">
                <a:solidFill>
                  <a:srgbClr val="121212"/>
                </a:solidFill>
              </a:rPr>
              <a:t>ovce a kozy (pro mléko, maso a vlnu)</a:t>
            </a:r>
          </a:p>
          <a:p>
            <a:pPr marL="139700" lvl="0" indent="0" algn="l" rtl="0">
              <a:lnSpc>
                <a:spcPct val="135000"/>
              </a:lnSpc>
              <a:spcBef>
                <a:spcPts val="0"/>
              </a:spcBef>
              <a:spcAft>
                <a:spcPts val="0"/>
              </a:spcAft>
              <a:buSzPct val="142000"/>
              <a:buBlip>
                <a:blip r:embed="rId3"/>
              </a:buBlip>
            </a:pPr>
            <a:r>
              <a:rPr lang="zh-CN" sz="1600">
                <a:solidFill>
                  <a:srgbClr val="121212"/>
                </a:solidFill>
              </a:rPr>
              <a:t>ryby (maso) spíše jen sezónní</a:t>
            </a:r>
          </a:p>
          <a:p>
            <a:pPr marL="139700" lvl="0" indent="0" algn="l" rtl="0">
              <a:lnSpc>
                <a:spcPct val="135000"/>
              </a:lnSpc>
              <a:spcBef>
                <a:spcPts val="0"/>
              </a:spcBef>
              <a:spcAft>
                <a:spcPts val="0"/>
              </a:spcAft>
              <a:buSzPct val="142000"/>
              <a:buBlip>
                <a:blip r:embed="rId3"/>
              </a:buBlip>
            </a:pPr>
            <a:r>
              <a:rPr lang="zh-CN" sz="1600">
                <a:solidFill>
                  <a:srgbClr val="121212"/>
                </a:solidFill>
              </a:rPr>
              <a:t>včely (pro med a včelí vosk)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1" name="Google Shape;101;p19"/>
          <p:cNvSpPr txBox="1">
            <a:spLocks noGrp="1"/>
          </p:cNvSpPr>
          <p:nvPr>
            <p:ph type="body" idx="1"/>
          </p:nvPr>
        </p:nvSpPr>
        <p:spPr>
          <a:xfrm>
            <a:off x="5708398" y="3407150"/>
            <a:ext cx="2468700" cy="5784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zh-CN">
                <a:solidFill>
                  <a:srgbClr val="121212"/>
                </a:solidFill>
              </a:rPr>
              <a:t>Plemeno český strakatý skot</a:t>
            </a:r>
          </a:p>
        </p:txBody>
      </p:sp>
      <p:sp>
        <p:nvSpPr>
          <p:cNvPr id="102" name="Google Shape;102;p19"/>
          <p:cNvSpPr txBox="1">
            <a:spLocks noGrp="1"/>
          </p:cNvSpPr>
          <p:nvPr>
            <p:ph type="body" idx="2"/>
          </p:nvPr>
        </p:nvSpPr>
        <p:spPr>
          <a:xfrm>
            <a:off x="1349176" y="3460700"/>
            <a:ext cx="1234800" cy="4713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zh-CN" sz="1450">
                <a:solidFill>
                  <a:srgbClr val="121212"/>
                </a:solidFill>
              </a:rPr>
              <a:t>Pšenice</a:t>
            </a:r>
          </a:p>
        </p:txBody>
      </p:sp>
      <p:pic>
        <p:nvPicPr>
          <p:cNvPr id="103" name="Google Shape;103;p19"/>
          <p:cNvPicPr preferRelativeResize="0"/>
          <p:nvPr/>
        </p:nvPicPr>
        <p:blipFill>
          <a:blip r:embed="rId3"/>
          <a:stretch>
            <a:fillRect/>
          </a:stretch>
        </p:blipFill>
        <p:spPr>
          <a:xfrm>
            <a:off x="5708402" y="1489827"/>
            <a:ext cx="2368202" cy="1571625"/>
          </a:xfrm>
          <a:prstGeom prst="rect">
            <a:avLst/>
          </a:prstGeom>
          <a:noFill/>
          <a:ln>
            <a:noFill/>
          </a:ln>
        </p:spPr>
      </p:pic>
      <p:pic>
        <p:nvPicPr>
          <p:cNvPr id="104" name="Google Shape;104;p19"/>
          <p:cNvPicPr preferRelativeResize="0"/>
          <p:nvPr/>
        </p:nvPicPr>
        <p:blipFill>
          <a:blip r:embed="rId4"/>
          <a:stretch>
            <a:fillRect/>
          </a:stretch>
        </p:blipFill>
        <p:spPr>
          <a:xfrm>
            <a:off x="909324" y="1489827"/>
            <a:ext cx="2368200" cy="1776150"/>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zh-CN">
                <a:solidFill>
                  <a:srgbClr val="121212"/>
                </a:solidFill>
              </a:rPr>
              <a:t>5 věcí, které pálí české zemědělství（2019）</a:t>
            </a:r>
          </a:p>
        </p:txBody>
      </p:sp>
      <p:sp>
        <p:nvSpPr>
          <p:cNvPr id="110" name="Google Shape;110;p20"/>
          <p:cNvSpPr txBox="1">
            <a:spLocks noGrp="1"/>
          </p:cNvSpPr>
          <p:nvPr>
            <p:ph type="body" idx="1"/>
          </p:nvPr>
        </p:nvSpPr>
        <p:spPr>
          <a:xfrm>
            <a:off x="194250" y="1475388"/>
            <a:ext cx="8755500" cy="2958300"/>
          </a:xfrm>
          <a:prstGeom prst="rect">
            <a:avLst/>
          </a:prstGeom>
        </p:spPr>
        <p:txBody>
          <a:bodyPr spcFirstLastPara="1" wrap="square" lIns="91425" tIns="91425" rIns="91425" bIns="91425" anchor="t" anchorCtr="0">
            <a:noAutofit/>
          </a:bodyPr>
          <a:lstStyle/>
          <a:p>
            <a:pPr marL="457200" lvl="0" indent="-349250" algn="l" rtl="0">
              <a:lnSpc>
                <a:spcPct val="150000"/>
              </a:lnSpc>
              <a:spcBef>
                <a:spcPts val="0"/>
              </a:spcBef>
              <a:spcAft>
                <a:spcPts val="0"/>
              </a:spcAft>
              <a:buClr>
                <a:srgbClr val="000000"/>
              </a:buClr>
              <a:buSzPts val="1900"/>
              <a:buAutoNum type="arabicPeriod"/>
            </a:pPr>
            <a:r>
              <a:rPr lang="zh-CN" sz="1900" b="1">
                <a:solidFill>
                  <a:srgbClr val="000000"/>
                </a:solidFill>
              </a:rPr>
              <a:t>Chybějící půda</a:t>
            </a:r>
            <a:r>
              <a:rPr lang="zh-CN" sz="1900">
                <a:solidFill>
                  <a:srgbClr val="000000"/>
                </a:solidFill>
              </a:rPr>
              <a:t>-umýt 25 hektarů</a:t>
            </a:r>
            <a:endParaRPr sz="1900">
              <a:solidFill>
                <a:srgbClr val="000000"/>
              </a:solidFill>
            </a:endParaRPr>
          </a:p>
          <a:p>
            <a:pPr marL="457200" lvl="0" indent="-349250" algn="l" rtl="0">
              <a:lnSpc>
                <a:spcPct val="150000"/>
              </a:lnSpc>
              <a:spcBef>
                <a:spcPts val="0"/>
              </a:spcBef>
              <a:spcAft>
                <a:spcPts val="0"/>
              </a:spcAft>
              <a:buClr>
                <a:srgbClr val="000000"/>
              </a:buClr>
              <a:buSzPts val="1900"/>
              <a:buAutoNum type="arabicPeriod"/>
            </a:pPr>
            <a:r>
              <a:rPr lang="zh-CN" sz="1900" b="1">
                <a:solidFill>
                  <a:srgbClr val="000000"/>
                </a:solidFill>
              </a:rPr>
              <a:t>Léta bez deště</a:t>
            </a:r>
            <a:r>
              <a:rPr lang="zh-CN" sz="1900">
                <a:solidFill>
                  <a:srgbClr val="000000"/>
                </a:solidFill>
              </a:rPr>
              <a:t>-počasí jako na houpačce</a:t>
            </a:r>
            <a:endParaRPr sz="1900">
              <a:solidFill>
                <a:srgbClr val="000000"/>
              </a:solidFill>
            </a:endParaRPr>
          </a:p>
          <a:p>
            <a:pPr marL="457200" lvl="0" indent="-349250" algn="l" rtl="0">
              <a:lnSpc>
                <a:spcPct val="150000"/>
              </a:lnSpc>
              <a:spcBef>
                <a:spcPts val="0"/>
              </a:spcBef>
              <a:spcAft>
                <a:spcPts val="0"/>
              </a:spcAft>
              <a:buClr>
                <a:srgbClr val="000000"/>
              </a:buClr>
              <a:buSzPts val="1900"/>
              <a:buAutoNum type="arabicPeriod"/>
            </a:pPr>
            <a:r>
              <a:rPr lang="zh-CN" sz="1900" b="1">
                <a:solidFill>
                  <a:srgbClr val="000000"/>
                </a:solidFill>
              </a:rPr>
              <a:t>Omezení dotací</a:t>
            </a:r>
            <a:r>
              <a:rPr lang="zh-CN" sz="1900">
                <a:solidFill>
                  <a:srgbClr val="000000"/>
                </a:solidFill>
              </a:rPr>
              <a:t>-Po roce 2020 by měly velké zemědělské podniky získávat menší porci dotací, než na jakou byly dosud zvyklé.</a:t>
            </a:r>
            <a:endParaRPr sz="1900">
              <a:solidFill>
                <a:srgbClr val="000000"/>
              </a:solidFill>
            </a:endParaRPr>
          </a:p>
          <a:p>
            <a:pPr marL="457200" lvl="0" indent="-349250" algn="l" rtl="0">
              <a:lnSpc>
                <a:spcPct val="150000"/>
              </a:lnSpc>
              <a:spcBef>
                <a:spcPts val="0"/>
              </a:spcBef>
              <a:spcAft>
                <a:spcPts val="0"/>
              </a:spcAft>
              <a:buClr>
                <a:srgbClr val="000000"/>
              </a:buClr>
              <a:buSzPts val="1900"/>
              <a:buAutoNum type="arabicPeriod"/>
            </a:pPr>
            <a:r>
              <a:rPr lang="zh-CN" sz="1900" b="1">
                <a:solidFill>
                  <a:srgbClr val="000000"/>
                </a:solidFill>
              </a:rPr>
              <a:t>Nepříznivý trh</a:t>
            </a:r>
            <a:r>
              <a:rPr lang="zh-CN" sz="1900">
                <a:solidFill>
                  <a:srgbClr val="000000"/>
                </a:solidFill>
              </a:rPr>
              <a:t>-zemědělci získávají stejné peníze jako třeba před deseti lety</a:t>
            </a:r>
            <a:endParaRPr sz="1900">
              <a:solidFill>
                <a:srgbClr val="000000"/>
              </a:solidFill>
            </a:endParaRPr>
          </a:p>
          <a:p>
            <a:pPr marL="457200" lvl="0" indent="-349250" algn="l" rtl="0">
              <a:lnSpc>
                <a:spcPct val="150000"/>
              </a:lnSpc>
              <a:spcBef>
                <a:spcPts val="0"/>
              </a:spcBef>
              <a:spcAft>
                <a:spcPts val="0"/>
              </a:spcAft>
              <a:buClr>
                <a:srgbClr val="000000"/>
              </a:buClr>
              <a:buSzPts val="1900"/>
              <a:buAutoNum type="arabicPeriod"/>
            </a:pPr>
            <a:r>
              <a:rPr lang="zh-CN" sz="1900" b="1">
                <a:solidFill>
                  <a:srgbClr val="000000"/>
                </a:solidFill>
              </a:rPr>
              <a:t>Zemědělců ubývá</a:t>
            </a:r>
            <a:r>
              <a:rPr lang="zh-CN" sz="1900">
                <a:solidFill>
                  <a:srgbClr val="000000"/>
                </a:solidFill>
              </a:rPr>
              <a:t>-Zemědělské podniky jen těžko hledají zaměstnance</a:t>
            </a:r>
            <a:endParaRPr sz="190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01559" y="1885660"/>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zh-CN">
                <a:solidFill>
                  <a:srgbClr val="121212"/>
                </a:solidFill>
              </a:rPr>
              <a:t>Děkuji za poslech!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5182</Words>
  <Application>Microsoft Office PowerPoint</Application>
  <PresentationFormat>Předvádění na obrazovce (16:9)</PresentationFormat>
  <Paragraphs>89</Paragraphs>
  <Slides>9</Slides>
  <Notes>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Roboto Slab</vt:lpstr>
      <vt:lpstr>Roboto</vt:lpstr>
      <vt:lpstr>Arial</vt:lpstr>
      <vt:lpstr>宋体</vt:lpstr>
      <vt:lpstr>Marina</vt:lpstr>
      <vt:lpstr>Zemědělství ČR</vt:lpstr>
      <vt:lpstr>Základní charakteristiky zemědělského sektoru</vt:lpstr>
      <vt:lpstr>Podmínky pro zemědělství</vt:lpstr>
      <vt:lpstr>Rajonizace zemědělské výroby v ČR </vt:lpstr>
      <vt:lpstr>Zemědělské výrobní oblasti</vt:lpstr>
      <vt:lpstr>Rozdělení zemědělství v ČR</vt:lpstr>
      <vt:lpstr>Prezentace aplikace PowerPoint</vt:lpstr>
      <vt:lpstr>5 věcí, které pálí české zemědělství（2019）</vt:lpstr>
      <vt:lpstr>Děkuji za poslech!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Zemědělství ČR</dc:title>
  <dc:creator>FFUK</dc:creator>
  <cp:lastModifiedBy>FFUK</cp:lastModifiedBy>
  <cp:revision>1</cp:revision>
  <dcterms:created xsi:type="dcterms:W3CDTF">1900-01-01T00:00:00Z</dcterms:created>
  <dcterms:modified xsi:type="dcterms:W3CDTF">2021-04-08T08:21:10Z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1F2C3DCFABC47D0E75676E60D3F42FF6</vt:lpwstr>
  </property>
  <property fmtid="{D5CDD505-2E9C-101B-9397-08002B2CF9AE}" pid="3" name="KSOProductBuildVer">
    <vt:lpwstr>2052-11.7.0</vt:lpwstr>
  </property>
</Properties>
</file>