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314" r:id="rId3"/>
    <p:sldId id="288" r:id="rId4"/>
    <p:sldId id="258" r:id="rId5"/>
    <p:sldId id="260" r:id="rId6"/>
    <p:sldId id="279" r:id="rId7"/>
    <p:sldId id="261" r:id="rId8"/>
    <p:sldId id="262" r:id="rId9"/>
    <p:sldId id="263" r:id="rId10"/>
    <p:sldId id="264" r:id="rId11"/>
    <p:sldId id="280" r:id="rId12"/>
    <p:sldId id="265" r:id="rId13"/>
    <p:sldId id="266" r:id="rId14"/>
    <p:sldId id="289" r:id="rId15"/>
    <p:sldId id="268" r:id="rId16"/>
    <p:sldId id="267" r:id="rId17"/>
    <p:sldId id="281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291" r:id="rId28"/>
    <p:sldId id="292" r:id="rId29"/>
    <p:sldId id="293" r:id="rId30"/>
    <p:sldId id="294" r:id="rId31"/>
    <p:sldId id="312" r:id="rId32"/>
    <p:sldId id="313" r:id="rId33"/>
    <p:sldId id="269" r:id="rId34"/>
    <p:sldId id="270" r:id="rId35"/>
    <p:sldId id="271" r:id="rId36"/>
    <p:sldId id="282" r:id="rId37"/>
    <p:sldId id="272" r:id="rId38"/>
    <p:sldId id="273" r:id="rId39"/>
    <p:sldId id="297" r:id="rId40"/>
    <p:sldId id="298" r:id="rId41"/>
    <p:sldId id="274" r:id="rId42"/>
    <p:sldId id="300" r:id="rId43"/>
    <p:sldId id="275" r:id="rId44"/>
    <p:sldId id="283" r:id="rId45"/>
    <p:sldId id="276" r:id="rId46"/>
    <p:sldId id="277" r:id="rId47"/>
    <p:sldId id="284" r:id="rId48"/>
    <p:sldId id="285" r:id="rId49"/>
    <p:sldId id="295" r:id="rId50"/>
    <p:sldId id="296" r:id="rId51"/>
    <p:sldId id="302" r:id="rId52"/>
    <p:sldId id="278" r:id="rId5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85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50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31FCA-1EE7-4EC8-BF9B-3995E61B3799}" type="datetimeFigureOut">
              <a:rPr lang="cs-CZ" smtClean="0"/>
              <a:pPr>
                <a:defRPr/>
              </a:pPr>
              <a:t>27.3.2017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51C20-E5EE-44C1-885C-E62D3DCA63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44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7D7A9-431C-4A6A-8B20-E6A3A488C6BF}" type="datetimeFigureOut">
              <a:rPr lang="cs-CZ" smtClean="0"/>
              <a:pPr>
                <a:defRPr/>
              </a:pPr>
              <a:t>27.3.2017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2D8DA-80C9-4C78-BAEA-825D3557E91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5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349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360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978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765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33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71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39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58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31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30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9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43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95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E13A-A86E-42D6-BF19-77BE345B1618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ADB54-61B6-4F7E-B2E4-93920B72C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727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Kulturní </a:t>
            </a:r>
            <a:r>
              <a:rPr lang="cs-CZ"/>
              <a:t>a </a:t>
            </a:r>
            <a:r>
              <a:rPr lang="cs-CZ" smtClean="0"/>
              <a:t>literární </a:t>
            </a:r>
            <a:r>
              <a:rPr lang="cs-CZ" dirty="0"/>
              <a:t>prostředí v Českém království  13. století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213002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 Středověké písemnictví a knižní kultura středověku</a:t>
            </a:r>
          </a:p>
          <a:p>
            <a:r>
              <a:rPr lang="cs-CZ" dirty="0" smtClean="0"/>
              <a:t>výběrová přednáška LS 2016/2017</a:t>
            </a:r>
          </a:p>
          <a:p>
            <a:r>
              <a:rPr lang="cs-CZ" dirty="0" smtClean="0"/>
              <a:t>Mg. Petra Michalová</a:t>
            </a:r>
          </a:p>
          <a:p>
            <a:r>
              <a:rPr lang="cs-CZ" dirty="0" smtClean="0"/>
              <a:t>27. 3. 2017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Liturgie a duchovní lyrika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571625"/>
            <a:ext cx="10353675" cy="4778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Duchovní lyrika často součástí liturgie – proto je obtížné určit dobu vzniku, autora apod.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Duchovní x světská lyrika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Umělé dělení – ve 13.st. rozvoj i světské a milostné lyriky – obdobná stylistika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Duchovní a barevná symbolika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Výrazové prostředky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t</a:t>
            </a:r>
            <a:r>
              <a:rPr lang="cs-CZ" dirty="0" smtClean="0"/>
              <a:t>o vše společné pro světskou i duchovní lyriku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9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Dominance latiny</a:t>
            </a:r>
          </a:p>
          <a:p>
            <a:pPr>
              <a:defRPr/>
            </a:pPr>
            <a:r>
              <a:rPr lang="cs-CZ" dirty="0"/>
              <a:t>Latinská duchovní lyrika </a:t>
            </a:r>
          </a:p>
          <a:p>
            <a:pPr lvl="1">
              <a:defRPr/>
            </a:pPr>
            <a:r>
              <a:rPr lang="cs-CZ" dirty="0"/>
              <a:t>podhoubí pro česky psanou duchovní lyriku, která zaznamenala největší vzmach kolem poloviny 14. st. </a:t>
            </a:r>
          </a:p>
          <a:p>
            <a:pPr>
              <a:defRPr/>
            </a:pPr>
            <a:r>
              <a:rPr lang="cs-CZ" dirty="0"/>
              <a:t>Staročeské duchovní lyrické skladby 13. st. </a:t>
            </a:r>
          </a:p>
          <a:p>
            <a:pPr lvl="1">
              <a:defRPr/>
            </a:pPr>
            <a:r>
              <a:rPr lang="cs-CZ" dirty="0"/>
              <a:t>Píseň ostrovská (60. léta 13. st.)</a:t>
            </a:r>
          </a:p>
          <a:p>
            <a:pPr lvl="1">
              <a:defRPr/>
            </a:pPr>
            <a:r>
              <a:rPr lang="cs-CZ" dirty="0"/>
              <a:t>Modlitba Kunhutina (konec 13. st.)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0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hymny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Oslavné písně používané při liturgii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Nejstarší české hymny (latinské) – konec 12. st.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Od konce 12. st. – konec 14. st. – doloženo minimálně 50 skladeb tohoto druhu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Tradiční </a:t>
            </a:r>
            <a:r>
              <a:rPr lang="cs-CZ" dirty="0" smtClean="0"/>
              <a:t>forma – se </a:t>
            </a:r>
            <a:r>
              <a:rPr lang="cs-CZ" dirty="0" smtClean="0"/>
              <a:t>sdruženým </a:t>
            </a:r>
            <a:r>
              <a:rPr lang="cs-CZ" dirty="0" smtClean="0"/>
              <a:t>nebo střídavým rýmem, který je většinou dvouslabičný a přesný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U příležitosti svátků světců</a:t>
            </a:r>
          </a:p>
          <a:p>
            <a:pPr lvl="1">
              <a:defRPr/>
            </a:pPr>
            <a:r>
              <a:rPr lang="cs-CZ" dirty="0" smtClean="0"/>
              <a:t>např. Sv</a:t>
            </a:r>
            <a:r>
              <a:rPr lang="cs-CZ" dirty="0" smtClean="0"/>
              <a:t>. </a:t>
            </a:r>
            <a:r>
              <a:rPr lang="cs-CZ" dirty="0" smtClean="0"/>
              <a:t>Ludmila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348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8261" y="145577"/>
            <a:ext cx="10354280" cy="7415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homiletika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261" y="887105"/>
            <a:ext cx="10714097" cy="562287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Homilie = kázání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Především od 13. st. významný prostředek pastorace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Vliv kazatelských řádů  - dominikáni, františkáni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Kázání v domácím jazyce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Latinské přepisy do kodexů = homiliáře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Univrzální</a:t>
            </a:r>
            <a:r>
              <a:rPr lang="cs-CZ" dirty="0" smtClean="0"/>
              <a:t> vzor/ příručka pro ostatní kazatele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Homiliáře z českého prostředí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Zdíkův</a:t>
            </a:r>
            <a:r>
              <a:rPr lang="cs-CZ" dirty="0" smtClean="0"/>
              <a:t> homiliář – pochází ze 40 let 12. st., obsahuje 91 kázání, pořízen Jindřichem Zdíkem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Homiliář opatovický – polovina 12. st., obsahuje 133 kázání a v </a:t>
            </a:r>
            <a:r>
              <a:rPr lang="cs-CZ" dirty="0" err="1" smtClean="0"/>
              <a:t>ávěru</a:t>
            </a:r>
            <a:r>
              <a:rPr lang="cs-CZ" dirty="0" smtClean="0"/>
              <a:t> souhrn předpisů kanonického </a:t>
            </a:r>
            <a:r>
              <a:rPr lang="cs-CZ" dirty="0" err="1" smtClean="0"/>
              <a:t>práa</a:t>
            </a:r>
            <a:r>
              <a:rPr lang="cs-CZ" dirty="0" smtClean="0"/>
              <a:t> pro kazatelskou praxi, určen patrně pro pražskou kapitulu nebo pro nějaký </a:t>
            </a:r>
            <a:r>
              <a:rPr lang="cs-CZ" dirty="0" smtClean="0"/>
              <a:t>klášter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 </a:t>
            </a:r>
            <a:r>
              <a:rPr lang="cs-CZ" dirty="0" smtClean="0"/>
              <a:t>homilie pro den sv. Václava (12. st.)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homilie </a:t>
            </a:r>
            <a:r>
              <a:rPr lang="cs-CZ" dirty="0" smtClean="0"/>
              <a:t>pro svátek sv. Ludmily (13. st.)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2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světská literární tvorba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českém prostředí – dochována až od 13. st.</a:t>
            </a:r>
          </a:p>
          <a:p>
            <a:r>
              <a:rPr lang="cs-CZ" dirty="0" smtClean="0"/>
              <a:t>dvorská rytířská kultura</a:t>
            </a:r>
          </a:p>
          <a:p>
            <a:r>
              <a:rPr lang="cs-CZ" dirty="0" smtClean="0"/>
              <a:t>dvůr – curia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3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Dvorská rytířská 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4" y="2096063"/>
            <a:ext cx="10509381" cy="422284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Dvorská rytířská kultura = světská kultura spjatá s dvorským prostředím</a:t>
            </a:r>
          </a:p>
          <a:p>
            <a:pPr>
              <a:defRPr/>
            </a:pPr>
            <a:r>
              <a:rPr lang="cs-CZ" dirty="0"/>
              <a:t>zrod ve </a:t>
            </a:r>
            <a:r>
              <a:rPr lang="cs-CZ" dirty="0" smtClean="0"/>
              <a:t>Francii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Rychlé šíření napříč Evropou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Výraz v literatuře, ta také prostředkem tak rychlého šíření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Tvořena v národních jazycích a zpracování populárních námětů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Literatura – opěvování a konstituování ideálu kurtoazního rytířství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Šíření ideálů a ctností náležejících </a:t>
            </a:r>
            <a:r>
              <a:rPr lang="cs-CZ" dirty="0" err="1" smtClean="0"/>
              <a:t>ryířům</a:t>
            </a:r>
            <a:r>
              <a:rPr lang="cs-CZ" dirty="0" smtClean="0"/>
              <a:t>, ale i králům, dámám a členům dvorské společnosti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Šíření literárních námětů</a:t>
            </a:r>
          </a:p>
        </p:txBody>
      </p:sp>
    </p:spTree>
    <p:extLst>
      <p:ext uri="{BB962C8B-B14F-4D97-AF65-F5344CB8AC3E}">
        <p14:creationId xmlns:p14="http://schemas.microsoft.com/office/powerpoint/2010/main" val="36582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9875"/>
            <a:ext cx="10353675" cy="979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Dvorská rytířská 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365250"/>
            <a:ext cx="10353675" cy="50609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Ideál křesťanského rytíře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Odvaha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Věrnost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Zbožnost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Obrana církve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Ochrana potřebných (chudí, vdovy, sirotci)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0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4738" y="881414"/>
            <a:ext cx="10353762" cy="369513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Kurtoazie – dvorné chování</a:t>
            </a:r>
          </a:p>
          <a:p>
            <a:pPr lvl="1">
              <a:defRPr/>
            </a:pPr>
            <a:r>
              <a:rPr lang="cs-CZ" dirty="0"/>
              <a:t>Původ ve Francii</a:t>
            </a:r>
          </a:p>
          <a:p>
            <a:pPr>
              <a:defRPr/>
            </a:pPr>
            <a:r>
              <a:rPr lang="cs-CZ" dirty="0"/>
              <a:t>Způsob projevu a vystupování v prostředí dvora (císařského, královského, knížecího, šlechtického)</a:t>
            </a:r>
          </a:p>
          <a:p>
            <a:pPr lvl="1">
              <a:defRPr/>
            </a:pPr>
            <a:r>
              <a:rPr lang="cs-CZ" dirty="0"/>
              <a:t>Odvaha</a:t>
            </a:r>
          </a:p>
          <a:p>
            <a:pPr lvl="1">
              <a:defRPr/>
            </a:pPr>
            <a:r>
              <a:rPr lang="cs-CZ" dirty="0"/>
              <a:t>Fyzická dokonalos</a:t>
            </a:r>
          </a:p>
          <a:p>
            <a:pPr lvl="1">
              <a:defRPr/>
            </a:pPr>
            <a:r>
              <a:rPr lang="cs-CZ" dirty="0"/>
              <a:t>Dvorné chování k dámám</a:t>
            </a:r>
          </a:p>
          <a:p>
            <a:pPr lvl="1">
              <a:defRPr/>
            </a:pPr>
            <a:r>
              <a:rPr lang="cs-CZ" dirty="0" err="1"/>
              <a:t>Šlecetné</a:t>
            </a:r>
            <a:r>
              <a:rPr lang="cs-CZ" dirty="0"/>
              <a:t> chování k protivníkovi (ať už v boji nebo při rytířském turnaji)</a:t>
            </a:r>
          </a:p>
          <a:p>
            <a:pPr lvl="1">
              <a:defRPr/>
            </a:pPr>
            <a:r>
              <a:rPr lang="cs-CZ" dirty="0"/>
              <a:t>Způsob vyjadřování</a:t>
            </a:r>
          </a:p>
          <a:p>
            <a:pPr lvl="1">
              <a:defRPr/>
            </a:pPr>
            <a:r>
              <a:rPr lang="cs-CZ" dirty="0"/>
              <a:t>Skvostný šat a zbroj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2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271" y="254943"/>
            <a:ext cx="4572000" cy="62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0" y="378584"/>
            <a:ext cx="4045643" cy="58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13.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11500" b="1" dirty="0" smtClean="0"/>
              <a:t>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605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4119" y="407634"/>
            <a:ext cx="4713668" cy="60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3511" y="372120"/>
            <a:ext cx="4559120" cy="59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4575" y="422819"/>
            <a:ext cx="4250027" cy="583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9635" y="581863"/>
            <a:ext cx="4221479" cy="56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271" y="458824"/>
            <a:ext cx="4481848" cy="59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3603" y="232833"/>
            <a:ext cx="4715090" cy="631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7301" y="473734"/>
            <a:ext cx="4404575" cy="592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463639"/>
            <a:ext cx="10353762" cy="53275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DVŮR (CURIA)</a:t>
            </a:r>
            <a:endParaRPr lang="cs-CZ" dirty="0" smtClean="0"/>
          </a:p>
          <a:p>
            <a:r>
              <a:rPr lang="cs-CZ" b="1" dirty="0" err="1" smtClean="0"/>
              <a:t>Hinkamar</a:t>
            </a:r>
            <a:r>
              <a:rPr lang="cs-CZ" b="1" dirty="0" smtClean="0"/>
              <a:t> z Remeše </a:t>
            </a:r>
          </a:p>
          <a:p>
            <a:pPr lvl="1"/>
            <a:r>
              <a:rPr lang="cs-CZ" dirty="0" smtClean="0"/>
              <a:t>9. st.</a:t>
            </a:r>
          </a:p>
          <a:p>
            <a:pPr lvl="1"/>
            <a:r>
              <a:rPr lang="cs-CZ" dirty="0" smtClean="0"/>
              <a:t>O uspořádání paláce (De </a:t>
            </a:r>
            <a:r>
              <a:rPr lang="cs-CZ" dirty="0" err="1" smtClean="0"/>
              <a:t>ordine</a:t>
            </a:r>
            <a:r>
              <a:rPr lang="cs-CZ" dirty="0" smtClean="0"/>
              <a:t> </a:t>
            </a:r>
            <a:r>
              <a:rPr lang="cs-CZ" dirty="0" err="1" smtClean="0"/>
              <a:t>Palatii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dvůr Karla Velikého</a:t>
            </a:r>
          </a:p>
          <a:p>
            <a:pPr lvl="1"/>
            <a:r>
              <a:rPr lang="cs-CZ" dirty="0" smtClean="0"/>
              <a:t>osoby pečující o domácnost krále + osoby pověřené posty a úřady – správa země</a:t>
            </a:r>
          </a:p>
          <a:p>
            <a:r>
              <a:rPr lang="cs-CZ" dirty="0" smtClean="0"/>
              <a:t>Ustanovení pro královský dvůr (</a:t>
            </a:r>
            <a:r>
              <a:rPr lang="cs-CZ" dirty="0" err="1" smtClean="0"/>
              <a:t>Constitutio</a:t>
            </a:r>
            <a:r>
              <a:rPr lang="cs-CZ" dirty="0" smtClean="0"/>
              <a:t> </a:t>
            </a:r>
            <a:r>
              <a:rPr lang="cs-CZ" dirty="0" err="1" smtClean="0"/>
              <a:t>domus</a:t>
            </a:r>
            <a:r>
              <a:rPr lang="cs-CZ" dirty="0" smtClean="0"/>
              <a:t> </a:t>
            </a:r>
            <a:r>
              <a:rPr lang="cs-CZ" dirty="0" err="1" smtClean="0"/>
              <a:t>regis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 1. pol. 12. st.</a:t>
            </a:r>
          </a:p>
          <a:p>
            <a:r>
              <a:rPr lang="cs-CZ" dirty="0" smtClean="0"/>
              <a:t>Popis </a:t>
            </a:r>
            <a:r>
              <a:rPr lang="cs-CZ" dirty="0" err="1" smtClean="0"/>
              <a:t>henegavkésoh</a:t>
            </a:r>
            <a:r>
              <a:rPr lang="cs-CZ" dirty="0" smtClean="0"/>
              <a:t> dvora (</a:t>
            </a:r>
            <a:r>
              <a:rPr lang="cs-CZ" dirty="0" err="1" smtClean="0"/>
              <a:t>Ministeria</a:t>
            </a:r>
            <a:r>
              <a:rPr lang="cs-CZ" dirty="0" smtClean="0"/>
              <a:t> </a:t>
            </a:r>
            <a:r>
              <a:rPr lang="cs-CZ" dirty="0" err="1" smtClean="0"/>
              <a:t>curiae</a:t>
            </a:r>
            <a:r>
              <a:rPr lang="cs-CZ" dirty="0" smtClean="0"/>
              <a:t> </a:t>
            </a:r>
            <a:r>
              <a:rPr lang="cs-CZ" dirty="0" err="1" smtClean="0"/>
              <a:t>Hannoinensis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 poč. 13. st.</a:t>
            </a:r>
          </a:p>
          <a:p>
            <a:r>
              <a:rPr lang="cs-CZ" b="1" dirty="0" smtClean="0"/>
              <a:t>Konrád z </a:t>
            </a:r>
            <a:r>
              <a:rPr lang="cs-CZ" b="1" dirty="0" err="1" smtClean="0"/>
              <a:t>Megenberku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Ökonomik</a:t>
            </a:r>
            <a:r>
              <a:rPr lang="cs-CZ" dirty="0" smtClean="0"/>
              <a:t> </a:t>
            </a:r>
          </a:p>
          <a:p>
            <a:r>
              <a:rPr lang="cs-CZ" dirty="0" smtClean="0"/>
              <a:t>pol. 14. st.</a:t>
            </a:r>
          </a:p>
          <a:p>
            <a:r>
              <a:rPr lang="cs-CZ" dirty="0" smtClean="0"/>
              <a:t>ideální uspořádání dvora římského krále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6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133341"/>
            <a:ext cx="10353762" cy="4657859"/>
          </a:xfrm>
        </p:spPr>
        <p:txBody>
          <a:bodyPr/>
          <a:lstStyle/>
          <a:p>
            <a:r>
              <a:rPr lang="cs-CZ" dirty="0"/>
              <a:t>Konrád z </a:t>
            </a:r>
            <a:r>
              <a:rPr lang="cs-CZ" dirty="0" err="1"/>
              <a:t>Megenberku</a:t>
            </a:r>
            <a:r>
              <a:rPr lang="cs-CZ" dirty="0"/>
              <a:t> – </a:t>
            </a:r>
            <a:r>
              <a:rPr lang="cs-CZ" dirty="0" err="1"/>
              <a:t>Ökonomik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curia minor</a:t>
            </a:r>
          </a:p>
          <a:p>
            <a:pPr lvl="1"/>
            <a:r>
              <a:rPr lang="cs-CZ" dirty="0" smtClean="0"/>
              <a:t>císařův dům = domácnost (každodenní dvořané a čeleď)</a:t>
            </a:r>
          </a:p>
          <a:p>
            <a:r>
              <a:rPr lang="cs-CZ" dirty="0" smtClean="0"/>
              <a:t>curia maior</a:t>
            </a:r>
            <a:endParaRPr lang="cs-CZ" dirty="0"/>
          </a:p>
          <a:p>
            <a:pPr lvl="1"/>
            <a:r>
              <a:rPr lang="cs-CZ" dirty="0" smtClean="0"/>
              <a:t>velmoži, knížata, </a:t>
            </a:r>
            <a:r>
              <a:rPr lang="cs-CZ" dirty="0" err="1" smtClean="0"/>
              <a:t>kurfiřté</a:t>
            </a:r>
            <a:r>
              <a:rPr lang="cs-CZ" dirty="0" smtClean="0"/>
              <a:t> – hosté dvora – nepobývali zde pravidelně ani zde nesloužili</a:t>
            </a:r>
            <a:endParaRPr lang="cs-CZ" dirty="0"/>
          </a:p>
          <a:p>
            <a:r>
              <a:rPr lang="cs-CZ" dirty="0" smtClean="0"/>
              <a:t>curia </a:t>
            </a:r>
            <a:r>
              <a:rPr lang="cs-CZ" dirty="0" err="1" smtClean="0"/>
              <a:t>ordinaria</a:t>
            </a:r>
            <a:r>
              <a:rPr lang="cs-CZ" dirty="0" smtClean="0"/>
              <a:t>/</a:t>
            </a:r>
            <a:r>
              <a:rPr lang="cs-CZ" dirty="0" err="1" smtClean="0"/>
              <a:t>cottidiana</a:t>
            </a:r>
            <a:r>
              <a:rPr lang="cs-CZ" dirty="0" smtClean="0"/>
              <a:t> = pravidelný, každodenní</a:t>
            </a:r>
          </a:p>
          <a:p>
            <a:r>
              <a:rPr lang="cs-CZ" dirty="0" smtClean="0"/>
              <a:t>curia plena – dvůr úplný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75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634" y="259728"/>
            <a:ext cx="7320794" cy="62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309351"/>
            <a:ext cx="10509381" cy="673290"/>
          </a:xfrm>
        </p:spPr>
        <p:txBody>
          <a:bodyPr/>
          <a:lstStyle/>
          <a:p>
            <a:r>
              <a:rPr lang="cs-CZ" dirty="0" smtClean="0"/>
              <a:t>české 13.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260" y="1249902"/>
            <a:ext cx="10604916" cy="5123601"/>
          </a:xfrm>
        </p:spPr>
        <p:txBody>
          <a:bodyPr>
            <a:normAutofit/>
          </a:bodyPr>
          <a:lstStyle/>
          <a:p>
            <a:r>
              <a:rPr lang="cs-CZ" dirty="0" smtClean="0"/>
              <a:t>století změn </a:t>
            </a:r>
          </a:p>
          <a:p>
            <a:r>
              <a:rPr lang="cs-CZ" dirty="0" smtClean="0"/>
              <a:t>kolonizace</a:t>
            </a:r>
          </a:p>
          <a:p>
            <a:r>
              <a:rPr lang="cs-CZ" dirty="0"/>
              <a:t>města – nová sociální </a:t>
            </a:r>
            <a:r>
              <a:rPr lang="cs-CZ" dirty="0" smtClean="0"/>
              <a:t>entita</a:t>
            </a:r>
          </a:p>
          <a:p>
            <a:r>
              <a:rPr lang="cs-CZ" dirty="0" smtClean="0"/>
              <a:t>šlechta – dominia a vlastní dvory</a:t>
            </a:r>
          </a:p>
          <a:p>
            <a:r>
              <a:rPr lang="cs-CZ" dirty="0" smtClean="0"/>
              <a:t>stříbro</a:t>
            </a:r>
          </a:p>
          <a:p>
            <a:r>
              <a:rPr lang="cs-CZ" dirty="0" smtClean="0"/>
              <a:t>dědičný královský titul – korunovace</a:t>
            </a:r>
          </a:p>
          <a:p>
            <a:r>
              <a:rPr lang="cs-CZ" dirty="0" smtClean="0"/>
              <a:t>územní rozmach</a:t>
            </a:r>
          </a:p>
          <a:p>
            <a:r>
              <a:rPr lang="cs-CZ" dirty="0" smtClean="0"/>
              <a:t>emancipace církve</a:t>
            </a:r>
          </a:p>
          <a:p>
            <a:r>
              <a:rPr lang="cs-CZ" dirty="0" smtClean="0"/>
              <a:t>druhá vlna christianizace</a:t>
            </a:r>
          </a:p>
        </p:txBody>
      </p:sp>
    </p:spTree>
    <p:extLst>
      <p:ext uri="{BB962C8B-B14F-4D97-AF65-F5344CB8AC3E}">
        <p14:creationId xmlns:p14="http://schemas.microsoft.com/office/powerpoint/2010/main" val="24755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913795" y="1661375"/>
            <a:ext cx="5499884" cy="4129825"/>
          </a:xfrm>
        </p:spPr>
        <p:txBody>
          <a:bodyPr>
            <a:normAutofit/>
          </a:bodyPr>
          <a:lstStyle/>
          <a:p>
            <a:r>
              <a:rPr lang="cs-CZ" b="1" dirty="0"/>
              <a:t>roviny výzkumu:</a:t>
            </a:r>
          </a:p>
          <a:p>
            <a:r>
              <a:rPr lang="cs-CZ" dirty="0" smtClean="0"/>
              <a:t>strukturálně-personální</a:t>
            </a:r>
          </a:p>
          <a:p>
            <a:pPr lvl="1"/>
            <a:r>
              <a:rPr lang="cs-CZ" dirty="0" smtClean="0"/>
              <a:t>dvorské hodnosti a úřady</a:t>
            </a:r>
          </a:p>
          <a:p>
            <a:pPr lvl="1"/>
            <a:r>
              <a:rPr lang="cs-CZ" dirty="0" smtClean="0"/>
              <a:t>personální obsazení</a:t>
            </a:r>
          </a:p>
          <a:p>
            <a:r>
              <a:rPr lang="cs-CZ" b="1" dirty="0" smtClean="0"/>
              <a:t>dvorská kultura</a:t>
            </a:r>
          </a:p>
          <a:p>
            <a:pPr lvl="1"/>
            <a:r>
              <a:rPr lang="cs-CZ" dirty="0" smtClean="0"/>
              <a:t>ideál rytířství</a:t>
            </a:r>
          </a:p>
          <a:p>
            <a:pPr lvl="1"/>
            <a:r>
              <a:rPr lang="cs-CZ" dirty="0" smtClean="0"/>
              <a:t>život rytířů</a:t>
            </a:r>
          </a:p>
          <a:p>
            <a:pPr lvl="1"/>
            <a:r>
              <a:rPr lang="cs-CZ" dirty="0" smtClean="0"/>
              <a:t>čest</a:t>
            </a:r>
          </a:p>
          <a:p>
            <a:pPr lvl="1"/>
            <a:r>
              <a:rPr lang="cs-CZ" dirty="0" smtClean="0"/>
              <a:t>kurtoazie</a:t>
            </a:r>
          </a:p>
          <a:p>
            <a:endParaRPr lang="cs-CZ" dirty="0"/>
          </a:p>
          <a:p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172200" y="1661375"/>
            <a:ext cx="5109693" cy="4129825"/>
          </a:xfrm>
        </p:spPr>
        <p:txBody>
          <a:bodyPr/>
          <a:lstStyle/>
          <a:p>
            <a:r>
              <a:rPr lang="cs-CZ" dirty="0"/>
              <a:t>další roviny:</a:t>
            </a:r>
          </a:p>
          <a:p>
            <a:pPr lvl="1"/>
            <a:r>
              <a:rPr lang="cs-CZ" dirty="0"/>
              <a:t>den všední a sváteční</a:t>
            </a:r>
          </a:p>
          <a:p>
            <a:pPr lvl="1"/>
            <a:r>
              <a:rPr lang="cs-CZ" dirty="0"/>
              <a:t>každodenní chod dvora</a:t>
            </a:r>
          </a:p>
          <a:p>
            <a:pPr lvl="1"/>
            <a:r>
              <a:rPr lang="cs-CZ" dirty="0"/>
              <a:t>strava a odívání</a:t>
            </a:r>
          </a:p>
          <a:p>
            <a:pPr lvl="1"/>
            <a:r>
              <a:rPr lang="cs-CZ" dirty="0"/>
              <a:t>výchova dětí</a:t>
            </a:r>
          </a:p>
          <a:p>
            <a:pPr lvl="1"/>
            <a:r>
              <a:rPr lang="cs-CZ" dirty="0" smtClean="0"/>
              <a:t>ženy</a:t>
            </a:r>
          </a:p>
          <a:p>
            <a:pPr lvl="1"/>
            <a:r>
              <a:rPr lang="cs-CZ" dirty="0" smtClean="0"/>
              <a:t>dvůr na cestách – dvůr a rezidence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8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4" y="254758"/>
            <a:ext cx="10353761" cy="1326321"/>
          </a:xfrm>
        </p:spPr>
        <p:txBody>
          <a:bodyPr/>
          <a:lstStyle/>
          <a:p>
            <a:r>
              <a:rPr lang="cs-CZ" dirty="0" smtClean="0"/>
              <a:t>dvorská rytířská 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4" y="1754870"/>
            <a:ext cx="10353762" cy="3695136"/>
          </a:xfrm>
        </p:spPr>
        <p:txBody>
          <a:bodyPr>
            <a:normAutofit/>
          </a:bodyPr>
          <a:lstStyle/>
          <a:p>
            <a:r>
              <a:rPr lang="cs-CZ" dirty="0" smtClean="0"/>
              <a:t>zásadní sociokulturní fenomén Evropy vrcholného a pozdního středověku</a:t>
            </a:r>
          </a:p>
          <a:p>
            <a:r>
              <a:rPr lang="cs-CZ" dirty="0" smtClean="0"/>
              <a:t>znatelná ve všech evropských zemích</a:t>
            </a:r>
          </a:p>
          <a:p>
            <a:r>
              <a:rPr lang="cs-CZ" dirty="0" smtClean="0"/>
              <a:t>obecně sdílená a prožívaná – stálé vzorce patné všude v Evrop – universalita</a:t>
            </a:r>
          </a:p>
          <a:p>
            <a:r>
              <a:rPr lang="cs-CZ" dirty="0" smtClean="0"/>
              <a:t>regionální specifika, přesto platná universalita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550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3669" y="676697"/>
            <a:ext cx="10823280" cy="474146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vliv na život elit </a:t>
            </a:r>
          </a:p>
          <a:p>
            <a:pPr lvl="1"/>
            <a:r>
              <a:rPr lang="cs-CZ" dirty="0"/>
              <a:t>platforma pro sebeuvědomění jednoty a výlučnosti sociální </a:t>
            </a:r>
            <a:r>
              <a:rPr lang="cs-CZ" dirty="0" smtClean="0"/>
              <a:t>vrstvy</a:t>
            </a:r>
            <a:endParaRPr lang="cs-CZ" dirty="0"/>
          </a:p>
          <a:p>
            <a:pPr lvl="1"/>
            <a:r>
              <a:rPr lang="cs-CZ" dirty="0"/>
              <a:t>literatuře</a:t>
            </a:r>
          </a:p>
          <a:p>
            <a:pPr lvl="1"/>
            <a:r>
              <a:rPr lang="cs-CZ" dirty="0"/>
              <a:t>turnaje</a:t>
            </a:r>
          </a:p>
          <a:p>
            <a:pPr lvl="1"/>
            <a:r>
              <a:rPr lang="cs-CZ" dirty="0"/>
              <a:t>způsob zábav</a:t>
            </a:r>
          </a:p>
          <a:p>
            <a:r>
              <a:rPr lang="cs-CZ" dirty="0" smtClean="0"/>
              <a:t>prvek stavovské reprezentace</a:t>
            </a:r>
          </a:p>
          <a:p>
            <a:r>
              <a:rPr lang="cs-CZ" dirty="0" smtClean="0"/>
              <a:t>vliv v panovnické reprezentaci i ideologii</a:t>
            </a:r>
          </a:p>
          <a:p>
            <a:pPr lvl="1"/>
            <a:r>
              <a:rPr lang="cs-CZ" dirty="0" smtClean="0"/>
              <a:t>reprezentace – státnické akty</a:t>
            </a:r>
          </a:p>
          <a:p>
            <a:pPr lvl="1"/>
            <a:r>
              <a:rPr lang="cs-CZ" dirty="0" smtClean="0"/>
              <a:t>slavnosti</a:t>
            </a:r>
          </a:p>
          <a:p>
            <a:pPr lvl="1"/>
            <a:r>
              <a:rPr lang="cs-CZ" dirty="0" smtClean="0"/>
              <a:t>turnaje</a:t>
            </a:r>
          </a:p>
          <a:p>
            <a:pPr lvl="1"/>
            <a:r>
              <a:rPr lang="cs-CZ" dirty="0" smtClean="0"/>
              <a:t>pečeti</a:t>
            </a:r>
          </a:p>
          <a:p>
            <a:pPr lvl="1"/>
            <a:r>
              <a:rPr lang="cs-CZ" dirty="0" smtClean="0"/>
              <a:t>mecenát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Dvorská rytířská epika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Tři základní literární látky – latinská, románská, britská</a:t>
            </a:r>
          </a:p>
          <a:p>
            <a:pPr eaLnBrk="1" hangingPunct="1">
              <a:defRPr/>
            </a:pPr>
            <a:r>
              <a:rPr lang="cs-CZ" dirty="0" smtClean="0"/>
              <a:t>Latinská látka</a:t>
            </a:r>
          </a:p>
          <a:p>
            <a:pPr lvl="1" eaLnBrk="1" hangingPunct="1">
              <a:defRPr/>
            </a:pPr>
            <a:r>
              <a:rPr lang="cs-CZ" dirty="0" smtClean="0"/>
              <a:t>Nikoli ta od antických autorů – od nich jen námět </a:t>
            </a:r>
          </a:p>
          <a:p>
            <a:pPr lvl="1" eaLnBrk="1" hangingPunct="1">
              <a:defRPr/>
            </a:pPr>
            <a:r>
              <a:rPr lang="cs-CZ" dirty="0" smtClean="0"/>
              <a:t>Příběhy antických hrdinů zpracované jako příběhy křesťanských rytířů podle stylu módní dvorské epiky</a:t>
            </a:r>
          </a:p>
          <a:p>
            <a:pPr lvl="1" eaLnBrk="1" hangingPunct="1">
              <a:defRPr/>
            </a:pPr>
            <a:r>
              <a:rPr lang="cs-CZ" dirty="0" smtClean="0"/>
              <a:t>Trójská válka</a:t>
            </a:r>
          </a:p>
          <a:p>
            <a:pPr lvl="1" eaLnBrk="1" hangingPunct="1">
              <a:defRPr/>
            </a:pPr>
            <a:r>
              <a:rPr lang="cs-CZ" dirty="0" smtClean="0"/>
              <a:t>Aeneas</a:t>
            </a:r>
          </a:p>
          <a:p>
            <a:pPr lvl="1" eaLnBrk="1" hangingPunct="1">
              <a:defRPr/>
            </a:pPr>
            <a:r>
              <a:rPr lang="cs-CZ" dirty="0" smtClean="0"/>
              <a:t>Alexandr Veliký</a:t>
            </a:r>
          </a:p>
        </p:txBody>
      </p:sp>
    </p:spTree>
    <p:extLst>
      <p:ext uri="{BB962C8B-B14F-4D97-AF65-F5344CB8AC3E}">
        <p14:creationId xmlns:p14="http://schemas.microsoft.com/office/powerpoint/2010/main" val="2970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Dvorská rytířská epika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B</a:t>
            </a:r>
            <a:r>
              <a:rPr lang="cs-CZ" dirty="0" smtClean="0"/>
              <a:t>ritská látka</a:t>
            </a:r>
          </a:p>
          <a:p>
            <a:pPr lvl="1" eaLnBrk="1" hangingPunct="1">
              <a:defRPr/>
            </a:pPr>
            <a:r>
              <a:rPr lang="cs-CZ" dirty="0" smtClean="0"/>
              <a:t>Král </a:t>
            </a:r>
            <a:r>
              <a:rPr lang="cs-CZ" dirty="0"/>
              <a:t>A</a:t>
            </a:r>
            <a:r>
              <a:rPr lang="cs-CZ" dirty="0" smtClean="0"/>
              <a:t>rtuš a rytíři kulatého stolu</a:t>
            </a:r>
          </a:p>
          <a:p>
            <a:pPr lvl="1" eaLnBrk="1" hangingPunct="1">
              <a:defRPr/>
            </a:pPr>
            <a:r>
              <a:rPr lang="cs-CZ" dirty="0" smtClean="0"/>
              <a:t>Dvůr anglického krále Jindřicha II. a jeho ženy Eleonory </a:t>
            </a:r>
            <a:r>
              <a:rPr lang="cs-CZ" dirty="0" err="1" smtClean="0"/>
              <a:t>Akvitánské</a:t>
            </a:r>
            <a:endParaRPr lang="cs-CZ" dirty="0" smtClean="0"/>
          </a:p>
          <a:p>
            <a:pPr lvl="1" eaLnBrk="1" hangingPunct="1">
              <a:defRPr/>
            </a:pPr>
            <a:r>
              <a:rPr lang="cs-CZ" dirty="0" smtClean="0"/>
              <a:t>Román o </a:t>
            </a:r>
            <a:r>
              <a:rPr lang="cs-CZ" dirty="0" err="1" smtClean="0"/>
              <a:t>Brutovi</a:t>
            </a:r>
            <a:endParaRPr lang="cs-CZ" dirty="0" smtClean="0"/>
          </a:p>
          <a:p>
            <a:pPr lvl="2" eaLnBrk="1" hangingPunct="1">
              <a:defRPr/>
            </a:pPr>
            <a:r>
              <a:rPr lang="cs-CZ" dirty="0" smtClean="0"/>
              <a:t>1155</a:t>
            </a:r>
          </a:p>
          <a:p>
            <a:pPr lvl="2" eaLnBrk="1" hangingPunct="1">
              <a:defRPr/>
            </a:pPr>
            <a:r>
              <a:rPr lang="cs-CZ" dirty="0" smtClean="0"/>
              <a:t>Robert </a:t>
            </a:r>
            <a:r>
              <a:rPr lang="cs-CZ" dirty="0" err="1" smtClean="0"/>
              <a:t>Wace</a:t>
            </a:r>
            <a:endParaRPr lang="cs-CZ" dirty="0" smtClean="0"/>
          </a:p>
          <a:p>
            <a:pPr lvl="2" eaLnBrk="1" hangingPunct="1">
              <a:defRPr/>
            </a:pPr>
            <a:r>
              <a:rPr lang="cs-CZ" dirty="0" smtClean="0"/>
              <a:t>Rozšíření artušovské látky do širokého povědomí – v národním jazyce</a:t>
            </a:r>
          </a:p>
        </p:txBody>
      </p:sp>
    </p:spTree>
    <p:extLst>
      <p:ext uri="{BB962C8B-B14F-4D97-AF65-F5344CB8AC3E}">
        <p14:creationId xmlns:p14="http://schemas.microsoft.com/office/powerpoint/2010/main" val="16197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85763"/>
            <a:ext cx="10353675" cy="631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Dvorská rytířská epika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1821" y="1522555"/>
            <a:ext cx="10176254" cy="41685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Románská látka</a:t>
            </a:r>
          </a:p>
          <a:p>
            <a:pPr lvl="1" eaLnBrk="1" hangingPunct="1">
              <a:defRPr/>
            </a:pPr>
            <a:r>
              <a:rPr lang="cs-CZ" dirty="0" smtClean="0"/>
              <a:t>Francie – kolébka kurtoazního rytířství a dvorské literatury</a:t>
            </a:r>
          </a:p>
          <a:p>
            <a:pPr lvl="1" eaLnBrk="1" hangingPunct="1">
              <a:defRPr/>
            </a:pPr>
            <a:r>
              <a:rPr lang="cs-CZ" dirty="0" smtClean="0"/>
              <a:t>Náměty:</a:t>
            </a:r>
          </a:p>
          <a:p>
            <a:pPr lvl="1" eaLnBrk="1" hangingPunct="1">
              <a:defRPr/>
            </a:pPr>
            <a:r>
              <a:rPr lang="cs-CZ" dirty="0" smtClean="0"/>
              <a:t>Tristan a Isolda</a:t>
            </a:r>
          </a:p>
          <a:p>
            <a:pPr lvl="1" eaLnBrk="1" hangingPunct="1">
              <a:defRPr/>
            </a:pPr>
            <a:r>
              <a:rPr lang="cs-CZ" dirty="0" err="1" smtClean="0"/>
              <a:t>Chansons</a:t>
            </a:r>
            <a:r>
              <a:rPr lang="cs-CZ" dirty="0" smtClean="0"/>
              <a:t> de </a:t>
            </a:r>
            <a:r>
              <a:rPr lang="cs-CZ" dirty="0" err="1" smtClean="0"/>
              <a:t>geste</a:t>
            </a:r>
            <a:r>
              <a:rPr lang="cs-CZ" dirty="0" smtClean="0"/>
              <a:t> – nově </a:t>
            </a:r>
            <a:r>
              <a:rPr lang="cs-CZ" dirty="0" err="1" smtClean="0"/>
              <a:t>zracované</a:t>
            </a:r>
            <a:r>
              <a:rPr lang="cs-CZ" dirty="0" smtClean="0"/>
              <a:t> starší motivy hrdinské epiky o hrdinech z </a:t>
            </a:r>
            <a:r>
              <a:rPr lang="cs-CZ" dirty="0" err="1" smtClean="0"/>
              <a:t>mrovejské</a:t>
            </a:r>
            <a:r>
              <a:rPr lang="cs-CZ" dirty="0" smtClean="0"/>
              <a:t> nebo karolinské doby (Roland, </a:t>
            </a:r>
            <a:r>
              <a:rPr lang="cs-CZ" dirty="0" err="1" smtClean="0"/>
              <a:t>Krel</a:t>
            </a:r>
            <a:r>
              <a:rPr lang="cs-CZ" dirty="0" smtClean="0"/>
              <a:t> Veliký)</a:t>
            </a:r>
          </a:p>
          <a:p>
            <a:pPr lvl="1" eaLnBrk="1" hangingPunct="1">
              <a:defRPr/>
            </a:pPr>
            <a:r>
              <a:rPr lang="cs-CZ" dirty="0" smtClean="0"/>
              <a:t>Alexandr Veliký – Gualter Castellionský</a:t>
            </a:r>
          </a:p>
          <a:p>
            <a:pPr lvl="1" eaLnBrk="1" hangingPunct="1">
              <a:defRPr/>
            </a:pPr>
            <a:r>
              <a:rPr lang="cs-CZ" dirty="0" smtClean="0"/>
              <a:t>V epice zpracování artušovské látky – zásadní pro toto téma – je to právě </a:t>
            </a:r>
            <a:r>
              <a:rPr lang="cs-CZ" dirty="0" err="1" smtClean="0"/>
              <a:t>fransouzská</a:t>
            </a:r>
            <a:r>
              <a:rPr lang="cs-CZ" dirty="0" smtClean="0"/>
              <a:t> literatura, která tento námět nejvíce rozšířila a zpopularizovala</a:t>
            </a:r>
          </a:p>
        </p:txBody>
      </p:sp>
    </p:spTree>
    <p:extLst>
      <p:ext uri="{BB962C8B-B14F-4D97-AF65-F5344CB8AC3E}">
        <p14:creationId xmlns:p14="http://schemas.microsoft.com/office/powerpoint/2010/main" val="33923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9204" y="1058834"/>
            <a:ext cx="10353762" cy="3695136"/>
          </a:xfrm>
        </p:spPr>
        <p:txBody>
          <a:bodyPr/>
          <a:lstStyle/>
          <a:p>
            <a:pPr lvl="1">
              <a:defRPr/>
            </a:pPr>
            <a:r>
              <a:rPr lang="cs-CZ" dirty="0" err="1"/>
              <a:t>Chrettien</a:t>
            </a:r>
            <a:r>
              <a:rPr lang="cs-CZ" dirty="0"/>
              <a:t> de </a:t>
            </a:r>
            <a:r>
              <a:rPr lang="cs-CZ" dirty="0" err="1"/>
              <a:t>Troyes</a:t>
            </a:r>
            <a:r>
              <a:rPr lang="cs-CZ" dirty="0"/>
              <a:t> - Základem všech středověkých vyprávění o Artušovi je schéma artušovských příběhů a příběhů Artušových rytířů</a:t>
            </a:r>
          </a:p>
          <a:p>
            <a:pPr lvl="1">
              <a:defRPr/>
            </a:pPr>
            <a:r>
              <a:rPr lang="cs-CZ" dirty="0"/>
              <a:t>Tvořil od 70. let 12. st. – 1191 – dvůr Marie ze </a:t>
            </a:r>
            <a:r>
              <a:rPr lang="cs-CZ" dirty="0" err="1"/>
              <a:t>Champagne</a:t>
            </a:r>
            <a:r>
              <a:rPr lang="cs-CZ" dirty="0"/>
              <a:t> a poté u Filipa Flanderského</a:t>
            </a:r>
          </a:p>
          <a:p>
            <a:pPr lvl="1">
              <a:defRPr/>
            </a:pPr>
            <a:r>
              <a:rPr lang="cs-CZ" dirty="0" err="1"/>
              <a:t>Erek</a:t>
            </a:r>
            <a:r>
              <a:rPr lang="cs-CZ" dirty="0"/>
              <a:t> a </a:t>
            </a:r>
            <a:r>
              <a:rPr lang="cs-CZ" dirty="0" err="1"/>
              <a:t>Enide</a:t>
            </a:r>
            <a:endParaRPr lang="cs-CZ" dirty="0"/>
          </a:p>
          <a:p>
            <a:pPr lvl="1">
              <a:defRPr/>
            </a:pPr>
            <a:r>
              <a:rPr lang="cs-CZ" dirty="0" err="1" smtClean="0"/>
              <a:t>Cliges</a:t>
            </a:r>
            <a:endParaRPr lang="cs-CZ" dirty="0"/>
          </a:p>
          <a:p>
            <a:pPr lvl="1">
              <a:defRPr/>
            </a:pPr>
            <a:r>
              <a:rPr lang="cs-CZ" dirty="0" err="1"/>
              <a:t>Lancelot</a:t>
            </a:r>
            <a:r>
              <a:rPr lang="cs-CZ" dirty="0"/>
              <a:t>, rytíř na káře</a:t>
            </a:r>
          </a:p>
          <a:p>
            <a:pPr lvl="1">
              <a:defRPr/>
            </a:pPr>
            <a:r>
              <a:rPr lang="cs-CZ" dirty="0" err="1"/>
              <a:t>Parsifal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6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0023" y="191068"/>
            <a:ext cx="10331959" cy="61414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Lyrika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4" y="1337481"/>
            <a:ext cx="10523029" cy="445371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1800" dirty="0" smtClean="0"/>
              <a:t>Francouzská </a:t>
            </a:r>
            <a:r>
              <a:rPr lang="cs-CZ" sz="1800" dirty="0" err="1" smtClean="0"/>
              <a:t>Okcitánie</a:t>
            </a:r>
            <a:endParaRPr lang="cs-CZ" sz="1800" dirty="0" smtClean="0"/>
          </a:p>
          <a:p>
            <a:pPr eaLnBrk="1" hangingPunct="1">
              <a:defRPr/>
            </a:pPr>
            <a:r>
              <a:rPr lang="cs-CZ" sz="1800" dirty="0" smtClean="0"/>
              <a:t>Počátek 12. století</a:t>
            </a:r>
          </a:p>
          <a:p>
            <a:pPr eaLnBrk="1" hangingPunct="1">
              <a:defRPr/>
            </a:pPr>
            <a:r>
              <a:rPr lang="cs-CZ" sz="1800" dirty="0" smtClean="0"/>
              <a:t>Milostné písně trubadúrů</a:t>
            </a:r>
          </a:p>
          <a:p>
            <a:pPr eaLnBrk="1" hangingPunct="1">
              <a:defRPr/>
            </a:pPr>
            <a:r>
              <a:rPr lang="cs-CZ" sz="1800" dirty="0" err="1" smtClean="0"/>
              <a:t>Trobar</a:t>
            </a:r>
            <a:r>
              <a:rPr lang="cs-CZ" sz="1800" dirty="0" smtClean="0"/>
              <a:t> = skládat</a:t>
            </a:r>
          </a:p>
          <a:p>
            <a:pPr eaLnBrk="1" hangingPunct="1">
              <a:defRPr/>
            </a:pPr>
            <a:r>
              <a:rPr lang="cs-CZ" sz="1800" dirty="0" smtClean="0"/>
              <a:t>Ideál dvorné lásky</a:t>
            </a:r>
          </a:p>
          <a:p>
            <a:pPr eaLnBrk="1" hangingPunct="1">
              <a:defRPr/>
            </a:pPr>
            <a:r>
              <a:rPr lang="cs-CZ" sz="1800" dirty="0" smtClean="0"/>
              <a:t>Milostná touha po krásné paní</a:t>
            </a:r>
          </a:p>
          <a:p>
            <a:pPr eaLnBrk="1" hangingPunct="1">
              <a:defRPr/>
            </a:pPr>
            <a:r>
              <a:rPr lang="cs-CZ" sz="1800" dirty="0" smtClean="0"/>
              <a:t>Láska nenaplněná, platonická, věrná</a:t>
            </a:r>
          </a:p>
          <a:p>
            <a:pPr eaLnBrk="1" hangingPunct="1">
              <a:defRPr/>
            </a:pPr>
            <a:r>
              <a:rPr lang="cs-CZ" sz="1800" dirty="0" smtClean="0"/>
              <a:t>Ochota obětovat život</a:t>
            </a:r>
          </a:p>
          <a:p>
            <a:pPr eaLnBrk="1" hangingPunct="1">
              <a:defRPr/>
            </a:pPr>
            <a:r>
              <a:rPr lang="cs-CZ" sz="1800" dirty="0" smtClean="0"/>
              <a:t>Náměty milostné, ale i náboženské – zbožňovanou a nedostižnou paní bývá často Panna Marie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007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Rytířská kultura a literatura v říši a rakouských zemích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Šíření dvorské rytířské kultury z Francie na britské ostrovy i do oblastí říše – 2. polovina 12. st.</a:t>
            </a:r>
          </a:p>
          <a:p>
            <a:pPr eaLnBrk="1" hangingPunct="1">
              <a:defRPr/>
            </a:pPr>
            <a:r>
              <a:rPr lang="cs-CZ" dirty="0" smtClean="0"/>
              <a:t>Říše – rychlá recepce, osvojení a aktivní vytváření vlastních děl na základě přejímaných módních námětů</a:t>
            </a:r>
          </a:p>
          <a:p>
            <a:pPr eaLnBrk="1" hangingPunct="1">
              <a:defRPr/>
            </a:pPr>
            <a:r>
              <a:rPr lang="cs-CZ" dirty="0" smtClean="0"/>
              <a:t>Heinrich von </a:t>
            </a:r>
            <a:r>
              <a:rPr lang="cs-CZ" dirty="0" err="1" smtClean="0"/>
              <a:t>Valdeke</a:t>
            </a:r>
            <a:r>
              <a:rPr lang="cs-CZ" dirty="0" smtClean="0"/>
              <a:t> – </a:t>
            </a:r>
            <a:r>
              <a:rPr lang="cs-CZ" dirty="0" err="1" smtClean="0"/>
              <a:t>Eneit</a:t>
            </a:r>
            <a:r>
              <a:rPr lang="cs-CZ" dirty="0" smtClean="0"/>
              <a:t> (70. l. 12. st.)</a:t>
            </a:r>
          </a:p>
          <a:p>
            <a:pPr eaLnBrk="1" hangingPunct="1">
              <a:defRPr/>
            </a:pPr>
            <a:r>
              <a:rPr lang="cs-CZ" dirty="0" smtClean="0"/>
              <a:t>Hartman von </a:t>
            </a:r>
            <a:r>
              <a:rPr lang="cs-CZ" dirty="0" err="1" smtClean="0"/>
              <a:t>Aue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Erek</a:t>
            </a:r>
            <a:r>
              <a:rPr lang="cs-CZ" dirty="0" smtClean="0"/>
              <a:t> – rytíř kulatého stolu</a:t>
            </a:r>
          </a:p>
          <a:p>
            <a:pPr eaLnBrk="1" hangingPunct="1">
              <a:defRPr/>
            </a:pPr>
            <a:r>
              <a:rPr lang="cs-CZ" dirty="0" smtClean="0"/>
              <a:t>Na </a:t>
            </a:r>
            <a:r>
              <a:rPr lang="cs-CZ" dirty="0" err="1" smtClean="0"/>
              <a:t>zákldě</a:t>
            </a:r>
            <a:r>
              <a:rPr lang="cs-CZ" dirty="0" smtClean="0"/>
              <a:t> příběhu </a:t>
            </a:r>
            <a:r>
              <a:rPr lang="cs-CZ" dirty="0" err="1" smtClean="0"/>
              <a:t>Chrétiena</a:t>
            </a:r>
            <a:r>
              <a:rPr lang="cs-CZ" dirty="0" smtClean="0"/>
              <a:t> de </a:t>
            </a:r>
            <a:r>
              <a:rPr lang="cs-CZ" dirty="0" err="1" smtClean="0"/>
              <a:t>Troyes</a:t>
            </a:r>
            <a:endParaRPr lang="cs-CZ" dirty="0"/>
          </a:p>
          <a:p>
            <a:pPr eaLnBrk="1" hangingPunct="1">
              <a:defRPr/>
            </a:pPr>
            <a:r>
              <a:rPr lang="cs-CZ" dirty="0" smtClean="0"/>
              <a:t>Rozšířeno  - více než 10 000 veršů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5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913794" y="609600"/>
            <a:ext cx="4134723" cy="1463899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heinrich</a:t>
            </a:r>
            <a:r>
              <a:rPr lang="cs-CZ" sz="2400" dirty="0" smtClean="0"/>
              <a:t> </a:t>
            </a:r>
            <a:r>
              <a:rPr lang="cs-CZ" sz="2400" dirty="0" smtClean="0"/>
              <a:t>von </a:t>
            </a:r>
            <a:r>
              <a:rPr lang="cs-CZ" sz="2400" dirty="0" err="1" smtClean="0"/>
              <a:t>valdeke</a:t>
            </a:r>
            <a:r>
              <a:rPr lang="cs-CZ" sz="2400" dirty="0" smtClean="0"/>
              <a:t> (</a:t>
            </a:r>
            <a:r>
              <a:rPr lang="cs-CZ" sz="2400" cap="none" dirty="0" err="1" smtClean="0"/>
              <a:t>Codex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Manesse</a:t>
            </a:r>
            <a:r>
              <a:rPr lang="cs-CZ" sz="2400" cap="none" dirty="0" smtClean="0"/>
              <a:t>, Cod. Pal. </a:t>
            </a:r>
            <a:r>
              <a:rPr lang="cs-CZ" sz="2400" cap="none" dirty="0" err="1" smtClean="0"/>
              <a:t>Germ</a:t>
            </a:r>
            <a:r>
              <a:rPr lang="cs-CZ" sz="2400" cap="none" dirty="0" smtClean="0"/>
              <a:t>. 848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1026" name="Picture 2" descr="https://upload.wikimedia.org/wikipedia/commons/a/a4/Codex_Manesse_Heinrich_von_Veldek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8830" y="286376"/>
            <a:ext cx="4108360" cy="62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Církev a literární produkce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1" cy="446850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do 13. st. nositelkou literární tvorby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Kláštery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Kapituly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Školy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Klášterní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Kapitulní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Univerzity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Školy v Praze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kapitulní</a:t>
            </a:r>
          </a:p>
        </p:txBody>
      </p:sp>
    </p:spTree>
    <p:extLst>
      <p:ext uri="{BB962C8B-B14F-4D97-AF65-F5344CB8AC3E}">
        <p14:creationId xmlns:p14="http://schemas.microsoft.com/office/powerpoint/2010/main" val="14608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755374"/>
            <a:ext cx="4532847" cy="1180547"/>
          </a:xfrm>
        </p:spPr>
        <p:txBody>
          <a:bodyPr>
            <a:noAutofit/>
          </a:bodyPr>
          <a:lstStyle/>
          <a:p>
            <a:r>
              <a:rPr lang="cs-CZ" sz="2400" dirty="0" err="1"/>
              <a:t>hartman</a:t>
            </a:r>
            <a:r>
              <a:rPr lang="cs-CZ" sz="2400" dirty="0"/>
              <a:t> von </a:t>
            </a:r>
            <a:r>
              <a:rPr lang="cs-CZ" sz="2400" dirty="0" err="1" smtClean="0"/>
              <a:t>Aue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cap="none" dirty="0" err="1"/>
              <a:t>Codex</a:t>
            </a:r>
            <a:r>
              <a:rPr lang="cs-CZ" sz="2400" cap="none" dirty="0"/>
              <a:t> </a:t>
            </a:r>
            <a:r>
              <a:rPr lang="cs-CZ" sz="2400" cap="none" dirty="0" err="1"/>
              <a:t>Manesse</a:t>
            </a:r>
            <a:r>
              <a:rPr lang="cs-CZ" sz="2400" cap="none" dirty="0"/>
              <a:t>, Cod. Pal. </a:t>
            </a:r>
            <a:r>
              <a:rPr lang="cs-CZ" sz="2400" cap="none" dirty="0" err="1"/>
              <a:t>Germ</a:t>
            </a:r>
            <a:r>
              <a:rPr lang="cs-CZ" sz="2400" cap="none" dirty="0"/>
              <a:t>. 848</a:t>
            </a:r>
            <a:r>
              <a:rPr lang="cs-CZ" sz="2400" dirty="0"/>
              <a:t>)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7484" y="475077"/>
            <a:ext cx="4145715" cy="57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38150"/>
            <a:ext cx="10353675" cy="8620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Dvorská rytířská kultura a literatura v říši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68438"/>
            <a:ext cx="10353675" cy="5048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dirty="0" smtClean="0"/>
              <a:t>Wolfram von Eschenbach </a:t>
            </a:r>
          </a:p>
          <a:p>
            <a:pPr lvl="1" eaLnBrk="1" hangingPunct="1">
              <a:defRPr/>
            </a:pPr>
            <a:r>
              <a:rPr lang="cs-CZ" dirty="0" smtClean="0"/>
              <a:t>Vrchol německé rytířské epiky</a:t>
            </a:r>
          </a:p>
          <a:p>
            <a:pPr lvl="1" eaLnBrk="1" hangingPunct="1">
              <a:defRPr/>
            </a:pPr>
            <a:r>
              <a:rPr lang="cs-CZ" dirty="0" smtClean="0"/>
              <a:t>Počátek 13. století</a:t>
            </a:r>
          </a:p>
          <a:p>
            <a:pPr eaLnBrk="1" hangingPunct="1">
              <a:defRPr/>
            </a:pPr>
            <a:r>
              <a:rPr lang="cs-CZ" dirty="0" err="1" smtClean="0"/>
              <a:t>Parsifal</a:t>
            </a:r>
            <a:endParaRPr lang="cs-CZ" dirty="0"/>
          </a:p>
          <a:p>
            <a:pPr lvl="1" eaLnBrk="1" hangingPunct="1">
              <a:defRPr/>
            </a:pPr>
            <a:r>
              <a:rPr lang="cs-CZ" dirty="0" smtClean="0"/>
              <a:t>1205 – 1212</a:t>
            </a:r>
          </a:p>
          <a:p>
            <a:pPr lvl="1" eaLnBrk="1" hangingPunct="1">
              <a:defRPr/>
            </a:pPr>
            <a:r>
              <a:rPr lang="cs-CZ" dirty="0" smtClean="0"/>
              <a:t>Na základě </a:t>
            </a:r>
            <a:r>
              <a:rPr lang="cs-CZ" dirty="0" err="1" smtClean="0"/>
              <a:t>Chrétienova</a:t>
            </a:r>
            <a:r>
              <a:rPr lang="cs-CZ" dirty="0" smtClean="0"/>
              <a:t> textu vytvořil rozsáhlé dílo o tomto rytíři Artušova okruhu</a:t>
            </a:r>
          </a:p>
          <a:p>
            <a:pPr lvl="1" eaLnBrk="1" hangingPunct="1">
              <a:defRPr/>
            </a:pPr>
            <a:r>
              <a:rPr lang="cs-CZ" dirty="0" smtClean="0"/>
              <a:t>Nová dobrodružství a příběhy</a:t>
            </a:r>
          </a:p>
          <a:p>
            <a:pPr lvl="1" eaLnBrk="1" hangingPunct="1">
              <a:defRPr/>
            </a:pPr>
            <a:r>
              <a:rPr lang="cs-CZ" dirty="0" smtClean="0"/>
              <a:t>Podrobné popisy dobových reálií</a:t>
            </a:r>
          </a:p>
          <a:p>
            <a:pPr lvl="2" eaLnBrk="1" hangingPunct="1">
              <a:defRPr/>
            </a:pPr>
            <a:r>
              <a:rPr lang="cs-CZ" dirty="0" smtClean="0"/>
              <a:t>Turnaje</a:t>
            </a:r>
          </a:p>
          <a:p>
            <a:pPr lvl="2" eaLnBrk="1" hangingPunct="1">
              <a:defRPr/>
            </a:pPr>
            <a:r>
              <a:rPr lang="cs-CZ" dirty="0" smtClean="0"/>
              <a:t>Slavnosti</a:t>
            </a:r>
          </a:p>
          <a:p>
            <a:pPr lvl="2" eaLnBrk="1" hangingPunct="1">
              <a:defRPr/>
            </a:pPr>
            <a:r>
              <a:rPr lang="cs-CZ" dirty="0" smtClean="0"/>
              <a:t>Šaty</a:t>
            </a:r>
          </a:p>
          <a:p>
            <a:pPr lvl="2" eaLnBrk="1" hangingPunct="1">
              <a:defRPr/>
            </a:pPr>
            <a:r>
              <a:rPr lang="cs-CZ" dirty="0" smtClean="0"/>
              <a:t>Jídlo</a:t>
            </a:r>
          </a:p>
          <a:p>
            <a:pPr lvl="2" eaLnBrk="1" hangingPunct="1">
              <a:defRPr/>
            </a:pPr>
            <a:r>
              <a:rPr lang="cs-CZ" dirty="0" smtClean="0"/>
              <a:t>Hudební nástroje</a:t>
            </a:r>
          </a:p>
          <a:p>
            <a:pPr lvl="2" eaLnBrk="1" hangingPunct="1">
              <a:defRPr/>
            </a:pPr>
            <a:r>
              <a:rPr lang="cs-CZ" dirty="0" smtClean="0"/>
              <a:t>Zbraně a zbroj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5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6" y="695459"/>
            <a:ext cx="5705945" cy="734096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Wolfram von </a:t>
            </a:r>
            <a:r>
              <a:rPr lang="cs-CZ" sz="2700" dirty="0" err="1" smtClean="0"/>
              <a:t>eschenbach</a:t>
            </a:r>
            <a:r>
              <a:rPr lang="cs-CZ" sz="2700" dirty="0" smtClean="0"/>
              <a:t> (</a:t>
            </a:r>
            <a:r>
              <a:rPr lang="cs-CZ" sz="2700" cap="none" dirty="0" err="1"/>
              <a:t>Codex</a:t>
            </a:r>
            <a:r>
              <a:rPr lang="cs-CZ" sz="2700" cap="none" dirty="0"/>
              <a:t> </a:t>
            </a:r>
            <a:r>
              <a:rPr lang="cs-CZ" sz="2700" cap="none" dirty="0" err="1"/>
              <a:t>Manesse</a:t>
            </a:r>
            <a:r>
              <a:rPr lang="cs-CZ" sz="2700" cap="none" dirty="0"/>
              <a:t>, Cod. Pal. </a:t>
            </a:r>
            <a:r>
              <a:rPr lang="cs-CZ" sz="2700" cap="none" dirty="0" err="1"/>
              <a:t>Germ</a:t>
            </a:r>
            <a:r>
              <a:rPr lang="cs-CZ" sz="2700" cap="none" dirty="0"/>
              <a:t>. </a:t>
            </a:r>
            <a:r>
              <a:rPr lang="cs-CZ" sz="2700" cap="none" dirty="0" smtClean="0"/>
              <a:t>848</a:t>
            </a:r>
            <a:r>
              <a:rPr lang="cs-CZ" sz="3600" cap="none" dirty="0" smtClean="0"/>
              <a:t>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0044" y="328769"/>
            <a:ext cx="4559121" cy="61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03350"/>
            <a:ext cx="10353675" cy="50101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Tristan a Isolda</a:t>
            </a:r>
          </a:p>
          <a:p>
            <a:pPr lvl="1" eaLnBrk="1" hangingPunct="1">
              <a:defRPr/>
            </a:pPr>
            <a:r>
              <a:rPr lang="cs-CZ" dirty="0" err="1" smtClean="0"/>
              <a:t>Eilhart</a:t>
            </a:r>
            <a:r>
              <a:rPr lang="cs-CZ" dirty="0" smtClean="0"/>
              <a:t> z </a:t>
            </a:r>
            <a:r>
              <a:rPr lang="cs-CZ" dirty="0" err="1" smtClean="0"/>
              <a:t>Obergu</a:t>
            </a:r>
            <a:endParaRPr lang="cs-CZ" dirty="0"/>
          </a:p>
          <a:p>
            <a:pPr lvl="1" eaLnBrk="1" hangingPunct="1">
              <a:defRPr/>
            </a:pPr>
            <a:r>
              <a:rPr lang="cs-CZ" dirty="0" err="1" smtClean="0"/>
              <a:t>Gottfrieg</a:t>
            </a:r>
            <a:r>
              <a:rPr lang="cs-CZ" dirty="0" smtClean="0"/>
              <a:t> von Stra</a:t>
            </a:r>
            <a:r>
              <a:rPr lang="el-GR" dirty="0"/>
              <a:t>β</a:t>
            </a:r>
            <a:r>
              <a:rPr lang="cs-CZ" dirty="0" err="1" smtClean="0"/>
              <a:t>burg</a:t>
            </a:r>
            <a:r>
              <a:rPr lang="cs-CZ" dirty="0" smtClean="0"/>
              <a:t> </a:t>
            </a:r>
            <a:r>
              <a:rPr lang="cs-CZ" dirty="0"/>
              <a:t>(první desetiletí 13. st</a:t>
            </a:r>
            <a:r>
              <a:rPr lang="cs-CZ" dirty="0" smtClean="0"/>
              <a:t>.)</a:t>
            </a:r>
          </a:p>
          <a:p>
            <a:pPr lvl="1" eaLnBrk="1" hangingPunct="1">
              <a:defRPr/>
            </a:pPr>
            <a:r>
              <a:rPr lang="cs-CZ" dirty="0" smtClean="0"/>
              <a:t>Heinrich von </a:t>
            </a:r>
            <a:r>
              <a:rPr lang="cs-CZ" dirty="0" err="1" smtClean="0"/>
              <a:t>Freiberg</a:t>
            </a:r>
            <a:r>
              <a:rPr lang="cs-CZ" dirty="0" smtClean="0"/>
              <a:t> (druhá pol. 13. st</a:t>
            </a:r>
            <a:r>
              <a:rPr lang="cs-CZ" dirty="0" smtClean="0"/>
              <a:t>.)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856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736979"/>
            <a:ext cx="10468438" cy="50542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Milostná lyrika – Minnesang</a:t>
            </a:r>
          </a:p>
          <a:p>
            <a:pPr>
              <a:defRPr/>
            </a:pPr>
            <a:r>
              <a:rPr lang="cs-CZ" dirty="0"/>
              <a:t>V německém prostředí od 70. let 12. st</a:t>
            </a:r>
            <a:r>
              <a:rPr lang="cs-CZ" dirty="0" smtClean="0"/>
              <a:t>.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Rychlé </a:t>
            </a:r>
            <a:r>
              <a:rPr lang="cs-CZ" dirty="0"/>
              <a:t>přijetí a </a:t>
            </a:r>
            <a:r>
              <a:rPr lang="cs-CZ" dirty="0" err="1"/>
              <a:t>ativní</a:t>
            </a:r>
            <a:r>
              <a:rPr lang="cs-CZ" dirty="0"/>
              <a:t> recepce</a:t>
            </a:r>
          </a:p>
          <a:p>
            <a:pPr>
              <a:defRPr/>
            </a:pPr>
            <a:r>
              <a:rPr lang="cs-CZ" dirty="0"/>
              <a:t>Nové druhy milostné lyriky</a:t>
            </a:r>
          </a:p>
          <a:p>
            <a:pPr>
              <a:defRPr/>
            </a:pPr>
            <a:r>
              <a:rPr lang="cs-CZ" dirty="0" err="1"/>
              <a:t>Minneklage</a:t>
            </a:r>
            <a:endParaRPr lang="cs-CZ" dirty="0"/>
          </a:p>
          <a:p>
            <a:pPr>
              <a:defRPr/>
            </a:pPr>
            <a:r>
              <a:rPr lang="cs-CZ" dirty="0"/>
              <a:t>Alba – </a:t>
            </a:r>
            <a:r>
              <a:rPr lang="cs-CZ" dirty="0" err="1"/>
              <a:t>svítáníčka</a:t>
            </a:r>
            <a:endParaRPr lang="cs-CZ" dirty="0"/>
          </a:p>
          <a:p>
            <a:pPr>
              <a:defRPr/>
            </a:pPr>
            <a:r>
              <a:rPr lang="cs-CZ" dirty="0"/>
              <a:t>Friedrich von </a:t>
            </a:r>
            <a:r>
              <a:rPr lang="cs-CZ" dirty="0" err="1"/>
              <a:t>Hausen</a:t>
            </a:r>
            <a:r>
              <a:rPr lang="cs-CZ" dirty="0"/>
              <a:t> – na dvoře Friedricha I. Barbarossy</a:t>
            </a:r>
          </a:p>
          <a:p>
            <a:pPr>
              <a:defRPr/>
            </a:pPr>
            <a:r>
              <a:rPr lang="cs-CZ" dirty="0"/>
              <a:t>Heinrich von </a:t>
            </a:r>
            <a:r>
              <a:rPr lang="cs-CZ" sz="2100" dirty="0" err="1"/>
              <a:t>Mei</a:t>
            </a:r>
            <a:r>
              <a:rPr lang="el-GR" sz="2100" dirty="0"/>
              <a:t>β</a:t>
            </a:r>
            <a:r>
              <a:rPr lang="cs-CZ" sz="2100" dirty="0"/>
              <a:t>en – druhá pol. 13. st., na císařském dvoře, patrně i na dvoře Václava II.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mecenát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dirty="0" smtClean="0"/>
              <a:t>Dvorská rytířská kultura – módní, znak </a:t>
            </a:r>
            <a:r>
              <a:rPr lang="cs-CZ" dirty="0" err="1" smtClean="0"/>
              <a:t>společnekés</a:t>
            </a:r>
            <a:r>
              <a:rPr lang="cs-CZ" dirty="0" smtClean="0"/>
              <a:t> prestiže daného dvora a jeho představitele</a:t>
            </a:r>
          </a:p>
          <a:p>
            <a:pPr eaLnBrk="1" hangingPunct="1">
              <a:defRPr/>
            </a:pPr>
            <a:r>
              <a:rPr lang="cs-CZ" dirty="0" smtClean="0"/>
              <a:t>Finanční a hmotná podpora básníků – mecenát</a:t>
            </a:r>
          </a:p>
          <a:p>
            <a:pPr eaLnBrk="1" hangingPunct="1">
              <a:defRPr/>
            </a:pPr>
            <a:r>
              <a:rPr lang="cs-CZ" dirty="0" smtClean="0"/>
              <a:t>Dvory = kulturní centra a centra dvorské rytířské kultury</a:t>
            </a:r>
          </a:p>
          <a:p>
            <a:pPr eaLnBrk="1" hangingPunct="1">
              <a:defRPr/>
            </a:pPr>
            <a:r>
              <a:rPr lang="cs-CZ" dirty="0" err="1" smtClean="0"/>
              <a:t>Štaufové</a:t>
            </a:r>
            <a:endParaRPr lang="cs-CZ" dirty="0" smtClean="0"/>
          </a:p>
          <a:p>
            <a:pPr lvl="1" eaLnBrk="1" hangingPunct="1">
              <a:defRPr/>
            </a:pPr>
            <a:r>
              <a:rPr lang="cs-CZ" dirty="0" smtClean="0"/>
              <a:t>Rudolf von Ems</a:t>
            </a:r>
          </a:p>
          <a:p>
            <a:pPr lvl="1" eaLnBrk="1" hangingPunct="1">
              <a:defRPr/>
            </a:pPr>
            <a:r>
              <a:rPr lang="cs-CZ" dirty="0" smtClean="0"/>
              <a:t>Ulrich von </a:t>
            </a:r>
            <a:r>
              <a:rPr lang="cs-CZ" dirty="0" err="1" smtClean="0"/>
              <a:t>Türheim</a:t>
            </a:r>
            <a:endParaRPr lang="cs-CZ" dirty="0" smtClean="0"/>
          </a:p>
          <a:p>
            <a:pPr lvl="1" eaLnBrk="1" hangingPunct="1">
              <a:defRPr/>
            </a:pPr>
            <a:r>
              <a:rPr lang="cs-CZ" dirty="0" smtClean="0"/>
              <a:t>Ulrich von </a:t>
            </a:r>
            <a:r>
              <a:rPr lang="cs-CZ" dirty="0" err="1" smtClean="0"/>
              <a:t>Winterstetten</a:t>
            </a:r>
            <a:endParaRPr lang="cs-CZ" dirty="0" smtClean="0"/>
          </a:p>
          <a:p>
            <a:pPr lvl="1" eaLnBrk="1" hangingPunct="1">
              <a:defRPr/>
            </a:pPr>
            <a:r>
              <a:rPr lang="cs-CZ" dirty="0" smtClean="0"/>
              <a:t>Gottfried von </a:t>
            </a:r>
            <a:r>
              <a:rPr lang="cs-CZ" dirty="0" err="1" smtClean="0"/>
              <a:t>Neifen</a:t>
            </a:r>
            <a:endParaRPr lang="cs-CZ" dirty="0" smtClean="0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47663"/>
            <a:ext cx="10353675" cy="7477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mecenát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262063"/>
            <a:ext cx="10353675" cy="53451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dirty="0" err="1" smtClean="0"/>
              <a:t>Welfové</a:t>
            </a:r>
            <a:endParaRPr lang="cs-CZ" dirty="0" smtClean="0"/>
          </a:p>
          <a:p>
            <a:pPr lvl="1" eaLnBrk="1" hangingPunct="1">
              <a:defRPr/>
            </a:pPr>
            <a:r>
              <a:rPr lang="cs-CZ" dirty="0" smtClean="0"/>
              <a:t>Bavorsko – Řezno </a:t>
            </a:r>
          </a:p>
          <a:p>
            <a:pPr lvl="1" eaLnBrk="1" hangingPunct="1">
              <a:defRPr/>
            </a:pPr>
            <a:r>
              <a:rPr lang="cs-CZ" dirty="0" err="1" smtClean="0"/>
              <a:t>Kaiserchronik</a:t>
            </a:r>
            <a:r>
              <a:rPr lang="cs-CZ" dirty="0" smtClean="0"/>
              <a:t> – pro vévodu Jindřicha Lva</a:t>
            </a:r>
          </a:p>
          <a:p>
            <a:pPr lvl="1" eaLnBrk="1" hangingPunct="1">
              <a:defRPr/>
            </a:pPr>
            <a:r>
              <a:rPr lang="cs-CZ" dirty="0" smtClean="0"/>
              <a:t>Píseň o Rolandovi</a:t>
            </a:r>
          </a:p>
          <a:p>
            <a:pPr eaLnBrk="1" hangingPunct="1">
              <a:defRPr/>
            </a:pPr>
            <a:r>
              <a:rPr lang="cs-CZ" dirty="0" err="1" smtClean="0"/>
              <a:t>Wittelsbachové</a:t>
            </a:r>
            <a:endParaRPr lang="cs-CZ" dirty="0" smtClean="0"/>
          </a:p>
          <a:p>
            <a:pPr lvl="1" eaLnBrk="1" hangingPunct="1">
              <a:defRPr/>
            </a:pPr>
            <a:r>
              <a:rPr lang="cs-CZ" dirty="0" smtClean="0"/>
              <a:t>Bavorsko po </a:t>
            </a:r>
            <a:r>
              <a:rPr lang="cs-CZ" dirty="0" err="1" smtClean="0"/>
              <a:t>Welfech</a:t>
            </a:r>
            <a:endParaRPr lang="cs-CZ" dirty="0" smtClean="0"/>
          </a:p>
          <a:p>
            <a:pPr lvl="1" eaLnBrk="1" hangingPunct="1">
              <a:defRPr/>
            </a:pPr>
            <a:r>
              <a:rPr lang="cs-CZ" dirty="0" smtClean="0"/>
              <a:t> Pokračování v tradici mecenátu a podpory literatury</a:t>
            </a:r>
          </a:p>
          <a:p>
            <a:pPr eaLnBrk="1" hangingPunct="1">
              <a:defRPr/>
            </a:pPr>
            <a:r>
              <a:rPr lang="cs-CZ" dirty="0" smtClean="0"/>
              <a:t>Babenberkové</a:t>
            </a:r>
          </a:p>
          <a:p>
            <a:pPr lvl="1" eaLnBrk="1" hangingPunct="1">
              <a:defRPr/>
            </a:pPr>
            <a:r>
              <a:rPr lang="cs-CZ" dirty="0" smtClean="0"/>
              <a:t>Rakousy a Štýrsko</a:t>
            </a:r>
          </a:p>
          <a:p>
            <a:pPr lvl="1" eaLnBrk="1" hangingPunct="1">
              <a:defRPr/>
            </a:pPr>
            <a:r>
              <a:rPr lang="cs-CZ" dirty="0" smtClean="0"/>
              <a:t>Vídeň a Míšeň  – sídlo a významné kulturní centrum</a:t>
            </a:r>
          </a:p>
          <a:p>
            <a:pPr lvl="1" eaLnBrk="1" hangingPunct="1">
              <a:defRPr/>
            </a:pPr>
            <a:r>
              <a:rPr lang="cs-CZ" dirty="0" smtClean="0"/>
              <a:t>Walther von der </a:t>
            </a:r>
            <a:r>
              <a:rPr lang="cs-CZ" dirty="0" err="1" smtClean="0"/>
              <a:t>Vogelweide</a:t>
            </a:r>
            <a:r>
              <a:rPr lang="cs-CZ" dirty="0" smtClean="0"/>
              <a:t> – k. 12. st.</a:t>
            </a:r>
          </a:p>
          <a:p>
            <a:pPr lvl="1" eaLnBrk="1" hangingPunct="1">
              <a:defRPr/>
            </a:pPr>
            <a:r>
              <a:rPr lang="cs-CZ" dirty="0" err="1" smtClean="0"/>
              <a:t>Neidhart</a:t>
            </a:r>
            <a:endParaRPr lang="cs-CZ" dirty="0" smtClean="0"/>
          </a:p>
          <a:p>
            <a:pPr lvl="1" eaLnBrk="1" hangingPunct="1">
              <a:defRPr/>
            </a:pPr>
            <a:r>
              <a:rPr lang="cs-CZ" dirty="0" err="1" smtClean="0"/>
              <a:t>Tannhäuser</a:t>
            </a:r>
            <a:r>
              <a:rPr lang="cs-CZ" dirty="0" smtClean="0"/>
              <a:t> – druhá pol. 13. 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8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Mecenát v českém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panovník</a:t>
            </a:r>
          </a:p>
          <a:p>
            <a:r>
              <a:rPr lang="cs-CZ" dirty="0" smtClean="0"/>
              <a:t>šlechta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9896" y="118281"/>
            <a:ext cx="10353761" cy="918949"/>
          </a:xfrm>
        </p:spPr>
        <p:txBody>
          <a:bodyPr/>
          <a:lstStyle/>
          <a:p>
            <a:r>
              <a:rPr lang="cs-CZ" dirty="0" smtClean="0"/>
              <a:t>Přemyslovci a mecenát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9896" y="1269241"/>
            <a:ext cx="10809631" cy="5049671"/>
          </a:xfrm>
        </p:spPr>
        <p:txBody>
          <a:bodyPr>
            <a:noAutofit/>
          </a:bodyPr>
          <a:lstStyle/>
          <a:p>
            <a:r>
              <a:rPr lang="cs-CZ" sz="2400" dirty="0" smtClean="0"/>
              <a:t>pražský přemyslovský dvůr ve 13. st.</a:t>
            </a:r>
          </a:p>
          <a:p>
            <a:pPr lvl="1"/>
            <a:r>
              <a:rPr lang="cs-CZ" sz="2000" dirty="0" smtClean="0"/>
              <a:t>společenské a kulturní centrum</a:t>
            </a:r>
          </a:p>
          <a:p>
            <a:r>
              <a:rPr lang="cs-CZ" sz="2400" dirty="0" smtClean="0"/>
              <a:t>Přemysl Otakar I. </a:t>
            </a:r>
          </a:p>
          <a:p>
            <a:pPr lvl="1"/>
            <a:r>
              <a:rPr lang="cs-CZ" sz="2000" dirty="0" smtClean="0"/>
              <a:t>dědičný královský titul</a:t>
            </a:r>
          </a:p>
          <a:p>
            <a:r>
              <a:rPr lang="cs-CZ" sz="2400" dirty="0" smtClean="0"/>
              <a:t>Václav I.</a:t>
            </a:r>
          </a:p>
          <a:p>
            <a:pPr lvl="1"/>
            <a:r>
              <a:rPr lang="cs-CZ" sz="2000" dirty="0" smtClean="0"/>
              <a:t> výtvarné umění </a:t>
            </a:r>
          </a:p>
          <a:p>
            <a:pPr lvl="1"/>
            <a:r>
              <a:rPr lang="cs-CZ" sz="2000" dirty="0" smtClean="0"/>
              <a:t> literatura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603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556" y="676697"/>
            <a:ext cx="10318313" cy="4973476"/>
          </a:xfrm>
        </p:spPr>
        <p:txBody>
          <a:bodyPr>
            <a:noAutofit/>
          </a:bodyPr>
          <a:lstStyle/>
          <a:p>
            <a:r>
              <a:rPr lang="cs-CZ" sz="2400" dirty="0"/>
              <a:t>Přemysl Otakar II. </a:t>
            </a:r>
          </a:p>
          <a:p>
            <a:pPr lvl="1"/>
            <a:r>
              <a:rPr lang="cs-CZ" sz="2000" dirty="0" err="1"/>
              <a:t>zakladateslá</a:t>
            </a:r>
            <a:r>
              <a:rPr lang="cs-CZ" sz="2000" dirty="0"/>
              <a:t> činnost</a:t>
            </a:r>
          </a:p>
          <a:p>
            <a:pPr lvl="1"/>
            <a:r>
              <a:rPr lang="cs-CZ" sz="2000" dirty="0"/>
              <a:t>architektura</a:t>
            </a:r>
          </a:p>
          <a:p>
            <a:pPr lvl="1"/>
            <a:r>
              <a:rPr lang="cs-CZ" sz="2000" dirty="0"/>
              <a:t> literatura</a:t>
            </a:r>
          </a:p>
          <a:p>
            <a:r>
              <a:rPr lang="cs-CZ" sz="2400" dirty="0"/>
              <a:t>Václav II. </a:t>
            </a:r>
          </a:p>
          <a:p>
            <a:pPr lvl="1"/>
            <a:r>
              <a:rPr lang="cs-CZ" sz="2000" dirty="0"/>
              <a:t>zakladatelská činnost</a:t>
            </a:r>
          </a:p>
          <a:p>
            <a:pPr lvl="1"/>
            <a:r>
              <a:rPr lang="cs-CZ" sz="2000" dirty="0"/>
              <a:t>literatura</a:t>
            </a:r>
          </a:p>
          <a:p>
            <a:r>
              <a:rPr lang="cs-CZ" sz="2400" dirty="0"/>
              <a:t>Václav III. – pokračování v rodové linii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180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Jindřich z </a:t>
            </a:r>
            <a:r>
              <a:rPr lang="cs-CZ" dirty="0" err="1" smtClean="0"/>
              <a:t>Isernie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600200"/>
            <a:ext cx="10353675" cy="4957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Italský vzdělanec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 Praze působil v 70. letech 13. století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Notář královské kanceláře Přemysla Otakara II. 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Stylizátor listin a listů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Představitel rétorické školy při vyšehradské kapitule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Dikamina</a:t>
            </a:r>
            <a:r>
              <a:rPr lang="cs-CZ" dirty="0" smtClean="0"/>
              <a:t> = sbírka epistolárních formulářů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Ars</a:t>
            </a:r>
            <a:r>
              <a:rPr lang="cs-CZ" dirty="0" smtClean="0"/>
              <a:t> </a:t>
            </a:r>
            <a:r>
              <a:rPr lang="cs-CZ" dirty="0" err="1" smtClean="0"/>
              <a:t>dictandi</a:t>
            </a:r>
            <a:r>
              <a:rPr lang="cs-CZ" dirty="0" smtClean="0"/>
              <a:t> = umění stylizovat listy (dopisy)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164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374" y="241110"/>
            <a:ext cx="10353761" cy="1055427"/>
          </a:xfrm>
        </p:spPr>
        <p:txBody>
          <a:bodyPr/>
          <a:lstStyle/>
          <a:p>
            <a:r>
              <a:rPr lang="cs-CZ" dirty="0" smtClean="0"/>
              <a:t>Přemyslovci a literární mecenát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6374" y="1282889"/>
            <a:ext cx="10795984" cy="5268036"/>
          </a:xfrm>
        </p:spPr>
        <p:txBody>
          <a:bodyPr>
            <a:noAutofit/>
          </a:bodyPr>
          <a:lstStyle/>
          <a:p>
            <a:r>
              <a:rPr lang="cs-CZ" sz="2400" dirty="0" smtClean="0"/>
              <a:t>Václav I.</a:t>
            </a:r>
          </a:p>
          <a:p>
            <a:pPr lvl="1"/>
            <a:r>
              <a:rPr lang="cs-CZ" sz="2000" dirty="0" smtClean="0"/>
              <a:t>Reinmar von </a:t>
            </a:r>
            <a:r>
              <a:rPr lang="cs-CZ" sz="2000" dirty="0" err="1" smtClean="0"/>
              <a:t>Zweter</a:t>
            </a:r>
            <a:endParaRPr lang="cs-CZ" sz="2000" dirty="0" smtClean="0"/>
          </a:p>
          <a:p>
            <a:pPr lvl="1"/>
            <a:r>
              <a:rPr lang="cs-CZ" sz="2000" dirty="0" smtClean="0"/>
              <a:t>Mistr </a:t>
            </a:r>
            <a:r>
              <a:rPr lang="cs-CZ" sz="2000" dirty="0" err="1" smtClean="0"/>
              <a:t>Sigeher</a:t>
            </a:r>
            <a:endParaRPr lang="cs-CZ" sz="2000" dirty="0" smtClean="0"/>
          </a:p>
          <a:p>
            <a:r>
              <a:rPr lang="cs-CZ" sz="2400" dirty="0" smtClean="0"/>
              <a:t>Přemysl Otakar II.</a:t>
            </a:r>
          </a:p>
          <a:p>
            <a:pPr lvl="1"/>
            <a:r>
              <a:rPr lang="cs-CZ" sz="2000" dirty="0" smtClean="0"/>
              <a:t>Mistr </a:t>
            </a:r>
            <a:r>
              <a:rPr lang="cs-CZ" sz="2000" dirty="0" err="1"/>
              <a:t>S</a:t>
            </a:r>
            <a:r>
              <a:rPr lang="cs-CZ" sz="2000" dirty="0" err="1" smtClean="0"/>
              <a:t>igeher</a:t>
            </a:r>
            <a:endParaRPr lang="cs-CZ" sz="2000" dirty="0" smtClean="0"/>
          </a:p>
          <a:p>
            <a:pPr lvl="1"/>
            <a:r>
              <a:rPr lang="cs-CZ" sz="2000" dirty="0" smtClean="0"/>
              <a:t>Friedrich von </a:t>
            </a:r>
            <a:r>
              <a:rPr lang="cs-CZ" sz="2000" dirty="0" err="1" smtClean="0"/>
              <a:t>Sonnenburg</a:t>
            </a:r>
            <a:endParaRPr lang="cs-CZ" sz="2000" dirty="0" smtClean="0"/>
          </a:p>
          <a:p>
            <a:pPr lvl="1"/>
            <a:r>
              <a:rPr lang="cs-CZ" sz="2000" dirty="0" smtClean="0"/>
              <a:t>Ulrich von dem </a:t>
            </a:r>
            <a:r>
              <a:rPr lang="cs-CZ" sz="2000" dirty="0" err="1" smtClean="0"/>
              <a:t>Türlin</a:t>
            </a:r>
            <a:endParaRPr lang="cs-CZ" sz="2000" dirty="0" smtClean="0"/>
          </a:p>
          <a:p>
            <a:pPr lvl="1"/>
            <a:r>
              <a:rPr lang="cs-CZ" sz="2000" dirty="0" smtClean="0"/>
              <a:t>Ulrich von Etzenbach</a:t>
            </a:r>
          </a:p>
          <a:p>
            <a:r>
              <a:rPr lang="cs-CZ" sz="2400" dirty="0" smtClean="0"/>
              <a:t>Václav II.</a:t>
            </a:r>
          </a:p>
          <a:p>
            <a:pPr lvl="1"/>
            <a:r>
              <a:rPr lang="cs-CZ" sz="2000" dirty="0" smtClean="0"/>
              <a:t>Ulrich von Etzenbach</a:t>
            </a:r>
          </a:p>
          <a:p>
            <a:pPr lvl="1"/>
            <a:r>
              <a:rPr lang="cs-CZ" sz="2000" dirty="0" smtClean="0"/>
              <a:t>Heinrich </a:t>
            </a:r>
            <a:r>
              <a:rPr lang="cs-CZ" sz="2000" dirty="0" err="1" smtClean="0"/>
              <a:t>Klusnere</a:t>
            </a:r>
            <a:endParaRPr lang="cs-CZ" sz="2000" dirty="0" smtClean="0"/>
          </a:p>
          <a:p>
            <a:pPr lvl="1"/>
            <a:r>
              <a:rPr lang="cs-CZ" sz="2000" dirty="0" smtClean="0"/>
              <a:t>Heinrich von </a:t>
            </a:r>
            <a:r>
              <a:rPr lang="cs-CZ" sz="2000" dirty="0" err="1" smtClean="0"/>
              <a:t>Mei</a:t>
            </a:r>
            <a:r>
              <a:rPr lang="el-GR" sz="2000" dirty="0" smtClean="0">
                <a:latin typeface="Century Gothic" panose="020B0502020202020204" pitchFamily="34" charset="0"/>
              </a:rPr>
              <a:t>β</a:t>
            </a:r>
            <a:r>
              <a:rPr lang="cs-CZ" sz="2000" dirty="0" smtClean="0">
                <a:latin typeface="Century Gothic" panose="020B0502020202020204" pitchFamily="34" charset="0"/>
              </a:rPr>
              <a:t>en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0513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39651"/>
          </a:xfrm>
        </p:spPr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4" y="1455313"/>
            <a:ext cx="10741585" cy="464927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Marc</a:t>
            </a:r>
            <a:r>
              <a:rPr lang="cs-CZ" dirty="0" smtClean="0"/>
              <a:t> BLOCH, </a:t>
            </a:r>
            <a:r>
              <a:rPr lang="cs-CZ" i="1" dirty="0" smtClean="0"/>
              <a:t>Feudální společnost</a:t>
            </a:r>
            <a:r>
              <a:rPr lang="cs-CZ" dirty="0" smtClean="0"/>
              <a:t>, Praha 2010.</a:t>
            </a:r>
          </a:p>
          <a:p>
            <a:r>
              <a:rPr lang="cs-CZ" dirty="0"/>
              <a:t>Georges DUBY, </a:t>
            </a:r>
            <a:r>
              <a:rPr lang="cs-CZ" i="1" dirty="0"/>
              <a:t>Tři řády aneb představy feudalismu</a:t>
            </a:r>
            <a:r>
              <a:rPr lang="cs-CZ" dirty="0"/>
              <a:t>, Praha 2008</a:t>
            </a:r>
            <a:r>
              <a:rPr lang="cs-CZ" dirty="0" smtClean="0"/>
              <a:t>.</a:t>
            </a:r>
          </a:p>
          <a:p>
            <a:r>
              <a:rPr lang="cs-CZ" dirty="0"/>
              <a:t>Jean FLORI, </a:t>
            </a:r>
            <a:r>
              <a:rPr lang="cs-CZ" i="1" dirty="0"/>
              <a:t>Rytíři a rytířství ve středověku</a:t>
            </a:r>
            <a:r>
              <a:rPr lang="cs-CZ" dirty="0"/>
              <a:t>, Praha 2008</a:t>
            </a:r>
            <a:r>
              <a:rPr lang="cs-CZ" dirty="0" smtClean="0"/>
              <a:t>.</a:t>
            </a:r>
          </a:p>
          <a:p>
            <a:r>
              <a:rPr lang="cs-CZ" dirty="0" smtClean="0"/>
              <a:t>Johan </a:t>
            </a:r>
            <a:r>
              <a:rPr lang="cs-CZ" dirty="0" err="1" smtClean="0"/>
              <a:t>Huizinga</a:t>
            </a:r>
            <a:r>
              <a:rPr lang="cs-CZ" dirty="0" smtClean="0"/>
              <a:t>, </a:t>
            </a:r>
            <a:r>
              <a:rPr lang="cs-CZ" i="1" dirty="0" smtClean="0"/>
              <a:t>Podzim středověku</a:t>
            </a:r>
            <a:r>
              <a:rPr lang="cs-CZ" dirty="0" smtClean="0"/>
              <a:t>, Praha – Litomyšl 2010.</a:t>
            </a:r>
          </a:p>
          <a:p>
            <a:r>
              <a:rPr lang="cs-CZ" dirty="0"/>
              <a:t>Joachim BUMKE, </a:t>
            </a:r>
            <a:r>
              <a:rPr lang="cs-CZ" i="1" dirty="0" err="1"/>
              <a:t>Höfische</a:t>
            </a:r>
            <a:r>
              <a:rPr lang="cs-CZ" i="1" dirty="0"/>
              <a:t> Kultur. Literatur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Gesellschaft</a:t>
            </a:r>
            <a:r>
              <a:rPr lang="cs-CZ" i="1" dirty="0"/>
              <a:t> </a:t>
            </a:r>
            <a:r>
              <a:rPr lang="cs-CZ" i="1" dirty="0" err="1"/>
              <a:t>im</a:t>
            </a:r>
            <a:r>
              <a:rPr lang="cs-CZ" i="1" dirty="0"/>
              <a:t> </a:t>
            </a:r>
            <a:r>
              <a:rPr lang="cs-CZ" i="1" dirty="0" err="1"/>
              <a:t>hohen</a:t>
            </a:r>
            <a:r>
              <a:rPr lang="cs-CZ" i="1" dirty="0"/>
              <a:t> </a:t>
            </a:r>
            <a:r>
              <a:rPr lang="cs-CZ" i="1" dirty="0" err="1"/>
              <a:t>Mittelalter</a:t>
            </a:r>
            <a:r>
              <a:rPr lang="cs-CZ" dirty="0"/>
              <a:t>, </a:t>
            </a:r>
            <a:r>
              <a:rPr lang="cs-CZ" dirty="0" err="1"/>
              <a:t>München</a:t>
            </a:r>
            <a:r>
              <a:rPr lang="cs-CZ" dirty="0"/>
              <a:t> 1994.</a:t>
            </a:r>
            <a:endParaRPr lang="cs-CZ" dirty="0" smtClean="0"/>
          </a:p>
          <a:p>
            <a:r>
              <a:rPr lang="cs-CZ" dirty="0" smtClean="0"/>
              <a:t>Dana DVOŘÁČKOVÁ – MALÁ – Jan ZELENKA (a kol.), </a:t>
            </a:r>
            <a:r>
              <a:rPr lang="cs-CZ" i="1" dirty="0" smtClean="0"/>
              <a:t>Přemyslovský dvůr. Život knížat, králů a rytířů ve středověku</a:t>
            </a:r>
            <a:r>
              <a:rPr lang="cs-CZ" dirty="0" smtClean="0"/>
              <a:t>, Praha 2014.</a:t>
            </a:r>
          </a:p>
          <a:p>
            <a:r>
              <a:rPr lang="cs-CZ" dirty="0"/>
              <a:t>Dana DVOŘÁČKOVÁ – MALÁ – Jan </a:t>
            </a:r>
            <a:r>
              <a:rPr lang="cs-CZ" i="1" dirty="0" smtClean="0"/>
              <a:t>ZELENKA, Curia </a:t>
            </a:r>
            <a:r>
              <a:rPr lang="cs-CZ" i="1" dirty="0" err="1" smtClean="0"/>
              <a:t>ducis</a:t>
            </a:r>
            <a:r>
              <a:rPr lang="cs-CZ" i="1" dirty="0" smtClean="0"/>
              <a:t>, curia </a:t>
            </a:r>
            <a:r>
              <a:rPr lang="cs-CZ" i="1" dirty="0" err="1" smtClean="0"/>
              <a:t>regis</a:t>
            </a:r>
            <a:r>
              <a:rPr lang="cs-CZ" i="1" dirty="0" smtClean="0"/>
              <a:t>. Panovnický dvůr za vlády Přemyslovců</a:t>
            </a:r>
            <a:r>
              <a:rPr lang="cs-CZ" dirty="0" smtClean="0"/>
              <a:t>, Praha 2011.</a:t>
            </a:r>
          </a:p>
          <a:p>
            <a:r>
              <a:rPr lang="cs-CZ" dirty="0" smtClean="0"/>
              <a:t>Werner PARAVICINI, </a:t>
            </a:r>
            <a:r>
              <a:rPr lang="cs-CZ" i="1" dirty="0" smtClean="0"/>
              <a:t>Die </a:t>
            </a:r>
            <a:r>
              <a:rPr lang="cs-CZ" i="1" dirty="0" err="1" smtClean="0"/>
              <a:t>ritterlich-höfische</a:t>
            </a:r>
            <a:r>
              <a:rPr lang="cs-CZ" i="1" dirty="0" smtClean="0"/>
              <a:t> Kultur des </a:t>
            </a:r>
            <a:r>
              <a:rPr lang="cs-CZ" i="1" dirty="0" err="1" smtClean="0"/>
              <a:t>Mittelalters</a:t>
            </a:r>
            <a:r>
              <a:rPr lang="cs-CZ" dirty="0" smtClean="0"/>
              <a:t>, </a:t>
            </a:r>
            <a:r>
              <a:rPr lang="cs-CZ" dirty="0" err="1" smtClean="0"/>
              <a:t>Enzyklopädie</a:t>
            </a:r>
            <a:r>
              <a:rPr lang="cs-CZ" dirty="0" smtClean="0"/>
              <a:t> </a:t>
            </a:r>
            <a:r>
              <a:rPr lang="cs-CZ" dirty="0" err="1" smtClean="0"/>
              <a:t>deutscher</a:t>
            </a:r>
            <a:r>
              <a:rPr lang="cs-CZ" dirty="0" smtClean="0"/>
              <a:t> </a:t>
            </a:r>
            <a:r>
              <a:rPr lang="cs-CZ" dirty="0" err="1" smtClean="0"/>
              <a:t>Geschichte</a:t>
            </a:r>
            <a:r>
              <a:rPr lang="cs-CZ" dirty="0" smtClean="0"/>
              <a:t>, B. 32, </a:t>
            </a:r>
            <a:r>
              <a:rPr lang="cs-CZ" dirty="0" err="1" smtClean="0"/>
              <a:t>München</a:t>
            </a:r>
            <a:r>
              <a:rPr lang="cs-CZ" dirty="0" smtClean="0"/>
              <a:t> 1994.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0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Mgr. Petra Michalová</a:t>
            </a:r>
          </a:p>
          <a:p>
            <a:pPr eaLnBrk="1" hangingPunct="1">
              <a:defRPr/>
            </a:pPr>
            <a:r>
              <a:rPr lang="cs-CZ" dirty="0" smtClean="0"/>
              <a:t>petra.rajterova@pedf.cuni.cz</a:t>
            </a: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5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Dílo: </a:t>
            </a:r>
          </a:p>
          <a:p>
            <a:pPr lvl="1">
              <a:defRPr/>
            </a:pPr>
            <a:r>
              <a:rPr lang="cs-CZ" dirty="0" err="1"/>
              <a:t>Epistolare</a:t>
            </a:r>
            <a:r>
              <a:rPr lang="cs-CZ" dirty="0"/>
              <a:t> </a:t>
            </a:r>
            <a:r>
              <a:rPr lang="cs-CZ" dirty="0" err="1"/>
              <a:t>dictamen</a:t>
            </a:r>
            <a:endParaRPr lang="cs-CZ" dirty="0"/>
          </a:p>
          <a:p>
            <a:pPr lvl="1">
              <a:defRPr/>
            </a:pPr>
            <a:r>
              <a:rPr lang="cs-CZ" dirty="0"/>
              <a:t>De </a:t>
            </a:r>
            <a:r>
              <a:rPr lang="cs-CZ" dirty="0" err="1"/>
              <a:t>coloribus</a:t>
            </a:r>
            <a:r>
              <a:rPr lang="cs-CZ" dirty="0"/>
              <a:t> </a:t>
            </a:r>
            <a:r>
              <a:rPr lang="cs-CZ" dirty="0" err="1"/>
              <a:t>rethoricis</a:t>
            </a:r>
            <a:endParaRPr lang="cs-CZ" dirty="0"/>
          </a:p>
          <a:p>
            <a:pPr lvl="1">
              <a:defRPr/>
            </a:pPr>
            <a:r>
              <a:rPr lang="cs-CZ" dirty="0" err="1"/>
              <a:t>Invectiva</a:t>
            </a:r>
            <a:r>
              <a:rPr lang="cs-CZ" dirty="0"/>
              <a:t> </a:t>
            </a:r>
            <a:r>
              <a:rPr lang="cs-CZ" dirty="0" err="1"/>
              <a:t>prosothetrasticha</a:t>
            </a:r>
            <a:r>
              <a:rPr lang="cs-CZ" dirty="0"/>
              <a:t> in </a:t>
            </a:r>
            <a:r>
              <a:rPr lang="cs-CZ" dirty="0" err="1"/>
              <a:t>Ulricum</a:t>
            </a:r>
            <a:r>
              <a:rPr lang="cs-CZ" dirty="0"/>
              <a:t> </a:t>
            </a:r>
            <a:r>
              <a:rPr lang="cs-CZ" dirty="0" err="1"/>
              <a:t>Polonum</a:t>
            </a:r>
            <a:endParaRPr lang="cs-CZ" dirty="0"/>
          </a:p>
          <a:p>
            <a:pPr>
              <a:defRPr/>
            </a:pPr>
            <a:r>
              <a:rPr lang="cs-CZ" dirty="0"/>
              <a:t>Jan Dienstbier, </a:t>
            </a:r>
            <a:r>
              <a:rPr lang="cs-CZ" i="1" dirty="0"/>
              <a:t>Osobnost Jindřicha z </a:t>
            </a:r>
            <a:r>
              <a:rPr lang="cs-CZ" i="1" dirty="0" err="1"/>
              <a:t>Isernie</a:t>
            </a:r>
            <a:r>
              <a:rPr lang="cs-CZ" i="1" dirty="0"/>
              <a:t> z pohledu jeho epistolárních formulářů</a:t>
            </a:r>
            <a:r>
              <a:rPr lang="cs-CZ" dirty="0"/>
              <a:t>, ÚSD FF UK, Praha 2010. Vedoucí práce PhDr. Václav Drška, PhD.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Oldřich Polák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70. léta 13. století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Učitel rétoriky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Představitel rétorického stylu vycházejícího z pařížské univerzity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Vyznačuje se jednoduchostí a přesností výrazů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Odlišnost od stylu Jindřicha z </a:t>
            </a:r>
            <a:r>
              <a:rPr lang="cs-CZ" dirty="0" err="1" smtClean="0"/>
              <a:t>Isernie</a:t>
            </a:r>
            <a:r>
              <a:rPr lang="cs-CZ" dirty="0"/>
              <a:t> </a:t>
            </a:r>
            <a:r>
              <a:rPr lang="cs-CZ" dirty="0" smtClean="0"/>
              <a:t>– ten košatý, metaforický, básnický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Tento styl vykazuje i Mistr Bohuslav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69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Mistr Bohuslav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Žák Jindřicha z </a:t>
            </a:r>
            <a:r>
              <a:rPr lang="cs-CZ" dirty="0" err="1" smtClean="0"/>
              <a:t>Isernie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Autor formulářové sbírky listů – Listář královny Kunhuty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Soubor fiktivních listů královny Kunhuty svému manželu Přemyslu Otakarovi II. a svým příbuzným z let 1266 – 1271)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Jednalo se o sbírku, která měla sloužit kanceláři jako stylistická předloha pro psaní dopisů/listů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Velmi dobře stylisticky propracované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Vliv italských </a:t>
            </a:r>
            <a:r>
              <a:rPr lang="cs-CZ" dirty="0" err="1" smtClean="0"/>
              <a:t>diktamin</a:t>
            </a:r>
            <a:endParaRPr lang="cs-CZ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Edice: Listy královny Kunhuty králi Přemyslovi</a:t>
            </a:r>
            <a:r>
              <a:rPr lang="cs-CZ" smtClean="0"/>
              <a:t>, </a:t>
            </a:r>
            <a:r>
              <a:rPr lang="cs-CZ" smtClean="0"/>
              <a:t>Bedřich </a:t>
            </a:r>
            <a:r>
              <a:rPr lang="cs-CZ" dirty="0" smtClean="0"/>
              <a:t>Mendl (</a:t>
            </a:r>
            <a:r>
              <a:rPr lang="cs-CZ" dirty="0" err="1" smtClean="0"/>
              <a:t>ed</a:t>
            </a:r>
            <a:r>
              <a:rPr lang="cs-CZ" dirty="0" smtClean="0"/>
              <a:t>.), Praha 1928.</a:t>
            </a:r>
          </a:p>
        </p:txBody>
      </p:sp>
    </p:spTree>
    <p:extLst>
      <p:ext uri="{BB962C8B-B14F-4D97-AF65-F5344CB8AC3E}">
        <p14:creationId xmlns:p14="http://schemas.microsoft.com/office/powerpoint/2010/main" val="970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Liturgie a duchovní lyrika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38313"/>
            <a:ext cx="10353675" cy="409575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Duchovní lyrika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Zájem o ni především muzikologie, latinská </a:t>
            </a:r>
            <a:r>
              <a:rPr lang="cs-CZ" dirty="0" err="1" smtClean="0"/>
              <a:t>medievistika</a:t>
            </a:r>
            <a:r>
              <a:rPr lang="cs-CZ" dirty="0" smtClean="0"/>
              <a:t> a literární historie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Zdeněk NEJEDLÝ, </a:t>
            </a:r>
            <a:r>
              <a:rPr lang="cs-CZ" i="1" dirty="0" smtClean="0"/>
              <a:t>Dějiny husitského zpěvu I. Zpěv předhusitský</a:t>
            </a:r>
            <a:r>
              <a:rPr lang="cs-CZ" dirty="0" smtClean="0"/>
              <a:t>, Praha 1954.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Jan </a:t>
            </a:r>
            <a:r>
              <a:rPr lang="cs-CZ" dirty="0" err="1" smtClean="0"/>
              <a:t>Vilikovský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Antonín Škarka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Dobroslav Orel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Dělení duchovní lyriky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Hymny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Sekvence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T</a:t>
            </a:r>
            <a:r>
              <a:rPr lang="cs-CZ" dirty="0" smtClean="0"/>
              <a:t>ropy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0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325</TotalTime>
  <Words>1858</Words>
  <Application>Microsoft Office PowerPoint</Application>
  <PresentationFormat>Širokoúhlá obrazovka</PresentationFormat>
  <Paragraphs>325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Arial</vt:lpstr>
      <vt:lpstr>Bookman Old Style</vt:lpstr>
      <vt:lpstr>Century Gothic</vt:lpstr>
      <vt:lpstr>Rockwell</vt:lpstr>
      <vt:lpstr>Damask</vt:lpstr>
      <vt:lpstr>Kulturní a literární prostředí v Českém království  13. století </vt:lpstr>
      <vt:lpstr>české 13. století</vt:lpstr>
      <vt:lpstr>české 13. století</vt:lpstr>
      <vt:lpstr>Církev a literární produkce</vt:lpstr>
      <vt:lpstr>Jindřich z Isernie</vt:lpstr>
      <vt:lpstr>Prezentace aplikace PowerPoint</vt:lpstr>
      <vt:lpstr>Oldřich Polák</vt:lpstr>
      <vt:lpstr>Mistr Bohuslav</vt:lpstr>
      <vt:lpstr>Liturgie a duchovní lyrika</vt:lpstr>
      <vt:lpstr>Liturgie a duchovní lyrika</vt:lpstr>
      <vt:lpstr>Prezentace aplikace PowerPoint</vt:lpstr>
      <vt:lpstr>hymny</vt:lpstr>
      <vt:lpstr>homiletika</vt:lpstr>
      <vt:lpstr>světská literární tvorba</vt:lpstr>
      <vt:lpstr>Dvorská rytířská kultura</vt:lpstr>
      <vt:lpstr>Dvorská rytířská kultura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dvorská rytířská kultura</vt:lpstr>
      <vt:lpstr>Prezentace aplikace PowerPoint</vt:lpstr>
      <vt:lpstr>Dvorská rytířská epika</vt:lpstr>
      <vt:lpstr>Dvorská rytířská epika</vt:lpstr>
      <vt:lpstr>Dvorská rytířská epika</vt:lpstr>
      <vt:lpstr>Prezentace aplikace PowerPoint</vt:lpstr>
      <vt:lpstr>Lyrika</vt:lpstr>
      <vt:lpstr>Rytířská kultura a literatura v říši a rakouských zemích</vt:lpstr>
      <vt:lpstr>heinrich von valdeke (Codex Manesse, Cod. Pal. Germ. 848)</vt:lpstr>
      <vt:lpstr>hartman von Aue (Codex Manesse, Cod. Pal. Germ. 848)</vt:lpstr>
      <vt:lpstr>Dvorská rytířská kultura a literatura v říši</vt:lpstr>
      <vt:lpstr>Wolfram von eschenbach (Codex Manesse, Cod. Pal. Germ. 848)</vt:lpstr>
      <vt:lpstr>Prezentace aplikace PowerPoint</vt:lpstr>
      <vt:lpstr>Prezentace aplikace PowerPoint</vt:lpstr>
      <vt:lpstr>mecenát</vt:lpstr>
      <vt:lpstr>mecenát</vt:lpstr>
      <vt:lpstr>Mecenát v českém prostředí</vt:lpstr>
      <vt:lpstr>Přemyslovci a mecenát</vt:lpstr>
      <vt:lpstr>Prezentace aplikace PowerPoint</vt:lpstr>
      <vt:lpstr>Přemyslovci a literární mecenát</vt:lpstr>
      <vt:lpstr>doporučená literatura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Kulturní a literární prostředí v Českém království  13. století </dc:title>
  <dc:creator>Petra</dc:creator>
  <cp:lastModifiedBy>Petra</cp:lastModifiedBy>
  <cp:revision>20</cp:revision>
  <dcterms:created xsi:type="dcterms:W3CDTF">2017-01-22T19:25:44Z</dcterms:created>
  <dcterms:modified xsi:type="dcterms:W3CDTF">2017-03-27T10:22:43Z</dcterms:modified>
</cp:coreProperties>
</file>