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67" r:id="rId5"/>
    <p:sldId id="268" r:id="rId6"/>
    <p:sldId id="272" r:id="rId7"/>
    <p:sldId id="278" r:id="rId8"/>
    <p:sldId id="279" r:id="rId9"/>
    <p:sldId id="276" r:id="rId10"/>
    <p:sldId id="275" r:id="rId11"/>
    <p:sldId id="280" r:id="rId12"/>
    <p:sldId id="274" r:id="rId13"/>
    <p:sldId id="277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437" autoAdjust="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76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12DAD28-8B07-4277-B0B0-8B8C2435FE1C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3A36C10-A9D4-4995-9BAF-95FBD77A724B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92182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3F937BA-C07C-4A24-8AB2-6A5140C3B2E3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dirty="0"/>
              <a:t>Kliknutím můžete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3AEF9EC-8318-4FF6-847E-A85BBD2B7E49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31956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3AEF9EC-8318-4FF6-847E-A85BBD2B7E49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129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3AEF9EC-8318-4FF6-847E-A85BBD2B7E49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1686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3AEF9EC-8318-4FF6-847E-A85BBD2B7E49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2333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3AEF9EC-8318-4FF6-847E-A85BBD2B7E49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5233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3AEF9EC-8318-4FF6-847E-A85BBD2B7E49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723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3AEF9EC-8318-4FF6-847E-A85BBD2B7E49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3079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3AEF9EC-8318-4FF6-847E-A85BBD2B7E49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5327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9600" y="261254"/>
            <a:ext cx="8226490" cy="3083767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7200"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09600" y="3386585"/>
            <a:ext cx="8229600" cy="1371600"/>
          </a:xfrm>
        </p:spPr>
        <p:txBody>
          <a:bodyPr rtlCol="0"/>
          <a:lstStyle>
            <a:lvl1pPr marL="0" indent="0" algn="l">
              <a:spcBef>
                <a:spcPts val="120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503139-DCBC-4883-AAE9-BDE245309E4B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250680" y="365125"/>
            <a:ext cx="1645920" cy="5811838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95400" y="365125"/>
            <a:ext cx="7624664" cy="5811838"/>
          </a:xfrm>
        </p:spPr>
        <p:txBody>
          <a:bodyPr vert="eaVert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45E86E-CC38-48B5-A690-5FE740B3F643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4C284D-3A35-4501-B98B-96236EC8314A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65176"/>
            <a:ext cx="8229600" cy="3081528"/>
          </a:xfrm>
        </p:spPr>
        <p:txBody>
          <a:bodyPr rtlCol="0" anchor="b">
            <a:normAutofit/>
          </a:bodyPr>
          <a:lstStyle>
            <a:lvl1pPr>
              <a:defRPr sz="540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12648" y="3388268"/>
            <a:ext cx="8229600" cy="1371600"/>
          </a:xfrm>
        </p:spPr>
        <p:txBody>
          <a:bodyPr rtlCol="0"/>
          <a:lstStyle>
            <a:lvl1pPr marL="0" indent="0">
              <a:spcBef>
                <a:spcPts val="1200"/>
              </a:spcBef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E3FB33-2DCD-403A-A5C0-2927DA4CF42A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95401" y="1828800"/>
            <a:ext cx="4572000" cy="4348163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24599" y="1828800"/>
            <a:ext cx="4572000" cy="4348163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BEC56A-9942-4613-B404-A23A73AE34AC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8448" y="1627258"/>
            <a:ext cx="4572000" cy="6858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298448" y="2373284"/>
            <a:ext cx="4572000" cy="384048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327648" y="1627258"/>
            <a:ext cx="4572000" cy="6858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327648" y="2373284"/>
            <a:ext cx="4572000" cy="384048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D8F9D43-02A9-4940-98AF-EDF75F778182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761BE3-FF92-485C-861C-2F85FDC2BAD4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A2FA97-1A26-4232-AC87-460DB7793601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 bwMode="hidden">
          <a:xfrm>
            <a:off x="0" y="0"/>
            <a:ext cx="7315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79330" y="457200"/>
            <a:ext cx="3603070" cy="155448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6490" y="685800"/>
            <a:ext cx="610222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979330" y="2101850"/>
            <a:ext cx="3603070" cy="1828800"/>
          </a:xfrm>
        </p:spPr>
        <p:txBody>
          <a:bodyPr rtlCol="0"/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CB7C79C-4855-4894-9D74-D821610C867F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 bwMode="hidden">
          <a:xfrm>
            <a:off x="0" y="0"/>
            <a:ext cx="7315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82712" y="457200"/>
            <a:ext cx="3602736" cy="155448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>
          <a:xfrm>
            <a:off x="0" y="-1"/>
            <a:ext cx="7315200" cy="6858000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982712" y="2101850"/>
            <a:ext cx="3602736" cy="18288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295400" y="362303"/>
            <a:ext cx="9601200" cy="10699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-CZ" dirty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1828799"/>
            <a:ext cx="9601200" cy="4348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dirty="0"/>
              <a:t>Kliknutím můžete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609600" y="6385492"/>
            <a:ext cx="6099048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/>
                </a:solidFill>
              </a:defRPr>
            </a:lvl1pPr>
          </a:lstStyle>
          <a:p>
            <a:pPr rtl="0"/>
            <a:r>
              <a:rPr lang="cs-CZ" dirty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9419253" y="6385492"/>
            <a:ext cx="982047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pPr rtl="0"/>
            <a:fld id="{A69E518A-DC70-4A29-8645-247E35885A85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753532" y="6385492"/>
            <a:ext cx="828868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pPr rtl="0"/>
            <a:fld id="{E31375A4-56A4-47D6-9801-1991572033F7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5MgoBs7Muw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9600" y="3933825"/>
            <a:ext cx="9620250" cy="801846"/>
          </a:xfrm>
        </p:spPr>
        <p:txBody>
          <a:bodyPr rtlCol="0">
            <a:normAutofit/>
          </a:bodyPr>
          <a:lstStyle/>
          <a:p>
            <a:pPr rtl="0"/>
            <a:r>
              <a:rPr lang="cs-CZ" sz="4800" dirty="0"/>
              <a:t>Roman </a:t>
            </a:r>
            <a:r>
              <a:rPr lang="cs-CZ" sz="4800" dirty="0" err="1"/>
              <a:t>psychologique</a:t>
            </a:r>
            <a:r>
              <a:rPr lang="cs-CZ" sz="4800" dirty="0"/>
              <a:t> et </a:t>
            </a:r>
            <a:r>
              <a:rPr lang="cs-CZ" sz="4800" dirty="0" err="1"/>
              <a:t>spirituel</a:t>
            </a:r>
            <a:endParaRPr lang="cs-CZ" sz="4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09600" y="4792821"/>
            <a:ext cx="8229600" cy="550704"/>
          </a:xfrm>
        </p:spPr>
        <p:txBody>
          <a:bodyPr rtlCol="0">
            <a:normAutofit/>
          </a:bodyPr>
          <a:lstStyle/>
          <a:p>
            <a:pPr rtl="0"/>
            <a:r>
              <a:rPr lang="cs-CZ" sz="2800" dirty="0" err="1"/>
              <a:t>Radiguet</a:t>
            </a:r>
            <a:r>
              <a:rPr lang="cs-CZ" sz="2800" dirty="0"/>
              <a:t>, </a:t>
            </a:r>
            <a:r>
              <a:rPr lang="cs-CZ" sz="2800" dirty="0" err="1"/>
              <a:t>Mauriac</a:t>
            </a:r>
            <a:r>
              <a:rPr lang="cs-CZ" sz="2800" dirty="0"/>
              <a:t>, </a:t>
            </a:r>
            <a:r>
              <a:rPr lang="cs-CZ" sz="2800" dirty="0" err="1"/>
              <a:t>Bernanos</a:t>
            </a:r>
            <a:r>
              <a:rPr lang="cs-CZ" sz="2800" dirty="0"/>
              <a:t>, Green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F9360FC-BE63-4632-80DF-4E39AAD68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092" y="0"/>
            <a:ext cx="5786907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878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683490" y="1416040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L’adaptation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cinématographique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Claude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Autant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-Lara (1947) a été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sifflée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à cause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similitudes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possibles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combattants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1914-1918 et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prisonniers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guerre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1939-1945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des ex-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prisonniers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camps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concentration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suivante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italianisée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fidèle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de M.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Bellocchio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(1986) 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choqué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non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seulement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l’érotisme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provocant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certaines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scènes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aussi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par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transformation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des 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poilus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»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militants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Brigades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ouges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(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organisation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terroriste italienne fondée en 1970)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3818" y="202978"/>
            <a:ext cx="4360670" cy="2782584"/>
          </a:xfrm>
          <a:prstGeom prst="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6072" y="3131439"/>
            <a:ext cx="2169147" cy="3601698"/>
          </a:xfrm>
          <a:prstGeom prst="rect">
            <a:avLst/>
          </a:prstGeom>
          <a:ln w="38100">
            <a:solidFill>
              <a:schemeClr val="tx2">
                <a:lumMod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03301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43343" y="437171"/>
            <a:ext cx="1121294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Parmi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analystes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», 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classe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général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aussi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: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SzPts val="900"/>
              <a:buFont typeface="Wingdings" panose="05000000000000000000" pitchFamily="2" charset="2"/>
              <a:buChar char="ü"/>
              <a:tabLst>
                <a:tab pos="228600" algn="l"/>
              </a:tabLst>
            </a:pPr>
            <a:r>
              <a:rPr lang="cs-CZ" sz="20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Jean </a:t>
            </a:r>
            <a:r>
              <a:rPr lang="cs-CZ" sz="2000" b="1" dirty="0" err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Giraudoux</a:t>
            </a:r>
            <a:r>
              <a:rPr lang="cs-CZ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(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1882–1944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)</a:t>
            </a:r>
          </a:p>
          <a:p>
            <a:pPr lvl="0" algn="just">
              <a:spcAft>
                <a:spcPts val="0"/>
              </a:spcAft>
              <a:buSzPts val="900"/>
              <a:tabLst>
                <a:tab pos="228600" algn="l"/>
              </a:tabLst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StarSymbol"/>
            </a:endParaRPr>
          </a:p>
          <a:p>
            <a:pPr marL="285750" lvl="0" indent="-285750" algn="just">
              <a:spcAft>
                <a:spcPts val="0"/>
              </a:spcAft>
              <a:buSzPts val="900"/>
              <a:buFont typeface="Wingdings" panose="05000000000000000000" pitchFamily="2" charset="2"/>
              <a:buChar char="ü"/>
              <a:tabLst>
                <a:tab pos="228600" algn="l"/>
              </a:tabLst>
            </a:pPr>
            <a:r>
              <a:rPr lang="cs-CZ" sz="20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Marcel </a:t>
            </a:r>
            <a:r>
              <a:rPr lang="cs-CZ" sz="2000" b="1" dirty="0" err="1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Arland</a:t>
            </a:r>
            <a:r>
              <a:rPr lang="fr-FR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(1899-1986)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: un dadaïste qui a déserté le mouvement pour rejoindre la N.R.F. (directeur à partir de 1968).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psychologiques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consacrés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l'exploration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mondes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intérieurs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Reconnu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pour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pureté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classique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textes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souvent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analysé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l’école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membre de l’Académie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L'un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maîtres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nouvelle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grand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styliste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StarSymbol"/>
            </a:endParaRPr>
          </a:p>
          <a:p>
            <a:pPr lvl="0" algn="just">
              <a:spcAft>
                <a:spcPts val="0"/>
              </a:spcAft>
              <a:buSzPts val="900"/>
              <a:tabLst>
                <a:tab pos="228600" algn="l"/>
              </a:tabLst>
            </a:pPr>
            <a:endParaRPr lang="fr-FR" sz="2800" dirty="0" smtClean="0">
              <a:latin typeface="Verdana" panose="020B0604030504040204" pitchFamily="34" charset="0"/>
              <a:ea typeface="Verdana" panose="020B0604030504040204" pitchFamily="34" charset="0"/>
              <a:cs typeface="StarSymbol"/>
            </a:endParaRPr>
          </a:p>
          <a:p>
            <a:pPr marL="285750" lvl="0" indent="-285750" algn="just">
              <a:spcAft>
                <a:spcPts val="0"/>
              </a:spcAft>
              <a:buSzPts val="900"/>
              <a:buFont typeface="Wingdings" panose="05000000000000000000" pitchFamily="2" charset="2"/>
              <a:buChar char="ü"/>
              <a:tabLst>
                <a:tab pos="228600" algn="l"/>
              </a:tabLst>
            </a:pPr>
            <a:r>
              <a:rPr lang="cs-CZ" sz="20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Jacques</a:t>
            </a:r>
            <a:r>
              <a:rPr lang="cs-CZ" sz="20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sz="2000" b="1" dirty="0" err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Chardonne</a:t>
            </a:r>
            <a:r>
              <a:rPr lang="cs-CZ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StarSymbol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(1884-1968) – pseudonyme de Jacques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Boutelleau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Aft>
                <a:spcPts val="0"/>
              </a:spcAft>
              <a:buSzPts val="900"/>
              <a:tabLst>
                <a:tab pos="228600" algn="l"/>
              </a:tabLs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analyste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couple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»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romans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consacrés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à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Aft>
                <a:spcPts val="0"/>
              </a:spcAft>
              <a:buSzPts val="900"/>
              <a:tabLst>
                <a:tab pos="228600" algn="l"/>
              </a:tabLs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problématique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mariage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I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veut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montrer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« 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diversité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dans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l'identique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: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Aft>
                <a:spcPts val="0"/>
              </a:spcAft>
              <a:buSzPts val="900"/>
              <a:tabLst>
                <a:tab pos="228600" algn="l"/>
              </a:tabLs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même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décor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presque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mêmes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personnages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nuance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l'éclairage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Aft>
                <a:spcPts val="0"/>
              </a:spcAft>
              <a:buSzPts val="900"/>
              <a:tabLst>
                <a:tab pos="228600" algn="l"/>
              </a:tabLs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transforme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à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chaque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»)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Romanesques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(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1937)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Aft>
                <a:spcPts val="0"/>
              </a:spcAft>
              <a:buSzPts val="900"/>
              <a:tabLst>
                <a:tab pos="228600" algn="l"/>
              </a:tabLs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SzPts val="900"/>
              <a:buFont typeface="Wingdings" panose="05000000000000000000" pitchFamily="2" charset="2"/>
              <a:buChar char="ü"/>
              <a:tabLst>
                <a:tab pos="228600" algn="l"/>
              </a:tabLst>
            </a:pPr>
            <a:r>
              <a:rPr lang="cs-CZ" sz="20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Jacques </a:t>
            </a:r>
            <a:r>
              <a:rPr lang="cs-CZ" sz="20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cs-CZ" sz="2000" b="1" dirty="0" err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Lacretelle</a:t>
            </a:r>
            <a:r>
              <a:rPr lang="cs-CZ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(1888-1985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intimiste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portraits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mélancoliques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d'êtres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poursuivis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par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fatalité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souvent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situations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violentes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tragiques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Académicien, journaliste au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Figaro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  <a:cs typeface="StarSymbol"/>
            </a:endParaRPr>
          </a:p>
        </p:txBody>
      </p:sp>
    </p:spTree>
    <p:extLst>
      <p:ext uri="{BB962C8B-B14F-4D97-AF65-F5344CB8AC3E}">
        <p14:creationId xmlns:p14="http://schemas.microsoft.com/office/powerpoint/2010/main" val="1667099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55781" y="686138"/>
            <a:ext cx="10963563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457200" algn="l"/>
              </a:tabLst>
            </a:pPr>
            <a:r>
              <a:rPr lang="cs-CZ" sz="20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sz="2000" b="1" dirty="0" err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sz="20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err="1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spirituel</a:t>
            </a:r>
            <a:endParaRPr lang="fr-FR" sz="2000" b="1" dirty="0" smtClean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  <a:tabLst>
                <a:tab pos="457200" algn="l"/>
              </a:tabLst>
            </a:pPr>
            <a:endParaRPr lang="fr-FR" sz="20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spcAft>
                <a:spcPts val="0"/>
              </a:spcAft>
              <a:tabLst>
                <a:tab pos="457200" algn="l"/>
              </a:tabLst>
            </a:pP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  <a:tabLst>
                <a:tab pos="457200" algn="l"/>
              </a:tabLs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En France,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tradition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d'écrivains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catholiques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Barbey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d’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Aurevilly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Ernest Hello, Léon Bloy,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François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Mauriac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Georges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Bernanos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Julien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Green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Gabriel Marcel…</a:t>
            </a:r>
          </a:p>
          <a:p>
            <a:pPr algn="just">
              <a:spcAft>
                <a:spcPts val="0"/>
              </a:spcAft>
              <a:tabLst>
                <a:tab pos="457200" algn="l"/>
              </a:tabLst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  <a:tabLst>
                <a:tab pos="457200" algn="l"/>
              </a:tabLs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  <a:tabLst>
                <a:tab pos="457200" algn="l"/>
              </a:tabLs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Tendance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interrompue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années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1960 et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  <a:tabLst>
                <a:tab pos="457200" algn="l"/>
              </a:tabLs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reprise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aujourd'hui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nouveaux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  <a:tabLst>
                <a:tab pos="457200" algn="l"/>
              </a:tabLs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mystiques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Sylvie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Germain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Catherine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Singer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</a:p>
          <a:p>
            <a:pPr algn="just">
              <a:spcAft>
                <a:spcPts val="0"/>
              </a:spcAft>
              <a:tabLst>
                <a:tab pos="457200" algn="l"/>
              </a:tabLs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Christian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Bobin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...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849" y="3429520"/>
            <a:ext cx="4611495" cy="2971280"/>
          </a:xfrm>
          <a:prstGeom prst="rect">
            <a:avLst/>
          </a:prstGeom>
          <a:ln w="28575">
            <a:solidFill>
              <a:schemeClr val="tx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55238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323271" y="373159"/>
            <a:ext cx="6751783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2000" b="1" dirty="0" err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François</a:t>
            </a:r>
            <a:r>
              <a:rPr lang="cs-CZ" sz="20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err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Mauriac</a:t>
            </a:r>
            <a:endParaRPr lang="fr-FR" sz="20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(1885-1970)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Né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à Bordeaux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famille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bourgeoise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catholique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conservatrice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</a:rPr>
              <a:t>grand peintre de la province française. (Quand il a voulu l’offenser, 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François Mitterrand 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</a:rPr>
              <a:t>a dit de Mauriac qu’il était « le plus grand des régionalistes... »)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i="1" dirty="0">
                <a:latin typeface="Verdana" panose="020B0604030504040204" pitchFamily="34" charset="0"/>
                <a:ea typeface="Lucida Sans Unicode" panose="020B0602030504020204" pitchFamily="34" charset="0"/>
              </a:rPr>
              <a:t>« l’artiste dans son enfance, fait provision de visages, de silhouettes, de paroles ; une image le frappe, un propos, une anecdote... et cela, sans qu’il en sache rien, fermente, vit d’une vie cachée et surgira au moment venu... »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</a:rPr>
              <a:t>La plupart 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de ses 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</a:rPr>
              <a:t>livres décrivent un décors de province, étroit, oppressant, des gens soupçonneux et férocement attachés à leurs possessions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</a:rPr>
              <a:t>(Tout comme chez Balzac, chez Mauriac 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aussi, 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</a:rPr>
              <a:t>il y a la conviction que seulement en province on sait bien haïr.) 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7629237" y="3420147"/>
            <a:ext cx="432261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perd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rapidement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Gide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et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élevé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(5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éducation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austère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janséniste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licence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lettres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concours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l’École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Chartes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x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seul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bref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séjour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Mauriac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démissionne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rapidement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consacrer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entièrement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6686" y="373159"/>
            <a:ext cx="2740077" cy="2808794"/>
          </a:xfrm>
          <a:prstGeom prst="rect">
            <a:avLst/>
          </a:prstGeom>
          <a:ln w="38100">
            <a:solidFill>
              <a:schemeClr val="tx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3045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86326" y="215956"/>
            <a:ext cx="1167476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vraie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gloire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Première G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uerre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mondiale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Satires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cruelles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phari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ï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sme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bourgeois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(études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approfondies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mœurs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bourgeoisie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bordelaise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combat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produit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Mammon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abîmes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mystères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Rédemption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lu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l’Académie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française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1933.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1939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Querelle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Sartre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reproche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laisser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aucune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liberté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Dieu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romancier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Monsieur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Mauriac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non plus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Résistant pendant l’Occupation (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ahier noir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guerre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clément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Camus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ou Sartre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refuse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peines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collabos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fait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traîner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boue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 x  par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suite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Camus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change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d’avis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reconnaît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Mauriac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avait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raison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hroniqueur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L’Express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1952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Prix Nobel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Politique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d’abord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gauche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Pierre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Mendès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-France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puis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gaulliste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3365" y="4608945"/>
            <a:ext cx="3248636" cy="224905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8546" y="4614389"/>
            <a:ext cx="3493910" cy="224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19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95" y="1387668"/>
            <a:ext cx="2301713" cy="3969422"/>
          </a:xfrm>
          <a:prstGeom prst="rect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3" name="Obdélník 2"/>
          <p:cNvSpPr/>
          <p:nvPr/>
        </p:nvSpPr>
        <p:spPr>
          <a:xfrm>
            <a:off x="2881746" y="806302"/>
            <a:ext cx="890385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Accusée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d’avoir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tenté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d’empoisonner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son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mari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Thérèse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Desqueyroux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obtient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non-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lieu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familles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soucieuses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conserver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l’«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honneur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nom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», y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d’ailleurs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œ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uvré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chemin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retour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vers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Argelouse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domaine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perdu au milieu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pins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forêt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landaise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Thérèse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espérant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pouvoir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«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confesser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»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être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comprise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époux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Bernard,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revoit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différentes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strates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son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passé…</a:t>
            </a: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x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l’arrivée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Argelouse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la 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confession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s’avère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impossible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et Bernard fait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connaître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sentence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familiale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Thérèse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vivra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désormais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recluse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domaine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Tentée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suicide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Thérèse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laisse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dépérir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physiquement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moralement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régime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séquestration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par la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suite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adouci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Bernard promet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libération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mariage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d’une amie.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dernier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chapitre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laisse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Thérèse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fondre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anonyme,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foule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parisienne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été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rendue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liberté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Bernard,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auquel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définitivement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renoncé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expliquer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acte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5014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69453" y="215176"/>
            <a:ext cx="726902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</a:rPr>
              <a:t>D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rame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être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épris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d’</a:t>
            </a:r>
            <a:r>
              <a:rPr lang="cs-CZ" b="1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authenticité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poussé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crime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entourage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provincial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bourgeois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r>
              <a:rPr lang="cs-CZ" dirty="0">
                <a:latin typeface="Times New Roman" panose="02020603050405020304" pitchFamily="18" charset="0"/>
                <a:ea typeface="Lucida Sans Unicode" panose="020B0602030504020204" pitchFamily="34" charset="0"/>
              </a:rPr>
              <a:t>	</a:t>
            </a:r>
            <a:endParaRPr lang="fr-FR" dirty="0" smtClean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éléments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naturels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jouent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double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rôle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références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précises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symboles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Thérèse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gibier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bête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traquée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emprisonnée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barreaux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innombrables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vivants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famille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3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types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personnages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Tx/>
              <a:buChar char="-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cœurs passionnés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retrouvent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grâce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Tx/>
              <a:buChar char="-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âmes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innocentes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nature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Tx/>
              <a:buChar char="-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foule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médiocres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tièdes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vomit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bouche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285750" lvl="0" indent="-285750" algn="just">
              <a:buFontTx/>
              <a:buChar char="-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Baudelaire,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Mauriac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convaincu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double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postulation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l’homme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vers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Dieu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vers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Satan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Mauriac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n’aime pas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étiquette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Je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romancier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catholique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catholique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Refus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thèse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moralisations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ton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édifiant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1662"/>
          <a:stretch/>
        </p:blipFill>
        <p:spPr>
          <a:xfrm>
            <a:off x="8844349" y="494358"/>
            <a:ext cx="2773608" cy="379131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4" name="TextovéPole 3"/>
          <p:cNvSpPr txBox="1"/>
          <p:nvPr/>
        </p:nvSpPr>
        <p:spPr>
          <a:xfrm>
            <a:off x="6547506" y="4765964"/>
            <a:ext cx="56444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fr-FR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railer</a:t>
            </a: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du film de Claude Miller (2012)</a:t>
            </a:r>
          </a:p>
          <a:p>
            <a:r>
              <a:rPr lang="fr-FR" dirty="0">
                <a:hlinkClick r:id="rId3"/>
              </a:rPr>
              <a:t>https://</a:t>
            </a:r>
            <a:r>
              <a:rPr lang="fr-FR" dirty="0" smtClean="0">
                <a:hlinkClick r:id="rId3"/>
              </a:rPr>
              <a:t>www.youtube.com/watch?v=P5MgoBs7Muw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0571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97" y="400035"/>
            <a:ext cx="2275657" cy="2883539"/>
          </a:xfrm>
          <a:prstGeom prst="rect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3" name="Obdélník 2"/>
          <p:cNvSpPr/>
          <p:nvPr/>
        </p:nvSpPr>
        <p:spPr>
          <a:xfrm>
            <a:off x="273579" y="3605013"/>
            <a:ext cx="58131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Son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fils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: </a:t>
            </a:r>
            <a:r>
              <a:rPr lang="cs-CZ" b="1" dirty="0">
                <a:latin typeface="Verdana" panose="020B0604030504040204" pitchFamily="34" charset="0"/>
                <a:ea typeface="Lucida Sans Unicode" panose="020B0602030504020204" pitchFamily="34" charset="0"/>
              </a:rPr>
              <a:t>Claude </a:t>
            </a:r>
            <a:r>
              <a:rPr lang="cs-CZ" b="1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Mauriac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(1914-1996)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dirty="0" err="1" smtClean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ecrétaire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général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Gaulle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pendant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guerre</a:t>
            </a:r>
            <a:endParaRPr lang="fr-FR" sz="2800" dirty="0"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élèbre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journaliste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critique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cinéma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(</a:t>
            </a:r>
            <a:r>
              <a:rPr lang="cs-CZ" i="1" dirty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 Figaro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L’Express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cs-CZ" i="1" dirty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Le Monde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)</a:t>
            </a:r>
            <a:endParaRPr lang="fr-FR" sz="2800" dirty="0"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R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omancier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appartenant au 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Nouveau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Roman</a:t>
            </a:r>
            <a:endParaRPr lang="fr-FR" sz="2800" dirty="0">
              <a:latin typeface="Verdana" panose="020B060403050404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1974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: </a:t>
            </a:r>
            <a:r>
              <a:rPr lang="cs-CZ" i="1" dirty="0">
                <a:latin typeface="Verdana" panose="020B0604030504040204" pitchFamily="34" charset="0"/>
                <a:ea typeface="Lucida Sans Unicode" panose="020B0602030504020204" pitchFamily="34" charset="0"/>
              </a:rPr>
              <a:t>Le </a:t>
            </a:r>
            <a:r>
              <a:rPr lang="fr-FR" i="1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T</a:t>
            </a:r>
            <a:r>
              <a:rPr lang="cs-CZ" i="1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emps</a:t>
            </a:r>
            <a:r>
              <a:rPr lang="cs-CZ" i="1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i="1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immobile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(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son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journal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en 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10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volumes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)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689" y="400035"/>
            <a:ext cx="2703692" cy="2883539"/>
          </a:xfrm>
          <a:prstGeom prst="rect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5" name="TextovéPole 4"/>
          <p:cNvSpPr txBox="1"/>
          <p:nvPr/>
        </p:nvSpPr>
        <p:spPr>
          <a:xfrm>
            <a:off x="6432090" y="3605013"/>
            <a:ext cx="54831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Sa petite-fille : </a:t>
            </a:r>
          </a:p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Anne </a:t>
            </a:r>
            <a:r>
              <a:rPr lang="fr-FR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Wiazemski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-Godard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(1947-2017)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Actrice dans des films de Bresson, Godard, etc.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Fille de Claire Mauriac et épouse de Godard 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(1967-1979)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Écrivaine, intellectuelle, féministe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529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406399" y="400821"/>
            <a:ext cx="8626764" cy="609397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Georges </a:t>
            </a:r>
            <a:r>
              <a:rPr lang="cs-CZ" sz="20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Bernanos</a:t>
            </a:r>
            <a:endParaRPr lang="fr-FR" sz="2000" dirty="0">
              <a:solidFill>
                <a:schemeClr val="accent1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(1888-1948)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Son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père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était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artisan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mère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femme de chambre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chez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châtelain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Bernanos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gardé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son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éducation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conviction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catholique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monarchiste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(</a:t>
            </a:r>
            <a:r>
              <a:rPr lang="fr-FR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d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escendance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espagnole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)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Lectures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variées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Dostoïevski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Balzac,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Barbey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d’</a:t>
            </a:r>
            <a:r>
              <a:rPr lang="fr-FR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Aurevilly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Zola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…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Très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milite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rangs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l'Action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française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Réformé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,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décide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de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même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participer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à la Grande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Guerre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en se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portant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volontaire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Après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guerre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travaille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compagnie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d'assurances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1917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épouse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Jeanne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Talbert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d'Arc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lointaine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descendante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d'un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frère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Jeanne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d'Arc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famille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six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enfants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Bernanos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fera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chantre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très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sensuel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)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l'amour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conjugal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succès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son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premier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Sous</a:t>
            </a:r>
            <a:r>
              <a:rPr lang="cs-CZ" i="1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soleil</a:t>
            </a:r>
            <a:r>
              <a:rPr lang="cs-CZ" i="1" dirty="0">
                <a:latin typeface="Verdana" panose="020B0604030504040204" pitchFamily="34" charset="0"/>
                <a:ea typeface="Lucida Sans Unicode" panose="020B0602030504020204" pitchFamily="34" charset="0"/>
              </a:rPr>
              <a:t> de Satan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(1926),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l'incite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à 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commencer une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carrière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littéraire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1190" y="400821"/>
            <a:ext cx="2738357" cy="3260436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834988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24872" y="317373"/>
            <a:ext cx="9587346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1936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: </a:t>
            </a:r>
            <a:r>
              <a:rPr lang="cs-CZ" i="1" dirty="0">
                <a:latin typeface="Verdana" panose="020B0604030504040204" pitchFamily="34" charset="0"/>
                <a:ea typeface="Lucida Sans Unicode" panose="020B0602030504020204" pitchFamily="34" charset="0"/>
              </a:rPr>
              <a:t>Le </a:t>
            </a:r>
            <a:r>
              <a:rPr lang="cs-CZ" i="1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Journal</a:t>
            </a:r>
            <a:r>
              <a:rPr lang="cs-CZ" i="1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d'un</a:t>
            </a:r>
            <a:r>
              <a:rPr lang="cs-CZ" i="1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curé</a:t>
            </a:r>
            <a:r>
              <a:rPr lang="cs-CZ" i="1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campagne</a:t>
            </a:r>
            <a:r>
              <a:rPr lang="cs-CZ" i="1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(Grand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prix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l'Académie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française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adapté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cinéma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sous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même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titre par Robert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Bresson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en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1950). 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Installé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Baléares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Bernanos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assiste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début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guerre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d'Espagne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prend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parti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contre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franquistes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rupture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publique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d'avec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ses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anciens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amis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l'Action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française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). 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1938-1945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Exilé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Brésil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s'éloigne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publie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nombreux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essais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et 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« 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écrits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de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combat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lesquels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l'influence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Péguy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se fait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sentir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Il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soutient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Résistance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la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France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libre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nombreux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articles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presse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(talent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polémiste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pamphlétaire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).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Après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Libération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continue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voyager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se fixe en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Tunisie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Le </a:t>
            </a:r>
            <a:r>
              <a:rPr lang="fr-FR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g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énéral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Gaulle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l'invite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revenir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en France,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veut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placer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au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gouvernement ou à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l'Académie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</a:rPr>
              <a:t>L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’écrivain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revient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malade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esprit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polémique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restera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marge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Bernanos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rédige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scénario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inspiré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l'histoire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véridique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carmélites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guillotinées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place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Trône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scénario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Dialogues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Carmélites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devenu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livret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l'opéra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nom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compositeur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Francis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Poulenc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créé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1957,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servi de base au film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Bruckberger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en 1960.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aussi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été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adapté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1675"/>
          <a:stretch/>
        </p:blipFill>
        <p:spPr>
          <a:xfrm>
            <a:off x="9660206" y="1913706"/>
            <a:ext cx="2393248" cy="314753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80913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10E7D83B-993B-4870-B836-90A1EE280B13}"/>
              </a:ext>
            </a:extLst>
          </p:cNvPr>
          <p:cNvSpPr txBox="1"/>
          <p:nvPr/>
        </p:nvSpPr>
        <p:spPr>
          <a:xfrm>
            <a:off x="533400" y="498742"/>
            <a:ext cx="10058400" cy="5724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2000" b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Roman </a:t>
            </a:r>
            <a:r>
              <a:rPr lang="cs-CZ" sz="2000" b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psychologique</a:t>
            </a:r>
            <a:endParaRPr lang="cs-CZ" sz="2000" b="1" dirty="0">
              <a:solidFill>
                <a:schemeClr val="accent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Œuvres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’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écrivains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considérés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comme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«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analystes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»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Caractéristiques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générales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: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marL="342900" lvl="0" indent="-342900">
              <a:spcAft>
                <a:spcPts val="0"/>
              </a:spcAft>
              <a:buSzPts val="900"/>
              <a:buFont typeface="Wingdings" panose="05000000000000000000" pitchFamily="2" charset="2"/>
              <a:buChar char=""/>
              <a:tabLst>
                <a:tab pos="228600" algn="l"/>
              </a:tabLs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langue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classique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claire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élégante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expérimentation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particulière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lvl="0">
              <a:spcAft>
                <a:spcPts val="0"/>
              </a:spcAft>
              <a:buSzPts val="900"/>
              <a:tabLst>
                <a:tab pos="228600" algn="l"/>
              </a:tabLst>
            </a:pPr>
            <a:endParaRPr lang="fr-FR" sz="2800" dirty="0">
              <a:effectLst/>
              <a:latin typeface="Symbol" panose="05050102010706020507" pitchFamily="18" charset="2"/>
              <a:ea typeface="Lucida Sans Unicode" panose="020B0602030504020204" pitchFamily="34" charset="0"/>
              <a:cs typeface="StarSymbol"/>
            </a:endParaRPr>
          </a:p>
          <a:p>
            <a:pPr marL="342900" lvl="0" indent="-342900">
              <a:spcAft>
                <a:spcPts val="0"/>
              </a:spcAft>
              <a:buSzPts val="900"/>
              <a:buFont typeface="Wingdings" panose="05000000000000000000" pitchFamily="2" charset="2"/>
              <a:buChar char=""/>
              <a:tabLst>
                <a:tab pos="228600" algn="l"/>
              </a:tabLs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méthode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: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introspections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étude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soi-même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+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observations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étude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autres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lvl="0">
              <a:spcAft>
                <a:spcPts val="0"/>
              </a:spcAft>
              <a:buSzPts val="900"/>
              <a:tabLst>
                <a:tab pos="228600" algn="l"/>
              </a:tabLst>
            </a:pPr>
            <a:endParaRPr lang="fr-FR" sz="2800" dirty="0">
              <a:effectLst/>
              <a:latin typeface="Symbol" panose="05050102010706020507" pitchFamily="18" charset="2"/>
              <a:ea typeface="Lucida Sans Unicode" panose="020B0602030504020204" pitchFamily="34" charset="0"/>
              <a:cs typeface="StarSymbol"/>
            </a:endParaRPr>
          </a:p>
          <a:p>
            <a:pPr marL="342900" lvl="0" indent="-342900">
              <a:spcAft>
                <a:spcPts val="0"/>
              </a:spcAft>
              <a:buSzPts val="900"/>
              <a:buFont typeface="Wingdings" panose="05000000000000000000" pitchFamily="2" charset="2"/>
              <a:buChar char=""/>
              <a:tabLst>
                <a:tab pos="228600" algn="l"/>
              </a:tabLst>
            </a:pP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ut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: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sonder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 «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nature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humaine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»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conviction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l'homme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ne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change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très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'«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n'y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jamais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qu'un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homme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terre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»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comme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Jacques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Chardonne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lvl="0">
              <a:spcAft>
                <a:spcPts val="0"/>
              </a:spcAft>
              <a:buSzPts val="900"/>
              <a:tabLst>
                <a:tab pos="228600" algn="l"/>
              </a:tabLst>
            </a:pPr>
            <a:endParaRPr lang="fr-FR" sz="2800" dirty="0">
              <a:effectLst/>
              <a:latin typeface="Symbol" panose="05050102010706020507" pitchFamily="18" charset="2"/>
              <a:ea typeface="Lucida Sans Unicode" panose="020B0602030504020204" pitchFamily="34" charset="0"/>
              <a:cs typeface="StarSymbol"/>
            </a:endParaRPr>
          </a:p>
          <a:p>
            <a:pPr marL="342900" lvl="0" indent="-342900">
              <a:spcAft>
                <a:spcPts val="0"/>
              </a:spcAft>
              <a:buSzPts val="900"/>
              <a:buFont typeface="Wingdings" panose="05000000000000000000" pitchFamily="2" charset="2"/>
              <a:buChar char=""/>
              <a:tabLst>
                <a:tab pos="228600" algn="l"/>
              </a:tabLs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analystes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’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inscrivent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tradition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moralistes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français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auteurs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étudiant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mœurs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tels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Madame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Lafayette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 Rochefoucauld, La Bruyère,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Benjamin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Constant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etc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Symbol" panose="05050102010706020507" pitchFamily="18" charset="2"/>
              <a:ea typeface="Lucida Sans Unicode" panose="020B0602030504020204" pitchFamily="34" charset="0"/>
              <a:cs typeface="StarSymbol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27AC65F8-94C6-48F9-910C-06382A930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6615" y="234879"/>
            <a:ext cx="2732403" cy="285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596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15636" y="335524"/>
            <a:ext cx="817418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Journal</a:t>
            </a:r>
            <a:r>
              <a:rPr lang="cs-CZ" sz="20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sz="20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curé</a:t>
            </a:r>
            <a:r>
              <a:rPr lang="cs-CZ" sz="20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2000" b="1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campagne</a:t>
            </a:r>
            <a:endParaRPr lang="fr-FR" sz="2000" dirty="0">
              <a:solidFill>
                <a:schemeClr val="accent1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(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1936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Grand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prix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l’Académie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française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Filmé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par Robert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Bresson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en 1950.)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curé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santé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délicate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cancer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)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plein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d’énergie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s’installe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paroisse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d’Ambricourt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village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« 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tassé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mis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</a:rPr>
              <a:t>é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rable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sous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soleil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hideux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novembre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plein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commères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brutes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). 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Submergé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par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soucis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quotidiens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manque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d’argent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perfidie des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villageois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),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perd son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autorité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accumule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situations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gênantes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L’hostilité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paroissiens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devant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homme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inexpérimenté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devient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plus en plus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ouverte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Le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prêtre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meurt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seul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misérable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découragé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3092" y="335524"/>
            <a:ext cx="2891038" cy="4706150"/>
          </a:xfrm>
          <a:prstGeom prst="rect">
            <a:avLst/>
          </a:prstGeom>
          <a:ln w="76200">
            <a:solidFill>
              <a:schemeClr val="bg2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5" y="4312129"/>
            <a:ext cx="3380509" cy="222471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t="2547"/>
          <a:stretch/>
        </p:blipFill>
        <p:spPr>
          <a:xfrm>
            <a:off x="4016941" y="4312129"/>
            <a:ext cx="4242985" cy="222471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32898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618835" y="510462"/>
            <a:ext cx="794327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J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ournal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fictif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l’itinéraire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spirituel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personnage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qui vit un « 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burn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out »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sainteté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curé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évidente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lecteur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protagoniste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s’en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rend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laisse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trop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abattre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jugement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médiocres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fr-FR" dirty="0" smtClean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Passion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Christ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revécue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XX</a:t>
            </a:r>
            <a:r>
              <a:rPr lang="cs-CZ" baseline="30000" dirty="0" smtClean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siècle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(héros touchant et ridicule à la fois, influence de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L’Idiot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de Dostoïevski)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Thématique de l’enfance qui est omniprésente chez Bernanos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À la fois un roman spirituel et un roman naturaliste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8095" y="199669"/>
            <a:ext cx="2672599" cy="367036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095" y="4027055"/>
            <a:ext cx="2672599" cy="264773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557" y="4564000"/>
            <a:ext cx="3191346" cy="186450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6509" y="4564000"/>
            <a:ext cx="3304362" cy="186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18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06400" y="298625"/>
            <a:ext cx="11508509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2000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Julien </a:t>
            </a:r>
            <a:r>
              <a:rPr lang="cs-CZ" sz="2000" b="1" dirty="0" smtClean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Green</a:t>
            </a:r>
            <a:endParaRPr lang="fr-FR" sz="2000" dirty="0">
              <a:solidFill>
                <a:schemeClr val="tx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(1900-1998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)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Paris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parents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américains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établis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France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depuis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1893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parfaitement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bilingue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Green a été baptisé « Julian » : l'orthographe a été changée en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Julien » par son éditeur français dans les années 1920.</a:t>
            </a: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protestante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pieuse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convertit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catholicisme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rend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première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États-Unis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septembre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1919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achève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ses études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l’Université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Virginie,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premier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livre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anglais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l'œuvre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Green a été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profondément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marquée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homosexualité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catholique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côté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grand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nombre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aussi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publié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Journal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(17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1926 et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1997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chronique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religieuse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panorama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scène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artistique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Paris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pendant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80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Son livre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Si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j'étais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vous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inspiré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célèbre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psychanalyste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Melanie Klein.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1971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élu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l'Académie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française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fauteuil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22,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succédant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François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Mauriac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Premier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non-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Français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être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élu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Publié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Pléiade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encore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t="861"/>
          <a:stretch/>
        </p:blipFill>
        <p:spPr>
          <a:xfrm>
            <a:off x="9329871" y="249382"/>
            <a:ext cx="2585038" cy="3066474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50383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64" y="387858"/>
            <a:ext cx="2253672" cy="3319489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  <p:sp>
        <p:nvSpPr>
          <p:cNvPr id="3" name="Obdélník 2"/>
          <p:cNvSpPr/>
          <p:nvPr/>
        </p:nvSpPr>
        <p:spPr>
          <a:xfrm>
            <a:off x="2909454" y="295495"/>
            <a:ext cx="893156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Moïra</a:t>
            </a:r>
            <a:endParaRPr lang="fr-FR" sz="2000" dirty="0">
              <a:solidFill>
                <a:schemeClr val="accent1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court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publié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Paris en 1950.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pigraphe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citation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saint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François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Sales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pureté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ne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trouve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qu’en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paradis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ou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enfer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Joseph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Day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protestant (19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« 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violent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fanatique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étudiant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université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américaine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afin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pouvoir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les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Évangiles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original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loue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chambre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chez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Madame Dare,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femme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mœurs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libéré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s.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Joseph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s’attire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désir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autres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x 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veut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protéger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chasteté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sauver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âmes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châtier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pécheurs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réprouve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violemment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l’attitude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jeunes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collègues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passent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boire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courir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filles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surnomment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l’Ange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exterminateur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». 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provocante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Moïra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logeuse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l’attend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chambre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probablement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poussée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par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veulent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venger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l’impassibilité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Joseph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Habituée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séduire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Moïra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s'attendait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pas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être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séduite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à son tour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garçon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vierge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passionné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succombent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l'un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l'autre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Joseph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cède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à ses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charmes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puis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étrangle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avant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livrer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à la police.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579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67853" y="293493"/>
            <a:ext cx="8331201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 sujet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 refoulement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sexuel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et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marche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fatale de Joseph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vers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meurtre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L'auteur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y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affirme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les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lignes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l'homosexualité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peut être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conséquence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horreur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femmes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régit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sociétés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patriarcales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Le principe de l’ironie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décalage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creuse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projet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personnel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héros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désir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pureté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et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logique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inexorable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corps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(Joseph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trop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cheveux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chevelure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—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prédestinent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mal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Ignorant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désirs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homosexuels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?),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Joseph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devient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victime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propres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pulsions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censure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intériorisée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joue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rôle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destin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même temps, toute une dimension fantastique et mythologique :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Moïra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forme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irlandaise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Marie +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nom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donné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Grecs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au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destin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Pour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Joseph,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facile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louve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l’incarnation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mal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l’attirance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mortelle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fascinante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En même temps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héros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tombe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piège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tendu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des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étudiants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qui ne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supportent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pas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étrangeté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veulent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l’assimiler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groupe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/>
              <a:t>	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1418"/>
          <a:stretch/>
        </p:blipFill>
        <p:spPr>
          <a:xfrm>
            <a:off x="8753999" y="293493"/>
            <a:ext cx="3202719" cy="178562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t="1781" b="-1"/>
          <a:stretch/>
        </p:blipFill>
        <p:spPr>
          <a:xfrm>
            <a:off x="8756073" y="2177902"/>
            <a:ext cx="3200645" cy="2037546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3999" y="4314233"/>
            <a:ext cx="3202719" cy="2368677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616683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075B6E76-49D0-48CD-84BD-A65AE0B88E0B}"/>
              </a:ext>
            </a:extLst>
          </p:cNvPr>
          <p:cNvSpPr txBox="1"/>
          <p:nvPr/>
        </p:nvSpPr>
        <p:spPr>
          <a:xfrm>
            <a:off x="514350" y="369570"/>
            <a:ext cx="113157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2000" b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Raymond </a:t>
            </a:r>
            <a:r>
              <a:rPr lang="cs-CZ" sz="2000" b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Radiguet</a:t>
            </a:r>
            <a:endParaRPr lang="fr-FR" sz="2000" dirty="0">
              <a:solidFill>
                <a:schemeClr val="accent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(1903-1923)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Fils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dessinateur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caricaturiste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Maurice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Radiguet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aîné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sept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enfants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étudie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au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lycée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Charlemagne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Paris.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Considéré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comme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élève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médiocre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s’adonne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entièrement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lecture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: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écrivains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XVII</a:t>
            </a:r>
            <a:r>
              <a:rPr lang="cs-CZ" sz="1800" baseline="30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XVIII</a:t>
            </a:r>
            <a:r>
              <a:rPr lang="cs-CZ" sz="1800" baseline="30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siècles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notamment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Princesse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Clèves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</a:t>
            </a:r>
            <a:r>
              <a:rPr lang="cs-CZ" sz="1800" baseline="30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Lafayette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puis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Stendhal,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Proust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poètes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: Verlaine, 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Mallarmé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Rimbaud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Lautréamont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À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l’âge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quinze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abandonne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définitivement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ses études et se lance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journalisme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avec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Max Jacob et Pierre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Reverdy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littérature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aussi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avec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Juan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Gris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Picasso,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Modigliani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peintres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faire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portraits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et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Darius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Milhaud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Georges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Auric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Francis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Poulenc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Arthur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Honegger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jeunes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compositeurs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).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1918 :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rencontre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Jean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Cocteau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aussitôt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devine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talent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caché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Radiguet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comme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d'un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«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phénomène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lettres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françaises »).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Enthousiasmé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par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poèmes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Radiguet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lui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lit,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Cocteau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conseille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l’encourage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fait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travailler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;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l’aide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ensuite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publier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vers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revues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d’avant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-garde.</a:t>
            </a:r>
            <a:endParaRPr lang="fr-FR" sz="1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ECA75702-9661-4E26-8202-2B6FBF8FD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29775" y="264128"/>
            <a:ext cx="2124075" cy="3164872"/>
          </a:xfrm>
          <a:prstGeom prst="rect">
            <a:avLst/>
          </a:prstGeom>
          <a:ln w="38100">
            <a:solidFill>
              <a:schemeClr val="tx2">
                <a:lumMod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99759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DE4B9F6-454E-4269-8DF8-C53E67A30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9650" y="361949"/>
            <a:ext cx="3070351" cy="169524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7FC6758-BE87-498F-AC62-AC8FB46851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12"/>
          <a:stretch/>
        </p:blipFill>
        <p:spPr>
          <a:xfrm>
            <a:off x="148591" y="562004"/>
            <a:ext cx="2668557" cy="287886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528824A-0A19-4D3B-B13D-BFB4C35DBE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8045" y="1544944"/>
            <a:ext cx="2452217" cy="3156042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F3C32C7-3DE4-44C1-9E8D-91D786C427A8}"/>
              </a:ext>
            </a:extLst>
          </p:cNvPr>
          <p:cNvSpPr txBox="1"/>
          <p:nvPr/>
        </p:nvSpPr>
        <p:spPr>
          <a:xfrm>
            <a:off x="4065983" y="544937"/>
            <a:ext cx="26685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000" b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Radiguet vu par :</a:t>
            </a:r>
            <a:endParaRPr lang="fr-FR" sz="2000" b="1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DD68A4AF-2F50-421B-88DE-1511BAE18F14}"/>
              </a:ext>
            </a:extLst>
          </p:cNvPr>
          <p:cNvSpPr txBox="1"/>
          <p:nvPr/>
        </p:nvSpPr>
        <p:spPr>
          <a:xfrm>
            <a:off x="619107" y="3654726"/>
            <a:ext cx="1727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Pablo Picasso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731A6460-2BF0-424A-9929-B511B284A145}"/>
              </a:ext>
            </a:extLst>
          </p:cNvPr>
          <p:cNvSpPr txBox="1"/>
          <p:nvPr/>
        </p:nvSpPr>
        <p:spPr>
          <a:xfrm>
            <a:off x="2948045" y="4900077"/>
            <a:ext cx="2369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Amedeo Modigliani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CCABCE2-2204-42E9-B78D-86C4410444B9}"/>
              </a:ext>
            </a:extLst>
          </p:cNvPr>
          <p:cNvSpPr txBox="1"/>
          <p:nvPr/>
        </p:nvSpPr>
        <p:spPr>
          <a:xfrm>
            <a:off x="8484614" y="2261501"/>
            <a:ext cx="1726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Jean Cocteau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D738B39A-3827-4F38-B7D8-33A8B41E3C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>
          <a:xfrm>
            <a:off x="5590863" y="1238149"/>
            <a:ext cx="2114659" cy="392450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CE65CE9E-4FBC-4719-AA22-2F46C6A337A1}"/>
              </a:ext>
            </a:extLst>
          </p:cNvPr>
          <p:cNvSpPr txBox="1"/>
          <p:nvPr/>
        </p:nvSpPr>
        <p:spPr>
          <a:xfrm>
            <a:off x="5726305" y="5269409"/>
            <a:ext cx="1843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Lucien Daudet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0521BA21-F0BD-4AC6-8857-D363EF3CDF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6824" y="3741298"/>
            <a:ext cx="2114659" cy="2958078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B2458E25-1B46-4DB6-8423-1238754FCC5F}"/>
              </a:ext>
            </a:extLst>
          </p:cNvPr>
          <p:cNvSpPr txBox="1"/>
          <p:nvPr/>
        </p:nvSpPr>
        <p:spPr>
          <a:xfrm>
            <a:off x="10398877" y="5646777"/>
            <a:ext cx="12250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Jacques-Émile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Blanche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66F7B93-1BAB-4EE3-B6F2-4FA9D92969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863" y="4190924"/>
            <a:ext cx="1718049" cy="2379183"/>
          </a:xfrm>
          <a:prstGeom prst="rect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1114736F-5F85-4637-A8FB-937A8C4F31AC}"/>
              </a:ext>
            </a:extLst>
          </p:cNvPr>
          <p:cNvSpPr txBox="1"/>
          <p:nvPr/>
        </p:nvSpPr>
        <p:spPr>
          <a:xfrm>
            <a:off x="2609850" y="6200775"/>
            <a:ext cx="1939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Valentine Hugo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E6AA595E-A0F2-4FE2-ADDC-9F5D59F188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01256" y="2228950"/>
            <a:ext cx="1679026" cy="247203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92080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A30A9F4-F183-46A9-A0F6-126211B8D522}"/>
              </a:ext>
            </a:extLst>
          </p:cNvPr>
          <p:cNvSpPr txBox="1"/>
          <p:nvPr/>
        </p:nvSpPr>
        <p:spPr>
          <a:xfrm>
            <a:off x="536674" y="612843"/>
            <a:ext cx="714375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Cocteau et Radiguet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fondent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en 1920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revue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avant-gardiste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: </a:t>
            </a:r>
            <a:r>
              <a:rPr lang="cs-CZ" sz="1800" b="1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 </a:t>
            </a:r>
            <a:r>
              <a:rPr lang="cs-CZ" sz="1800" b="1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Coq</a:t>
            </a:r>
            <a:r>
              <a:rPr lang="cs-CZ" sz="1800" b="1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à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laquelle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collaborent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entre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autres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Georges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Auric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Paul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Morand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Tristan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</a:t>
            </a:r>
            <a:endParaRPr lang="cs-CZ" sz="18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x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Leur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liaison amoureuse est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orageuse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 (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Radiguet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lui déclare 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« Je ne veux pas qu’on m’appelle Madame Cocteau »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et le trompe avec plusieurs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femmes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1921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Radiguet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abandonne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déréglée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qu’il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mène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depuis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quelques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années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il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s’impose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forte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discipline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intérieure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(Son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ami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Joseph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Kessel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écrira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« 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Rien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moins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ordonné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que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vie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extérieure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mais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rien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plus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harmonieux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de plus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équilibré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mieux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construit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mieux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protégé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que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vie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intérieure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Il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peut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traîner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bar en bar, ne pas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dormir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nuits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entières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errer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chambre en chambre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d’hôtel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son esprit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travaillait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avec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lucidité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constante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merveilleuse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sûre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logique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 »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Radiguet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rédige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Diable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au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corps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l’année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suivante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son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deuxième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dernier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roman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 Bal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Comte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d’Orgel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69DB555-A6FE-49EB-9AE3-EBAD601F8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452" y="1044452"/>
            <a:ext cx="3797495" cy="476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28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véPole 10">
            <a:extLst>
              <a:ext uri="{FF2B5EF4-FFF2-40B4-BE49-F238E27FC236}">
                <a16:creationId xmlns:a16="http://schemas.microsoft.com/office/drawing/2014/main" id="{E796345B-F560-432E-A302-4F0F69B8BE69}"/>
              </a:ext>
            </a:extLst>
          </p:cNvPr>
          <p:cNvSpPr txBox="1"/>
          <p:nvPr/>
        </p:nvSpPr>
        <p:spPr>
          <a:xfrm>
            <a:off x="7448262" y="298820"/>
            <a:ext cx="4572001" cy="634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1923 : Bernard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Grasset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lance 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Diable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au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corps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façon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spectaculaire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(« 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premier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livre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romancier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17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»,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compare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Radiguet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Rimbaud) :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l'une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premières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campagnes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publicité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modernes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x 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critique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officielle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surprise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moqueuse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et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hostile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Radiguet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reçoit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toutefois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chaleureuses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félicitations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d’écrivains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tels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Max Jacob, René Benjamin, Henri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Massis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Paul Valéry.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Épuis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par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nombreu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x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excès, il 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meurt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1923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typhoïde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 son délire, il aurait déclaré « J'ai peur, dans trois jours je serai fusillé par les soldats de Dieu. »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05B2614-4379-4156-8156-BB450408BB8C}"/>
              </a:ext>
            </a:extLst>
          </p:cNvPr>
          <p:cNvSpPr txBox="1"/>
          <p:nvPr/>
        </p:nvSpPr>
        <p:spPr>
          <a:xfrm>
            <a:off x="523875" y="4447312"/>
            <a:ext cx="62484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Radiguet : </a:t>
            </a:r>
            <a:r>
              <a:rPr lang="fr-FR" b="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Ce petit roman d'amour n'est pas une confession […] On y voit la liberté, le désœuvrement, dus à la guerre, façonner un jeune homme et tuer une jeune femme […] le roman exigeant un relief qui se trouve rarement dans la vie, il est naturel que ce soit justement une fausse biographie qui semble la plus vraie. »</a:t>
            </a:r>
            <a:endParaRPr lang="cs-CZ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8AE7840-0486-4F32-A94A-059EDBC17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617" y="379363"/>
            <a:ext cx="2307100" cy="373035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9387B7FA-F5F1-4111-B7A3-AC88BEA63B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4101" y="379363"/>
            <a:ext cx="2254366" cy="373035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69418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60FD0BF-D55A-469E-B77C-423B37FFA955}"/>
              </a:ext>
            </a:extLst>
          </p:cNvPr>
          <p:cNvSpPr txBox="1"/>
          <p:nvPr/>
        </p:nvSpPr>
        <p:spPr>
          <a:xfrm>
            <a:off x="361950" y="474345"/>
            <a:ext cx="837247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DIABLE AU CORPS</a:t>
            </a:r>
            <a:r>
              <a:rPr lang="fr-FR" sz="2000" b="1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1923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Radiguet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avait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seize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lorsqu’il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commencé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écrire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 livre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 1919.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roman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provoqué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fois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scandale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provocation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insolente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curiosité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(40 000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exemplaires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vendus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premier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tirage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Comparé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l'œuvre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Choderlos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Laclos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 1917,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narrateur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âgé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15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rencontre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Marthe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Grangier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(18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déjà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fiancée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autre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Jacques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Lacombe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actuellement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soldat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front. </a:t>
            </a:r>
            <a:endParaRPr lang="fr-FR" sz="1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 héros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désœuvré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accompagne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Marthe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magasins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parisiens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pour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l’aider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choisir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meubles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future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chambre. 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réussit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lui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imposer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propres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goûts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Après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mariage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Marthe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celle-ci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reçoit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chez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elle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tous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soirs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Ils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lisent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brûlent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ensemble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lettres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mari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qui se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trouve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au front, et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jour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seizième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anniversaire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narrateur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deviennent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amants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</a:t>
            </a:r>
            <a:endParaRPr lang="fr-FR" sz="1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Marthe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annonce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au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narrateur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qu’elle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enceinte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lui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pourrait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être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son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mari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(qui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rentré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pour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permission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)... 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6C923E3-207D-4C21-A45B-BB2518576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6216" y="579927"/>
            <a:ext cx="3088665" cy="19050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A56ECFB-C1B3-47FF-9206-A95C30998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6216" y="2619375"/>
            <a:ext cx="3067866" cy="175587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AE5FA9A-C752-41CC-8B95-EE2146937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6216" y="4509699"/>
            <a:ext cx="3067865" cy="183722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26169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C8EB6A0-79FF-47F8-ADF5-9E45ECF07800}"/>
              </a:ext>
            </a:extLst>
          </p:cNvPr>
          <p:cNvSpPr txBox="1"/>
          <p:nvPr/>
        </p:nvSpPr>
        <p:spPr>
          <a:xfrm>
            <a:off x="466724" y="1228397"/>
            <a:ext cx="858202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 narrateur et Marthe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continuent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se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voir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même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pendant les 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vacances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autre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ville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Situations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gênantes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toute une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nuit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d’errance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d’hôtel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hôtel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à Paris, qui se termine par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retour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honteux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maison,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l’adolescent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osé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louer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chambre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Marthe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qui 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froid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retourne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chez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parents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Survient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l’armistice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Le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narrateur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apprend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janvier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Marthe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a mis au monde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garçon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prématuré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: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doute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paternité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lettre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Marthe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rassure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: 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« 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ressemble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 »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Marthe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meurt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(d’une pneumonie contractée à cause du narrateur)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Quelques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après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Jacques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étant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venu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voir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aquarelles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Marthe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possède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père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narrateur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dernier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apprend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Marthe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morte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appelant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son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fils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c’est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-à-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 fait 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lui-même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puisqu’elle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avait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donné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son enfant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prénom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son amant.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601EB77-4909-45C0-AA18-12482EF21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1736" y="558877"/>
            <a:ext cx="2684674" cy="181284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ECDCE6B-49DD-44DF-8C9A-D6A6192CD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736" y="2600325"/>
            <a:ext cx="2684674" cy="163830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3797BD2-EFE9-4EFF-8838-86F6A492BF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08"/>
          <a:stretch/>
        </p:blipFill>
        <p:spPr>
          <a:xfrm>
            <a:off x="9321736" y="4477078"/>
            <a:ext cx="2695402" cy="179102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06262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378690" y="905164"/>
            <a:ext cx="828501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Provocation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suprême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: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liaison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adultère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adolescent (trop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pour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être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conscrit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épouse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soldat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mari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au front. 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cs-CZ" dirty="0"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Repr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ésentation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iconoclaste de la guerre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vacances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permettent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séduire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tranquillement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femmes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des autres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Généralisation de l’imposture :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période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extraordinaire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[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Jacques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retrouverait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tant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d’autres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soldats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trompés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à cause des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circonstances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exceptionnelles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épouse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triste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docile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dont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rien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décèlerait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l’inconduite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»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fr-FR" dirty="0" smtClean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Confession d’un « je » diabolique (le héros trompe tout le monde)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Sadisme précoce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La critique évoque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n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amoralisme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tranquill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la France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moderne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(Les autres ne sont pas meilleurs que le narrateur.)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9962" y="211961"/>
            <a:ext cx="3149173" cy="174536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t="1834"/>
          <a:stretch/>
        </p:blipFill>
        <p:spPr>
          <a:xfrm>
            <a:off x="8829962" y="2153568"/>
            <a:ext cx="3149173" cy="200477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829962" y="4354585"/>
            <a:ext cx="3149173" cy="227118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57355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rtáčovaný kov 16×9">
  <a:themeElements>
    <a:clrScheme name="BrushedMetal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5A90D1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891934_TF03030981.potx" id="{7881FA22-45DD-49A2-A56B-C7D304D45034}" vid="{323236B2-3E65-48D9-8806-C166DD47C700}"/>
    </a:ext>
  </a:extLst>
</a:theme>
</file>

<file path=ppt/theme/theme2.xml><?xml version="1.0" encoding="utf-8"?>
<a:theme xmlns:a="http://schemas.openxmlformats.org/drawingml/2006/main" name="Firemní motiv">
  <a:themeElements>
    <a:clrScheme name="BrushedMetal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5A90D1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iremní motiv">
  <a:themeElements>
    <a:clrScheme name="BrushedMetal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5A90D1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2961EA76-1630-4788-A629-8FDAFC9205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C05A15-2C36-4B2C-9ED7-7313D59409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A16170-AED4-43FB-90C7-1F1653EBFACC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a4f35948-e619-41b3-aa29-22878b09cfd2"/>
    <ds:schemaRef ds:uri="http://schemas.microsoft.com/office/infopath/2007/PartnerControls"/>
    <ds:schemaRef ds:uri="40262f94-9f35-4ac3-9a90-690165a166b7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(širokoúhlá) s motivem zeleného kartáčovaného kovu</Template>
  <TotalTime>366</TotalTime>
  <Words>954</Words>
  <Application>Microsoft Office PowerPoint</Application>
  <PresentationFormat>Širokoúhlá obrazovka</PresentationFormat>
  <Paragraphs>275</Paragraphs>
  <Slides>24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4" baseType="lpstr">
      <vt:lpstr>Arial</vt:lpstr>
      <vt:lpstr>Georgia</vt:lpstr>
      <vt:lpstr>Lucida Sans Unicode</vt:lpstr>
      <vt:lpstr>StarSymbol</vt:lpstr>
      <vt:lpstr>Symbol</vt:lpstr>
      <vt:lpstr>Tahoma</vt:lpstr>
      <vt:lpstr>Times New Roman</vt:lpstr>
      <vt:lpstr>Verdana</vt:lpstr>
      <vt:lpstr>Wingdings</vt:lpstr>
      <vt:lpstr>Kartáčovaný kov 16×9</vt:lpstr>
      <vt:lpstr>Roman psychologique et spirituel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 psychologique et spirituel</dc:title>
  <dc:creator>Eva Voldřichová Beránková</dc:creator>
  <cp:lastModifiedBy>Eva Voldřichová Beránková</cp:lastModifiedBy>
  <cp:revision>119</cp:revision>
  <dcterms:created xsi:type="dcterms:W3CDTF">2020-12-22T09:38:38Z</dcterms:created>
  <dcterms:modified xsi:type="dcterms:W3CDTF">2020-12-22T18:57:48Z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