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8"/>
  </p:notesMasterIdLst>
  <p:sldIdLst>
    <p:sldId id="256" r:id="rId2"/>
    <p:sldId id="257" r:id="rId3"/>
    <p:sldId id="258" r:id="rId4"/>
    <p:sldId id="259" r:id="rId5"/>
    <p:sldId id="260" r:id="rId6"/>
    <p:sldId id="261" r:id="rId7"/>
    <p:sldId id="263" r:id="rId8"/>
    <p:sldId id="264" r:id="rId9"/>
    <p:sldId id="265" r:id="rId10"/>
    <p:sldId id="266" r:id="rId11"/>
    <p:sldId id="278" r:id="rId12"/>
    <p:sldId id="279" r:id="rId13"/>
    <p:sldId id="280" r:id="rId14"/>
    <p:sldId id="267" r:id="rId15"/>
    <p:sldId id="281" r:id="rId16"/>
    <p:sldId id="268" r:id="rId17"/>
    <p:sldId id="270" r:id="rId18"/>
    <p:sldId id="269" r:id="rId19"/>
    <p:sldId id="271" r:id="rId20"/>
    <p:sldId id="276" r:id="rId21"/>
    <p:sldId id="272" r:id="rId22"/>
    <p:sldId id="273" r:id="rId23"/>
    <p:sldId id="275" r:id="rId24"/>
    <p:sldId id="277" r:id="rId25"/>
    <p:sldId id="274"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4521" autoAdjust="0"/>
  </p:normalViewPr>
  <p:slideViewPr>
    <p:cSldViewPr snapToGrid="0">
      <p:cViewPr varScale="1">
        <p:scale>
          <a:sx n="73" d="100"/>
          <a:sy n="73" d="100"/>
        </p:scale>
        <p:origin x="84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5DF893-ADC7-4514-8F13-E60378DD1EDB}" type="doc">
      <dgm:prSet loTypeId="urn:microsoft.com/office/officeart/2005/8/layout/chevron1" loCatId="process" qsTypeId="urn:microsoft.com/office/officeart/2005/8/quickstyle/simple1" qsCatId="simple" csTypeId="urn:microsoft.com/office/officeart/2005/8/colors/accent1_2" csCatId="accent1" phldr="1"/>
      <dgm:spPr/>
    </dgm:pt>
    <dgm:pt modelId="{7F63A15B-3969-4F34-BF7F-AC2F69F2D67D}">
      <dgm:prSet phldrT="[Text]"/>
      <dgm:spPr/>
      <dgm:t>
        <a:bodyPr/>
        <a:lstStyle/>
        <a:p>
          <a:r>
            <a:rPr lang="cs-CZ" dirty="0"/>
            <a:t>Elementy</a:t>
          </a:r>
        </a:p>
      </dgm:t>
    </dgm:pt>
    <dgm:pt modelId="{2EE9B1A5-8772-4434-BE1C-035136C29EE0}" type="parTrans" cxnId="{B8010735-D4EB-4C43-8A12-3594C3B7AC73}">
      <dgm:prSet/>
      <dgm:spPr/>
      <dgm:t>
        <a:bodyPr/>
        <a:lstStyle/>
        <a:p>
          <a:endParaRPr lang="cs-CZ"/>
        </a:p>
      </dgm:t>
    </dgm:pt>
    <dgm:pt modelId="{28BA0435-7BEE-46BE-8CCB-8FE33518F0A5}" type="sibTrans" cxnId="{B8010735-D4EB-4C43-8A12-3594C3B7AC73}">
      <dgm:prSet/>
      <dgm:spPr/>
      <dgm:t>
        <a:bodyPr/>
        <a:lstStyle/>
        <a:p>
          <a:endParaRPr lang="cs-CZ"/>
        </a:p>
      </dgm:t>
    </dgm:pt>
    <dgm:pt modelId="{C5058E6C-A93E-4DAE-94CE-8C4057F6C9B5}">
      <dgm:prSet phldrT="[Text]"/>
      <dgm:spPr/>
      <dgm:t>
        <a:bodyPr/>
        <a:lstStyle/>
        <a:p>
          <a:r>
            <a:rPr lang="cs-CZ" dirty="0"/>
            <a:t>Slabiky</a:t>
          </a:r>
        </a:p>
      </dgm:t>
    </dgm:pt>
    <dgm:pt modelId="{E65D8F0C-774A-48FA-BEEF-E27F4F0A861E}" type="parTrans" cxnId="{51F2397D-3982-4D2F-A8DD-EEAD656E8978}">
      <dgm:prSet/>
      <dgm:spPr/>
      <dgm:t>
        <a:bodyPr/>
        <a:lstStyle/>
        <a:p>
          <a:endParaRPr lang="cs-CZ"/>
        </a:p>
      </dgm:t>
    </dgm:pt>
    <dgm:pt modelId="{6462B09A-BB00-41BA-9356-260533E9FA3C}" type="sibTrans" cxnId="{51F2397D-3982-4D2F-A8DD-EEAD656E8978}">
      <dgm:prSet/>
      <dgm:spPr/>
      <dgm:t>
        <a:bodyPr/>
        <a:lstStyle/>
        <a:p>
          <a:endParaRPr lang="cs-CZ"/>
        </a:p>
      </dgm:t>
    </dgm:pt>
    <dgm:pt modelId="{5FB9389D-F87E-495D-AA80-9B8FF4456628}">
      <dgm:prSet phldrT="[Text]"/>
      <dgm:spPr/>
      <dgm:t>
        <a:bodyPr/>
        <a:lstStyle/>
        <a:p>
          <a:r>
            <a:rPr lang="cs-CZ" dirty="0"/>
            <a:t>Fráze</a:t>
          </a:r>
        </a:p>
      </dgm:t>
    </dgm:pt>
    <dgm:pt modelId="{1B2EAC06-7612-46DD-B5A0-84ED34153F21}" type="parTrans" cxnId="{3034F166-C31C-4021-A37D-60BEA1FC4B8E}">
      <dgm:prSet/>
      <dgm:spPr/>
      <dgm:t>
        <a:bodyPr/>
        <a:lstStyle/>
        <a:p>
          <a:endParaRPr lang="cs-CZ"/>
        </a:p>
      </dgm:t>
    </dgm:pt>
    <dgm:pt modelId="{63601FDD-21D3-4741-9544-FF42176C75D6}" type="sibTrans" cxnId="{3034F166-C31C-4021-A37D-60BEA1FC4B8E}">
      <dgm:prSet/>
      <dgm:spPr/>
      <dgm:t>
        <a:bodyPr/>
        <a:lstStyle/>
        <a:p>
          <a:endParaRPr lang="cs-CZ"/>
        </a:p>
      </dgm:t>
    </dgm:pt>
    <dgm:pt modelId="{0706227D-D8DB-4B30-870D-E5B4480248F9}" type="pres">
      <dgm:prSet presAssocID="{D35DF893-ADC7-4514-8F13-E60378DD1EDB}" presName="Name0" presStyleCnt="0">
        <dgm:presLayoutVars>
          <dgm:dir/>
          <dgm:animLvl val="lvl"/>
          <dgm:resizeHandles val="exact"/>
        </dgm:presLayoutVars>
      </dgm:prSet>
      <dgm:spPr/>
    </dgm:pt>
    <dgm:pt modelId="{5E95131F-22AB-467F-94A8-01FBA6FD4749}" type="pres">
      <dgm:prSet presAssocID="{7F63A15B-3969-4F34-BF7F-AC2F69F2D67D}" presName="parTxOnly" presStyleLbl="node1" presStyleIdx="0" presStyleCnt="3">
        <dgm:presLayoutVars>
          <dgm:chMax val="0"/>
          <dgm:chPref val="0"/>
          <dgm:bulletEnabled val="1"/>
        </dgm:presLayoutVars>
      </dgm:prSet>
      <dgm:spPr/>
      <dgm:t>
        <a:bodyPr/>
        <a:lstStyle/>
        <a:p>
          <a:endParaRPr lang="cs-CZ"/>
        </a:p>
      </dgm:t>
    </dgm:pt>
    <dgm:pt modelId="{D219E122-3D57-4688-82C2-65963DB0DEE0}" type="pres">
      <dgm:prSet presAssocID="{28BA0435-7BEE-46BE-8CCB-8FE33518F0A5}" presName="parTxOnlySpace" presStyleCnt="0"/>
      <dgm:spPr/>
    </dgm:pt>
    <dgm:pt modelId="{8CB571C0-AA1E-4751-A9D6-A1A26C5B15AE}" type="pres">
      <dgm:prSet presAssocID="{C5058E6C-A93E-4DAE-94CE-8C4057F6C9B5}" presName="parTxOnly" presStyleLbl="node1" presStyleIdx="1" presStyleCnt="3">
        <dgm:presLayoutVars>
          <dgm:chMax val="0"/>
          <dgm:chPref val="0"/>
          <dgm:bulletEnabled val="1"/>
        </dgm:presLayoutVars>
      </dgm:prSet>
      <dgm:spPr/>
      <dgm:t>
        <a:bodyPr/>
        <a:lstStyle/>
        <a:p>
          <a:endParaRPr lang="cs-CZ"/>
        </a:p>
      </dgm:t>
    </dgm:pt>
    <dgm:pt modelId="{58D0ED14-EF5B-41E1-B3CC-7DE948772EEA}" type="pres">
      <dgm:prSet presAssocID="{6462B09A-BB00-41BA-9356-260533E9FA3C}" presName="parTxOnlySpace" presStyleCnt="0"/>
      <dgm:spPr/>
    </dgm:pt>
    <dgm:pt modelId="{BEB4BE3A-CFBE-4D40-B126-C8F90358482F}" type="pres">
      <dgm:prSet presAssocID="{5FB9389D-F87E-495D-AA80-9B8FF4456628}" presName="parTxOnly" presStyleLbl="node1" presStyleIdx="2" presStyleCnt="3">
        <dgm:presLayoutVars>
          <dgm:chMax val="0"/>
          <dgm:chPref val="0"/>
          <dgm:bulletEnabled val="1"/>
        </dgm:presLayoutVars>
      </dgm:prSet>
      <dgm:spPr/>
      <dgm:t>
        <a:bodyPr/>
        <a:lstStyle/>
        <a:p>
          <a:endParaRPr lang="cs-CZ"/>
        </a:p>
      </dgm:t>
    </dgm:pt>
  </dgm:ptLst>
  <dgm:cxnLst>
    <dgm:cxn modelId="{B8010735-D4EB-4C43-8A12-3594C3B7AC73}" srcId="{D35DF893-ADC7-4514-8F13-E60378DD1EDB}" destId="{7F63A15B-3969-4F34-BF7F-AC2F69F2D67D}" srcOrd="0" destOrd="0" parTransId="{2EE9B1A5-8772-4434-BE1C-035136C29EE0}" sibTransId="{28BA0435-7BEE-46BE-8CCB-8FE33518F0A5}"/>
    <dgm:cxn modelId="{784C0C97-9993-4C55-B262-D69EFA9406C9}" type="presOf" srcId="{D35DF893-ADC7-4514-8F13-E60378DD1EDB}" destId="{0706227D-D8DB-4B30-870D-E5B4480248F9}" srcOrd="0" destOrd="0" presId="urn:microsoft.com/office/officeart/2005/8/layout/chevron1"/>
    <dgm:cxn modelId="{0E95FF85-B0D2-4243-BCE7-BD776B236BE8}" type="presOf" srcId="{5FB9389D-F87E-495D-AA80-9B8FF4456628}" destId="{BEB4BE3A-CFBE-4D40-B126-C8F90358482F}" srcOrd="0" destOrd="0" presId="urn:microsoft.com/office/officeart/2005/8/layout/chevron1"/>
    <dgm:cxn modelId="{16640769-1218-4807-BB9F-23B7D4C1E9F9}" type="presOf" srcId="{7F63A15B-3969-4F34-BF7F-AC2F69F2D67D}" destId="{5E95131F-22AB-467F-94A8-01FBA6FD4749}" srcOrd="0" destOrd="0" presId="urn:microsoft.com/office/officeart/2005/8/layout/chevron1"/>
    <dgm:cxn modelId="{3034F166-C31C-4021-A37D-60BEA1FC4B8E}" srcId="{D35DF893-ADC7-4514-8F13-E60378DD1EDB}" destId="{5FB9389D-F87E-495D-AA80-9B8FF4456628}" srcOrd="2" destOrd="0" parTransId="{1B2EAC06-7612-46DD-B5A0-84ED34153F21}" sibTransId="{63601FDD-21D3-4741-9544-FF42176C75D6}"/>
    <dgm:cxn modelId="{199394F5-73EE-4400-A59F-8A90AB3312B3}" type="presOf" srcId="{C5058E6C-A93E-4DAE-94CE-8C4057F6C9B5}" destId="{8CB571C0-AA1E-4751-A9D6-A1A26C5B15AE}" srcOrd="0" destOrd="0" presId="urn:microsoft.com/office/officeart/2005/8/layout/chevron1"/>
    <dgm:cxn modelId="{51F2397D-3982-4D2F-A8DD-EEAD656E8978}" srcId="{D35DF893-ADC7-4514-8F13-E60378DD1EDB}" destId="{C5058E6C-A93E-4DAE-94CE-8C4057F6C9B5}" srcOrd="1" destOrd="0" parTransId="{E65D8F0C-774A-48FA-BEEF-E27F4F0A861E}" sibTransId="{6462B09A-BB00-41BA-9356-260533E9FA3C}"/>
    <dgm:cxn modelId="{F68A2D49-E7E8-435B-AD5E-4FF81A56E0D4}" type="presParOf" srcId="{0706227D-D8DB-4B30-870D-E5B4480248F9}" destId="{5E95131F-22AB-467F-94A8-01FBA6FD4749}" srcOrd="0" destOrd="0" presId="urn:microsoft.com/office/officeart/2005/8/layout/chevron1"/>
    <dgm:cxn modelId="{8624BB7B-32DA-4A8A-8DA6-FF6C584B1C43}" type="presParOf" srcId="{0706227D-D8DB-4B30-870D-E5B4480248F9}" destId="{D219E122-3D57-4688-82C2-65963DB0DEE0}" srcOrd="1" destOrd="0" presId="urn:microsoft.com/office/officeart/2005/8/layout/chevron1"/>
    <dgm:cxn modelId="{7FB54C39-2765-4BD9-98B0-FD7EE8DA3376}" type="presParOf" srcId="{0706227D-D8DB-4B30-870D-E5B4480248F9}" destId="{8CB571C0-AA1E-4751-A9D6-A1A26C5B15AE}" srcOrd="2" destOrd="0" presId="urn:microsoft.com/office/officeart/2005/8/layout/chevron1"/>
    <dgm:cxn modelId="{741AD73A-E4A2-42C7-998F-3B9811500647}" type="presParOf" srcId="{0706227D-D8DB-4B30-870D-E5B4480248F9}" destId="{58D0ED14-EF5B-41E1-B3CC-7DE948772EEA}" srcOrd="3" destOrd="0" presId="urn:microsoft.com/office/officeart/2005/8/layout/chevron1"/>
    <dgm:cxn modelId="{AAA4B6FD-484A-411E-94E5-56C036CA23D8}" type="presParOf" srcId="{0706227D-D8DB-4B30-870D-E5B4480248F9}" destId="{BEB4BE3A-CFBE-4D40-B126-C8F90358482F}"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C7F63E-B5B9-4FBC-B5D8-31D00F7473A7}" type="doc">
      <dgm:prSet loTypeId="urn:microsoft.com/office/officeart/2005/8/layout/hChevron3" loCatId="process" qsTypeId="urn:microsoft.com/office/officeart/2005/8/quickstyle/simple1" qsCatId="simple" csTypeId="urn:microsoft.com/office/officeart/2005/8/colors/colorful1" csCatId="colorful" phldr="1"/>
      <dgm:spPr/>
    </dgm:pt>
    <dgm:pt modelId="{A1AFA42F-B01A-4CBB-B22E-C815B788F402}">
      <dgm:prSet phldrT="[Text]" custT="1"/>
      <dgm:spPr/>
      <dgm:t>
        <a:bodyPr/>
        <a:lstStyle/>
        <a:p>
          <a:pPr algn="l"/>
          <a:r>
            <a:rPr lang="cs-CZ" sz="1600" dirty="0"/>
            <a:t>První měsíce života</a:t>
          </a:r>
        </a:p>
      </dgm:t>
    </dgm:pt>
    <dgm:pt modelId="{892338A3-E442-487E-81B3-4CCA98A43541}" type="parTrans" cxnId="{7CC529A0-4605-44B5-99A7-34F1AB34C097}">
      <dgm:prSet/>
      <dgm:spPr/>
      <dgm:t>
        <a:bodyPr/>
        <a:lstStyle/>
        <a:p>
          <a:endParaRPr lang="cs-CZ"/>
        </a:p>
      </dgm:t>
    </dgm:pt>
    <dgm:pt modelId="{BA411E77-9DAB-4944-A1AF-18116B2C58E4}" type="sibTrans" cxnId="{7CC529A0-4605-44B5-99A7-34F1AB34C097}">
      <dgm:prSet/>
      <dgm:spPr/>
      <dgm:t>
        <a:bodyPr/>
        <a:lstStyle/>
        <a:p>
          <a:endParaRPr lang="cs-CZ"/>
        </a:p>
      </dgm:t>
    </dgm:pt>
    <dgm:pt modelId="{46DBDE6C-EAEE-4563-97EE-C86AA88A903E}">
      <dgm:prSet phldrT="[Text]"/>
      <dgm:spPr/>
      <dgm:t>
        <a:bodyPr/>
        <a:lstStyle/>
        <a:p>
          <a:r>
            <a:rPr lang="cs-CZ" dirty="0"/>
            <a:t>První rok</a:t>
          </a:r>
        </a:p>
      </dgm:t>
    </dgm:pt>
    <dgm:pt modelId="{B47C2F6E-0BD1-4269-9731-B8E1B08E8A18}" type="parTrans" cxnId="{9F53C796-04B1-4F02-A46B-276E46CD391B}">
      <dgm:prSet/>
      <dgm:spPr/>
      <dgm:t>
        <a:bodyPr/>
        <a:lstStyle/>
        <a:p>
          <a:endParaRPr lang="cs-CZ"/>
        </a:p>
      </dgm:t>
    </dgm:pt>
    <dgm:pt modelId="{D65C7CF3-640E-4FE7-B4BA-A641980DA63D}" type="sibTrans" cxnId="{9F53C796-04B1-4F02-A46B-276E46CD391B}">
      <dgm:prSet/>
      <dgm:spPr/>
      <dgm:t>
        <a:bodyPr/>
        <a:lstStyle/>
        <a:p>
          <a:endParaRPr lang="cs-CZ"/>
        </a:p>
      </dgm:t>
    </dgm:pt>
    <dgm:pt modelId="{9CA15FCB-1B82-48BE-8DAD-62158677A539}">
      <dgm:prSet phldrT="[Text]"/>
      <dgm:spPr/>
      <dgm:t>
        <a:bodyPr/>
        <a:lstStyle/>
        <a:p>
          <a:r>
            <a:rPr lang="cs-CZ" dirty="0"/>
            <a:t>Celý život</a:t>
          </a:r>
        </a:p>
      </dgm:t>
    </dgm:pt>
    <dgm:pt modelId="{2ABD7475-8E4F-4063-A94B-131C34EF9849}" type="parTrans" cxnId="{410EB3D4-246A-4A56-9BFA-FC12881A2596}">
      <dgm:prSet/>
      <dgm:spPr/>
      <dgm:t>
        <a:bodyPr/>
        <a:lstStyle/>
        <a:p>
          <a:endParaRPr lang="cs-CZ"/>
        </a:p>
      </dgm:t>
    </dgm:pt>
    <dgm:pt modelId="{46DEA7DC-EF56-4462-B779-D4F6B561612E}" type="sibTrans" cxnId="{410EB3D4-246A-4A56-9BFA-FC12881A2596}">
      <dgm:prSet/>
      <dgm:spPr/>
      <dgm:t>
        <a:bodyPr/>
        <a:lstStyle/>
        <a:p>
          <a:endParaRPr lang="cs-CZ"/>
        </a:p>
      </dgm:t>
    </dgm:pt>
    <dgm:pt modelId="{53F39A04-8755-4898-B432-BCAED803AC0E}" type="pres">
      <dgm:prSet presAssocID="{50C7F63E-B5B9-4FBC-B5D8-31D00F7473A7}" presName="Name0" presStyleCnt="0">
        <dgm:presLayoutVars>
          <dgm:dir/>
          <dgm:resizeHandles val="exact"/>
        </dgm:presLayoutVars>
      </dgm:prSet>
      <dgm:spPr/>
    </dgm:pt>
    <dgm:pt modelId="{41775CBC-C1A9-4EAD-9066-3AFFEB769231}" type="pres">
      <dgm:prSet presAssocID="{A1AFA42F-B01A-4CBB-B22E-C815B788F402}" presName="parTxOnly" presStyleLbl="node1" presStyleIdx="0" presStyleCnt="3" custScaleX="94752" custLinFactNeighborX="-16922" custLinFactNeighborY="-2703">
        <dgm:presLayoutVars>
          <dgm:bulletEnabled val="1"/>
        </dgm:presLayoutVars>
      </dgm:prSet>
      <dgm:spPr/>
      <dgm:t>
        <a:bodyPr/>
        <a:lstStyle/>
        <a:p>
          <a:endParaRPr lang="cs-CZ"/>
        </a:p>
      </dgm:t>
    </dgm:pt>
    <dgm:pt modelId="{962270C1-072E-4755-AE57-83D755692C66}" type="pres">
      <dgm:prSet presAssocID="{BA411E77-9DAB-4944-A1AF-18116B2C58E4}" presName="parSpace" presStyleCnt="0"/>
      <dgm:spPr/>
    </dgm:pt>
    <dgm:pt modelId="{FF2D67BC-61CA-40F6-8D83-EF2858EA28D4}" type="pres">
      <dgm:prSet presAssocID="{46DBDE6C-EAEE-4563-97EE-C86AA88A903E}" presName="parTxOnly" presStyleLbl="node1" presStyleIdx="1" presStyleCnt="3" custScaleX="104261">
        <dgm:presLayoutVars>
          <dgm:bulletEnabled val="1"/>
        </dgm:presLayoutVars>
      </dgm:prSet>
      <dgm:spPr/>
      <dgm:t>
        <a:bodyPr/>
        <a:lstStyle/>
        <a:p>
          <a:endParaRPr lang="cs-CZ"/>
        </a:p>
      </dgm:t>
    </dgm:pt>
    <dgm:pt modelId="{794E8243-306B-4E8B-9467-7A44AC01CA7A}" type="pres">
      <dgm:prSet presAssocID="{D65C7CF3-640E-4FE7-B4BA-A641980DA63D}" presName="parSpace" presStyleCnt="0"/>
      <dgm:spPr/>
    </dgm:pt>
    <dgm:pt modelId="{DA15DEFC-B665-40AD-AEA4-AAF23852F225}" type="pres">
      <dgm:prSet presAssocID="{9CA15FCB-1B82-48BE-8DAD-62158677A539}" presName="parTxOnly" presStyleLbl="node1" presStyleIdx="2" presStyleCnt="3" custScaleX="79648" custLinFactNeighborX="20930" custLinFactNeighborY="2703">
        <dgm:presLayoutVars>
          <dgm:bulletEnabled val="1"/>
        </dgm:presLayoutVars>
      </dgm:prSet>
      <dgm:spPr/>
      <dgm:t>
        <a:bodyPr/>
        <a:lstStyle/>
        <a:p>
          <a:endParaRPr lang="cs-CZ"/>
        </a:p>
      </dgm:t>
    </dgm:pt>
  </dgm:ptLst>
  <dgm:cxnLst>
    <dgm:cxn modelId="{4716D75B-1872-4D29-9C1D-5B59494461C6}" type="presOf" srcId="{46DBDE6C-EAEE-4563-97EE-C86AA88A903E}" destId="{FF2D67BC-61CA-40F6-8D83-EF2858EA28D4}" srcOrd="0" destOrd="0" presId="urn:microsoft.com/office/officeart/2005/8/layout/hChevron3"/>
    <dgm:cxn modelId="{9F53C796-04B1-4F02-A46B-276E46CD391B}" srcId="{50C7F63E-B5B9-4FBC-B5D8-31D00F7473A7}" destId="{46DBDE6C-EAEE-4563-97EE-C86AA88A903E}" srcOrd="1" destOrd="0" parTransId="{B47C2F6E-0BD1-4269-9731-B8E1B08E8A18}" sibTransId="{D65C7CF3-640E-4FE7-B4BA-A641980DA63D}"/>
    <dgm:cxn modelId="{E75244E7-25E7-45F8-89CB-547B5D4ED446}" type="presOf" srcId="{A1AFA42F-B01A-4CBB-B22E-C815B788F402}" destId="{41775CBC-C1A9-4EAD-9066-3AFFEB769231}" srcOrd="0" destOrd="0" presId="urn:microsoft.com/office/officeart/2005/8/layout/hChevron3"/>
    <dgm:cxn modelId="{1278C50D-D54A-4D06-AE37-5411C1630744}" type="presOf" srcId="{9CA15FCB-1B82-48BE-8DAD-62158677A539}" destId="{DA15DEFC-B665-40AD-AEA4-AAF23852F225}" srcOrd="0" destOrd="0" presId="urn:microsoft.com/office/officeart/2005/8/layout/hChevron3"/>
    <dgm:cxn modelId="{410EB3D4-246A-4A56-9BFA-FC12881A2596}" srcId="{50C7F63E-B5B9-4FBC-B5D8-31D00F7473A7}" destId="{9CA15FCB-1B82-48BE-8DAD-62158677A539}" srcOrd="2" destOrd="0" parTransId="{2ABD7475-8E4F-4063-A94B-131C34EF9849}" sibTransId="{46DEA7DC-EF56-4462-B779-D4F6B561612E}"/>
    <dgm:cxn modelId="{7CC529A0-4605-44B5-99A7-34F1AB34C097}" srcId="{50C7F63E-B5B9-4FBC-B5D8-31D00F7473A7}" destId="{A1AFA42F-B01A-4CBB-B22E-C815B788F402}" srcOrd="0" destOrd="0" parTransId="{892338A3-E442-487E-81B3-4CCA98A43541}" sibTransId="{BA411E77-9DAB-4944-A1AF-18116B2C58E4}"/>
    <dgm:cxn modelId="{B2F916F1-E2F5-41C3-8B49-228C333345F6}" type="presOf" srcId="{50C7F63E-B5B9-4FBC-B5D8-31D00F7473A7}" destId="{53F39A04-8755-4898-B432-BCAED803AC0E}" srcOrd="0" destOrd="0" presId="urn:microsoft.com/office/officeart/2005/8/layout/hChevron3"/>
    <dgm:cxn modelId="{90537EEB-4B27-488C-839B-6BEAD952F854}" type="presParOf" srcId="{53F39A04-8755-4898-B432-BCAED803AC0E}" destId="{41775CBC-C1A9-4EAD-9066-3AFFEB769231}" srcOrd="0" destOrd="0" presId="urn:microsoft.com/office/officeart/2005/8/layout/hChevron3"/>
    <dgm:cxn modelId="{D29CBC70-046D-44FC-A89F-3ED31F26553F}" type="presParOf" srcId="{53F39A04-8755-4898-B432-BCAED803AC0E}" destId="{962270C1-072E-4755-AE57-83D755692C66}" srcOrd="1" destOrd="0" presId="urn:microsoft.com/office/officeart/2005/8/layout/hChevron3"/>
    <dgm:cxn modelId="{BB0ECA7C-030A-4ABA-881A-78D13974134C}" type="presParOf" srcId="{53F39A04-8755-4898-B432-BCAED803AC0E}" destId="{FF2D67BC-61CA-40F6-8D83-EF2858EA28D4}" srcOrd="2" destOrd="0" presId="urn:microsoft.com/office/officeart/2005/8/layout/hChevron3"/>
    <dgm:cxn modelId="{8C1029A7-EE4E-46F9-AF4E-0E3BEF0EB69E}" type="presParOf" srcId="{53F39A04-8755-4898-B432-BCAED803AC0E}" destId="{794E8243-306B-4E8B-9467-7A44AC01CA7A}" srcOrd="3" destOrd="0" presId="urn:microsoft.com/office/officeart/2005/8/layout/hChevron3"/>
    <dgm:cxn modelId="{DE3D0304-06CB-496A-B026-0618EF93516F}" type="presParOf" srcId="{53F39A04-8755-4898-B432-BCAED803AC0E}" destId="{DA15DEFC-B665-40AD-AEA4-AAF23852F225}"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1106ED-EECD-46B0-89A7-35FE1D6CCD90}" type="doc">
      <dgm:prSet loTypeId="urn:microsoft.com/office/officeart/2005/8/layout/pList1" loCatId="list" qsTypeId="urn:microsoft.com/office/officeart/2005/8/quickstyle/simple1" qsCatId="simple" csTypeId="urn:microsoft.com/office/officeart/2005/8/colors/colorful1" csCatId="colorful" phldr="1"/>
      <dgm:spPr/>
      <dgm:t>
        <a:bodyPr/>
        <a:lstStyle/>
        <a:p>
          <a:endParaRPr lang="cs-CZ"/>
        </a:p>
      </dgm:t>
    </dgm:pt>
    <dgm:pt modelId="{16754444-0B8E-490A-BFE3-96B451F9AF9F}">
      <dgm:prSet phldrT="[Text]"/>
      <dgm:spPr/>
      <dgm:t>
        <a:bodyPr/>
        <a:lstStyle/>
        <a:p>
          <a:r>
            <a:rPr lang="cs-CZ" dirty="0"/>
            <a:t>Imitací</a:t>
          </a:r>
        </a:p>
      </dgm:t>
    </dgm:pt>
    <dgm:pt modelId="{01E5203D-DC27-4812-A5F4-D387B859B4EB}" type="parTrans" cxnId="{6BCD4313-D6D0-4F97-9E15-D5DBEFCC70E1}">
      <dgm:prSet/>
      <dgm:spPr/>
      <dgm:t>
        <a:bodyPr/>
        <a:lstStyle/>
        <a:p>
          <a:endParaRPr lang="cs-CZ"/>
        </a:p>
      </dgm:t>
    </dgm:pt>
    <dgm:pt modelId="{25858F34-78A2-48A9-B030-42BEA43C155D}" type="sibTrans" cxnId="{6BCD4313-D6D0-4F97-9E15-D5DBEFCC70E1}">
      <dgm:prSet/>
      <dgm:spPr/>
      <dgm:t>
        <a:bodyPr/>
        <a:lstStyle/>
        <a:p>
          <a:endParaRPr lang="cs-CZ"/>
        </a:p>
      </dgm:t>
    </dgm:pt>
    <dgm:pt modelId="{04A3F1C0-C559-45B0-BEDA-B1126333F626}">
      <dgm:prSet phldrT="[Text]"/>
      <dgm:spPr/>
      <dgm:t>
        <a:bodyPr/>
        <a:lstStyle/>
        <a:p>
          <a:r>
            <a:rPr lang="cs-CZ" dirty="0"/>
            <a:t>Improvizací</a:t>
          </a:r>
        </a:p>
      </dgm:t>
    </dgm:pt>
    <dgm:pt modelId="{D5F02CE7-7A4E-42BE-847F-7DA35ADD82B4}" type="parTrans" cxnId="{E661D6D0-4863-4036-8539-9F5BDFE049F5}">
      <dgm:prSet/>
      <dgm:spPr/>
      <dgm:t>
        <a:bodyPr/>
        <a:lstStyle/>
        <a:p>
          <a:endParaRPr lang="cs-CZ"/>
        </a:p>
      </dgm:t>
    </dgm:pt>
    <dgm:pt modelId="{691FB350-E608-41E7-8236-92F8D925DA19}" type="sibTrans" cxnId="{E661D6D0-4863-4036-8539-9F5BDFE049F5}">
      <dgm:prSet/>
      <dgm:spPr/>
      <dgm:t>
        <a:bodyPr/>
        <a:lstStyle/>
        <a:p>
          <a:endParaRPr lang="cs-CZ"/>
        </a:p>
      </dgm:t>
    </dgm:pt>
    <dgm:pt modelId="{BDB0B51B-8750-4CC6-BD30-42090B4AC2BB}">
      <dgm:prSet phldrT="[Text]"/>
      <dgm:spPr/>
      <dgm:t>
        <a:bodyPr/>
        <a:lstStyle/>
        <a:p>
          <a:r>
            <a:rPr lang="cs-CZ" dirty="0"/>
            <a:t>Invencí</a:t>
          </a:r>
        </a:p>
      </dgm:t>
    </dgm:pt>
    <dgm:pt modelId="{83DD0B65-CE02-45AA-BA6D-8A2DDAB3E70D}" type="parTrans" cxnId="{035D8B61-A757-419A-933A-436418D07A3F}">
      <dgm:prSet/>
      <dgm:spPr/>
      <dgm:t>
        <a:bodyPr/>
        <a:lstStyle/>
        <a:p>
          <a:endParaRPr lang="cs-CZ"/>
        </a:p>
      </dgm:t>
    </dgm:pt>
    <dgm:pt modelId="{DEB0A33B-A7B6-4C6E-8F9C-E6B29D4228B6}" type="sibTrans" cxnId="{035D8B61-A757-419A-933A-436418D07A3F}">
      <dgm:prSet/>
      <dgm:spPr/>
      <dgm:t>
        <a:bodyPr/>
        <a:lstStyle/>
        <a:p>
          <a:endParaRPr lang="cs-CZ"/>
        </a:p>
      </dgm:t>
    </dgm:pt>
    <dgm:pt modelId="{D6D807E5-C493-47FD-B09A-6E7C7F7857FF}">
      <dgm:prSet phldrT="[Text]"/>
      <dgm:spPr/>
      <dgm:t>
        <a:bodyPr/>
        <a:lstStyle/>
        <a:p>
          <a:r>
            <a:rPr lang="cs-CZ" dirty="0"/>
            <a:t>Mimikry</a:t>
          </a:r>
        </a:p>
      </dgm:t>
    </dgm:pt>
    <dgm:pt modelId="{6B7D12D4-F56D-4DDE-BA54-C3224497BA70}" type="parTrans" cxnId="{2924D2E9-F8C3-4C60-B6EB-0BBCF17BBD1B}">
      <dgm:prSet/>
      <dgm:spPr/>
      <dgm:t>
        <a:bodyPr/>
        <a:lstStyle/>
        <a:p>
          <a:endParaRPr lang="cs-CZ"/>
        </a:p>
      </dgm:t>
    </dgm:pt>
    <dgm:pt modelId="{CA725BFC-EE2E-4187-8182-DA0B28207058}" type="sibTrans" cxnId="{2924D2E9-F8C3-4C60-B6EB-0BBCF17BBD1B}">
      <dgm:prSet/>
      <dgm:spPr/>
      <dgm:t>
        <a:bodyPr/>
        <a:lstStyle/>
        <a:p>
          <a:endParaRPr lang="cs-CZ"/>
        </a:p>
      </dgm:t>
    </dgm:pt>
    <dgm:pt modelId="{FC99087A-5EA4-4219-8FFC-D787F3D71FB1}" type="pres">
      <dgm:prSet presAssocID="{8D1106ED-EECD-46B0-89A7-35FE1D6CCD90}" presName="Name0" presStyleCnt="0">
        <dgm:presLayoutVars>
          <dgm:dir/>
          <dgm:resizeHandles val="exact"/>
        </dgm:presLayoutVars>
      </dgm:prSet>
      <dgm:spPr/>
      <dgm:t>
        <a:bodyPr/>
        <a:lstStyle/>
        <a:p>
          <a:endParaRPr lang="cs-CZ"/>
        </a:p>
      </dgm:t>
    </dgm:pt>
    <dgm:pt modelId="{BAB55DF1-8D21-4ABB-A681-D15A267F10D6}" type="pres">
      <dgm:prSet presAssocID="{16754444-0B8E-490A-BFE3-96B451F9AF9F}" presName="compNode" presStyleCnt="0"/>
      <dgm:spPr/>
    </dgm:pt>
    <dgm:pt modelId="{A68A2B35-8CEB-42CD-9D05-0678DE5275BA}" type="pres">
      <dgm:prSet presAssocID="{16754444-0B8E-490A-BFE3-96B451F9AF9F}" presName="pictRect" presStyleLbl="node1" presStyleIdx="0" presStyleCnt="4" custScaleY="43263"/>
      <dgm:spPr/>
    </dgm:pt>
    <dgm:pt modelId="{432E4F72-61EE-49F2-B542-1DFBFCD93E8D}" type="pres">
      <dgm:prSet presAssocID="{16754444-0B8E-490A-BFE3-96B451F9AF9F}" presName="textRect" presStyleLbl="revTx" presStyleIdx="0" presStyleCnt="4" custLinFactY="-124667" custLinFactNeighborX="1521" custLinFactNeighborY="-200000">
        <dgm:presLayoutVars>
          <dgm:bulletEnabled val="1"/>
        </dgm:presLayoutVars>
      </dgm:prSet>
      <dgm:spPr/>
      <dgm:t>
        <a:bodyPr/>
        <a:lstStyle/>
        <a:p>
          <a:endParaRPr lang="cs-CZ"/>
        </a:p>
      </dgm:t>
    </dgm:pt>
    <dgm:pt modelId="{9774F1B2-C789-476A-8A00-05845CDCCECB}" type="pres">
      <dgm:prSet presAssocID="{25858F34-78A2-48A9-B030-42BEA43C155D}" presName="sibTrans" presStyleLbl="sibTrans2D1" presStyleIdx="0" presStyleCnt="0"/>
      <dgm:spPr/>
      <dgm:t>
        <a:bodyPr/>
        <a:lstStyle/>
        <a:p>
          <a:endParaRPr lang="cs-CZ"/>
        </a:p>
      </dgm:t>
    </dgm:pt>
    <dgm:pt modelId="{17B37A8F-FFB5-479F-9F91-3AC0B214F8F7}" type="pres">
      <dgm:prSet presAssocID="{04A3F1C0-C559-45B0-BEDA-B1126333F626}" presName="compNode" presStyleCnt="0"/>
      <dgm:spPr/>
    </dgm:pt>
    <dgm:pt modelId="{26B13D05-B7F2-47BC-80B7-B86190A0F44F}" type="pres">
      <dgm:prSet presAssocID="{04A3F1C0-C559-45B0-BEDA-B1126333F626}" presName="pictRect" presStyleLbl="node1" presStyleIdx="1" presStyleCnt="4" custScaleY="43521"/>
      <dgm:spPr/>
    </dgm:pt>
    <dgm:pt modelId="{33CBB178-7711-406B-B6CC-759DC4EB3FFF}" type="pres">
      <dgm:prSet presAssocID="{04A3F1C0-C559-45B0-BEDA-B1126333F626}" presName="textRect" presStyleLbl="revTx" presStyleIdx="1" presStyleCnt="4" custLinFactY="-43727" custLinFactNeighborX="-1702" custLinFactNeighborY="-100000">
        <dgm:presLayoutVars>
          <dgm:bulletEnabled val="1"/>
        </dgm:presLayoutVars>
      </dgm:prSet>
      <dgm:spPr/>
      <dgm:t>
        <a:bodyPr/>
        <a:lstStyle/>
        <a:p>
          <a:endParaRPr lang="cs-CZ"/>
        </a:p>
      </dgm:t>
    </dgm:pt>
    <dgm:pt modelId="{224E9A92-7F84-4A9B-9476-40898F93E73F}" type="pres">
      <dgm:prSet presAssocID="{691FB350-E608-41E7-8236-92F8D925DA19}" presName="sibTrans" presStyleLbl="sibTrans2D1" presStyleIdx="0" presStyleCnt="0"/>
      <dgm:spPr/>
      <dgm:t>
        <a:bodyPr/>
        <a:lstStyle/>
        <a:p>
          <a:endParaRPr lang="cs-CZ"/>
        </a:p>
      </dgm:t>
    </dgm:pt>
    <dgm:pt modelId="{0B3DD40A-D5F4-4996-8AB9-AB753C582DAA}" type="pres">
      <dgm:prSet presAssocID="{BDB0B51B-8750-4CC6-BD30-42090B4AC2BB}" presName="compNode" presStyleCnt="0"/>
      <dgm:spPr/>
    </dgm:pt>
    <dgm:pt modelId="{9ABB00A3-F650-4193-939F-5A686D7A36B4}" type="pres">
      <dgm:prSet presAssocID="{BDB0B51B-8750-4CC6-BD30-42090B4AC2BB}" presName="pictRect" presStyleLbl="node1" presStyleIdx="2" presStyleCnt="4" custScaleY="43613" custLinFactNeighborX="-2856" custLinFactNeighborY="-1065"/>
      <dgm:spPr/>
    </dgm:pt>
    <dgm:pt modelId="{920800BF-8C27-40E9-A988-218BF04920E9}" type="pres">
      <dgm:prSet presAssocID="{BDB0B51B-8750-4CC6-BD30-42090B4AC2BB}" presName="textRect" presStyleLbl="revTx" presStyleIdx="2" presStyleCnt="4" custLinFactY="-42198" custLinFactNeighborX="6240" custLinFactNeighborY="-100000">
        <dgm:presLayoutVars>
          <dgm:bulletEnabled val="1"/>
        </dgm:presLayoutVars>
      </dgm:prSet>
      <dgm:spPr/>
      <dgm:t>
        <a:bodyPr/>
        <a:lstStyle/>
        <a:p>
          <a:endParaRPr lang="cs-CZ"/>
        </a:p>
      </dgm:t>
    </dgm:pt>
    <dgm:pt modelId="{EA353FE8-1174-4DF2-830F-CDBC934EF436}" type="pres">
      <dgm:prSet presAssocID="{DEB0A33B-A7B6-4C6E-8F9C-E6B29D4228B6}" presName="sibTrans" presStyleLbl="sibTrans2D1" presStyleIdx="0" presStyleCnt="0"/>
      <dgm:spPr/>
      <dgm:t>
        <a:bodyPr/>
        <a:lstStyle/>
        <a:p>
          <a:endParaRPr lang="cs-CZ"/>
        </a:p>
      </dgm:t>
    </dgm:pt>
    <dgm:pt modelId="{656087D9-8F2D-4C7C-BF31-C23496498B68}" type="pres">
      <dgm:prSet presAssocID="{D6D807E5-C493-47FD-B09A-6E7C7F7857FF}" presName="compNode" presStyleCnt="0"/>
      <dgm:spPr/>
    </dgm:pt>
    <dgm:pt modelId="{4BBC32A0-9E57-411E-BD71-5DE04B93A68D}" type="pres">
      <dgm:prSet presAssocID="{D6D807E5-C493-47FD-B09A-6E7C7F7857FF}" presName="pictRect" presStyleLbl="node1" presStyleIdx="3" presStyleCnt="4" custScaleY="43202"/>
      <dgm:spPr/>
    </dgm:pt>
    <dgm:pt modelId="{158E603B-1ADF-4DD9-9B61-087BD8EE79F0}" type="pres">
      <dgm:prSet presAssocID="{D6D807E5-C493-47FD-B09A-6E7C7F7857FF}" presName="textRect" presStyleLbl="revTx" presStyleIdx="3" presStyleCnt="4" custLinFactY="-42198" custLinFactNeighborX="6807" custLinFactNeighborY="-100000">
        <dgm:presLayoutVars>
          <dgm:bulletEnabled val="1"/>
        </dgm:presLayoutVars>
      </dgm:prSet>
      <dgm:spPr/>
      <dgm:t>
        <a:bodyPr/>
        <a:lstStyle/>
        <a:p>
          <a:endParaRPr lang="cs-CZ"/>
        </a:p>
      </dgm:t>
    </dgm:pt>
  </dgm:ptLst>
  <dgm:cxnLst>
    <dgm:cxn modelId="{FBA60B58-F1BE-47D6-A8B6-DF8F2632496F}" type="presOf" srcId="{DEB0A33B-A7B6-4C6E-8F9C-E6B29D4228B6}" destId="{EA353FE8-1174-4DF2-830F-CDBC934EF436}" srcOrd="0" destOrd="0" presId="urn:microsoft.com/office/officeart/2005/8/layout/pList1"/>
    <dgm:cxn modelId="{035D8B61-A757-419A-933A-436418D07A3F}" srcId="{8D1106ED-EECD-46B0-89A7-35FE1D6CCD90}" destId="{BDB0B51B-8750-4CC6-BD30-42090B4AC2BB}" srcOrd="2" destOrd="0" parTransId="{83DD0B65-CE02-45AA-BA6D-8A2DDAB3E70D}" sibTransId="{DEB0A33B-A7B6-4C6E-8F9C-E6B29D4228B6}"/>
    <dgm:cxn modelId="{2170D21B-B2BA-43B7-AE28-11472FAA6DAB}" type="presOf" srcId="{8D1106ED-EECD-46B0-89A7-35FE1D6CCD90}" destId="{FC99087A-5EA4-4219-8FFC-D787F3D71FB1}" srcOrd="0" destOrd="0" presId="urn:microsoft.com/office/officeart/2005/8/layout/pList1"/>
    <dgm:cxn modelId="{5FA0F7AB-01A4-48BD-8772-E9606F0E21A8}" type="presOf" srcId="{691FB350-E608-41E7-8236-92F8D925DA19}" destId="{224E9A92-7F84-4A9B-9476-40898F93E73F}" srcOrd="0" destOrd="0" presId="urn:microsoft.com/office/officeart/2005/8/layout/pList1"/>
    <dgm:cxn modelId="{039D3FE0-DB26-424A-AAD1-183D21A69AC6}" type="presOf" srcId="{BDB0B51B-8750-4CC6-BD30-42090B4AC2BB}" destId="{920800BF-8C27-40E9-A988-218BF04920E9}" srcOrd="0" destOrd="0" presId="urn:microsoft.com/office/officeart/2005/8/layout/pList1"/>
    <dgm:cxn modelId="{E661D6D0-4863-4036-8539-9F5BDFE049F5}" srcId="{8D1106ED-EECD-46B0-89A7-35FE1D6CCD90}" destId="{04A3F1C0-C559-45B0-BEDA-B1126333F626}" srcOrd="1" destOrd="0" parTransId="{D5F02CE7-7A4E-42BE-847F-7DA35ADD82B4}" sibTransId="{691FB350-E608-41E7-8236-92F8D925DA19}"/>
    <dgm:cxn modelId="{D100954B-A3D7-47D4-A499-5622E97FD37D}" type="presOf" srcId="{04A3F1C0-C559-45B0-BEDA-B1126333F626}" destId="{33CBB178-7711-406B-B6CC-759DC4EB3FFF}" srcOrd="0" destOrd="0" presId="urn:microsoft.com/office/officeart/2005/8/layout/pList1"/>
    <dgm:cxn modelId="{46044E14-6F67-4959-8481-5CC0701DCBA4}" type="presOf" srcId="{D6D807E5-C493-47FD-B09A-6E7C7F7857FF}" destId="{158E603B-1ADF-4DD9-9B61-087BD8EE79F0}" srcOrd="0" destOrd="0" presId="urn:microsoft.com/office/officeart/2005/8/layout/pList1"/>
    <dgm:cxn modelId="{6BCD4313-D6D0-4F97-9E15-D5DBEFCC70E1}" srcId="{8D1106ED-EECD-46B0-89A7-35FE1D6CCD90}" destId="{16754444-0B8E-490A-BFE3-96B451F9AF9F}" srcOrd="0" destOrd="0" parTransId="{01E5203D-DC27-4812-A5F4-D387B859B4EB}" sibTransId="{25858F34-78A2-48A9-B030-42BEA43C155D}"/>
    <dgm:cxn modelId="{74D6F915-6717-4249-BFFA-207E10EBC514}" type="presOf" srcId="{25858F34-78A2-48A9-B030-42BEA43C155D}" destId="{9774F1B2-C789-476A-8A00-05845CDCCECB}" srcOrd="0" destOrd="0" presId="urn:microsoft.com/office/officeart/2005/8/layout/pList1"/>
    <dgm:cxn modelId="{2924D2E9-F8C3-4C60-B6EB-0BBCF17BBD1B}" srcId="{8D1106ED-EECD-46B0-89A7-35FE1D6CCD90}" destId="{D6D807E5-C493-47FD-B09A-6E7C7F7857FF}" srcOrd="3" destOrd="0" parTransId="{6B7D12D4-F56D-4DDE-BA54-C3224497BA70}" sibTransId="{CA725BFC-EE2E-4187-8182-DA0B28207058}"/>
    <dgm:cxn modelId="{9AAC6DC8-1AAB-4186-8599-67C4A5F66A3A}" type="presOf" srcId="{16754444-0B8E-490A-BFE3-96B451F9AF9F}" destId="{432E4F72-61EE-49F2-B542-1DFBFCD93E8D}" srcOrd="0" destOrd="0" presId="urn:microsoft.com/office/officeart/2005/8/layout/pList1"/>
    <dgm:cxn modelId="{9E63654B-75FE-49D6-9B35-2BD99B4377B7}" type="presParOf" srcId="{FC99087A-5EA4-4219-8FFC-D787F3D71FB1}" destId="{BAB55DF1-8D21-4ABB-A681-D15A267F10D6}" srcOrd="0" destOrd="0" presId="urn:microsoft.com/office/officeart/2005/8/layout/pList1"/>
    <dgm:cxn modelId="{82F96D60-0D06-4FAF-878F-7CB3CFF27BD5}" type="presParOf" srcId="{BAB55DF1-8D21-4ABB-A681-D15A267F10D6}" destId="{A68A2B35-8CEB-42CD-9D05-0678DE5275BA}" srcOrd="0" destOrd="0" presId="urn:microsoft.com/office/officeart/2005/8/layout/pList1"/>
    <dgm:cxn modelId="{87FAD250-5C6D-4050-817B-BAED5C5F57AE}" type="presParOf" srcId="{BAB55DF1-8D21-4ABB-A681-D15A267F10D6}" destId="{432E4F72-61EE-49F2-B542-1DFBFCD93E8D}" srcOrd="1" destOrd="0" presId="urn:microsoft.com/office/officeart/2005/8/layout/pList1"/>
    <dgm:cxn modelId="{1C0D4940-A8F2-4B8F-B7E1-3A34A8281EF7}" type="presParOf" srcId="{FC99087A-5EA4-4219-8FFC-D787F3D71FB1}" destId="{9774F1B2-C789-476A-8A00-05845CDCCECB}" srcOrd="1" destOrd="0" presId="urn:microsoft.com/office/officeart/2005/8/layout/pList1"/>
    <dgm:cxn modelId="{D2AB928E-65F5-4391-8807-84F44DFF561B}" type="presParOf" srcId="{FC99087A-5EA4-4219-8FFC-D787F3D71FB1}" destId="{17B37A8F-FFB5-479F-9F91-3AC0B214F8F7}" srcOrd="2" destOrd="0" presId="urn:microsoft.com/office/officeart/2005/8/layout/pList1"/>
    <dgm:cxn modelId="{6B8E982B-1195-4484-A0FB-33E09A37836B}" type="presParOf" srcId="{17B37A8F-FFB5-479F-9F91-3AC0B214F8F7}" destId="{26B13D05-B7F2-47BC-80B7-B86190A0F44F}" srcOrd="0" destOrd="0" presId="urn:microsoft.com/office/officeart/2005/8/layout/pList1"/>
    <dgm:cxn modelId="{CDCCD03E-2AE7-4CF3-A485-ADE7D4A17A93}" type="presParOf" srcId="{17B37A8F-FFB5-479F-9F91-3AC0B214F8F7}" destId="{33CBB178-7711-406B-B6CC-759DC4EB3FFF}" srcOrd="1" destOrd="0" presId="urn:microsoft.com/office/officeart/2005/8/layout/pList1"/>
    <dgm:cxn modelId="{D0AE1BBE-154A-4CCC-86E8-DA2D203FB5E3}" type="presParOf" srcId="{FC99087A-5EA4-4219-8FFC-D787F3D71FB1}" destId="{224E9A92-7F84-4A9B-9476-40898F93E73F}" srcOrd="3" destOrd="0" presId="urn:microsoft.com/office/officeart/2005/8/layout/pList1"/>
    <dgm:cxn modelId="{FEF4B323-3152-40E5-8BFE-2640CA959938}" type="presParOf" srcId="{FC99087A-5EA4-4219-8FFC-D787F3D71FB1}" destId="{0B3DD40A-D5F4-4996-8AB9-AB753C582DAA}" srcOrd="4" destOrd="0" presId="urn:microsoft.com/office/officeart/2005/8/layout/pList1"/>
    <dgm:cxn modelId="{51A46113-B101-4179-AD3C-BE41F616ED73}" type="presParOf" srcId="{0B3DD40A-D5F4-4996-8AB9-AB753C582DAA}" destId="{9ABB00A3-F650-4193-939F-5A686D7A36B4}" srcOrd="0" destOrd="0" presId="urn:microsoft.com/office/officeart/2005/8/layout/pList1"/>
    <dgm:cxn modelId="{749D03FC-3104-4E36-9D04-2AB38350679D}" type="presParOf" srcId="{0B3DD40A-D5F4-4996-8AB9-AB753C582DAA}" destId="{920800BF-8C27-40E9-A988-218BF04920E9}" srcOrd="1" destOrd="0" presId="urn:microsoft.com/office/officeart/2005/8/layout/pList1"/>
    <dgm:cxn modelId="{721D9D8B-0D3E-4400-B76C-656FCD121770}" type="presParOf" srcId="{FC99087A-5EA4-4219-8FFC-D787F3D71FB1}" destId="{EA353FE8-1174-4DF2-830F-CDBC934EF436}" srcOrd="5" destOrd="0" presId="urn:microsoft.com/office/officeart/2005/8/layout/pList1"/>
    <dgm:cxn modelId="{45C68FEC-5E9F-4E54-90EB-B72C02FE4FFA}" type="presParOf" srcId="{FC99087A-5EA4-4219-8FFC-D787F3D71FB1}" destId="{656087D9-8F2D-4C7C-BF31-C23496498B68}" srcOrd="6" destOrd="0" presId="urn:microsoft.com/office/officeart/2005/8/layout/pList1"/>
    <dgm:cxn modelId="{26590890-8481-49FD-8C68-6F08EBDBB819}" type="presParOf" srcId="{656087D9-8F2D-4C7C-BF31-C23496498B68}" destId="{4BBC32A0-9E57-411E-BD71-5DE04B93A68D}" srcOrd="0" destOrd="0" presId="urn:microsoft.com/office/officeart/2005/8/layout/pList1"/>
    <dgm:cxn modelId="{C7FD65B4-39A0-43F2-A4A6-08E9D1576349}" type="presParOf" srcId="{656087D9-8F2D-4C7C-BF31-C23496498B68}" destId="{158E603B-1ADF-4DD9-9B61-087BD8EE79F0}"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5131F-22AB-467F-94A8-01FBA6FD4749}">
      <dsp:nvSpPr>
        <dsp:cNvPr id="0" name=""/>
        <dsp:cNvSpPr/>
      </dsp:nvSpPr>
      <dsp:spPr>
        <a:xfrm>
          <a:off x="1484" y="945749"/>
          <a:ext cx="1808321" cy="723328"/>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cs-CZ" sz="1900" kern="1200" dirty="0"/>
            <a:t>Elementy</a:t>
          </a:r>
        </a:p>
      </dsp:txBody>
      <dsp:txXfrm>
        <a:off x="363148" y="945749"/>
        <a:ext cx="1084993" cy="723328"/>
      </dsp:txXfrm>
    </dsp:sp>
    <dsp:sp modelId="{8CB571C0-AA1E-4751-A9D6-A1A26C5B15AE}">
      <dsp:nvSpPr>
        <dsp:cNvPr id="0" name=""/>
        <dsp:cNvSpPr/>
      </dsp:nvSpPr>
      <dsp:spPr>
        <a:xfrm>
          <a:off x="1628974" y="945749"/>
          <a:ext cx="1808321" cy="723328"/>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cs-CZ" sz="1900" kern="1200" dirty="0"/>
            <a:t>Slabiky</a:t>
          </a:r>
        </a:p>
      </dsp:txBody>
      <dsp:txXfrm>
        <a:off x="1990638" y="945749"/>
        <a:ext cx="1084993" cy="723328"/>
      </dsp:txXfrm>
    </dsp:sp>
    <dsp:sp modelId="{BEB4BE3A-CFBE-4D40-B126-C8F90358482F}">
      <dsp:nvSpPr>
        <dsp:cNvPr id="0" name=""/>
        <dsp:cNvSpPr/>
      </dsp:nvSpPr>
      <dsp:spPr>
        <a:xfrm>
          <a:off x="3256463" y="945749"/>
          <a:ext cx="1808321" cy="723328"/>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25337" rIns="25337" bIns="25337" numCol="1" spcCol="1270" anchor="ctr" anchorCtr="0">
          <a:noAutofit/>
        </a:bodyPr>
        <a:lstStyle/>
        <a:p>
          <a:pPr lvl="0" algn="ctr" defTabSz="844550">
            <a:lnSpc>
              <a:spcPct val="90000"/>
            </a:lnSpc>
            <a:spcBef>
              <a:spcPct val="0"/>
            </a:spcBef>
            <a:spcAft>
              <a:spcPct val="35000"/>
            </a:spcAft>
          </a:pPr>
          <a:r>
            <a:rPr lang="cs-CZ" sz="1900" kern="1200" dirty="0"/>
            <a:t>Fráze</a:t>
          </a:r>
        </a:p>
      </dsp:txBody>
      <dsp:txXfrm>
        <a:off x="3618127" y="945749"/>
        <a:ext cx="1084993" cy="7233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75CBC-C1A9-4EAD-9066-3AFFEB769231}">
      <dsp:nvSpPr>
        <dsp:cNvPr id="0" name=""/>
        <dsp:cNvSpPr/>
      </dsp:nvSpPr>
      <dsp:spPr>
        <a:xfrm>
          <a:off x="0" y="0"/>
          <a:ext cx="2891599" cy="380144"/>
        </a:xfrm>
        <a:prstGeom prst="homePlate">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l" defTabSz="711200">
            <a:lnSpc>
              <a:spcPct val="90000"/>
            </a:lnSpc>
            <a:spcBef>
              <a:spcPct val="0"/>
            </a:spcBef>
            <a:spcAft>
              <a:spcPct val="35000"/>
            </a:spcAft>
          </a:pPr>
          <a:r>
            <a:rPr lang="cs-CZ" sz="1600" kern="1200" dirty="0"/>
            <a:t>První měsíce života</a:t>
          </a:r>
        </a:p>
      </dsp:txBody>
      <dsp:txXfrm>
        <a:off x="0" y="0"/>
        <a:ext cx="2796563" cy="380144"/>
      </dsp:txXfrm>
    </dsp:sp>
    <dsp:sp modelId="{FF2D67BC-61CA-40F6-8D83-EF2858EA28D4}">
      <dsp:nvSpPr>
        <dsp:cNvPr id="0" name=""/>
        <dsp:cNvSpPr/>
      </dsp:nvSpPr>
      <dsp:spPr>
        <a:xfrm>
          <a:off x="2281761" y="0"/>
          <a:ext cx="3181790" cy="380144"/>
        </a:xfrm>
        <a:prstGeom prst="chevron">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cs-CZ" sz="1900" kern="1200" dirty="0"/>
            <a:t>První rok</a:t>
          </a:r>
        </a:p>
      </dsp:txBody>
      <dsp:txXfrm>
        <a:off x="2471833" y="0"/>
        <a:ext cx="2801646" cy="380144"/>
      </dsp:txXfrm>
    </dsp:sp>
    <dsp:sp modelId="{DA15DEFC-B665-40AD-AEA4-AAF23852F225}">
      <dsp:nvSpPr>
        <dsp:cNvPr id="0" name=""/>
        <dsp:cNvSpPr/>
      </dsp:nvSpPr>
      <dsp:spPr>
        <a:xfrm>
          <a:off x="4853714" y="0"/>
          <a:ext cx="2430662" cy="380144"/>
        </a:xfrm>
        <a:prstGeom prst="chevron">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cs-CZ" sz="1900" kern="1200" dirty="0"/>
            <a:t>Celý život</a:t>
          </a:r>
        </a:p>
      </dsp:txBody>
      <dsp:txXfrm>
        <a:off x="5043786" y="0"/>
        <a:ext cx="2050518" cy="3801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A2B35-8CEB-42CD-9D05-0678DE5275BA}">
      <dsp:nvSpPr>
        <dsp:cNvPr id="0" name=""/>
        <dsp:cNvSpPr/>
      </dsp:nvSpPr>
      <dsp:spPr>
        <a:xfrm>
          <a:off x="846262" y="1330"/>
          <a:ext cx="1482415" cy="441881"/>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E4F72-61EE-49F2-B542-1DFBFCD93E8D}">
      <dsp:nvSpPr>
        <dsp:cNvPr id="0" name=""/>
        <dsp:cNvSpPr/>
      </dsp:nvSpPr>
      <dsp:spPr>
        <a:xfrm>
          <a:off x="868810" y="0"/>
          <a:ext cx="1482415" cy="549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cs-CZ" sz="1900" kern="1200" dirty="0"/>
            <a:t>Imitací</a:t>
          </a:r>
        </a:p>
      </dsp:txBody>
      <dsp:txXfrm>
        <a:off x="868810" y="0"/>
        <a:ext cx="1482415" cy="549976"/>
      </dsp:txXfrm>
    </dsp:sp>
    <dsp:sp modelId="{26B13D05-B7F2-47BC-80B7-B86190A0F44F}">
      <dsp:nvSpPr>
        <dsp:cNvPr id="0" name=""/>
        <dsp:cNvSpPr/>
      </dsp:nvSpPr>
      <dsp:spPr>
        <a:xfrm>
          <a:off x="2476981" y="671"/>
          <a:ext cx="1482415" cy="444516"/>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CBB178-7711-406B-B6CC-759DC4EB3FFF}">
      <dsp:nvSpPr>
        <dsp:cNvPr id="0" name=""/>
        <dsp:cNvSpPr/>
      </dsp:nvSpPr>
      <dsp:spPr>
        <a:xfrm>
          <a:off x="2451751" y="0"/>
          <a:ext cx="1482415" cy="549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cs-CZ" sz="1900" kern="1200" dirty="0"/>
            <a:t>Improvizací</a:t>
          </a:r>
        </a:p>
      </dsp:txBody>
      <dsp:txXfrm>
        <a:off x="2451751" y="0"/>
        <a:ext cx="1482415" cy="549976"/>
      </dsp:txXfrm>
    </dsp:sp>
    <dsp:sp modelId="{9ABB00A3-F650-4193-939F-5A686D7A36B4}">
      <dsp:nvSpPr>
        <dsp:cNvPr id="0" name=""/>
        <dsp:cNvSpPr/>
      </dsp:nvSpPr>
      <dsp:spPr>
        <a:xfrm>
          <a:off x="4065363" y="0"/>
          <a:ext cx="1482415" cy="445456"/>
        </a:xfrm>
        <a:prstGeom prst="roundRect">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0800BF-8C27-40E9-A988-218BF04920E9}">
      <dsp:nvSpPr>
        <dsp:cNvPr id="0" name=""/>
        <dsp:cNvSpPr/>
      </dsp:nvSpPr>
      <dsp:spPr>
        <a:xfrm>
          <a:off x="4200204" y="0"/>
          <a:ext cx="1482415" cy="549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cs-CZ" sz="1900" kern="1200" dirty="0"/>
            <a:t>Invencí</a:t>
          </a:r>
        </a:p>
      </dsp:txBody>
      <dsp:txXfrm>
        <a:off x="4200204" y="0"/>
        <a:ext cx="1482415" cy="549976"/>
      </dsp:txXfrm>
    </dsp:sp>
    <dsp:sp modelId="{4BBC32A0-9E57-411E-BD71-5DE04B93A68D}">
      <dsp:nvSpPr>
        <dsp:cNvPr id="0" name=""/>
        <dsp:cNvSpPr/>
      </dsp:nvSpPr>
      <dsp:spPr>
        <a:xfrm>
          <a:off x="5738420" y="1486"/>
          <a:ext cx="1482415" cy="441258"/>
        </a:xfrm>
        <a:prstGeom prst="round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8E603B-1ADF-4DD9-9B61-087BD8EE79F0}">
      <dsp:nvSpPr>
        <dsp:cNvPr id="0" name=""/>
        <dsp:cNvSpPr/>
      </dsp:nvSpPr>
      <dsp:spPr>
        <a:xfrm>
          <a:off x="5839328" y="0"/>
          <a:ext cx="1482415" cy="549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cs-CZ" sz="1900" kern="1200" dirty="0"/>
            <a:t>Mimikry</a:t>
          </a:r>
        </a:p>
      </dsp:txBody>
      <dsp:txXfrm>
        <a:off x="5839328" y="0"/>
        <a:ext cx="1482415" cy="5499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4C6D5F-9FAC-4228-AD7D-0B7AAAF31206}" type="datetimeFigureOut">
              <a:rPr lang="cs-CZ" smtClean="0"/>
              <a:t>03.12.2025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E9DB9-45F4-49A1-A950-CB9B094B519D}" type="slidenum">
              <a:rPr lang="cs-CZ" smtClean="0"/>
              <a:t>‹#›</a:t>
            </a:fld>
            <a:endParaRPr lang="cs-CZ"/>
          </a:p>
        </p:txBody>
      </p:sp>
    </p:spTree>
    <p:extLst>
      <p:ext uri="{BB962C8B-B14F-4D97-AF65-F5344CB8AC3E}">
        <p14:creationId xmlns:p14="http://schemas.microsoft.com/office/powerpoint/2010/main" val="3106292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Tomasello</a:t>
            </a:r>
            <a:r>
              <a:rPr lang="cs-CZ" dirty="0" smtClean="0"/>
              <a:t> 1987 </a:t>
            </a:r>
            <a:r>
              <a:rPr lang="en-US" sz="1200" kern="1200" dirty="0" smtClean="0">
                <a:solidFill>
                  <a:schemeClr val="tx1"/>
                </a:solidFill>
                <a:effectLst/>
                <a:latin typeface="+mn-lt"/>
                <a:ea typeface="+mn-ea"/>
                <a:cs typeface="+mn-cs"/>
              </a:rPr>
              <a:t>Lil One devised three strategies for obtaining the food with her tool depending on where the food was placed on the platform. The basic behavior was </a:t>
            </a:r>
            <a:r>
              <a:rPr lang="cs-CZ" sz="120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o simply 'sweep' in the food with the tool. This could only be accomplished, however, when the food was in the center portion of the platform. When it was against the side of the platform, Lil One used a two step procedure: she first used one hand to position the tool beyond the food and then reached through the fence with her other hand and dragged the tool (and the food) along the raised edge until it was within reach. When the food was against the back edge of the platform, Lil One used another two step procedure: she first 'tapped' the food With</a:t>
            </a:r>
            <a:r>
              <a:rPr lang="cs-CZ"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tool until it was away from the edge, at which time she raked it in with her basic sweeping motion. </a:t>
            </a:r>
          </a:p>
          <a:p>
            <a:endParaRPr lang="cs-CZ" dirty="0"/>
          </a:p>
        </p:txBody>
      </p:sp>
      <p:sp>
        <p:nvSpPr>
          <p:cNvPr id="4" name="Zástupný symbol pro číslo snímku 3"/>
          <p:cNvSpPr>
            <a:spLocks noGrp="1"/>
          </p:cNvSpPr>
          <p:nvPr>
            <p:ph type="sldNum" sz="quarter" idx="10"/>
          </p:nvPr>
        </p:nvSpPr>
        <p:spPr/>
        <p:txBody>
          <a:bodyPr/>
          <a:lstStyle/>
          <a:p>
            <a:fld id="{AF1E9DB9-45F4-49A1-A950-CB9B094B519D}" type="slidenum">
              <a:rPr lang="cs-CZ" smtClean="0"/>
              <a:t>6</a:t>
            </a:fld>
            <a:endParaRPr lang="cs-CZ"/>
          </a:p>
        </p:txBody>
      </p:sp>
    </p:spTree>
    <p:extLst>
      <p:ext uri="{BB962C8B-B14F-4D97-AF65-F5344CB8AC3E}">
        <p14:creationId xmlns:p14="http://schemas.microsoft.com/office/powerpoint/2010/main" val="42306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Imo</a:t>
            </a:r>
            <a:r>
              <a:rPr lang="cs-CZ" dirty="0" smtClean="0"/>
              <a:t> naučila</a:t>
            </a:r>
            <a:r>
              <a:rPr lang="cs-CZ" baseline="0" dirty="0" smtClean="0"/>
              <a:t> mytí svoji matku a vrstevníky, se kterými si hrála, bylo jí 18 měsíců</a:t>
            </a:r>
            <a:endParaRPr lang="cs-CZ" dirty="0"/>
          </a:p>
        </p:txBody>
      </p:sp>
      <p:sp>
        <p:nvSpPr>
          <p:cNvPr id="4" name="Zástupný symbol pro číslo snímku 3"/>
          <p:cNvSpPr>
            <a:spLocks noGrp="1"/>
          </p:cNvSpPr>
          <p:nvPr>
            <p:ph type="sldNum" sz="quarter" idx="10"/>
          </p:nvPr>
        </p:nvSpPr>
        <p:spPr/>
        <p:txBody>
          <a:bodyPr/>
          <a:lstStyle/>
          <a:p>
            <a:fld id="{AF1E9DB9-45F4-49A1-A950-CB9B094B519D}" type="slidenum">
              <a:rPr lang="cs-CZ" smtClean="0"/>
              <a:t>8</a:t>
            </a:fld>
            <a:endParaRPr lang="cs-CZ"/>
          </a:p>
        </p:txBody>
      </p:sp>
    </p:spTree>
    <p:extLst>
      <p:ext uri="{BB962C8B-B14F-4D97-AF65-F5344CB8AC3E}">
        <p14:creationId xmlns:p14="http://schemas.microsoft.com/office/powerpoint/2010/main" val="4104515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F1E9DB9-45F4-49A1-A950-CB9B094B519D}" type="slidenum">
              <a:rPr lang="cs-CZ" smtClean="0"/>
              <a:t>10</a:t>
            </a:fld>
            <a:endParaRPr lang="cs-CZ"/>
          </a:p>
        </p:txBody>
      </p:sp>
    </p:spTree>
    <p:extLst>
      <p:ext uri="{BB962C8B-B14F-4D97-AF65-F5344CB8AC3E}">
        <p14:creationId xmlns:p14="http://schemas.microsoft.com/office/powerpoint/2010/main" val="261694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D2E9358-34A8-4EA8-B1A7-1512BF5A6307}" type="slidenum">
              <a:rPr lang="cs-CZ" smtClean="0"/>
              <a:t>11</a:t>
            </a:fld>
            <a:endParaRPr lang="cs-CZ"/>
          </a:p>
        </p:txBody>
      </p:sp>
    </p:spTree>
    <p:extLst>
      <p:ext uri="{BB962C8B-B14F-4D97-AF65-F5344CB8AC3E}">
        <p14:creationId xmlns:p14="http://schemas.microsoft.com/office/powerpoint/2010/main" val="757400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endParaRPr lang="cs-CZ"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DD2E9358-34A8-4EA8-B1A7-1512BF5A6307}" type="slidenum">
              <a:rPr lang="cs-CZ" smtClean="0"/>
              <a:t>12</a:t>
            </a:fld>
            <a:endParaRPr lang="cs-CZ"/>
          </a:p>
        </p:txBody>
      </p:sp>
    </p:spTree>
    <p:extLst>
      <p:ext uri="{BB962C8B-B14F-4D97-AF65-F5344CB8AC3E}">
        <p14:creationId xmlns:p14="http://schemas.microsoft.com/office/powerpoint/2010/main" val="478111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D2E9358-34A8-4EA8-B1A7-1512BF5A6307}" type="slidenum">
              <a:rPr lang="cs-CZ" smtClean="0"/>
              <a:t>13</a:t>
            </a:fld>
            <a:endParaRPr lang="cs-CZ"/>
          </a:p>
        </p:txBody>
      </p:sp>
    </p:spTree>
    <p:extLst>
      <p:ext uri="{BB962C8B-B14F-4D97-AF65-F5344CB8AC3E}">
        <p14:creationId xmlns:p14="http://schemas.microsoft.com/office/powerpoint/2010/main" val="2526507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D2E9358-34A8-4EA8-B1A7-1512BF5A6307}" type="slidenum">
              <a:rPr lang="cs-CZ" smtClean="0"/>
              <a:t>15</a:t>
            </a:fld>
            <a:endParaRPr lang="cs-CZ"/>
          </a:p>
        </p:txBody>
      </p:sp>
    </p:spTree>
    <p:extLst>
      <p:ext uri="{BB962C8B-B14F-4D97-AF65-F5344CB8AC3E}">
        <p14:creationId xmlns:p14="http://schemas.microsoft.com/office/powerpoint/2010/main" val="2843893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‘eye-poking’ (the insertion of a partner's finger into one's own eye socket up to the first knuckle), has entered one group's repertoire and spread throughout the group, persisting after the death of its innovator though at low frequencies.</a:t>
            </a:r>
            <a:endParaRPr lang="cs-CZ" dirty="0"/>
          </a:p>
        </p:txBody>
      </p:sp>
      <p:sp>
        <p:nvSpPr>
          <p:cNvPr id="4" name="Zástupný symbol pro číslo snímku 3"/>
          <p:cNvSpPr>
            <a:spLocks noGrp="1"/>
          </p:cNvSpPr>
          <p:nvPr>
            <p:ph type="sldNum" sz="quarter" idx="10"/>
          </p:nvPr>
        </p:nvSpPr>
        <p:spPr/>
        <p:txBody>
          <a:bodyPr/>
          <a:lstStyle/>
          <a:p>
            <a:fld id="{AF1E9DB9-45F4-49A1-A950-CB9B094B519D}" type="slidenum">
              <a:rPr lang="cs-CZ" smtClean="0"/>
              <a:t>17</a:t>
            </a:fld>
            <a:endParaRPr lang="cs-CZ"/>
          </a:p>
        </p:txBody>
      </p:sp>
    </p:spTree>
    <p:extLst>
      <p:ext uri="{BB962C8B-B14F-4D97-AF65-F5344CB8AC3E}">
        <p14:creationId xmlns:p14="http://schemas.microsoft.com/office/powerpoint/2010/main" val="334016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Šimpanzi měli získat </a:t>
            </a:r>
            <a:r>
              <a:rPr lang="cs-CZ" b="1" dirty="0" smtClean="0"/>
              <a:t>džus z nádoby mimo mříž</a:t>
            </a:r>
            <a:r>
              <a:rPr lang="cs-CZ" dirty="0" smtClean="0"/>
              <a:t> a měli k dispozici různé nástroje:</a:t>
            </a:r>
          </a:p>
          <a:p>
            <a:r>
              <a:rPr lang="cs-CZ" dirty="0" smtClean="0"/>
              <a:t>jednoduché tyčky (</a:t>
            </a:r>
            <a:r>
              <a:rPr lang="cs-CZ" dirty="0" err="1" smtClean="0"/>
              <a:t>dípnutí</a:t>
            </a:r>
            <a:r>
              <a:rPr lang="cs-CZ" dirty="0" smtClean="0"/>
              <a:t>)</a:t>
            </a:r>
          </a:p>
          <a:p>
            <a:r>
              <a:rPr lang="cs-CZ" dirty="0" smtClean="0"/>
              <a:t>slámky (nasátí)</a:t>
            </a:r>
          </a:p>
          <a:p>
            <a:r>
              <a:rPr lang="cs-CZ" b="1" dirty="0" smtClean="0"/>
              <a:t>dlouhou trubici (LBT)</a:t>
            </a:r>
            <a:r>
              <a:rPr lang="cs-CZ" dirty="0" smtClean="0"/>
              <a:t> – nejvýkonnější nástroj, ale:</a:t>
            </a:r>
          </a:p>
          <a:p>
            <a:pPr lvl="1"/>
            <a:r>
              <a:rPr lang="cs-CZ" dirty="0" smtClean="0"/>
              <a:t>musela se </a:t>
            </a:r>
            <a:r>
              <a:rPr lang="cs-CZ" b="1" dirty="0" smtClean="0"/>
              <a:t>rozvinout</a:t>
            </a:r>
            <a:endParaRPr lang="cs-CZ" dirty="0" smtClean="0"/>
          </a:p>
          <a:p>
            <a:pPr lvl="1"/>
            <a:r>
              <a:rPr lang="cs-CZ" b="1" dirty="0" smtClean="0"/>
              <a:t>odšroubovat ventilek</a:t>
            </a:r>
            <a:endParaRPr lang="cs-CZ" dirty="0" smtClean="0"/>
          </a:p>
          <a:p>
            <a:pPr lvl="1"/>
            <a:r>
              <a:rPr lang="cs-CZ" dirty="0" smtClean="0"/>
              <a:t>až pak šla použít jako brčko</a:t>
            </a:r>
          </a:p>
          <a:p>
            <a:r>
              <a:rPr lang="cs-CZ" dirty="0" smtClean="0"/>
              <a:t>👉 Tohle už je vícestupňový úkol → dobrý model </a:t>
            </a:r>
            <a:r>
              <a:rPr lang="cs-CZ" dirty="0" err="1" smtClean="0"/>
              <a:t>kumulativity</a:t>
            </a:r>
            <a:endParaRPr lang="cs-CZ" dirty="0" smtClean="0"/>
          </a:p>
          <a:p>
            <a:r>
              <a:rPr lang="cs-CZ" dirty="0" smtClean="0"/>
              <a:t>Znalost </a:t>
            </a:r>
            <a:r>
              <a:rPr lang="cs-CZ" dirty="0" err="1" smtClean="0"/>
              <a:t>dippingu</a:t>
            </a:r>
            <a:r>
              <a:rPr lang="cs-CZ" baseline="0" dirty="0" smtClean="0"/>
              <a:t> je brzdila, neuměli přejít k jiné technologii</a:t>
            </a:r>
          </a:p>
          <a:p>
            <a:r>
              <a:rPr lang="cs-CZ" baseline="0" dirty="0" err="1" smtClean="0"/>
              <a:t>Unseeded</a:t>
            </a:r>
            <a:r>
              <a:rPr lang="cs-CZ" baseline="0" dirty="0" smtClean="0"/>
              <a:t> a </a:t>
            </a:r>
            <a:r>
              <a:rPr lang="cs-CZ" baseline="0" dirty="0" err="1" smtClean="0"/>
              <a:t>seeded</a:t>
            </a:r>
            <a:r>
              <a:rPr lang="cs-CZ" baseline="0" dirty="0" smtClean="0"/>
              <a:t> skupina s demonstrátorem správného postupu dosáhla častěji, zároveň bylo důležité, aby si nejdřív „osahali“ nástroje. Ve skupině bez demonstrátora párkrát taky dali finální složitý postup, pokud je okolnosti nutily (už nešlo použít jednodušší způsoby)</a:t>
            </a:r>
            <a:endParaRPr lang="cs-CZ" dirty="0"/>
          </a:p>
        </p:txBody>
      </p:sp>
      <p:sp>
        <p:nvSpPr>
          <p:cNvPr id="4" name="Zástupný symbol pro číslo snímku 3"/>
          <p:cNvSpPr>
            <a:spLocks noGrp="1"/>
          </p:cNvSpPr>
          <p:nvPr>
            <p:ph type="sldNum" sz="quarter" idx="10"/>
          </p:nvPr>
        </p:nvSpPr>
        <p:spPr/>
        <p:txBody>
          <a:bodyPr/>
          <a:lstStyle/>
          <a:p>
            <a:fld id="{AF1E9DB9-45F4-49A1-A950-CB9B094B519D}" type="slidenum">
              <a:rPr lang="cs-CZ" smtClean="0"/>
              <a:t>24</a:t>
            </a:fld>
            <a:endParaRPr lang="cs-CZ"/>
          </a:p>
        </p:txBody>
      </p:sp>
    </p:spTree>
    <p:extLst>
      <p:ext uri="{BB962C8B-B14F-4D97-AF65-F5344CB8AC3E}">
        <p14:creationId xmlns:p14="http://schemas.microsoft.com/office/powerpoint/2010/main" val="1332216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cs-CZ" smtClean="0"/>
              <a:t>Kliknutím lze upravit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cs-CZ" smtClean="0"/>
              <a:t>Kliknutím lze upravit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8" name="Date Placeholder 7"/>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8" name="Date Placeholder 7"/>
          <p:cNvSpPr>
            <a:spLocks noGrp="1"/>
          </p:cNvSpPr>
          <p:nvPr>
            <p:ph type="dt" sz="half" idx="10"/>
          </p:nvPr>
        </p:nvSpPr>
        <p:spPr/>
        <p:txBody>
          <a:bodyPr/>
          <a:lstStyle/>
          <a:p>
            <a:fld id="{5586B75A-687E-405C-8A0B-8D00578BA2C3}" type="datetimeFigureOut">
              <a:rPr lang="en-US" dirty="0"/>
              <a:pPr/>
              <a:t>12/3/2025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12/3/2025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diagramColors" Target="../diagrams/colors2.xml"/><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15.png"/><Relationship Id="rId5" Type="http://schemas.openxmlformats.org/officeDocument/2006/relationships/diagramLayout" Target="../diagrams/layout2.xml"/><Relationship Id="rId10" Type="http://schemas.openxmlformats.org/officeDocument/2006/relationships/image" Target="../media/image14.png"/><Relationship Id="rId4" Type="http://schemas.openxmlformats.org/officeDocument/2006/relationships/diagramData" Target="../diagrams/data2.xml"/><Relationship Id="rId9" Type="http://schemas.openxmlformats.org/officeDocument/2006/relationships/image" Target="../media/image13.jpeg"/><Relationship Id="rId14"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8.jpeg"/><Relationship Id="rId5" Type="http://schemas.openxmlformats.org/officeDocument/2006/relationships/diagramQuickStyle" Target="../diagrams/quickStyle3.xml"/><Relationship Id="rId10" Type="http://schemas.openxmlformats.org/officeDocument/2006/relationships/image" Target="../media/image21.png"/><Relationship Id="rId4" Type="http://schemas.openxmlformats.org/officeDocument/2006/relationships/diagramLayout" Target="../diagrams/layout3.xml"/><Relationship Id="rId9"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youtube.com/watch?v=YT9kQsjVWwE" TargetMode="Externa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Kultura u zvířat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782821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Ptáci</a:t>
            </a:r>
            <a:endParaRPr lang="cs-CZ" dirty="0"/>
          </a:p>
        </p:txBody>
      </p:sp>
      <p:sp>
        <p:nvSpPr>
          <p:cNvPr id="3" name="Zástupný symbol pro obsah 2"/>
          <p:cNvSpPr>
            <a:spLocks noGrp="1"/>
          </p:cNvSpPr>
          <p:nvPr>
            <p:ph idx="1"/>
          </p:nvPr>
        </p:nvSpPr>
        <p:spPr>
          <a:xfrm>
            <a:off x="3657599" y="817216"/>
            <a:ext cx="4384431" cy="5243615"/>
          </a:xfrm>
        </p:spPr>
        <p:txBody>
          <a:bodyPr>
            <a:normAutofit fontScale="92500" lnSpcReduction="10000"/>
          </a:bodyPr>
          <a:lstStyle/>
          <a:p>
            <a:r>
              <a:rPr lang="cs-CZ" dirty="0" smtClean="0"/>
              <a:t>Zpěv</a:t>
            </a:r>
          </a:p>
          <a:p>
            <a:pPr lvl="1"/>
            <a:r>
              <a:rPr lang="cs-CZ" dirty="0"/>
              <a:t>Dialekty </a:t>
            </a:r>
            <a:endParaRPr lang="cs-CZ" dirty="0" smtClean="0"/>
          </a:p>
          <a:p>
            <a:pPr lvl="2"/>
            <a:r>
              <a:rPr lang="cs-CZ" dirty="0" smtClean="0"/>
              <a:t>X možná spíše kulturní drift </a:t>
            </a:r>
          </a:p>
          <a:p>
            <a:pPr lvl="2"/>
            <a:r>
              <a:rPr lang="cs-CZ" dirty="0" smtClean="0"/>
              <a:t>Pěvci </a:t>
            </a:r>
          </a:p>
          <a:p>
            <a:pPr lvl="2"/>
            <a:r>
              <a:rPr lang="cs-CZ" dirty="0" smtClean="0"/>
              <a:t>Zřejmě sociální funkce – preference lokálních samců</a:t>
            </a:r>
          </a:p>
          <a:p>
            <a:pPr lvl="1"/>
            <a:r>
              <a:rPr lang="cs-CZ" dirty="0" smtClean="0"/>
              <a:t>Tradice</a:t>
            </a:r>
          </a:p>
          <a:p>
            <a:pPr lvl="2"/>
            <a:r>
              <a:rPr lang="cs-CZ" dirty="0" smtClean="0"/>
              <a:t>Sdílení volání v rámci hejna, pohlaví atd.</a:t>
            </a:r>
          </a:p>
          <a:p>
            <a:pPr lvl="2"/>
            <a:r>
              <a:rPr lang="cs-CZ" dirty="0" smtClean="0"/>
              <a:t>Krkavcovití, papoušci</a:t>
            </a:r>
          </a:p>
          <a:p>
            <a:pPr lvl="1"/>
            <a:r>
              <a:rPr lang="cs-CZ" dirty="0" smtClean="0"/>
              <a:t>Mezidruhová akustická komunikace</a:t>
            </a:r>
          </a:p>
          <a:p>
            <a:pPr lvl="2"/>
            <a:r>
              <a:rPr lang="cs-CZ" dirty="0" smtClean="0"/>
              <a:t>Papoušci </a:t>
            </a:r>
          </a:p>
          <a:p>
            <a:pPr lvl="1"/>
            <a:r>
              <a:rPr lang="cs-CZ" dirty="0" smtClean="0"/>
              <a:t>Mechanismus přenosu</a:t>
            </a:r>
          </a:p>
          <a:p>
            <a:pPr lvl="2"/>
            <a:r>
              <a:rPr lang="cs-CZ" dirty="0" smtClean="0"/>
              <a:t>Sociální</a:t>
            </a:r>
          </a:p>
          <a:p>
            <a:pPr lvl="2"/>
            <a:r>
              <a:rPr lang="cs-CZ" dirty="0" smtClean="0"/>
              <a:t>„kopírování“ / „mimeze“ / „vokální imitace“</a:t>
            </a:r>
          </a:p>
          <a:p>
            <a:r>
              <a:rPr lang="cs-CZ" dirty="0" smtClean="0"/>
              <a:t>Používání nástrojů</a:t>
            </a:r>
          </a:p>
          <a:p>
            <a:pPr lvl="1"/>
            <a:r>
              <a:rPr lang="cs-CZ" dirty="0" smtClean="0"/>
              <a:t>Kaledonské </a:t>
            </a:r>
            <a:r>
              <a:rPr lang="cs-CZ" dirty="0" smtClean="0"/>
              <a:t>vrány – viz níže</a:t>
            </a:r>
          </a:p>
          <a:p>
            <a:r>
              <a:rPr lang="cs-CZ" dirty="0" smtClean="0"/>
              <a:t>Trasy u holubů - kumulace</a:t>
            </a:r>
            <a:endParaRPr lang="cs-CZ" dirty="0" smtClean="0"/>
          </a:p>
          <a:p>
            <a:pPr lvl="1"/>
            <a:endParaRPr lang="cs-CZ" dirty="0"/>
          </a:p>
        </p:txBody>
      </p:sp>
      <p:pic>
        <p:nvPicPr>
          <p:cNvPr id="4098" name="Picture 2" descr="Výsledek obrázku pro bird diale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6184" y="106680"/>
            <a:ext cx="3919902" cy="3222848"/>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rotWithShape="1">
          <a:blip r:embed="rId4">
            <a:extLst>
              <a:ext uri="{28A0092B-C50C-407E-A947-70E740481C1C}">
                <a14:useLocalDpi xmlns:a14="http://schemas.microsoft.com/office/drawing/2010/main" val="0"/>
              </a:ext>
            </a:extLst>
          </a:blip>
          <a:srcRect l="51462" b="27874"/>
          <a:stretch/>
        </p:blipFill>
        <p:spPr>
          <a:xfrm>
            <a:off x="1564197" y="2241324"/>
            <a:ext cx="2093402" cy="4616676"/>
          </a:xfrm>
          <a:prstGeom prst="rect">
            <a:avLst/>
          </a:prstGeom>
        </p:spPr>
      </p:pic>
    </p:spTree>
    <p:extLst>
      <p:ext uri="{BB962C8B-B14F-4D97-AF65-F5344CB8AC3E}">
        <p14:creationId xmlns:p14="http://schemas.microsoft.com/office/powerpoint/2010/main" val="4133578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Struktura zpěvu</a:t>
            </a:r>
          </a:p>
        </p:txBody>
      </p:sp>
      <p:sp>
        <p:nvSpPr>
          <p:cNvPr id="3" name="Zástupný symbol pro obsah 2"/>
          <p:cNvSpPr>
            <a:spLocks noGrp="1"/>
          </p:cNvSpPr>
          <p:nvPr>
            <p:ph idx="1"/>
          </p:nvPr>
        </p:nvSpPr>
        <p:spPr>
          <a:xfrm>
            <a:off x="3425680" y="805848"/>
            <a:ext cx="3448280" cy="4393607"/>
          </a:xfrm>
        </p:spPr>
        <p:txBody>
          <a:bodyPr>
            <a:normAutofit/>
          </a:bodyPr>
          <a:lstStyle/>
          <a:p>
            <a:pPr marL="36900" indent="0">
              <a:buNone/>
            </a:pPr>
            <a:endParaRPr lang="cs-CZ" dirty="0"/>
          </a:p>
          <a:p>
            <a:r>
              <a:rPr lang="cs-CZ" b="1" dirty="0"/>
              <a:t>Elementy</a:t>
            </a:r>
            <a:r>
              <a:rPr lang="cs-CZ" dirty="0"/>
              <a:t> </a:t>
            </a:r>
            <a:r>
              <a:rPr lang="cs-CZ" dirty="0" smtClean="0"/>
              <a:t>(notes) </a:t>
            </a:r>
            <a:r>
              <a:rPr lang="cs-CZ" dirty="0"/>
              <a:t>jsou základními prvky</a:t>
            </a:r>
          </a:p>
          <a:p>
            <a:r>
              <a:rPr lang="cs-CZ" b="1" dirty="0"/>
              <a:t>Slabiky </a:t>
            </a:r>
            <a:r>
              <a:rPr lang="cs-CZ" dirty="0"/>
              <a:t>jsou seskupením jednotlivých elementů</a:t>
            </a:r>
          </a:p>
          <a:p>
            <a:r>
              <a:rPr lang="cs-CZ" b="1" dirty="0"/>
              <a:t>Fráze </a:t>
            </a:r>
            <a:r>
              <a:rPr lang="cs-CZ" dirty="0"/>
              <a:t>jsou úseky opakujících se jednotek</a:t>
            </a: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0945" y="1559920"/>
            <a:ext cx="4647089" cy="3494611"/>
          </a:xfrm>
          <a:prstGeom prst="rect">
            <a:avLst/>
          </a:prstGeom>
        </p:spPr>
      </p:pic>
      <p:sp>
        <p:nvSpPr>
          <p:cNvPr id="5" name="Zástupný symbol pro obsah 2"/>
          <p:cNvSpPr txBox="1">
            <a:spLocks/>
          </p:cNvSpPr>
          <p:nvPr/>
        </p:nvSpPr>
        <p:spPr>
          <a:xfrm>
            <a:off x="8321077" y="5054531"/>
            <a:ext cx="2750685" cy="542342"/>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buNone/>
            </a:pPr>
            <a:r>
              <a:rPr lang="cs-CZ" sz="1200" dirty="0"/>
              <a:t>(</a:t>
            </a:r>
            <a:r>
              <a:rPr lang="cs-CZ" sz="1200" dirty="0" err="1"/>
              <a:t>Slater</a:t>
            </a:r>
            <a:r>
              <a:rPr lang="cs-CZ" sz="1200" dirty="0"/>
              <a:t> a Ince, 1979)</a:t>
            </a:r>
          </a:p>
        </p:txBody>
      </p:sp>
      <p:graphicFrame>
        <p:nvGraphicFramePr>
          <p:cNvPr id="6" name="Diagram 5"/>
          <p:cNvGraphicFramePr/>
          <p:nvPr>
            <p:extLst/>
          </p:nvPr>
        </p:nvGraphicFramePr>
        <p:xfrm>
          <a:off x="1633963" y="4584558"/>
          <a:ext cx="5066270" cy="2614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6286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áze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5679" y="3861081"/>
            <a:ext cx="1009815" cy="724018"/>
          </a:xfrm>
          <a:prstGeom prst="rect">
            <a:avLst/>
          </a:prstGeom>
        </p:spPr>
      </p:pic>
      <p:sp>
        <p:nvSpPr>
          <p:cNvPr id="2" name="Nadpis 1"/>
          <p:cNvSpPr>
            <a:spLocks noGrp="1"/>
          </p:cNvSpPr>
          <p:nvPr>
            <p:ph type="title"/>
          </p:nvPr>
        </p:nvSpPr>
        <p:spPr/>
        <p:txBody>
          <a:bodyPr/>
          <a:lstStyle/>
          <a:p>
            <a:r>
              <a:rPr lang="cs-CZ" dirty="0"/>
              <a:t>Imitace X dědičnost zpěvu</a:t>
            </a:r>
          </a:p>
        </p:txBody>
      </p:sp>
      <p:sp>
        <p:nvSpPr>
          <p:cNvPr id="3" name="Zástupný symbol pro obsah 2"/>
          <p:cNvSpPr>
            <a:spLocks noGrp="1"/>
          </p:cNvSpPr>
          <p:nvPr>
            <p:ph idx="1"/>
          </p:nvPr>
        </p:nvSpPr>
        <p:spPr>
          <a:xfrm>
            <a:off x="3807292" y="825271"/>
            <a:ext cx="7765322" cy="4404282"/>
          </a:xfrm>
        </p:spPr>
        <p:txBody>
          <a:bodyPr>
            <a:normAutofit fontScale="85000" lnSpcReduction="20000"/>
          </a:bodyPr>
          <a:lstStyle/>
          <a:p>
            <a:r>
              <a:rPr lang="cs-CZ" dirty="0"/>
              <a:t>Různé programy učení se zpěvu u pěvců</a:t>
            </a:r>
          </a:p>
          <a:p>
            <a:pPr marL="36900" indent="0">
              <a:buNone/>
            </a:pPr>
            <a:r>
              <a:rPr lang="cs-CZ" dirty="0"/>
              <a:t>Učí se:</a:t>
            </a:r>
          </a:p>
          <a:p>
            <a:endParaRPr lang="cs-CZ" dirty="0"/>
          </a:p>
          <a:p>
            <a:endParaRPr lang="cs-CZ" dirty="0"/>
          </a:p>
          <a:p>
            <a:endParaRPr lang="cs-CZ" dirty="0"/>
          </a:p>
          <a:p>
            <a:endParaRPr lang="cs-CZ" dirty="0"/>
          </a:p>
          <a:p>
            <a:endParaRPr lang="cs-CZ" b="1" dirty="0" smtClean="0"/>
          </a:p>
          <a:p>
            <a:endParaRPr lang="cs-CZ" b="1" dirty="0"/>
          </a:p>
          <a:p>
            <a:pPr lvl="1"/>
            <a:r>
              <a:rPr lang="cs-CZ" dirty="0" smtClean="0"/>
              <a:t>U raně se učících důležitá role tutora, kritická (senzitivní) perioda </a:t>
            </a:r>
          </a:p>
          <a:p>
            <a:pPr lvl="1"/>
            <a:r>
              <a:rPr lang="cs-CZ" dirty="0"/>
              <a:t>U</a:t>
            </a:r>
            <a:r>
              <a:rPr lang="cs-CZ" dirty="0" smtClean="0"/>
              <a:t> všech neporušený sluch</a:t>
            </a:r>
          </a:p>
          <a:p>
            <a:r>
              <a:rPr lang="en-US" b="1" dirty="0" smtClean="0"/>
              <a:t>„Close-ended </a:t>
            </a:r>
            <a:r>
              <a:rPr lang="en-US" b="1" dirty="0"/>
              <a:t>learners“ x „Open-ended learners“ </a:t>
            </a:r>
            <a:endParaRPr lang="cs-CZ" b="1" dirty="0"/>
          </a:p>
          <a:p>
            <a:endParaRPr lang="cs-CZ" dirty="0" smtClean="0"/>
          </a:p>
          <a:p>
            <a:r>
              <a:rPr lang="cs-CZ" dirty="0" smtClean="0"/>
              <a:t>Jeden </a:t>
            </a:r>
            <a:r>
              <a:rPr lang="cs-CZ" dirty="0"/>
              <a:t>typ zpěvu        několik typů zpěvu             repertoár zpěvů</a:t>
            </a:r>
          </a:p>
        </p:txBody>
      </p:sp>
      <p:graphicFrame>
        <p:nvGraphicFramePr>
          <p:cNvPr id="4" name="Diagram 3"/>
          <p:cNvGraphicFramePr/>
          <p:nvPr>
            <p:extLst>
              <p:ext uri="{D42A27DB-BD31-4B8C-83A1-F6EECF244321}">
                <p14:modId xmlns:p14="http://schemas.microsoft.com/office/powerpoint/2010/main" val="288700278"/>
              </p:ext>
            </p:extLst>
          </p:nvPr>
        </p:nvGraphicFramePr>
        <p:xfrm>
          <a:off x="3928261" y="1759042"/>
          <a:ext cx="7284377" cy="380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Obrázek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61510" y="2327275"/>
            <a:ext cx="1222625" cy="816184"/>
          </a:xfrm>
          <a:prstGeom prst="rect">
            <a:avLst/>
          </a:prstGeom>
        </p:spPr>
      </p:pic>
      <p:pic>
        <p:nvPicPr>
          <p:cNvPr id="8" name="Obrázek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47801" y="2287090"/>
            <a:ext cx="1240176" cy="930132"/>
          </a:xfrm>
          <a:prstGeom prst="rect">
            <a:avLst/>
          </a:prstGeom>
        </p:spPr>
      </p:pic>
      <p:sp>
        <p:nvSpPr>
          <p:cNvPr id="9" name="Obdélník 8"/>
          <p:cNvSpPr/>
          <p:nvPr/>
        </p:nvSpPr>
        <p:spPr>
          <a:xfrm>
            <a:off x="4082001" y="3206643"/>
            <a:ext cx="768159" cy="276999"/>
          </a:xfrm>
          <a:prstGeom prst="rect">
            <a:avLst/>
          </a:prstGeom>
        </p:spPr>
        <p:txBody>
          <a:bodyPr wrap="none">
            <a:spAutoFit/>
          </a:bodyPr>
          <a:lstStyle/>
          <a:p>
            <a:r>
              <a:rPr lang="cs-CZ" sz="1200" dirty="0" smtClean="0"/>
              <a:t>Zebřička </a:t>
            </a:r>
            <a:endParaRPr lang="cs-CZ" sz="1200" dirty="0"/>
          </a:p>
        </p:txBody>
      </p:sp>
      <p:sp>
        <p:nvSpPr>
          <p:cNvPr id="10" name="Obdélník 9"/>
          <p:cNvSpPr/>
          <p:nvPr/>
        </p:nvSpPr>
        <p:spPr>
          <a:xfrm>
            <a:off x="6798051" y="3237229"/>
            <a:ext cx="1413336" cy="307777"/>
          </a:xfrm>
          <a:prstGeom prst="rect">
            <a:avLst/>
          </a:prstGeom>
        </p:spPr>
        <p:txBody>
          <a:bodyPr wrap="none">
            <a:spAutoFit/>
          </a:bodyPr>
          <a:lstStyle/>
          <a:p>
            <a:r>
              <a:rPr lang="cs-CZ" sz="1400" dirty="0"/>
              <a:t>Pěnkava obecná</a:t>
            </a:r>
          </a:p>
        </p:txBody>
      </p:sp>
      <p:sp>
        <p:nvSpPr>
          <p:cNvPr id="12" name="Obdélník 11"/>
          <p:cNvSpPr/>
          <p:nvPr/>
        </p:nvSpPr>
        <p:spPr>
          <a:xfrm>
            <a:off x="9507262" y="3244578"/>
            <a:ext cx="1376915" cy="307777"/>
          </a:xfrm>
          <a:prstGeom prst="rect">
            <a:avLst/>
          </a:prstGeom>
        </p:spPr>
        <p:txBody>
          <a:bodyPr wrap="none">
            <a:spAutoFit/>
          </a:bodyPr>
          <a:lstStyle/>
          <a:p>
            <a:r>
              <a:rPr lang="cs-CZ" sz="1400" dirty="0"/>
              <a:t>Sýkora koňadra</a:t>
            </a:r>
          </a:p>
        </p:txBody>
      </p:sp>
      <p:sp>
        <p:nvSpPr>
          <p:cNvPr id="16" name="Obdélník 15"/>
          <p:cNvSpPr/>
          <p:nvPr/>
        </p:nvSpPr>
        <p:spPr>
          <a:xfrm>
            <a:off x="7387395" y="6303948"/>
            <a:ext cx="1054328" cy="461665"/>
          </a:xfrm>
          <a:prstGeom prst="rect">
            <a:avLst/>
          </a:prstGeom>
        </p:spPr>
        <p:txBody>
          <a:bodyPr wrap="none">
            <a:spAutoFit/>
          </a:bodyPr>
          <a:lstStyle/>
          <a:p>
            <a:r>
              <a:rPr lang="cs-CZ" sz="1200" dirty="0" smtClean="0"/>
              <a:t>Drozd zpěvný</a:t>
            </a:r>
          </a:p>
          <a:p>
            <a:r>
              <a:rPr lang="cs-CZ" sz="1200" dirty="0" smtClean="0"/>
              <a:t>Kos</a:t>
            </a:r>
            <a:endParaRPr lang="cs-CZ" sz="1200" dirty="0"/>
          </a:p>
        </p:txBody>
      </p:sp>
      <p:sp>
        <p:nvSpPr>
          <p:cNvPr id="17" name="Obdélník 16"/>
          <p:cNvSpPr/>
          <p:nvPr/>
        </p:nvSpPr>
        <p:spPr>
          <a:xfrm>
            <a:off x="8847130" y="6322287"/>
            <a:ext cx="1079526" cy="276999"/>
          </a:xfrm>
          <a:prstGeom prst="rect">
            <a:avLst/>
          </a:prstGeom>
        </p:spPr>
        <p:txBody>
          <a:bodyPr wrap="none">
            <a:spAutoFit/>
          </a:bodyPr>
          <a:lstStyle/>
          <a:p>
            <a:r>
              <a:rPr lang="cs-CZ" sz="1200" dirty="0"/>
              <a:t>Slavík obecný</a:t>
            </a:r>
          </a:p>
        </p:txBody>
      </p:sp>
      <p:sp>
        <p:nvSpPr>
          <p:cNvPr id="18" name="Obdélník 17"/>
          <p:cNvSpPr/>
          <p:nvPr/>
        </p:nvSpPr>
        <p:spPr>
          <a:xfrm>
            <a:off x="10102372" y="6322287"/>
            <a:ext cx="1529586" cy="276999"/>
          </a:xfrm>
          <a:prstGeom prst="rect">
            <a:avLst/>
          </a:prstGeom>
        </p:spPr>
        <p:txBody>
          <a:bodyPr wrap="none">
            <a:spAutoFit/>
          </a:bodyPr>
          <a:lstStyle/>
          <a:p>
            <a:r>
              <a:rPr lang="cs-CZ" sz="1200" dirty="0"/>
              <a:t>Drozdec </a:t>
            </a:r>
            <a:r>
              <a:rPr lang="cs-CZ" sz="1200" dirty="0" smtClean="0"/>
              <a:t>mnohohlasý</a:t>
            </a:r>
            <a:endParaRPr lang="cs-CZ" sz="1200" dirty="0"/>
          </a:p>
        </p:txBody>
      </p:sp>
      <p:sp>
        <p:nvSpPr>
          <p:cNvPr id="20" name="Obdélník 19"/>
          <p:cNvSpPr/>
          <p:nvPr/>
        </p:nvSpPr>
        <p:spPr>
          <a:xfrm>
            <a:off x="4183553" y="5229552"/>
            <a:ext cx="1369606" cy="400110"/>
          </a:xfrm>
          <a:prstGeom prst="rect">
            <a:avLst/>
          </a:prstGeom>
        </p:spPr>
        <p:txBody>
          <a:bodyPr wrap="none">
            <a:spAutoFit/>
          </a:bodyPr>
          <a:lstStyle/>
          <a:p>
            <a:r>
              <a:rPr lang="cs-CZ" sz="2000" dirty="0"/>
              <a:t>30% pěvců </a:t>
            </a:r>
          </a:p>
        </p:txBody>
      </p:sp>
      <p:sp>
        <p:nvSpPr>
          <p:cNvPr id="21" name="Obdélník 20"/>
          <p:cNvSpPr/>
          <p:nvPr/>
        </p:nvSpPr>
        <p:spPr>
          <a:xfrm>
            <a:off x="6381076" y="5100474"/>
            <a:ext cx="397866" cy="307777"/>
          </a:xfrm>
          <a:prstGeom prst="rect">
            <a:avLst/>
          </a:prstGeom>
        </p:spPr>
        <p:txBody>
          <a:bodyPr wrap="none">
            <a:spAutoFit/>
          </a:bodyPr>
          <a:lstStyle/>
          <a:p>
            <a:r>
              <a:rPr lang="cs-CZ" sz="1400" dirty="0"/>
              <a:t>&lt; 5</a:t>
            </a:r>
          </a:p>
        </p:txBody>
      </p:sp>
      <p:sp>
        <p:nvSpPr>
          <p:cNvPr id="22" name="Obdélník 21"/>
          <p:cNvSpPr/>
          <p:nvPr/>
        </p:nvSpPr>
        <p:spPr>
          <a:xfrm>
            <a:off x="7551083" y="5126900"/>
            <a:ext cx="484428" cy="307777"/>
          </a:xfrm>
          <a:prstGeom prst="rect">
            <a:avLst/>
          </a:prstGeom>
        </p:spPr>
        <p:txBody>
          <a:bodyPr wrap="none">
            <a:spAutoFit/>
          </a:bodyPr>
          <a:lstStyle/>
          <a:p>
            <a:r>
              <a:rPr lang="cs-CZ" sz="1400" dirty="0"/>
              <a:t>~ 10</a:t>
            </a:r>
          </a:p>
        </p:txBody>
      </p:sp>
      <p:sp>
        <p:nvSpPr>
          <p:cNvPr id="23" name="Obdélník 22"/>
          <p:cNvSpPr/>
          <p:nvPr/>
        </p:nvSpPr>
        <p:spPr>
          <a:xfrm>
            <a:off x="8803755" y="5067053"/>
            <a:ext cx="744046" cy="307777"/>
          </a:xfrm>
          <a:prstGeom prst="rect">
            <a:avLst/>
          </a:prstGeom>
        </p:spPr>
        <p:txBody>
          <a:bodyPr wrap="square">
            <a:spAutoFit/>
          </a:bodyPr>
          <a:lstStyle/>
          <a:p>
            <a:r>
              <a:rPr lang="cs-CZ" sz="1400" dirty="0"/>
              <a:t>&gt; 100 </a:t>
            </a:r>
          </a:p>
        </p:txBody>
      </p:sp>
      <p:sp>
        <p:nvSpPr>
          <p:cNvPr id="24" name="Obdélník 23"/>
          <p:cNvSpPr/>
          <p:nvPr/>
        </p:nvSpPr>
        <p:spPr>
          <a:xfrm>
            <a:off x="10096804" y="5075664"/>
            <a:ext cx="707566" cy="307777"/>
          </a:xfrm>
          <a:prstGeom prst="rect">
            <a:avLst/>
          </a:prstGeom>
        </p:spPr>
        <p:txBody>
          <a:bodyPr wrap="none">
            <a:spAutoFit/>
          </a:bodyPr>
          <a:lstStyle/>
          <a:p>
            <a:pPr marL="36900"/>
            <a:r>
              <a:rPr lang="cs-CZ" sz="1400" dirty="0"/>
              <a:t>&gt; 1000</a:t>
            </a:r>
          </a:p>
        </p:txBody>
      </p:sp>
      <p:pic>
        <p:nvPicPr>
          <p:cNvPr id="26" name="Obrázek 25"/>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8898063" y="5460530"/>
            <a:ext cx="738228" cy="881866"/>
          </a:xfrm>
          <a:prstGeom prst="rect">
            <a:avLst/>
          </a:prstGeom>
        </p:spPr>
      </p:pic>
      <p:pic>
        <p:nvPicPr>
          <p:cNvPr id="27" name="Obrázek 26"/>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10225269" y="5416531"/>
            <a:ext cx="1145077" cy="851044"/>
          </a:xfrm>
          <a:prstGeom prst="rect">
            <a:avLst/>
          </a:prstGeom>
        </p:spPr>
      </p:pic>
      <p:pic>
        <p:nvPicPr>
          <p:cNvPr id="28" name="Obrázek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03019" y="5666521"/>
            <a:ext cx="1088246" cy="816184"/>
          </a:xfrm>
          <a:prstGeom prst="rect">
            <a:avLst/>
          </a:prstGeom>
        </p:spPr>
      </p:pic>
      <p:pic>
        <p:nvPicPr>
          <p:cNvPr id="29" name="Obrázek 2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04413" y="5666521"/>
            <a:ext cx="1222625" cy="816184"/>
          </a:xfrm>
          <a:prstGeom prst="rect">
            <a:avLst/>
          </a:prstGeom>
        </p:spPr>
      </p:pic>
      <p:pic>
        <p:nvPicPr>
          <p:cNvPr id="14" name="Obrázek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99338" y="5567566"/>
            <a:ext cx="1106464" cy="766328"/>
          </a:xfrm>
          <a:prstGeom prst="rect">
            <a:avLst/>
          </a:prstGeom>
        </p:spPr>
      </p:pic>
      <p:pic>
        <p:nvPicPr>
          <p:cNvPr id="30" name="Obrázek 2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98046" y="2335270"/>
            <a:ext cx="1385385" cy="871373"/>
          </a:xfrm>
          <a:prstGeom prst="rect">
            <a:avLst/>
          </a:prstGeom>
        </p:spPr>
      </p:pic>
    </p:spTree>
    <p:extLst>
      <p:ext uri="{BB962C8B-B14F-4D97-AF65-F5344CB8AC3E}">
        <p14:creationId xmlns:p14="http://schemas.microsoft.com/office/powerpoint/2010/main" val="454395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Imitace X dědičnost zpěvu</a:t>
            </a:r>
          </a:p>
        </p:txBody>
      </p:sp>
      <p:sp>
        <p:nvSpPr>
          <p:cNvPr id="3" name="Zástupný symbol pro obsah 2"/>
          <p:cNvSpPr>
            <a:spLocks noGrp="1"/>
          </p:cNvSpPr>
          <p:nvPr>
            <p:ph idx="1"/>
          </p:nvPr>
        </p:nvSpPr>
        <p:spPr>
          <a:xfrm>
            <a:off x="3755507" y="42041"/>
            <a:ext cx="7765322" cy="5325813"/>
          </a:xfrm>
        </p:spPr>
        <p:txBody>
          <a:bodyPr>
            <a:normAutofit/>
          </a:bodyPr>
          <a:lstStyle/>
          <a:p>
            <a:r>
              <a:rPr lang="cs-CZ" b="1" dirty="0"/>
              <a:t>Tvoří své zpěvy:</a:t>
            </a:r>
          </a:p>
          <a:p>
            <a:endParaRPr lang="cs-CZ" dirty="0"/>
          </a:p>
          <a:p>
            <a:endParaRPr lang="cs-CZ" dirty="0" smtClean="0"/>
          </a:p>
          <a:p>
            <a:endParaRPr lang="cs-CZ" dirty="0"/>
          </a:p>
          <a:p>
            <a:r>
              <a:rPr lang="cs-CZ" dirty="0" smtClean="0"/>
              <a:t>K </a:t>
            </a:r>
            <a:r>
              <a:rPr lang="cs-CZ" b="1" dirty="0"/>
              <a:t>rozvinutí</a:t>
            </a:r>
            <a:r>
              <a:rPr lang="cs-CZ" dirty="0"/>
              <a:t> </a:t>
            </a:r>
            <a:r>
              <a:rPr lang="cs-CZ" b="1" dirty="0"/>
              <a:t>zpěvu</a:t>
            </a:r>
            <a:r>
              <a:rPr lang="cs-CZ" dirty="0"/>
              <a:t> </a:t>
            </a:r>
          </a:p>
          <a:p>
            <a:endParaRPr lang="cs-CZ" dirty="0"/>
          </a:p>
          <a:p>
            <a:endParaRPr lang="cs-CZ" dirty="0"/>
          </a:p>
          <a:p>
            <a:endParaRPr lang="cs-CZ" dirty="0"/>
          </a:p>
          <a:p>
            <a:endParaRPr lang="cs-CZ" b="1" dirty="0" smtClean="0"/>
          </a:p>
          <a:p>
            <a:r>
              <a:rPr lang="cs-CZ" b="1" dirty="0" smtClean="0"/>
              <a:t>Kopírují</a:t>
            </a:r>
            <a:endParaRPr lang="cs-CZ" b="1" dirty="0"/>
          </a:p>
        </p:txBody>
      </p:sp>
      <p:graphicFrame>
        <p:nvGraphicFramePr>
          <p:cNvPr id="13" name="Diagram 12"/>
          <p:cNvGraphicFramePr/>
          <p:nvPr>
            <p:extLst>
              <p:ext uri="{D42A27DB-BD31-4B8C-83A1-F6EECF244321}">
                <p14:modId xmlns:p14="http://schemas.microsoft.com/office/powerpoint/2010/main" val="3140324988"/>
              </p:ext>
            </p:extLst>
          </p:nvPr>
        </p:nvGraphicFramePr>
        <p:xfrm>
          <a:off x="3200401" y="1382191"/>
          <a:ext cx="8067099" cy="1284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Zaoblený obdélník 27"/>
          <p:cNvSpPr/>
          <p:nvPr/>
        </p:nvSpPr>
        <p:spPr>
          <a:xfrm>
            <a:off x="3979482" y="2904463"/>
            <a:ext cx="3092321" cy="1417831"/>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r>
              <a:rPr lang="cs-CZ" sz="1600" dirty="0"/>
              <a:t>vyžadují rané vystavení zpěvu jedinců stejného druhu </a:t>
            </a:r>
          </a:p>
          <a:p>
            <a:endParaRPr lang="cs-CZ" sz="1600" dirty="0"/>
          </a:p>
          <a:p>
            <a:endParaRPr lang="cs-CZ" sz="1600" dirty="0"/>
          </a:p>
          <a:p>
            <a:endParaRPr lang="cs-CZ" sz="1600" dirty="0"/>
          </a:p>
          <a:p>
            <a:endParaRPr lang="cs-CZ" sz="1600" dirty="0"/>
          </a:p>
        </p:txBody>
      </p:sp>
      <p:sp>
        <p:nvSpPr>
          <p:cNvPr id="29" name="Zaoblený obdélník 28"/>
          <p:cNvSpPr/>
          <p:nvPr/>
        </p:nvSpPr>
        <p:spPr>
          <a:xfrm>
            <a:off x="8522573" y="2809225"/>
            <a:ext cx="3020603" cy="148975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r>
              <a:rPr lang="cs-CZ" sz="1600" dirty="0"/>
              <a:t>mohou vyvinout druhově specifický zpěv i při vyrůstání v izolaci</a:t>
            </a:r>
          </a:p>
          <a:p>
            <a:pPr algn="ctr"/>
            <a:endParaRPr lang="cs-CZ" dirty="0"/>
          </a:p>
          <a:p>
            <a:pPr algn="ctr"/>
            <a:endParaRPr lang="cs-CZ" dirty="0"/>
          </a:p>
          <a:p>
            <a:pPr algn="ctr"/>
            <a:endParaRPr lang="cs-CZ" dirty="0"/>
          </a:p>
        </p:txBody>
      </p:sp>
      <p:sp>
        <p:nvSpPr>
          <p:cNvPr id="30" name="Obdélník 29"/>
          <p:cNvSpPr/>
          <p:nvPr/>
        </p:nvSpPr>
        <p:spPr>
          <a:xfrm>
            <a:off x="7471223" y="3379692"/>
            <a:ext cx="673582" cy="369332"/>
          </a:xfrm>
          <a:prstGeom prst="rect">
            <a:avLst/>
          </a:prstGeom>
        </p:spPr>
        <p:txBody>
          <a:bodyPr wrap="none">
            <a:spAutoFit/>
          </a:bodyPr>
          <a:lstStyle/>
          <a:p>
            <a:r>
              <a:rPr lang="cs-CZ" dirty="0"/>
              <a:t>nebo</a:t>
            </a:r>
          </a:p>
        </p:txBody>
      </p:sp>
      <p:sp>
        <p:nvSpPr>
          <p:cNvPr id="32" name="Obdélník 31"/>
          <p:cNvSpPr/>
          <p:nvPr/>
        </p:nvSpPr>
        <p:spPr>
          <a:xfrm>
            <a:off x="5675132" y="3575409"/>
            <a:ext cx="1882202" cy="307777"/>
          </a:xfrm>
          <a:prstGeom prst="rect">
            <a:avLst/>
          </a:prstGeom>
        </p:spPr>
        <p:txBody>
          <a:bodyPr wrap="square">
            <a:spAutoFit/>
          </a:bodyPr>
          <a:lstStyle/>
          <a:p>
            <a:r>
              <a:rPr lang="cs-CZ" sz="1400" b="1" dirty="0" smtClean="0"/>
              <a:t>zebřičky</a:t>
            </a:r>
            <a:endParaRPr lang="cs-CZ" sz="1400" b="1" dirty="0"/>
          </a:p>
        </p:txBody>
      </p:sp>
      <p:sp>
        <p:nvSpPr>
          <p:cNvPr id="33" name="Obdélník 32"/>
          <p:cNvSpPr/>
          <p:nvPr/>
        </p:nvSpPr>
        <p:spPr>
          <a:xfrm>
            <a:off x="10157407" y="3575409"/>
            <a:ext cx="1882202" cy="523220"/>
          </a:xfrm>
          <a:prstGeom prst="rect">
            <a:avLst/>
          </a:prstGeom>
        </p:spPr>
        <p:txBody>
          <a:bodyPr wrap="square">
            <a:spAutoFit/>
          </a:bodyPr>
          <a:lstStyle/>
          <a:p>
            <a:r>
              <a:rPr lang="cs-CZ" sz="1400" b="1" dirty="0"/>
              <a:t>Rákosník proužkovaný</a:t>
            </a:r>
          </a:p>
        </p:txBody>
      </p:sp>
      <p:pic>
        <p:nvPicPr>
          <p:cNvPr id="34" name="Obrázek 33"/>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8912714" y="3508405"/>
            <a:ext cx="854553" cy="727077"/>
          </a:xfrm>
          <a:prstGeom prst="rect">
            <a:avLst/>
          </a:prstGeom>
        </p:spPr>
      </p:pic>
      <p:sp>
        <p:nvSpPr>
          <p:cNvPr id="35" name="Zaoblený obdélník 34"/>
          <p:cNvSpPr/>
          <p:nvPr/>
        </p:nvSpPr>
        <p:spPr>
          <a:xfrm>
            <a:off x="4074873" y="4830104"/>
            <a:ext cx="3092321" cy="16353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r>
              <a:rPr lang="cs-CZ" sz="1600" dirty="0"/>
              <a:t>pouze zpěv tutora, který se úzce shoduje s druhově specifickými parametry</a:t>
            </a:r>
          </a:p>
          <a:p>
            <a:endParaRPr lang="cs-CZ" sz="1600" dirty="0"/>
          </a:p>
          <a:p>
            <a:endParaRPr lang="cs-CZ" sz="1600" dirty="0"/>
          </a:p>
          <a:p>
            <a:endParaRPr lang="cs-CZ" sz="1600" dirty="0"/>
          </a:p>
        </p:txBody>
      </p:sp>
      <p:sp>
        <p:nvSpPr>
          <p:cNvPr id="36" name="Zaoblený obdélník 35"/>
          <p:cNvSpPr/>
          <p:nvPr/>
        </p:nvSpPr>
        <p:spPr>
          <a:xfrm>
            <a:off x="8541514" y="4783622"/>
            <a:ext cx="3092321" cy="1635301"/>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r>
              <a:rPr lang="cs-CZ" sz="1600" dirty="0"/>
              <a:t>vše, co slyší</a:t>
            </a:r>
          </a:p>
          <a:p>
            <a:endParaRPr lang="cs-CZ" sz="1600" dirty="0"/>
          </a:p>
          <a:p>
            <a:endParaRPr lang="cs-CZ" sz="1600" dirty="0"/>
          </a:p>
          <a:p>
            <a:endParaRPr lang="cs-CZ" sz="1600" dirty="0"/>
          </a:p>
          <a:p>
            <a:endParaRPr lang="cs-CZ" sz="1600" dirty="0"/>
          </a:p>
          <a:p>
            <a:endParaRPr lang="cs-CZ" sz="1600" dirty="0"/>
          </a:p>
        </p:txBody>
      </p:sp>
      <p:sp>
        <p:nvSpPr>
          <p:cNvPr id="37" name="Obdélník 36"/>
          <p:cNvSpPr/>
          <p:nvPr/>
        </p:nvSpPr>
        <p:spPr>
          <a:xfrm>
            <a:off x="7569021" y="5378210"/>
            <a:ext cx="673582" cy="369332"/>
          </a:xfrm>
          <a:prstGeom prst="rect">
            <a:avLst/>
          </a:prstGeom>
        </p:spPr>
        <p:txBody>
          <a:bodyPr wrap="none">
            <a:spAutoFit/>
          </a:bodyPr>
          <a:lstStyle/>
          <a:p>
            <a:r>
              <a:rPr lang="cs-CZ" dirty="0"/>
              <a:t>nebo</a:t>
            </a:r>
          </a:p>
        </p:txBody>
      </p:sp>
      <p:pic>
        <p:nvPicPr>
          <p:cNvPr id="38" name="Obrázek 3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91949" y="5656448"/>
            <a:ext cx="812069" cy="755050"/>
          </a:xfrm>
          <a:prstGeom prst="rect">
            <a:avLst/>
          </a:prstGeom>
        </p:spPr>
      </p:pic>
      <p:sp>
        <p:nvSpPr>
          <p:cNvPr id="39" name="Obdélník 38"/>
          <p:cNvSpPr/>
          <p:nvPr/>
        </p:nvSpPr>
        <p:spPr>
          <a:xfrm>
            <a:off x="5430030" y="5841139"/>
            <a:ext cx="1882202" cy="307777"/>
          </a:xfrm>
          <a:prstGeom prst="rect">
            <a:avLst/>
          </a:prstGeom>
        </p:spPr>
        <p:txBody>
          <a:bodyPr wrap="square">
            <a:spAutoFit/>
          </a:bodyPr>
          <a:lstStyle/>
          <a:p>
            <a:r>
              <a:rPr lang="cs-CZ" sz="1400" b="1" dirty="0"/>
              <a:t>Strnadec mokřadní</a:t>
            </a:r>
          </a:p>
        </p:txBody>
      </p:sp>
      <p:pic>
        <p:nvPicPr>
          <p:cNvPr id="40" name="Obrázek 39"/>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8748176" y="5203409"/>
            <a:ext cx="1178929" cy="974857"/>
          </a:xfrm>
          <a:prstGeom prst="rect">
            <a:avLst/>
          </a:prstGeom>
        </p:spPr>
      </p:pic>
      <p:sp>
        <p:nvSpPr>
          <p:cNvPr id="42" name="Obdélník 41"/>
          <p:cNvSpPr/>
          <p:nvPr/>
        </p:nvSpPr>
        <p:spPr>
          <a:xfrm>
            <a:off x="10032874" y="5781371"/>
            <a:ext cx="1882202" cy="307777"/>
          </a:xfrm>
          <a:prstGeom prst="rect">
            <a:avLst/>
          </a:prstGeom>
        </p:spPr>
        <p:txBody>
          <a:bodyPr wrap="square">
            <a:spAutoFit/>
          </a:bodyPr>
          <a:lstStyle/>
          <a:p>
            <a:r>
              <a:rPr lang="cs-CZ" sz="1400" b="1" dirty="0"/>
              <a:t>Loskuták posvátný</a:t>
            </a:r>
          </a:p>
        </p:txBody>
      </p:sp>
      <p:pic>
        <p:nvPicPr>
          <p:cNvPr id="19" name="Obrázek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35648" y="3378748"/>
            <a:ext cx="1385385" cy="871373"/>
          </a:xfrm>
          <a:prstGeom prst="rect">
            <a:avLst/>
          </a:prstGeom>
        </p:spPr>
      </p:pic>
    </p:spTree>
    <p:extLst>
      <p:ext uri="{BB962C8B-B14F-4D97-AF65-F5344CB8AC3E}">
        <p14:creationId xmlns:p14="http://schemas.microsoft.com/office/powerpoint/2010/main" val="2532102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Kytovci</a:t>
            </a:r>
            <a:endParaRPr lang="cs-CZ" dirty="0"/>
          </a:p>
        </p:txBody>
      </p:sp>
      <p:sp>
        <p:nvSpPr>
          <p:cNvPr id="3" name="Zástupný symbol pro obsah 2"/>
          <p:cNvSpPr>
            <a:spLocks noGrp="1"/>
          </p:cNvSpPr>
          <p:nvPr>
            <p:ph idx="1"/>
          </p:nvPr>
        </p:nvSpPr>
        <p:spPr/>
        <p:txBody>
          <a:bodyPr/>
          <a:lstStyle/>
          <a:p>
            <a:r>
              <a:rPr lang="cs-CZ" dirty="0" smtClean="0"/>
              <a:t>Vokální tradice</a:t>
            </a:r>
          </a:p>
          <a:p>
            <a:pPr lvl="1"/>
            <a:r>
              <a:rPr lang="cs-CZ" dirty="0" smtClean="0"/>
              <a:t>Zpěvy keporkaků </a:t>
            </a:r>
          </a:p>
          <a:p>
            <a:pPr lvl="2"/>
            <a:r>
              <a:rPr lang="cs-CZ" dirty="0" smtClean="0"/>
              <a:t>extrémně rychlý horizontální přenos na obrovské vzdálenosti</a:t>
            </a:r>
          </a:p>
          <a:p>
            <a:pPr lvl="2"/>
            <a:r>
              <a:rPr lang="cs-CZ" dirty="0" smtClean="0"/>
              <a:t>časově omezené šíření zpěvů na jednu sezónu</a:t>
            </a:r>
          </a:p>
          <a:p>
            <a:pPr lvl="2"/>
            <a:r>
              <a:rPr lang="cs-CZ" dirty="0" smtClean="0"/>
              <a:t>Pravděpodobně podobná funkce i mechanismus jako u pěvců </a:t>
            </a:r>
          </a:p>
          <a:p>
            <a:pPr lvl="1"/>
            <a:r>
              <a:rPr lang="cs-CZ" dirty="0" smtClean="0"/>
              <a:t>Vokální tradice kosatek (i vorvaňů)</a:t>
            </a:r>
          </a:p>
          <a:p>
            <a:pPr lvl="2"/>
            <a:r>
              <a:rPr lang="cs-CZ" dirty="0" smtClean="0"/>
              <a:t>Vokální </a:t>
            </a:r>
            <a:r>
              <a:rPr lang="cs-CZ" dirty="0"/>
              <a:t>dialekty vázané na matrilineární </a:t>
            </a:r>
            <a:r>
              <a:rPr lang="cs-CZ" dirty="0" smtClean="0"/>
              <a:t>skupiny (akustické klany)</a:t>
            </a:r>
            <a:endParaRPr lang="cs-CZ" dirty="0" smtClean="0"/>
          </a:p>
          <a:p>
            <a:pPr lvl="2"/>
            <a:r>
              <a:rPr lang="cs-CZ" dirty="0" smtClean="0"/>
              <a:t>Funkce </a:t>
            </a:r>
            <a:r>
              <a:rPr lang="cs-CZ" dirty="0"/>
              <a:t>rozpoznávání, komunikace a stmelování </a:t>
            </a:r>
            <a:r>
              <a:rPr lang="cs-CZ" dirty="0" smtClean="0"/>
              <a:t>skupiny</a:t>
            </a:r>
          </a:p>
          <a:p>
            <a:r>
              <a:rPr lang="cs-CZ" dirty="0" smtClean="0"/>
              <a:t>Tradiční využívání cest, lokalit a kořisti</a:t>
            </a:r>
          </a:p>
          <a:p>
            <a:pPr lvl="1"/>
            <a:r>
              <a:rPr lang="cs-CZ" dirty="0" smtClean="0"/>
              <a:t>Kosatky a lososi</a:t>
            </a:r>
          </a:p>
          <a:p>
            <a:r>
              <a:rPr lang="cs-CZ" dirty="0" smtClean="0"/>
              <a:t>Používání nástrojů</a:t>
            </a:r>
          </a:p>
          <a:p>
            <a:pPr lvl="1"/>
            <a:r>
              <a:rPr lang="cs-CZ" dirty="0" smtClean="0"/>
              <a:t>Delfíni a houby (</a:t>
            </a:r>
            <a:r>
              <a:rPr lang="cs-CZ" dirty="0" err="1" smtClean="0"/>
              <a:t>Krützen</a:t>
            </a:r>
            <a:r>
              <a:rPr lang="cs-CZ" dirty="0" smtClean="0"/>
              <a:t> et al. 2005</a:t>
            </a:r>
            <a:r>
              <a:rPr lang="cs-CZ" dirty="0" smtClean="0"/>
              <a:t>) – viz níže</a:t>
            </a:r>
            <a:endParaRPr lang="cs-CZ" dirty="0"/>
          </a:p>
        </p:txBody>
      </p:sp>
      <p:pic>
        <p:nvPicPr>
          <p:cNvPr id="5122" name="Picture 2" descr="Výsledek obrázku pro orca salm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5367" y="232772"/>
            <a:ext cx="3747967" cy="1686586"/>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270006" y="4572978"/>
            <a:ext cx="2712377" cy="2043106"/>
          </a:xfrm>
          <a:prstGeom prst="rect">
            <a:avLst/>
          </a:prstGeom>
        </p:spPr>
      </p:pic>
    </p:spTree>
    <p:extLst>
      <p:ext uri="{BB962C8B-B14F-4D97-AF65-F5344CB8AC3E}">
        <p14:creationId xmlns:p14="http://schemas.microsoft.com/office/powerpoint/2010/main" val="1934039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Sociální komunikace u krkavců</a:t>
            </a:r>
          </a:p>
        </p:txBody>
      </p:sp>
      <p:sp>
        <p:nvSpPr>
          <p:cNvPr id="3" name="Zástupný symbol pro obsah 2"/>
          <p:cNvSpPr>
            <a:spLocks noGrp="1"/>
          </p:cNvSpPr>
          <p:nvPr>
            <p:ph idx="1"/>
          </p:nvPr>
        </p:nvSpPr>
        <p:spPr>
          <a:xfrm>
            <a:off x="3384330" y="1732450"/>
            <a:ext cx="7956332" cy="4267658"/>
          </a:xfrm>
        </p:spPr>
        <p:txBody>
          <a:bodyPr>
            <a:normAutofit fontScale="92500" lnSpcReduction="10000"/>
          </a:bodyPr>
          <a:lstStyle/>
          <a:p>
            <a:endParaRPr lang="cs-CZ" dirty="0"/>
          </a:p>
          <a:p>
            <a:r>
              <a:rPr lang="cs-CZ" dirty="0"/>
              <a:t>30 párů včetně 1 odchyceného (návnada) </a:t>
            </a:r>
          </a:p>
          <a:p>
            <a:r>
              <a:rPr lang="cs-CZ" dirty="0"/>
              <a:t>Průměrně 12 typů volání, ale 79 celkem </a:t>
            </a:r>
          </a:p>
          <a:p>
            <a:r>
              <a:rPr lang="cs-CZ" dirty="0"/>
              <a:t>Nejrozšířenější volání u 90% krkavců </a:t>
            </a:r>
          </a:p>
          <a:p>
            <a:r>
              <a:rPr lang="cs-CZ" dirty="0"/>
              <a:t>3 jen u samců a 7 jen u samic. Repertoár samců se podobal z 30%, samic z 25%. (Náhodně by bylo asi 8%) </a:t>
            </a:r>
          </a:p>
          <a:p>
            <a:r>
              <a:rPr lang="cs-CZ" dirty="0"/>
              <a:t>Určitá volání pouze u samic nebo samice a jejího partnera. Ale nikdy jen u partnera. U dalších zvuků to bylo naopak. </a:t>
            </a:r>
          </a:p>
          <a:p>
            <a:r>
              <a:rPr lang="cs-CZ" dirty="0"/>
              <a:t>Sdílení volání v páru přibližně stejné jako u pohlaví, ale nedosahovalo takových maxim. </a:t>
            </a:r>
          </a:p>
          <a:p>
            <a:r>
              <a:rPr lang="cs-CZ" b="1" dirty="0"/>
              <a:t>Kulturní transmise v rámci pohlaví (asi 40%) výraznější než v rámci páru (asi 10%). Pravděpodobné pohlavní rozpoznávání z vokalizace. </a:t>
            </a:r>
            <a:endParaRPr lang="cs-CZ" dirty="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9666" y="1123837"/>
            <a:ext cx="3720033" cy="2046018"/>
          </a:xfrm>
          <a:prstGeom prst="rect">
            <a:avLst/>
          </a:prstGeom>
        </p:spPr>
      </p:pic>
      <p:sp>
        <p:nvSpPr>
          <p:cNvPr id="6" name="Obdélník 5"/>
          <p:cNvSpPr/>
          <p:nvPr/>
        </p:nvSpPr>
        <p:spPr>
          <a:xfrm>
            <a:off x="3494659" y="6169600"/>
            <a:ext cx="8650014" cy="584775"/>
          </a:xfrm>
          <a:prstGeom prst="rect">
            <a:avLst/>
          </a:prstGeom>
        </p:spPr>
        <p:txBody>
          <a:bodyPr wrap="square">
            <a:spAutoFit/>
          </a:bodyPr>
          <a:lstStyle/>
          <a:p>
            <a:r>
              <a:rPr lang="cs-CZ" sz="1600" dirty="0" err="1" smtClean="0"/>
              <a:t>Enggist-Dueblin</a:t>
            </a:r>
            <a:r>
              <a:rPr lang="cs-CZ" sz="1600" dirty="0" smtClean="0"/>
              <a:t>, P., </a:t>
            </a:r>
            <a:r>
              <a:rPr lang="cs-CZ" sz="1600" dirty="0" err="1" smtClean="0"/>
              <a:t>Pfister</a:t>
            </a:r>
            <a:r>
              <a:rPr lang="cs-CZ" sz="1600" dirty="0" smtClean="0"/>
              <a:t>, U (2002) </a:t>
            </a:r>
            <a:r>
              <a:rPr lang="cs-CZ" sz="1600" dirty="0" err="1" smtClean="0"/>
              <a:t>Cultural</a:t>
            </a:r>
            <a:r>
              <a:rPr lang="cs-CZ" sz="1600" dirty="0" smtClean="0"/>
              <a:t> </a:t>
            </a:r>
            <a:r>
              <a:rPr lang="cs-CZ" sz="1600" dirty="0" err="1" smtClean="0"/>
              <a:t>transmission</a:t>
            </a:r>
            <a:r>
              <a:rPr lang="cs-CZ" sz="1600" dirty="0" smtClean="0"/>
              <a:t> </a:t>
            </a:r>
            <a:r>
              <a:rPr lang="cs-CZ" sz="1600" dirty="0" err="1" smtClean="0"/>
              <a:t>of</a:t>
            </a:r>
            <a:r>
              <a:rPr lang="cs-CZ" sz="1600" dirty="0" smtClean="0"/>
              <a:t> </a:t>
            </a:r>
            <a:r>
              <a:rPr lang="cs-CZ" sz="1600" dirty="0" err="1" smtClean="0"/>
              <a:t>vocalizations</a:t>
            </a:r>
            <a:r>
              <a:rPr lang="cs-CZ" sz="1600" dirty="0" smtClean="0"/>
              <a:t> in </a:t>
            </a:r>
            <a:r>
              <a:rPr lang="cs-CZ" sz="1600" dirty="0" err="1" smtClean="0"/>
              <a:t>ravens</a:t>
            </a:r>
            <a:r>
              <a:rPr lang="cs-CZ" sz="1600" dirty="0" smtClean="0"/>
              <a:t>, </a:t>
            </a:r>
            <a:r>
              <a:rPr lang="cs-CZ" sz="1600" dirty="0" err="1" smtClean="0"/>
              <a:t>Corvus</a:t>
            </a:r>
            <a:r>
              <a:rPr lang="cs-CZ" sz="1600" dirty="0" smtClean="0"/>
              <a:t> </a:t>
            </a:r>
            <a:r>
              <a:rPr lang="cs-CZ" sz="1600" dirty="0" err="1" smtClean="0"/>
              <a:t>corax</a:t>
            </a:r>
            <a:r>
              <a:rPr lang="cs-CZ" sz="1600" dirty="0" smtClean="0"/>
              <a:t>. Animal </a:t>
            </a:r>
            <a:r>
              <a:rPr lang="cs-CZ" sz="1600" dirty="0" err="1" smtClean="0"/>
              <a:t>Behaviour</a:t>
            </a:r>
            <a:r>
              <a:rPr lang="cs-CZ" sz="1600" dirty="0" smtClean="0"/>
              <a:t>, 64, 831-841</a:t>
            </a:r>
            <a:endParaRPr lang="cs-CZ" sz="1600" dirty="0"/>
          </a:p>
        </p:txBody>
      </p:sp>
    </p:spTree>
    <p:extLst>
      <p:ext uri="{BB962C8B-B14F-4D97-AF65-F5344CB8AC3E}">
        <p14:creationId xmlns:p14="http://schemas.microsoft.com/office/powerpoint/2010/main" val="2034404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Kytovci</a:t>
            </a:r>
            <a:endParaRPr lang="cs-CZ" dirty="0"/>
          </a:p>
        </p:txBody>
      </p:sp>
      <p:sp>
        <p:nvSpPr>
          <p:cNvPr id="3" name="Zástupný symbol pro obsah 2"/>
          <p:cNvSpPr>
            <a:spLocks noGrp="1"/>
          </p:cNvSpPr>
          <p:nvPr>
            <p:ph idx="1"/>
          </p:nvPr>
        </p:nvSpPr>
        <p:spPr/>
        <p:txBody>
          <a:bodyPr/>
          <a:lstStyle/>
          <a:p>
            <a:r>
              <a:rPr lang="cs-CZ" dirty="0" smtClean="0"/>
              <a:t>Mezidruhová spolupráce při lovu</a:t>
            </a:r>
          </a:p>
          <a:p>
            <a:pPr lvl="1"/>
            <a:r>
              <a:rPr lang="cs-CZ" dirty="0" smtClean="0"/>
              <a:t>Delfíni v Laguně v Brazílii</a:t>
            </a:r>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a:p>
        </p:txBody>
      </p:sp>
      <p:pic>
        <p:nvPicPr>
          <p:cNvPr id="6146" name="Picture 2" descr="Výsledek obrázku pro lagoon brazil dolphin fishing coope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30" y="2141923"/>
            <a:ext cx="524827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205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Malpy</a:t>
            </a:r>
            <a:endParaRPr lang="cs-CZ" dirty="0"/>
          </a:p>
        </p:txBody>
      </p:sp>
      <p:sp>
        <p:nvSpPr>
          <p:cNvPr id="3" name="Zástupný symbol pro obsah 2"/>
          <p:cNvSpPr>
            <a:spLocks noGrp="1"/>
          </p:cNvSpPr>
          <p:nvPr>
            <p:ph idx="1"/>
          </p:nvPr>
        </p:nvSpPr>
        <p:spPr/>
        <p:txBody>
          <a:bodyPr/>
          <a:lstStyle/>
          <a:p>
            <a:endParaRPr lang="cs-CZ" dirty="0" smtClean="0"/>
          </a:p>
          <a:p>
            <a:r>
              <a:rPr lang="cs-CZ" dirty="0" smtClean="0"/>
              <a:t>Sociální hra</a:t>
            </a:r>
          </a:p>
          <a:p>
            <a:r>
              <a:rPr lang="cs-CZ" dirty="0" smtClean="0"/>
              <a:t>Sociální zvyky – očichávání rukou, píchání do očí</a:t>
            </a:r>
          </a:p>
          <a:p>
            <a:r>
              <a:rPr lang="cs-CZ" dirty="0" smtClean="0"/>
              <a:t>Nástroje (roztloukání ořechů) pomocí kamenů</a:t>
            </a:r>
          </a:p>
          <a:p>
            <a:endParaRPr lang="cs-CZ" dirty="0"/>
          </a:p>
        </p:txBody>
      </p:sp>
      <p:pic>
        <p:nvPicPr>
          <p:cNvPr id="7170" name="Picture 2" descr="Výsledek obrázku pro capuchin monkey cul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8578" y="84993"/>
            <a:ext cx="4561595" cy="303334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ouvisející obráze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3067" y="4079560"/>
            <a:ext cx="3676308" cy="2778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606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Šimpanzi</a:t>
            </a:r>
            <a:endParaRPr lang="cs-CZ" dirty="0"/>
          </a:p>
        </p:txBody>
      </p:sp>
      <p:sp>
        <p:nvSpPr>
          <p:cNvPr id="3" name="Zástupný symbol pro obsah 2"/>
          <p:cNvSpPr>
            <a:spLocks noGrp="1"/>
          </p:cNvSpPr>
          <p:nvPr>
            <p:ph idx="1"/>
          </p:nvPr>
        </p:nvSpPr>
        <p:spPr>
          <a:xfrm>
            <a:off x="3869268" y="864108"/>
            <a:ext cx="7315200" cy="5278784"/>
          </a:xfrm>
        </p:spPr>
        <p:txBody>
          <a:bodyPr>
            <a:normAutofit lnSpcReduction="10000"/>
          </a:bodyPr>
          <a:lstStyle/>
          <a:p>
            <a:endParaRPr lang="cs-CZ" dirty="0" smtClean="0"/>
          </a:p>
          <a:p>
            <a:endParaRPr lang="cs-CZ" dirty="0"/>
          </a:p>
          <a:p>
            <a:endParaRPr lang="cs-CZ" dirty="0" smtClean="0"/>
          </a:p>
          <a:p>
            <a:r>
              <a:rPr lang="cs-CZ" dirty="0" smtClean="0"/>
              <a:t>Hygiena</a:t>
            </a:r>
          </a:p>
          <a:p>
            <a:r>
              <a:rPr lang="cs-CZ" dirty="0" smtClean="0"/>
              <a:t>Získávání potravy</a:t>
            </a:r>
          </a:p>
          <a:p>
            <a:r>
              <a:rPr lang="cs-CZ" dirty="0" smtClean="0"/>
              <a:t>Získávání vody</a:t>
            </a:r>
          </a:p>
          <a:p>
            <a:r>
              <a:rPr lang="cs-CZ" dirty="0" smtClean="0"/>
              <a:t>Sociální zvyky</a:t>
            </a:r>
          </a:p>
          <a:p>
            <a:r>
              <a:rPr lang="cs-CZ" dirty="0" smtClean="0"/>
              <a:t>Způsoby čištění – držení se za ruce</a:t>
            </a:r>
          </a:p>
          <a:p>
            <a:r>
              <a:rPr lang="cs-CZ" dirty="0" smtClean="0"/>
              <a:t>Používání nástrojů – lovení termitů, roztloukání ořechů</a:t>
            </a:r>
          </a:p>
          <a:p>
            <a:r>
              <a:rPr lang="cs-CZ" dirty="0" smtClean="0"/>
              <a:t>Ne vokalizace</a:t>
            </a:r>
          </a:p>
          <a:p>
            <a:r>
              <a:rPr lang="cs-CZ" dirty="0" smtClean="0">
                <a:hlinkClick r:id="rId2"/>
              </a:rPr>
              <a:t>https</a:t>
            </a:r>
            <a:r>
              <a:rPr lang="cs-CZ" dirty="0">
                <a:hlinkClick r:id="rId2"/>
              </a:rPr>
              <a:t>://</a:t>
            </a:r>
            <a:r>
              <a:rPr lang="cs-CZ" dirty="0" smtClean="0">
                <a:hlinkClick r:id="rId2"/>
              </a:rPr>
              <a:t>www.youtube.com/watch?v=YT9kQsjVWwE</a:t>
            </a:r>
            <a:endParaRPr lang="cs-CZ" dirty="0" smtClean="0"/>
          </a:p>
          <a:p>
            <a:r>
              <a:rPr lang="cs-CZ" dirty="0"/>
              <a:t>http://www.greencorridor.info/en/chimp/behavior/Pestle-Pounding.html</a:t>
            </a:r>
          </a:p>
        </p:txBody>
      </p:sp>
      <p:pic>
        <p:nvPicPr>
          <p:cNvPr id="8194" name="Picture 2" descr="Výsledek obrázku pro chimpanzee cul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5621" y="1696917"/>
            <a:ext cx="3223845" cy="241788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Výsledek obrázku pro chimpanzee culture hygiene use leav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3198" y="339969"/>
            <a:ext cx="3429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018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Používání nástrojů</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4638" y="4180769"/>
            <a:ext cx="2921000" cy="2184400"/>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0489" y="3872794"/>
            <a:ext cx="2867025" cy="2800350"/>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2825" y="333248"/>
            <a:ext cx="5238750" cy="3467100"/>
          </a:xfrm>
          <a:prstGeom prst="rect">
            <a:avLst/>
          </a:prstGeom>
        </p:spPr>
      </p:pic>
      <p:sp>
        <p:nvSpPr>
          <p:cNvPr id="7" name="Zástupný symbol pro obsah 2"/>
          <p:cNvSpPr txBox="1">
            <a:spLocks/>
          </p:cNvSpPr>
          <p:nvPr/>
        </p:nvSpPr>
        <p:spPr>
          <a:xfrm>
            <a:off x="3869268" y="864108"/>
            <a:ext cx="7315200"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cs-CZ" dirty="0" smtClean="0"/>
          </a:p>
          <a:p>
            <a:r>
              <a:rPr lang="cs-CZ" dirty="0" smtClean="0"/>
              <a:t>Jane </a:t>
            </a:r>
            <a:r>
              <a:rPr lang="cs-CZ" dirty="0" err="1" smtClean="0"/>
              <a:t>Goodall</a:t>
            </a:r>
            <a:endParaRPr lang="cs-CZ" dirty="0" smtClean="0"/>
          </a:p>
          <a:p>
            <a:endParaRPr lang="cs-CZ" dirty="0"/>
          </a:p>
        </p:txBody>
      </p:sp>
    </p:spTree>
    <p:extLst>
      <p:ext uri="{BB962C8B-B14F-4D97-AF65-F5344CB8AC3E}">
        <p14:creationId xmlns:p14="http://schemas.microsoft.com/office/powerpoint/2010/main" val="2200327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kultury</a:t>
            </a:r>
            <a:endParaRPr lang="cs-CZ" dirty="0"/>
          </a:p>
        </p:txBody>
      </p:sp>
      <p:sp>
        <p:nvSpPr>
          <p:cNvPr id="3" name="Zástupný symbol pro obsah 2"/>
          <p:cNvSpPr>
            <a:spLocks noGrp="1"/>
          </p:cNvSpPr>
          <p:nvPr>
            <p:ph idx="1"/>
          </p:nvPr>
        </p:nvSpPr>
        <p:spPr/>
        <p:txBody>
          <a:bodyPr/>
          <a:lstStyle/>
          <a:p>
            <a:r>
              <a:rPr lang="cs-CZ" dirty="0" smtClean="0"/>
              <a:t>Volba definice rozhoduje o tom, zda je možné kulturu najít i u zvířat</a:t>
            </a:r>
          </a:p>
          <a:p>
            <a:r>
              <a:rPr lang="cs-CZ" dirty="0" err="1" smtClean="0"/>
              <a:t>Tylor</a:t>
            </a:r>
            <a:r>
              <a:rPr lang="cs-CZ" dirty="0" smtClean="0"/>
              <a:t>: </a:t>
            </a:r>
            <a:r>
              <a:rPr lang="cs-CZ" dirty="0"/>
              <a:t>„Kultura nebo </a:t>
            </a:r>
            <a:r>
              <a:rPr lang="cs-CZ" dirty="0" smtClean="0"/>
              <a:t>civilizace </a:t>
            </a:r>
            <a:r>
              <a:rPr lang="cs-CZ" dirty="0"/>
              <a:t>... je komplexní celek, který zahrnuje poznání, víru, umění, </a:t>
            </a:r>
            <a:r>
              <a:rPr lang="cs-CZ" dirty="0" smtClean="0"/>
              <a:t>právo</a:t>
            </a:r>
            <a:r>
              <a:rPr lang="cs-CZ" dirty="0"/>
              <a:t>, morálku, zvyky a všechny ostatní schopnosti a </a:t>
            </a:r>
            <a:r>
              <a:rPr lang="cs-CZ" dirty="0" smtClean="0"/>
              <a:t>obyčeje</a:t>
            </a:r>
            <a:r>
              <a:rPr lang="cs-CZ" dirty="0"/>
              <a:t>, </a:t>
            </a:r>
            <a:r>
              <a:rPr lang="cs-CZ" dirty="0" smtClean="0"/>
              <a:t>jež </a:t>
            </a:r>
            <a:r>
              <a:rPr lang="cs-CZ" dirty="0"/>
              <a:t>si </a:t>
            </a:r>
            <a:r>
              <a:rPr lang="cs-CZ" dirty="0" smtClean="0"/>
              <a:t>člověk </a:t>
            </a:r>
            <a:r>
              <a:rPr lang="cs-CZ" dirty="0"/>
              <a:t>osvojil jako člen společnosti</a:t>
            </a:r>
            <a:r>
              <a:rPr lang="cs-CZ" dirty="0" smtClean="0"/>
              <a:t>.„</a:t>
            </a:r>
          </a:p>
          <a:p>
            <a:r>
              <a:rPr lang="cs-CZ" dirty="0" err="1" smtClean="0"/>
              <a:t>Laland</a:t>
            </a:r>
            <a:r>
              <a:rPr lang="cs-CZ" dirty="0" smtClean="0"/>
              <a:t> a </a:t>
            </a:r>
            <a:r>
              <a:rPr lang="cs-CZ" dirty="0" err="1" smtClean="0"/>
              <a:t>Hoppitt</a:t>
            </a:r>
            <a:r>
              <a:rPr lang="cs-CZ" dirty="0" smtClean="0"/>
              <a:t> (2003): </a:t>
            </a:r>
            <a:r>
              <a:rPr lang="en-US" dirty="0"/>
              <a:t>group-typical </a:t>
            </a:r>
            <a:r>
              <a:rPr lang="en-US" dirty="0" err="1"/>
              <a:t>behaviour</a:t>
            </a:r>
            <a:r>
              <a:rPr lang="en-US" dirty="0"/>
              <a:t> patterns shared by members of a community that rely on socially learned and transmitted </a:t>
            </a:r>
            <a:r>
              <a:rPr lang="en-US" dirty="0" err="1" smtClean="0"/>
              <a:t>informatio</a:t>
            </a:r>
            <a:r>
              <a:rPr lang="cs-CZ" dirty="0" smtClean="0"/>
              <a:t>n“</a:t>
            </a:r>
          </a:p>
          <a:p>
            <a:r>
              <a:rPr lang="cs-CZ" dirty="0" smtClean="0"/>
              <a:t>Kumulativní kultura – vylepšení, modifikace</a:t>
            </a:r>
          </a:p>
          <a:p>
            <a:pPr lvl="1"/>
            <a:r>
              <a:rPr lang="cs-CZ" dirty="0" smtClean="0"/>
              <a:t>Schopnost kumulovat modifikace základním znakem lidské kultury (</a:t>
            </a:r>
            <a:r>
              <a:rPr lang="cs-CZ" dirty="0" err="1" smtClean="0"/>
              <a:t>Heyes</a:t>
            </a:r>
            <a:r>
              <a:rPr lang="cs-CZ" dirty="0" smtClean="0"/>
              <a:t> 1993)</a:t>
            </a:r>
          </a:p>
          <a:p>
            <a:endParaRPr lang="cs-CZ" dirty="0"/>
          </a:p>
          <a:p>
            <a:endParaRPr lang="cs-CZ" dirty="0"/>
          </a:p>
        </p:txBody>
      </p:sp>
    </p:spTree>
    <p:extLst>
      <p:ext uri="{BB962C8B-B14F-4D97-AF65-F5344CB8AC3E}">
        <p14:creationId xmlns:p14="http://schemas.microsoft.com/office/powerpoint/2010/main" val="1723173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nástroje</a:t>
            </a:r>
            <a:endParaRPr lang="cs-CZ" dirty="0"/>
          </a:p>
        </p:txBody>
      </p:sp>
      <p:sp>
        <p:nvSpPr>
          <p:cNvPr id="3" name="Zástupný symbol pro obsah 2"/>
          <p:cNvSpPr>
            <a:spLocks noGrp="1"/>
          </p:cNvSpPr>
          <p:nvPr>
            <p:ph idx="1"/>
          </p:nvPr>
        </p:nvSpPr>
        <p:spPr>
          <a:xfrm>
            <a:off x="3804744" y="756746"/>
            <a:ext cx="7472855" cy="4288220"/>
          </a:xfrm>
        </p:spPr>
        <p:txBody>
          <a:bodyPr/>
          <a:lstStyle/>
          <a:p>
            <a:r>
              <a:rPr lang="cs-CZ" dirty="0" smtClean="0"/>
              <a:t>Použití předmětu za účelem změny formy, pozice nebo stavu jiného předmětu, jiného organizmu, nebo samotného jedince, přičemž jedinec daný předmět drží nebo nese během nebo těsně před použitím</a:t>
            </a:r>
          </a:p>
          <a:p>
            <a:r>
              <a:rPr lang="cs-CZ" dirty="0" smtClean="0"/>
              <a:t>Klíčové použití předmětu jako rozšíření těla</a:t>
            </a:r>
          </a:p>
          <a:p>
            <a:r>
              <a:rPr lang="cs-CZ" dirty="0" smtClean="0"/>
              <a:t>Změna mechanických a senzorických schopností takové tělní periferie</a:t>
            </a:r>
          </a:p>
          <a:p>
            <a:r>
              <a:rPr lang="cs-CZ" dirty="0" smtClean="0"/>
              <a:t>Důsledky pro percepci, pozornost, kognici</a:t>
            </a:r>
          </a:p>
          <a:p>
            <a:r>
              <a:rPr lang="cs-CZ" dirty="0" smtClean="0"/>
              <a:t>Proto- nástroje – využívání prostředí, ale ne předmětu jako extenze těla – shazování škeblí na kameny z výšky - vydry</a:t>
            </a: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311" y="4695825"/>
            <a:ext cx="3810000" cy="2162175"/>
          </a:xfrm>
          <a:prstGeom prst="rect">
            <a:avLst/>
          </a:prstGeom>
        </p:spPr>
      </p:pic>
    </p:spTree>
    <p:extLst>
      <p:ext uri="{BB962C8B-B14F-4D97-AF65-F5344CB8AC3E}">
        <p14:creationId xmlns:p14="http://schemas.microsoft.com/office/powerpoint/2010/main" val="37406239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nástroje šimpanzů</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6113" y="3456999"/>
            <a:ext cx="4524904" cy="3016603"/>
          </a:xfr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352" y="353848"/>
            <a:ext cx="5027498" cy="3122635"/>
          </a:xfrm>
          <a:prstGeom prst="rect">
            <a:avLst/>
          </a:prstGeom>
        </p:spPr>
      </p:pic>
    </p:spTree>
    <p:extLst>
      <p:ext uri="{BB962C8B-B14F-4D97-AF65-F5344CB8AC3E}">
        <p14:creationId xmlns:p14="http://schemas.microsoft.com/office/powerpoint/2010/main" val="3085386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Novokaledonské</a:t>
            </a:r>
            <a:r>
              <a:rPr lang="cs-CZ" dirty="0" smtClean="0"/>
              <a:t> vrány</a:t>
            </a:r>
            <a:endParaRPr lang="cs-CZ" dirty="0"/>
          </a:p>
        </p:txBody>
      </p:sp>
      <p:sp>
        <p:nvSpPr>
          <p:cNvPr id="5" name="Zástupný symbol pro obsah 4"/>
          <p:cNvSpPr>
            <a:spLocks noGrp="1"/>
          </p:cNvSpPr>
          <p:nvPr>
            <p:ph idx="1"/>
          </p:nvPr>
        </p:nvSpPr>
        <p:spPr/>
        <p:txBody>
          <a:bodyPr/>
          <a:lstStyle/>
          <a:p>
            <a:endParaRPr lang="cs-CZ"/>
          </a:p>
        </p:txBody>
      </p:sp>
      <p:pic>
        <p:nvPicPr>
          <p:cNvPr id="6" name="Obrázek 5"/>
          <p:cNvPicPr>
            <a:picLocks noChangeAspect="1"/>
          </p:cNvPicPr>
          <p:nvPr/>
        </p:nvPicPr>
        <p:blipFill>
          <a:blip r:embed="rId2"/>
          <a:stretch>
            <a:fillRect/>
          </a:stretch>
        </p:blipFill>
        <p:spPr>
          <a:xfrm>
            <a:off x="5432056" y="0"/>
            <a:ext cx="4985487" cy="6858000"/>
          </a:xfrm>
          <a:prstGeom prst="rect">
            <a:avLst/>
          </a:prstGeom>
        </p:spPr>
      </p:pic>
    </p:spTree>
    <p:extLst>
      <p:ext uri="{BB962C8B-B14F-4D97-AF65-F5344CB8AC3E}">
        <p14:creationId xmlns:p14="http://schemas.microsoft.com/office/powerpoint/2010/main" val="3739500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Delfíni – lovení ryb pomocí hub</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7128" y="2295665"/>
            <a:ext cx="7762874" cy="3881437"/>
          </a:xfrm>
        </p:spPr>
      </p:pic>
      <p:sp>
        <p:nvSpPr>
          <p:cNvPr id="5" name="Obdélník 4"/>
          <p:cNvSpPr/>
          <p:nvPr/>
        </p:nvSpPr>
        <p:spPr>
          <a:xfrm>
            <a:off x="3917803" y="660400"/>
            <a:ext cx="4538807" cy="1200329"/>
          </a:xfrm>
          <a:prstGeom prst="rect">
            <a:avLst/>
          </a:prstGeom>
        </p:spPr>
        <p:txBody>
          <a:bodyPr wrap="none">
            <a:spAutoFit/>
          </a:bodyPr>
          <a:lstStyle/>
          <a:p>
            <a:r>
              <a:rPr lang="cs-CZ" dirty="0" err="1"/>
              <a:t>Krützen</a:t>
            </a:r>
            <a:r>
              <a:rPr lang="cs-CZ" dirty="0"/>
              <a:t> and </a:t>
            </a:r>
            <a:r>
              <a:rPr lang="cs-CZ" dirty="0" err="1" smtClean="0"/>
              <a:t>Kreicker</a:t>
            </a:r>
            <a:endParaRPr lang="cs-CZ" dirty="0" smtClean="0"/>
          </a:p>
          <a:p>
            <a:r>
              <a:rPr lang="cs-CZ" dirty="0" smtClean="0"/>
              <a:t>Plaší kořist – ryby žijící u dna</a:t>
            </a:r>
          </a:p>
          <a:p>
            <a:r>
              <a:rPr lang="cs-CZ" dirty="0" smtClean="0"/>
              <a:t>Současně protekce před ostrými kameny</a:t>
            </a:r>
          </a:p>
          <a:p>
            <a:r>
              <a:rPr lang="cs-CZ" dirty="0" smtClean="0"/>
              <a:t>Používání mořských hub předáváno tradicí</a:t>
            </a:r>
            <a:endParaRPr lang="cs-CZ" dirty="0"/>
          </a:p>
        </p:txBody>
      </p:sp>
    </p:spTree>
    <p:extLst>
      <p:ext uri="{BB962C8B-B14F-4D97-AF65-F5344CB8AC3E}">
        <p14:creationId xmlns:p14="http://schemas.microsoft.com/office/powerpoint/2010/main" val="3163904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Kumulativní kultura</a:t>
            </a:r>
            <a:endParaRPr lang="cs-CZ" dirty="0"/>
          </a:p>
        </p:txBody>
      </p:sp>
      <p:sp>
        <p:nvSpPr>
          <p:cNvPr id="5" name="Obdélník 4"/>
          <p:cNvSpPr/>
          <p:nvPr/>
        </p:nvSpPr>
        <p:spPr>
          <a:xfrm>
            <a:off x="3917804" y="660400"/>
            <a:ext cx="7517452" cy="5355312"/>
          </a:xfrm>
          <a:prstGeom prst="rect">
            <a:avLst/>
          </a:prstGeom>
        </p:spPr>
        <p:txBody>
          <a:bodyPr wrap="square">
            <a:spAutoFit/>
          </a:bodyPr>
          <a:lstStyle/>
          <a:p>
            <a:r>
              <a:rPr lang="cs-CZ" dirty="0" smtClean="0"/>
              <a:t>= vrstvení inovací v čase</a:t>
            </a:r>
          </a:p>
          <a:p>
            <a:r>
              <a:rPr lang="cs-CZ" dirty="0" smtClean="0"/>
              <a:t>Šimpanzi často zůstávají u jednoduššího řešení (citace), i když mají možnost imitovat lepší řešení (</a:t>
            </a:r>
            <a:r>
              <a:rPr lang="cs-CZ" dirty="0" err="1" smtClean="0"/>
              <a:t>Marshall-Pescini</a:t>
            </a:r>
            <a:r>
              <a:rPr lang="cs-CZ" dirty="0" smtClean="0"/>
              <a:t> a </a:t>
            </a:r>
            <a:r>
              <a:rPr lang="cs-CZ" dirty="0" err="1" smtClean="0"/>
              <a:t>Whiten</a:t>
            </a:r>
            <a:r>
              <a:rPr lang="cs-CZ" dirty="0" smtClean="0"/>
              <a:t> 2008)</a:t>
            </a:r>
          </a:p>
          <a:p>
            <a:endParaRPr lang="cs-CZ" dirty="0"/>
          </a:p>
          <a:p>
            <a:r>
              <a:rPr lang="cs-CZ" dirty="0" smtClean="0"/>
              <a:t>Vale et al. 2017</a:t>
            </a:r>
          </a:p>
          <a:p>
            <a:r>
              <a:rPr lang="cs-CZ" dirty="0" smtClean="0"/>
              <a:t>Brčka a džus – nástroje různé složitosti</a:t>
            </a:r>
          </a:p>
          <a:p>
            <a:r>
              <a:rPr lang="cs-CZ" dirty="0" err="1" smtClean="0"/>
              <a:t>několikakroková</a:t>
            </a:r>
            <a:r>
              <a:rPr lang="cs-CZ" dirty="0" smtClean="0"/>
              <a:t> expozice, demonstrátor</a:t>
            </a:r>
            <a:endParaRPr lang="cs-CZ" dirty="0" smtClean="0"/>
          </a:p>
          <a:p>
            <a:endParaRPr lang="cs-CZ" dirty="0"/>
          </a:p>
          <a:p>
            <a:endParaRPr lang="cs-CZ" dirty="0" smtClean="0"/>
          </a:p>
          <a:p>
            <a:endParaRPr lang="cs-CZ" dirty="0" smtClean="0"/>
          </a:p>
          <a:p>
            <a:endParaRPr lang="cs-CZ" dirty="0"/>
          </a:p>
          <a:p>
            <a:endParaRPr lang="cs-CZ" dirty="0" smtClean="0"/>
          </a:p>
          <a:p>
            <a:endParaRPr lang="cs-CZ" dirty="0"/>
          </a:p>
          <a:p>
            <a:endParaRPr lang="cs-CZ" dirty="0" smtClean="0"/>
          </a:p>
          <a:p>
            <a:r>
              <a:rPr lang="cs-CZ" dirty="0" smtClean="0"/>
              <a:t>V přírodě</a:t>
            </a:r>
          </a:p>
          <a:p>
            <a:pPr marL="285750" indent="-285750">
              <a:buFontTx/>
              <a:buChar char="-"/>
            </a:pPr>
            <a:r>
              <a:rPr lang="cs-CZ" dirty="0" smtClean="0"/>
              <a:t>Roztloukání ořechů</a:t>
            </a:r>
          </a:p>
          <a:p>
            <a:pPr marL="285750" indent="-285750">
              <a:buFontTx/>
              <a:buChar char="-"/>
            </a:pPr>
            <a:r>
              <a:rPr lang="cs-CZ" dirty="0" smtClean="0"/>
              <a:t>Lovení termitů klacky</a:t>
            </a:r>
          </a:p>
          <a:p>
            <a:pPr marL="285750" indent="-285750">
              <a:buFontTx/>
              <a:buChar char="-"/>
            </a:pPr>
            <a:r>
              <a:rPr lang="cs-CZ" dirty="0" smtClean="0"/>
              <a:t>Lovení medu klacky</a:t>
            </a:r>
          </a:p>
          <a:p>
            <a:r>
              <a:rPr lang="cs-CZ" dirty="0" smtClean="0"/>
              <a:t>X lidi rychlejší, snadnější, méně konzervativní</a:t>
            </a:r>
            <a:endParaRPr lang="cs-CZ" dirty="0"/>
          </a:p>
        </p:txBody>
      </p:sp>
      <p:sp>
        <p:nvSpPr>
          <p:cNvPr id="8" name="Obdélník 7"/>
          <p:cNvSpPr/>
          <p:nvPr/>
        </p:nvSpPr>
        <p:spPr>
          <a:xfrm>
            <a:off x="3494659" y="6169600"/>
            <a:ext cx="8650014" cy="584775"/>
          </a:xfrm>
          <a:prstGeom prst="rect">
            <a:avLst/>
          </a:prstGeom>
        </p:spPr>
        <p:txBody>
          <a:bodyPr wrap="square">
            <a:spAutoFit/>
          </a:bodyPr>
          <a:lstStyle/>
          <a:p>
            <a:r>
              <a:rPr lang="cs-CZ" sz="1600" dirty="0" smtClean="0"/>
              <a:t>Vale GL, Davis SJ, </a:t>
            </a:r>
            <a:r>
              <a:rPr lang="cs-CZ" sz="1600" dirty="0" err="1" smtClean="0"/>
              <a:t>Lambeth</a:t>
            </a:r>
            <a:r>
              <a:rPr lang="cs-CZ" sz="1600" dirty="0" smtClean="0"/>
              <a:t> SP, </a:t>
            </a:r>
            <a:r>
              <a:rPr lang="cs-CZ" sz="1600" dirty="0" err="1" smtClean="0"/>
              <a:t>Schapiro</a:t>
            </a:r>
            <a:r>
              <a:rPr lang="cs-CZ" sz="1600" dirty="0" smtClean="0"/>
              <a:t> SJ, </a:t>
            </a:r>
            <a:r>
              <a:rPr lang="cs-CZ" sz="1600" dirty="0" err="1" smtClean="0"/>
              <a:t>Whiten</a:t>
            </a:r>
            <a:r>
              <a:rPr lang="cs-CZ" sz="1600" dirty="0" smtClean="0"/>
              <a:t> A. 2017 </a:t>
            </a:r>
            <a:r>
              <a:rPr lang="cs-CZ" sz="1600" dirty="0" err="1" smtClean="0"/>
              <a:t>Acquisition</a:t>
            </a:r>
            <a:r>
              <a:rPr lang="cs-CZ" sz="1600" dirty="0" smtClean="0"/>
              <a:t> </a:t>
            </a:r>
            <a:r>
              <a:rPr lang="cs-CZ" sz="1600" dirty="0" err="1" smtClean="0"/>
              <a:t>of</a:t>
            </a:r>
            <a:r>
              <a:rPr lang="cs-CZ" sz="1600" dirty="0" smtClean="0"/>
              <a:t> a </a:t>
            </a:r>
            <a:r>
              <a:rPr lang="cs-CZ" sz="1600" dirty="0" err="1" smtClean="0"/>
              <a:t>socially</a:t>
            </a:r>
            <a:r>
              <a:rPr lang="cs-CZ" sz="1600" dirty="0" smtClean="0"/>
              <a:t> </a:t>
            </a:r>
            <a:r>
              <a:rPr lang="cs-CZ" sz="1600" dirty="0" err="1" smtClean="0"/>
              <a:t>learned</a:t>
            </a:r>
            <a:r>
              <a:rPr lang="cs-CZ" sz="1600" dirty="0" smtClean="0"/>
              <a:t> </a:t>
            </a:r>
            <a:r>
              <a:rPr lang="cs-CZ" sz="1600" dirty="0" err="1" smtClean="0"/>
              <a:t>tool</a:t>
            </a:r>
            <a:r>
              <a:rPr lang="cs-CZ" sz="1600" dirty="0" smtClean="0"/>
              <a:t> use </a:t>
            </a:r>
            <a:r>
              <a:rPr lang="cs-CZ" sz="1600" dirty="0" err="1" smtClean="0"/>
              <a:t>sequence</a:t>
            </a:r>
            <a:r>
              <a:rPr lang="cs-CZ" sz="1600" dirty="0" smtClean="0"/>
              <a:t> in </a:t>
            </a:r>
            <a:r>
              <a:rPr lang="cs-CZ" sz="1600" dirty="0" err="1" smtClean="0"/>
              <a:t>chimpanzees</a:t>
            </a:r>
            <a:r>
              <a:rPr lang="cs-CZ" sz="1600" dirty="0" smtClean="0"/>
              <a:t>: </a:t>
            </a:r>
            <a:r>
              <a:rPr lang="cs-CZ" sz="1600" dirty="0" err="1" smtClean="0"/>
              <a:t>implications</a:t>
            </a:r>
            <a:r>
              <a:rPr lang="cs-CZ" sz="1600" dirty="0" smtClean="0"/>
              <a:t> </a:t>
            </a:r>
            <a:r>
              <a:rPr lang="cs-CZ" sz="1600" dirty="0" err="1" smtClean="0"/>
              <a:t>for</a:t>
            </a:r>
            <a:r>
              <a:rPr lang="cs-CZ" sz="1600" dirty="0" smtClean="0"/>
              <a:t> </a:t>
            </a:r>
            <a:r>
              <a:rPr lang="cs-CZ" sz="1600" dirty="0" err="1" smtClean="0"/>
              <a:t>cumulative</a:t>
            </a:r>
            <a:r>
              <a:rPr lang="cs-CZ" sz="1600" dirty="0" smtClean="0"/>
              <a:t> </a:t>
            </a:r>
            <a:r>
              <a:rPr lang="cs-CZ" sz="1600" dirty="0" err="1" smtClean="0"/>
              <a:t>culture</a:t>
            </a:r>
            <a:r>
              <a:rPr lang="cs-CZ" sz="1600" dirty="0" smtClean="0"/>
              <a:t>. </a:t>
            </a:r>
            <a:r>
              <a:rPr lang="cs-CZ" sz="1600" dirty="0" err="1" smtClean="0"/>
              <a:t>Evol</a:t>
            </a:r>
            <a:r>
              <a:rPr lang="cs-CZ" sz="1600" dirty="0" smtClean="0"/>
              <a:t>. </a:t>
            </a:r>
            <a:r>
              <a:rPr lang="cs-CZ" sz="1600" dirty="0" err="1" smtClean="0"/>
              <a:t>Hum</a:t>
            </a:r>
            <a:r>
              <a:rPr lang="cs-CZ" sz="1600" dirty="0" smtClean="0"/>
              <a:t>. </a:t>
            </a:r>
            <a:r>
              <a:rPr lang="cs-CZ" sz="1600" dirty="0" err="1" smtClean="0"/>
              <a:t>Behav</a:t>
            </a:r>
            <a:r>
              <a:rPr lang="cs-CZ" sz="1600" dirty="0" smtClean="0"/>
              <a:t>. 38, 635–644</a:t>
            </a:r>
            <a:endParaRPr lang="cs-CZ" sz="1600" dirty="0"/>
          </a:p>
        </p:txBody>
      </p:sp>
      <p:pic>
        <p:nvPicPr>
          <p:cNvPr id="11" name="Obrázek 10"/>
          <p:cNvPicPr>
            <a:picLocks noChangeAspect="1"/>
          </p:cNvPicPr>
          <p:nvPr/>
        </p:nvPicPr>
        <p:blipFill rotWithShape="1">
          <a:blip r:embed="rId3"/>
          <a:srcRect l="23843" t="30680" r="50686" b="16510"/>
          <a:stretch/>
        </p:blipFill>
        <p:spPr>
          <a:xfrm>
            <a:off x="7935279" y="1676061"/>
            <a:ext cx="3417222" cy="3985442"/>
          </a:xfrm>
          <a:prstGeom prst="rect">
            <a:avLst/>
          </a:prstGeom>
        </p:spPr>
      </p:pic>
      <p:pic>
        <p:nvPicPr>
          <p:cNvPr id="13" name="Obráze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9581" y="2843395"/>
            <a:ext cx="2896949" cy="1650775"/>
          </a:xfrm>
          <a:prstGeom prst="rect">
            <a:avLst/>
          </a:prstGeom>
        </p:spPr>
      </p:pic>
      <p:pic>
        <p:nvPicPr>
          <p:cNvPr id="14" name="Obrázek 13"/>
          <p:cNvPicPr>
            <a:picLocks noChangeAspect="1"/>
          </p:cNvPicPr>
          <p:nvPr/>
        </p:nvPicPr>
        <p:blipFill rotWithShape="1">
          <a:blip r:embed="rId5"/>
          <a:srcRect l="33843" t="28170" r="23980" b="9504"/>
          <a:stretch/>
        </p:blipFill>
        <p:spPr>
          <a:xfrm>
            <a:off x="380888" y="4189763"/>
            <a:ext cx="2755070" cy="2290127"/>
          </a:xfrm>
          <a:prstGeom prst="rect">
            <a:avLst/>
          </a:prstGeom>
        </p:spPr>
      </p:pic>
    </p:spTree>
    <p:extLst>
      <p:ext uri="{BB962C8B-B14F-4D97-AF65-F5344CB8AC3E}">
        <p14:creationId xmlns:p14="http://schemas.microsoft.com/office/powerpoint/2010/main" val="2217760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Novokaledonské</a:t>
            </a:r>
            <a:r>
              <a:rPr lang="cs-CZ" dirty="0" smtClean="0"/>
              <a:t> vrány –použití </a:t>
            </a:r>
            <a:r>
              <a:rPr lang="cs-CZ" dirty="0" err="1" smtClean="0"/>
              <a:t>metanástroje</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78157" y="774386"/>
            <a:ext cx="5154627" cy="1675051"/>
          </a:xfrm>
        </p:spPr>
      </p:pic>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5106" y="2670155"/>
            <a:ext cx="5633503" cy="3554261"/>
          </a:xfrm>
          <a:prstGeom prst="rect">
            <a:avLst/>
          </a:prstGeom>
        </p:spPr>
      </p:pic>
      <p:sp>
        <p:nvSpPr>
          <p:cNvPr id="7" name="Obdélník 6"/>
          <p:cNvSpPr/>
          <p:nvPr/>
        </p:nvSpPr>
        <p:spPr>
          <a:xfrm>
            <a:off x="8251010" y="1288745"/>
            <a:ext cx="3762314" cy="646331"/>
          </a:xfrm>
          <a:prstGeom prst="rect">
            <a:avLst/>
          </a:prstGeom>
        </p:spPr>
        <p:txBody>
          <a:bodyPr wrap="square">
            <a:spAutoFit/>
          </a:bodyPr>
          <a:lstStyle/>
          <a:p>
            <a:r>
              <a:rPr lang="cs-CZ" dirty="0"/>
              <a:t>https://www.youtube.com/watch?time_continue=25&amp;v=AVaITA7eBZE</a:t>
            </a:r>
          </a:p>
        </p:txBody>
      </p:sp>
    </p:spTree>
    <p:extLst>
      <p:ext uri="{BB962C8B-B14F-4D97-AF65-F5344CB8AC3E}">
        <p14:creationId xmlns:p14="http://schemas.microsoft.com/office/powerpoint/2010/main" val="3563301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 </a:t>
            </a:r>
            <a:endParaRPr lang="cs-CZ" dirty="0"/>
          </a:p>
        </p:txBody>
      </p:sp>
      <p:sp>
        <p:nvSpPr>
          <p:cNvPr id="3" name="Zástupný symbol pro obsah 2"/>
          <p:cNvSpPr>
            <a:spLocks noGrp="1"/>
          </p:cNvSpPr>
          <p:nvPr>
            <p:ph idx="1"/>
          </p:nvPr>
        </p:nvSpPr>
        <p:spPr/>
        <p:txBody>
          <a:bodyPr/>
          <a:lstStyle/>
          <a:p>
            <a:r>
              <a:rPr lang="cs-CZ" dirty="0" smtClean="0"/>
              <a:t>Zda mají zvířata kulturu, závisí na tom, jak si ji definujeme</a:t>
            </a:r>
          </a:p>
          <a:p>
            <a:r>
              <a:rPr lang="cs-CZ" dirty="0" smtClean="0"/>
              <a:t>Mezi hlavní praktické definující znaky patří skupinová specificita, stabilita chování, sociální způsob přenosu</a:t>
            </a:r>
          </a:p>
          <a:p>
            <a:r>
              <a:rPr lang="cs-CZ" dirty="0" smtClean="0"/>
              <a:t>Kulturní znaky nacházíme u řady druhů, u mnohých napříč doménami (preference potravy a lokality, navigace, vokalizace, sociální zvyky, používání nástrojů)</a:t>
            </a:r>
          </a:p>
          <a:p>
            <a:r>
              <a:rPr lang="cs-CZ" dirty="0" smtClean="0"/>
              <a:t>Zdá se, že kultura u zvířat nekumuluje, nebo jen pouze velmi málo</a:t>
            </a:r>
          </a:p>
          <a:p>
            <a:r>
              <a:rPr lang="cs-CZ" dirty="0" smtClean="0"/>
              <a:t>Zdá se, že lidoopi mimo člověka méně imitují, avšak imitovat dovedou a i emulace někdy postačuje ke stabilní tradici</a:t>
            </a:r>
          </a:p>
          <a:p>
            <a:r>
              <a:rPr lang="cs-CZ" dirty="0" smtClean="0"/>
              <a:t>Zvířata používají nástroje řady typů, jejich používání může a nemusí být kulturní tradicí</a:t>
            </a:r>
            <a:endParaRPr lang="cs-CZ" dirty="0"/>
          </a:p>
        </p:txBody>
      </p:sp>
    </p:spTree>
    <p:extLst>
      <p:ext uri="{BB962C8B-B14F-4D97-AF65-F5344CB8AC3E}">
        <p14:creationId xmlns:p14="http://schemas.microsoft.com/office/powerpoint/2010/main" val="332759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Charakteristiky kulturního chování</a:t>
            </a:r>
            <a:endParaRPr lang="cs-CZ" dirty="0"/>
          </a:p>
        </p:txBody>
      </p:sp>
      <p:sp>
        <p:nvSpPr>
          <p:cNvPr id="3" name="Zástupný symbol pro obsah 2"/>
          <p:cNvSpPr>
            <a:spLocks noGrp="1"/>
          </p:cNvSpPr>
          <p:nvPr>
            <p:ph idx="1"/>
          </p:nvPr>
        </p:nvSpPr>
        <p:spPr/>
        <p:txBody>
          <a:bodyPr/>
          <a:lstStyle/>
          <a:p>
            <a:r>
              <a:rPr lang="cs-CZ" dirty="0" smtClean="0"/>
              <a:t>Rozhodují o tom, co je kultura a co není</a:t>
            </a:r>
          </a:p>
          <a:p>
            <a:r>
              <a:rPr lang="cs-CZ" dirty="0" err="1"/>
              <a:t>Kroeber</a:t>
            </a:r>
            <a:r>
              <a:rPr lang="cs-CZ" dirty="0"/>
              <a:t> (1928</a:t>
            </a:r>
            <a:r>
              <a:rPr lang="cs-CZ" dirty="0" smtClean="0"/>
              <a:t>), </a:t>
            </a:r>
            <a:r>
              <a:rPr lang="cs-CZ" dirty="0" err="1"/>
              <a:t>McGrew</a:t>
            </a:r>
            <a:r>
              <a:rPr lang="cs-CZ" dirty="0"/>
              <a:t> (1992</a:t>
            </a:r>
            <a:r>
              <a:rPr lang="cs-CZ" dirty="0" smtClean="0"/>
              <a:t>): </a:t>
            </a:r>
            <a:r>
              <a:rPr lang="cs-CZ" dirty="0"/>
              <a:t>kulturní znaky </a:t>
            </a:r>
            <a:endParaRPr lang="cs-CZ" dirty="0" smtClean="0"/>
          </a:p>
          <a:p>
            <a:pPr lvl="1"/>
            <a:r>
              <a:rPr lang="cs-CZ" dirty="0" smtClean="0"/>
              <a:t>mají </a:t>
            </a:r>
            <a:r>
              <a:rPr lang="cs-CZ" dirty="0"/>
              <a:t>původ v </a:t>
            </a:r>
            <a:r>
              <a:rPr lang="cs-CZ" b="1" dirty="0"/>
              <a:t>inovacích</a:t>
            </a:r>
            <a:r>
              <a:rPr lang="cs-CZ" dirty="0"/>
              <a:t>, tj. modifikacích stávajících behaviorálních vzorců či invencích jednotlivců, </a:t>
            </a:r>
            <a:endParaRPr lang="cs-CZ" dirty="0" smtClean="0"/>
          </a:p>
          <a:p>
            <a:pPr lvl="1"/>
            <a:r>
              <a:rPr lang="cs-CZ" b="1" dirty="0" smtClean="0"/>
              <a:t>šíří</a:t>
            </a:r>
            <a:r>
              <a:rPr lang="cs-CZ" dirty="0" smtClean="0"/>
              <a:t> </a:t>
            </a:r>
            <a:r>
              <a:rPr lang="cs-CZ" dirty="0"/>
              <a:t>se v rámci skupiny, </a:t>
            </a:r>
            <a:endParaRPr lang="cs-CZ" dirty="0" smtClean="0"/>
          </a:p>
          <a:p>
            <a:pPr lvl="1"/>
            <a:r>
              <a:rPr lang="cs-CZ" dirty="0" smtClean="0"/>
              <a:t>jsou </a:t>
            </a:r>
            <a:r>
              <a:rPr lang="cs-CZ" b="1" dirty="0"/>
              <a:t>standardní</a:t>
            </a:r>
            <a:r>
              <a:rPr lang="cs-CZ" dirty="0"/>
              <a:t> z hlediska formy provádění, </a:t>
            </a:r>
            <a:endParaRPr lang="cs-CZ" dirty="0" smtClean="0"/>
          </a:p>
          <a:p>
            <a:pPr lvl="1"/>
            <a:r>
              <a:rPr lang="cs-CZ" dirty="0" smtClean="0"/>
              <a:t>mají </a:t>
            </a:r>
            <a:r>
              <a:rPr lang="cs-CZ" dirty="0"/>
              <a:t>potenciál šířit se i do dalších skupin, </a:t>
            </a:r>
            <a:endParaRPr lang="cs-CZ" dirty="0" smtClean="0"/>
          </a:p>
          <a:p>
            <a:pPr lvl="1"/>
            <a:r>
              <a:rPr lang="cs-CZ" b="1" dirty="0" smtClean="0"/>
              <a:t>trvají</a:t>
            </a:r>
            <a:r>
              <a:rPr lang="cs-CZ" dirty="0" smtClean="0"/>
              <a:t> </a:t>
            </a:r>
            <a:r>
              <a:rPr lang="cs-CZ" dirty="0"/>
              <a:t>v čase a </a:t>
            </a:r>
            <a:endParaRPr lang="cs-CZ" dirty="0" smtClean="0"/>
          </a:p>
          <a:p>
            <a:pPr lvl="1"/>
            <a:r>
              <a:rPr lang="cs-CZ" b="1" dirty="0" smtClean="0"/>
              <a:t>tradují</a:t>
            </a:r>
            <a:r>
              <a:rPr lang="cs-CZ" dirty="0" smtClean="0"/>
              <a:t> </a:t>
            </a:r>
            <a:r>
              <a:rPr lang="cs-CZ" dirty="0"/>
              <a:t>se z generace na generaci</a:t>
            </a:r>
          </a:p>
        </p:txBody>
      </p:sp>
    </p:spTree>
    <p:extLst>
      <p:ext uri="{BB962C8B-B14F-4D97-AF65-F5344CB8AC3E}">
        <p14:creationId xmlns:p14="http://schemas.microsoft.com/office/powerpoint/2010/main" val="1481504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První doklady o kultuře u zvířat</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Sýkory modřinky – Londýn – 1921-1947 (</a:t>
            </a:r>
            <a:r>
              <a:rPr lang="cs-CZ" dirty="0" err="1" smtClean="0"/>
              <a:t>Fisher</a:t>
            </a:r>
            <a:r>
              <a:rPr lang="cs-CZ" dirty="0" smtClean="0"/>
              <a:t>, Hinde)</a:t>
            </a:r>
          </a:p>
          <a:p>
            <a:endParaRPr lang="cs-CZ" dirty="0" smtClean="0"/>
          </a:p>
          <a:p>
            <a:endParaRPr lang="cs-CZ" dirty="0"/>
          </a:p>
          <a:p>
            <a:endParaRPr lang="cs-CZ" dirty="0" smtClean="0"/>
          </a:p>
          <a:p>
            <a:endParaRPr lang="cs-CZ" dirty="0"/>
          </a:p>
          <a:p>
            <a:endParaRPr lang="cs-CZ" dirty="0" smtClean="0"/>
          </a:p>
          <a:p>
            <a:endParaRPr lang="cs-CZ" dirty="0" smtClean="0"/>
          </a:p>
          <a:p>
            <a:endParaRPr lang="cs-CZ" dirty="0"/>
          </a:p>
          <a:p>
            <a:endParaRPr lang="cs-CZ" dirty="0" smtClean="0"/>
          </a:p>
          <a:p>
            <a:endParaRPr lang="cs-CZ" dirty="0"/>
          </a:p>
          <a:p>
            <a:endParaRPr lang="cs-CZ" dirty="0" smtClean="0"/>
          </a:p>
          <a:p>
            <a:r>
              <a:rPr lang="cs-CZ" dirty="0" smtClean="0"/>
              <a:t>Makaci růžolící – ostrov </a:t>
            </a:r>
            <a:r>
              <a:rPr lang="cs-CZ" dirty="0" err="1" smtClean="0"/>
              <a:t>Koshima</a:t>
            </a:r>
            <a:r>
              <a:rPr lang="cs-CZ" dirty="0" smtClean="0"/>
              <a:t> – 1953 (</a:t>
            </a:r>
            <a:r>
              <a:rPr lang="cs-CZ" dirty="0" err="1" smtClean="0"/>
              <a:t>Kawamura</a:t>
            </a:r>
            <a:r>
              <a:rPr lang="cs-CZ" dirty="0" smtClean="0"/>
              <a:t>, </a:t>
            </a:r>
            <a:r>
              <a:rPr lang="cs-CZ" dirty="0" err="1" smtClean="0"/>
              <a:t>Kawai</a:t>
            </a:r>
            <a:r>
              <a:rPr lang="cs-CZ" dirty="0"/>
              <a:t>) http://theconversation.com/play-hard-work-hard-the-animal-guide-to-the-good-life-36026</a:t>
            </a:r>
          </a:p>
        </p:txBody>
      </p:sp>
      <p:pic>
        <p:nvPicPr>
          <p:cNvPr id="1026" name="Picture 2" descr="Výsledek obrázku pro imo koshi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6092" y="1449644"/>
            <a:ext cx="2514600" cy="3743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ýsledek obrázku pro tit bottles lond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780" y="1449645"/>
            <a:ext cx="19431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348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Etnografický přístup</a:t>
            </a:r>
            <a:endParaRPr lang="cs-CZ" dirty="0"/>
          </a:p>
        </p:txBody>
      </p:sp>
      <p:sp>
        <p:nvSpPr>
          <p:cNvPr id="3" name="Zástupný symbol pro obsah 2"/>
          <p:cNvSpPr>
            <a:spLocks noGrp="1"/>
          </p:cNvSpPr>
          <p:nvPr>
            <p:ph idx="1"/>
          </p:nvPr>
        </p:nvSpPr>
        <p:spPr>
          <a:xfrm>
            <a:off x="3869268" y="3167270"/>
            <a:ext cx="7315200" cy="4651513"/>
          </a:xfrm>
        </p:spPr>
        <p:txBody>
          <a:bodyPr>
            <a:normAutofit/>
          </a:bodyPr>
          <a:lstStyle/>
          <a:p>
            <a:r>
              <a:rPr lang="cs-CZ" dirty="0" err="1" smtClean="0"/>
              <a:t>McGrew</a:t>
            </a:r>
            <a:r>
              <a:rPr lang="cs-CZ" dirty="0" smtClean="0"/>
              <a:t> a </a:t>
            </a:r>
            <a:r>
              <a:rPr lang="cs-CZ" dirty="0" err="1" smtClean="0"/>
              <a:t>Tutin</a:t>
            </a:r>
            <a:r>
              <a:rPr lang="cs-CZ" dirty="0" smtClean="0"/>
              <a:t> 1978 – držení se za ruce při čistění</a:t>
            </a:r>
          </a:p>
          <a:p>
            <a:r>
              <a:rPr lang="cs-CZ" dirty="0" err="1" smtClean="0"/>
              <a:t>Mc</a:t>
            </a:r>
            <a:r>
              <a:rPr lang="cs-CZ" dirty="0" smtClean="0"/>
              <a:t> </a:t>
            </a:r>
            <a:r>
              <a:rPr lang="cs-CZ" dirty="0" err="1" smtClean="0"/>
              <a:t>Grew</a:t>
            </a:r>
            <a:r>
              <a:rPr lang="cs-CZ" dirty="0" smtClean="0"/>
              <a:t> 1992 – zásady etnografického přístupu</a:t>
            </a:r>
          </a:p>
          <a:p>
            <a:pPr lvl="1"/>
            <a:r>
              <a:rPr lang="cs-CZ" dirty="0" smtClean="0"/>
              <a:t>Behaviorální rozdíly mezi komunitami v rámci druhu</a:t>
            </a:r>
          </a:p>
          <a:p>
            <a:pPr lvl="1"/>
            <a:r>
              <a:rPr lang="cs-CZ" dirty="0" smtClean="0"/>
              <a:t>(přetrvávající navzdory toku genů)</a:t>
            </a:r>
          </a:p>
          <a:p>
            <a:pPr lvl="1"/>
            <a:r>
              <a:rPr lang="cs-CZ" dirty="0" smtClean="0"/>
              <a:t>Neexistuje souvislost s ekologií</a:t>
            </a:r>
          </a:p>
          <a:p>
            <a:r>
              <a:rPr lang="cs-CZ" dirty="0" err="1" smtClean="0"/>
              <a:t>Whiten</a:t>
            </a:r>
            <a:r>
              <a:rPr lang="cs-CZ" dirty="0" smtClean="0"/>
              <a:t> et al. 1999 – distribuce 39 kulturních znaků u šimpanzů</a:t>
            </a:r>
          </a:p>
          <a:p>
            <a:pPr lvl="1"/>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427" y="0"/>
            <a:ext cx="5530573" cy="4147930"/>
          </a:xfrm>
          <a:prstGeom prst="rect">
            <a:avLst/>
          </a:prstGeom>
        </p:spPr>
      </p:pic>
    </p:spTree>
    <p:extLst>
      <p:ext uri="{BB962C8B-B14F-4D97-AF65-F5344CB8AC3E}">
        <p14:creationId xmlns:p14="http://schemas.microsoft.com/office/powerpoint/2010/main" val="3489458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Mechanismus přenosu</a:t>
            </a:r>
            <a:endParaRPr lang="cs-CZ" dirty="0"/>
          </a:p>
        </p:txBody>
      </p:sp>
      <p:sp>
        <p:nvSpPr>
          <p:cNvPr id="3" name="Zástupný symbol pro obsah 2"/>
          <p:cNvSpPr>
            <a:spLocks noGrp="1"/>
          </p:cNvSpPr>
          <p:nvPr>
            <p:ph idx="1"/>
          </p:nvPr>
        </p:nvSpPr>
        <p:spPr>
          <a:xfrm>
            <a:off x="3481754" y="864108"/>
            <a:ext cx="4243754" cy="5120640"/>
          </a:xfrm>
        </p:spPr>
        <p:txBody>
          <a:bodyPr>
            <a:normAutofit lnSpcReduction="10000"/>
          </a:bodyPr>
          <a:lstStyle/>
          <a:p>
            <a:r>
              <a:rPr lang="cs-CZ" dirty="0" smtClean="0"/>
              <a:t>Sociální učení</a:t>
            </a:r>
          </a:p>
          <a:p>
            <a:r>
              <a:rPr lang="cs-CZ" dirty="0" smtClean="0"/>
              <a:t>Všechny druhy x pouze imitace zdrojem (kumulativní) kultury</a:t>
            </a:r>
          </a:p>
          <a:p>
            <a:pPr lvl="1"/>
            <a:r>
              <a:rPr lang="cs-CZ" dirty="0" err="1" smtClean="0"/>
              <a:t>Tomasello</a:t>
            </a:r>
            <a:r>
              <a:rPr lang="cs-CZ" dirty="0" smtClean="0"/>
              <a:t> 1987 – šimpanzi neimitují, ale emulují (učí se, k čemu je nástroj)</a:t>
            </a:r>
          </a:p>
          <a:p>
            <a:pPr lvl="2"/>
            <a:r>
              <a:rPr lang="cs-CZ" dirty="0" smtClean="0"/>
              <a:t>Tyčka a aparát, kopírováno použití nástroje, ale ne způsob</a:t>
            </a:r>
          </a:p>
          <a:p>
            <a:pPr lvl="1"/>
            <a:r>
              <a:rPr lang="cs-CZ" dirty="0" err="1" smtClean="0"/>
              <a:t>Tomasello</a:t>
            </a:r>
            <a:r>
              <a:rPr lang="cs-CZ" dirty="0" smtClean="0"/>
              <a:t> 1999 – emulace nezajišťuje dostatečně přesné kopírování (pro kumulaci)</a:t>
            </a:r>
          </a:p>
          <a:p>
            <a:pPr lvl="1"/>
            <a:r>
              <a:rPr lang="cs-CZ" dirty="0" err="1" smtClean="0"/>
              <a:t>Whiten</a:t>
            </a:r>
            <a:r>
              <a:rPr lang="cs-CZ" dirty="0" smtClean="0"/>
              <a:t> et al. 2005, 2007</a:t>
            </a:r>
          </a:p>
          <a:p>
            <a:pPr lvl="2"/>
            <a:r>
              <a:rPr lang="cs-CZ" dirty="0" smtClean="0">
                <a:solidFill>
                  <a:srgbClr val="000000"/>
                </a:solidFill>
              </a:rPr>
              <a:t>– </a:t>
            </a:r>
            <a:r>
              <a:rPr lang="cs-CZ" dirty="0">
                <a:solidFill>
                  <a:srgbClr val="000000"/>
                </a:solidFill>
              </a:rPr>
              <a:t>šíření 2 alternativních způsobů získání potravy z boxu pomocí </a:t>
            </a:r>
            <a:r>
              <a:rPr lang="cs-CZ" dirty="0" smtClean="0">
                <a:solidFill>
                  <a:srgbClr val="000000"/>
                </a:solidFill>
              </a:rPr>
              <a:t>imitace</a:t>
            </a:r>
          </a:p>
          <a:p>
            <a:pPr lvl="2"/>
            <a:r>
              <a:rPr lang="cs-CZ" dirty="0" smtClean="0">
                <a:solidFill>
                  <a:srgbClr val="000000"/>
                </a:solidFill>
              </a:rPr>
              <a:t>Způsob </a:t>
            </a:r>
            <a:r>
              <a:rPr lang="cs-CZ" dirty="0">
                <a:solidFill>
                  <a:srgbClr val="000000"/>
                </a:solidFill>
              </a:rPr>
              <a:t>a) demonstrován skupině B1, skupinou B1 skupině B2 </a:t>
            </a:r>
            <a:r>
              <a:rPr lang="cs-CZ" dirty="0" smtClean="0">
                <a:solidFill>
                  <a:srgbClr val="000000"/>
                </a:solidFill>
              </a:rPr>
              <a:t>atd.</a:t>
            </a:r>
          </a:p>
          <a:p>
            <a:pPr lvl="2"/>
            <a:r>
              <a:rPr lang="cs-CZ" dirty="0" smtClean="0">
                <a:solidFill>
                  <a:srgbClr val="000000"/>
                </a:solidFill>
              </a:rPr>
              <a:t>Způsob </a:t>
            </a:r>
            <a:r>
              <a:rPr lang="cs-CZ" dirty="0">
                <a:solidFill>
                  <a:srgbClr val="000000"/>
                </a:solidFill>
              </a:rPr>
              <a:t>b) demonstrován skupině B4, skupinou B4 skupině B5 atd.</a:t>
            </a:r>
            <a:endParaRPr lang="cs-CZ" sz="1100" dirty="0"/>
          </a:p>
        </p:txBody>
      </p:sp>
      <p:pic>
        <p:nvPicPr>
          <p:cNvPr id="4" name="Picture 2" descr="Fig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5508" y="1850898"/>
            <a:ext cx="4191000" cy="41338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Výsledek obrázku pro whiten imitation chimpanze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7478" y="-71917"/>
            <a:ext cx="2808312" cy="2102777"/>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466896"/>
            <a:ext cx="3428568" cy="2251211"/>
          </a:xfrm>
          <a:prstGeom prst="rect">
            <a:avLst/>
          </a:prstGeom>
        </p:spPr>
      </p:pic>
    </p:spTree>
    <p:extLst>
      <p:ext uri="{BB962C8B-B14F-4D97-AF65-F5344CB8AC3E}">
        <p14:creationId xmlns:p14="http://schemas.microsoft.com/office/powerpoint/2010/main" val="1190386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Imitace u šimpanzů</a:t>
            </a:r>
            <a:endParaRPr lang="cs-CZ" dirty="0"/>
          </a:p>
        </p:txBody>
      </p:sp>
      <p:sp>
        <p:nvSpPr>
          <p:cNvPr id="3" name="Zástupný symbol pro obsah 2"/>
          <p:cNvSpPr>
            <a:spLocks noGrp="1"/>
          </p:cNvSpPr>
          <p:nvPr>
            <p:ph idx="1"/>
          </p:nvPr>
        </p:nvSpPr>
        <p:spPr>
          <a:xfrm>
            <a:off x="3869268" y="844062"/>
            <a:ext cx="7315200" cy="5140686"/>
          </a:xfrm>
        </p:spPr>
        <p:txBody>
          <a:bodyPr>
            <a:normAutofit lnSpcReduction="10000"/>
          </a:bodyPr>
          <a:lstStyle/>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Věrná</a:t>
            </a:r>
            <a:endParaRPr lang="cs-CZ" dirty="0">
              <a:solidFill>
                <a:srgbClr val="000000"/>
              </a:solidFill>
            </a:endParaRPr>
          </a:p>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a:solidFill>
                  <a:srgbClr val="000000"/>
                </a:solidFill>
              </a:rPr>
              <a:t>Individuálně objevené způsoby nekonkurují imitovanému</a:t>
            </a:r>
          </a:p>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a:solidFill>
                  <a:srgbClr val="000000"/>
                </a:solidFill>
              </a:rPr>
              <a:t>Vysoká konformita ve skupině</a:t>
            </a:r>
          </a:p>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a:solidFill>
                  <a:srgbClr val="000000"/>
                </a:solidFill>
              </a:rPr>
              <a:t>Vede k šíření a udržování tradic („kultury</a:t>
            </a:r>
            <a:r>
              <a:rPr lang="cs-CZ" dirty="0" smtClean="0">
                <a:solidFill>
                  <a:srgbClr val="000000"/>
                </a:solidFill>
              </a:rPr>
              <a:t>“)</a:t>
            </a:r>
          </a:p>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cs-CZ" dirty="0">
              <a:solidFill>
                <a:srgbClr val="000000"/>
              </a:solidFill>
            </a:endParaRPr>
          </a:p>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X konzervativní lpění na prvním nalezeném řešení (</a:t>
            </a:r>
            <a:r>
              <a:rPr lang="cs-CZ" dirty="0" err="1" smtClean="0">
                <a:solidFill>
                  <a:srgbClr val="000000"/>
                </a:solidFill>
              </a:rPr>
              <a:t>Hrubesch</a:t>
            </a:r>
            <a:r>
              <a:rPr lang="cs-CZ" dirty="0" smtClean="0">
                <a:solidFill>
                  <a:srgbClr val="000000"/>
                </a:solidFill>
              </a:rPr>
              <a:t> et al. 2009)</a:t>
            </a:r>
          </a:p>
          <a:p>
            <a:pPr marL="845820" lvl="1"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Uzavřené bludiště, řešení pomocí klacíku </a:t>
            </a:r>
          </a:p>
          <a:p>
            <a:pPr marL="845820" lvl="1"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Inovace </a:t>
            </a:r>
            <a:r>
              <a:rPr lang="cs-CZ" dirty="0" smtClean="0">
                <a:solidFill>
                  <a:srgbClr val="000000"/>
                </a:solidFill>
              </a:rPr>
              <a:t>třesením</a:t>
            </a:r>
          </a:p>
          <a:p>
            <a:pPr marL="845820" lvl="1"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Šimpanzi, kteří dobře uměli lovit klacíkem, se neučili třesení</a:t>
            </a:r>
            <a:endParaRPr lang="cs-CZ" dirty="0" smtClean="0">
              <a:solidFill>
                <a:srgbClr val="000000"/>
              </a:solidFill>
            </a:endParaRPr>
          </a:p>
          <a:p>
            <a:pPr marL="342900"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Limitace zabraňující kumulaci zvyků</a:t>
            </a:r>
          </a:p>
          <a:p>
            <a:pPr marL="845820" lvl="1"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smtClean="0">
                <a:solidFill>
                  <a:srgbClr val="000000"/>
                </a:solidFill>
              </a:rPr>
              <a:t>Kumulace vzácná</a:t>
            </a:r>
          </a:p>
          <a:p>
            <a:pPr marL="845820" lvl="1" indent="-342900">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dirty="0"/>
              <a:t>lovení </a:t>
            </a:r>
            <a:r>
              <a:rPr lang="cs-CZ" dirty="0" smtClean="0"/>
              <a:t>termitů, díry zapíchnutím </a:t>
            </a:r>
            <a:r>
              <a:rPr lang="cs-CZ" dirty="0"/>
              <a:t>klacku pomocí ruky a </a:t>
            </a:r>
            <a:r>
              <a:rPr lang="cs-CZ" dirty="0" smtClean="0"/>
              <a:t>nohy </a:t>
            </a:r>
            <a:r>
              <a:rPr lang="cs-CZ" dirty="0"/>
              <a:t>do </a:t>
            </a:r>
            <a:r>
              <a:rPr lang="cs-CZ" dirty="0" smtClean="0"/>
              <a:t>termitiště (v různých lokalitách) + </a:t>
            </a:r>
            <a:r>
              <a:rPr lang="cs-CZ" dirty="0"/>
              <a:t>rozdrolí konec klacíku do </a:t>
            </a:r>
            <a:r>
              <a:rPr lang="cs-CZ" dirty="0" smtClean="0"/>
              <a:t>štětečku (pouze v </a:t>
            </a:r>
            <a:r>
              <a:rPr lang="cs-CZ" dirty="0" err="1" smtClean="0"/>
              <a:t>Goualougo</a:t>
            </a:r>
            <a:r>
              <a:rPr lang="cs-CZ" dirty="0" smtClean="0"/>
              <a:t>), vnoří </a:t>
            </a:r>
            <a:r>
              <a:rPr lang="cs-CZ" dirty="0"/>
              <a:t>do díry, kde se na něj zachytí </a:t>
            </a:r>
            <a:r>
              <a:rPr lang="cs-CZ" dirty="0" smtClean="0"/>
              <a:t>termiti – kumulace, modifikace kulturního zvyku (</a:t>
            </a:r>
            <a:r>
              <a:rPr lang="cs-CZ" dirty="0" err="1" smtClean="0"/>
              <a:t>Sanz</a:t>
            </a:r>
            <a:r>
              <a:rPr lang="cs-CZ" dirty="0" smtClean="0"/>
              <a:t> </a:t>
            </a:r>
            <a:r>
              <a:rPr lang="cs-CZ" dirty="0"/>
              <a:t>et al. 2009</a:t>
            </a:r>
            <a:r>
              <a:rPr lang="cs-CZ" dirty="0" smtClean="0"/>
              <a:t>)</a:t>
            </a:r>
            <a:endParaRPr lang="cs-CZ" dirty="0">
              <a:solidFill>
                <a:srgbClr val="000000"/>
              </a:solidFill>
            </a:endParaRPr>
          </a:p>
          <a:p>
            <a:endParaRPr lang="cs-CZ" dirty="0"/>
          </a:p>
        </p:txBody>
      </p:sp>
      <p:pic>
        <p:nvPicPr>
          <p:cNvPr id="2050" name="Picture 2" descr="Výsledek obrázku pro goualougo stick bru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9584" y="4568600"/>
            <a:ext cx="2095500" cy="15335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ýsledek obrázku pro goualougo stick bru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0" y="3137923"/>
            <a:ext cx="1524000" cy="1609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294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Inovace</a:t>
            </a:r>
            <a:endParaRPr lang="cs-CZ" dirty="0"/>
          </a:p>
        </p:txBody>
      </p:sp>
      <p:sp>
        <p:nvSpPr>
          <p:cNvPr id="3" name="Zástupný symbol pro obsah 2"/>
          <p:cNvSpPr>
            <a:spLocks noGrp="1"/>
          </p:cNvSpPr>
          <p:nvPr>
            <p:ph idx="1"/>
          </p:nvPr>
        </p:nvSpPr>
        <p:spPr>
          <a:xfrm>
            <a:off x="3869268" y="864108"/>
            <a:ext cx="4723747" cy="5120640"/>
          </a:xfrm>
        </p:spPr>
        <p:txBody>
          <a:bodyPr/>
          <a:lstStyle/>
          <a:p>
            <a:r>
              <a:rPr lang="cs-CZ" dirty="0" err="1" smtClean="0"/>
              <a:t>Imo</a:t>
            </a:r>
            <a:endParaRPr lang="cs-CZ" dirty="0" smtClean="0"/>
          </a:p>
          <a:p>
            <a:r>
              <a:rPr lang="cs-CZ" dirty="0" smtClean="0"/>
              <a:t>Inovátoři nadaní jedinci?</a:t>
            </a:r>
          </a:p>
          <a:p>
            <a:r>
              <a:rPr lang="cs-CZ" dirty="0" smtClean="0"/>
              <a:t>Nutnost vyvolává inovace (hlad, těžší přístup k potravě - submisivní postavení, </a:t>
            </a:r>
            <a:r>
              <a:rPr lang="cs-CZ" dirty="0" err="1" smtClean="0"/>
              <a:t>juvenilové</a:t>
            </a:r>
            <a:r>
              <a:rPr lang="cs-CZ" dirty="0" smtClean="0"/>
              <a:t>)</a:t>
            </a:r>
          </a:p>
          <a:p>
            <a:pPr lvl="1"/>
            <a:r>
              <a:rPr lang="cs-CZ" dirty="0" smtClean="0"/>
              <a:t>Submisivní a </a:t>
            </a:r>
            <a:r>
              <a:rPr lang="cs-CZ" dirty="0" err="1" smtClean="0"/>
              <a:t>juvenilové</a:t>
            </a:r>
            <a:r>
              <a:rPr lang="cs-CZ" dirty="0" smtClean="0"/>
              <a:t> méně napodobováni – omezuje šíření imitací?</a:t>
            </a:r>
            <a:endParaRPr lang="cs-CZ" dirty="0"/>
          </a:p>
        </p:txBody>
      </p:sp>
      <p:sp>
        <p:nvSpPr>
          <p:cNvPr id="4" name="AutoShape 2" descr="Výsledek obrázku pro innovator imo macaque"/>
          <p:cNvSpPr>
            <a:spLocks noChangeAspect="1" noChangeArrowheads="1"/>
          </p:cNvSpPr>
          <p:nvPr/>
        </p:nvSpPr>
        <p:spPr bwMode="auto">
          <a:xfrm>
            <a:off x="155575" y="-1790700"/>
            <a:ext cx="6657975"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3076" name="Picture 4" descr="Související obráze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3015" y="1552765"/>
            <a:ext cx="25146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668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Způsob přenosu</a:t>
            </a:r>
            <a:endParaRPr lang="cs-CZ" dirty="0"/>
          </a:p>
        </p:txBody>
      </p:sp>
      <p:sp>
        <p:nvSpPr>
          <p:cNvPr id="3" name="Zástupný symbol pro obsah 2"/>
          <p:cNvSpPr>
            <a:spLocks noGrp="1"/>
          </p:cNvSpPr>
          <p:nvPr>
            <p:ph idx="1"/>
          </p:nvPr>
        </p:nvSpPr>
        <p:spPr/>
        <p:txBody>
          <a:bodyPr/>
          <a:lstStyle/>
          <a:p>
            <a:r>
              <a:rPr lang="cs-CZ" dirty="0" smtClean="0"/>
              <a:t>Vertikální</a:t>
            </a:r>
          </a:p>
          <a:p>
            <a:pPr lvl="1"/>
            <a:r>
              <a:rPr lang="cs-CZ" dirty="0"/>
              <a:t>sympatrický výskyt různých kulturních tradic v rámci příbuzenských </a:t>
            </a:r>
            <a:r>
              <a:rPr lang="cs-CZ" dirty="0" smtClean="0"/>
              <a:t>linií</a:t>
            </a:r>
          </a:p>
          <a:p>
            <a:pPr lvl="1"/>
            <a:r>
              <a:rPr lang="cs-CZ" dirty="0" smtClean="0"/>
              <a:t>Např. po </a:t>
            </a:r>
            <a:r>
              <a:rPr lang="cs-CZ" dirty="0"/>
              <a:t>mateřské linii </a:t>
            </a:r>
            <a:r>
              <a:rPr lang="cs-CZ" dirty="0" smtClean="0"/>
              <a:t>(delfíni) (vylučuje genetiku)</a:t>
            </a:r>
          </a:p>
          <a:p>
            <a:pPr lvl="1"/>
            <a:r>
              <a:rPr lang="cs-CZ" dirty="0" smtClean="0"/>
              <a:t>Stabilní </a:t>
            </a:r>
          </a:p>
          <a:p>
            <a:r>
              <a:rPr lang="cs-CZ" dirty="0" smtClean="0"/>
              <a:t>Horizontální</a:t>
            </a:r>
          </a:p>
          <a:p>
            <a:pPr lvl="1"/>
            <a:r>
              <a:rPr lang="cs-CZ" dirty="0" smtClean="0"/>
              <a:t>Rychlý</a:t>
            </a:r>
          </a:p>
          <a:p>
            <a:pPr lvl="1"/>
            <a:r>
              <a:rPr lang="cs-CZ" dirty="0" smtClean="0"/>
              <a:t>„módní vlny“</a:t>
            </a:r>
          </a:p>
          <a:p>
            <a:pPr lvl="1"/>
            <a:r>
              <a:rPr lang="cs-CZ" dirty="0" smtClean="0"/>
              <a:t>Zvláště šíření vokalizací</a:t>
            </a:r>
          </a:p>
          <a:p>
            <a:r>
              <a:rPr lang="cs-CZ" dirty="0" smtClean="0"/>
              <a:t>Šikmý </a:t>
            </a:r>
          </a:p>
          <a:p>
            <a:pPr lvl="1"/>
            <a:r>
              <a:rPr lang="cs-CZ" dirty="0" smtClean="0"/>
              <a:t>Umožňuje selektivně kopírovat úspěšné, výše postavené atd.</a:t>
            </a:r>
            <a:endParaRPr lang="cs-CZ" dirty="0"/>
          </a:p>
        </p:txBody>
      </p:sp>
    </p:spTree>
    <p:extLst>
      <p:ext uri="{BB962C8B-B14F-4D97-AF65-F5344CB8AC3E}">
        <p14:creationId xmlns:p14="http://schemas.microsoft.com/office/powerpoint/2010/main" val="1176284407"/>
      </p:ext>
    </p:extLst>
  </p:cSld>
  <p:clrMapOvr>
    <a:masterClrMapping/>
  </p:clrMapOvr>
</p:sld>
</file>

<file path=ppt/theme/theme1.xml><?xml version="1.0" encoding="utf-8"?>
<a:theme xmlns:a="http://schemas.openxmlformats.org/drawingml/2006/main" name="Rámeček">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TM03457475[[fn=Rámeček]]</Template>
  <TotalTime>1208</TotalTime>
  <Words>1727</Words>
  <Application>Microsoft Office PowerPoint</Application>
  <PresentationFormat>Širokoúhlá obrazovka</PresentationFormat>
  <Paragraphs>279</Paragraphs>
  <Slides>26</Slides>
  <Notes>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26</vt:i4>
      </vt:variant>
    </vt:vector>
  </HeadingPairs>
  <TitlesOfParts>
    <vt:vector size="32" baseType="lpstr">
      <vt:lpstr>Calibri</vt:lpstr>
      <vt:lpstr>Corbel</vt:lpstr>
      <vt:lpstr>MS Mincho</vt:lpstr>
      <vt:lpstr>Times New Roman</vt:lpstr>
      <vt:lpstr>Wingdings 2</vt:lpstr>
      <vt:lpstr>Rámeček</vt:lpstr>
      <vt:lpstr>Kultura u zvířat</vt:lpstr>
      <vt:lpstr>Definice kultury</vt:lpstr>
      <vt:lpstr>Charakteristiky kulturního chování</vt:lpstr>
      <vt:lpstr>První doklady o kultuře u zvířat</vt:lpstr>
      <vt:lpstr>Etnografický přístup</vt:lpstr>
      <vt:lpstr>Mechanismus přenosu</vt:lpstr>
      <vt:lpstr>Imitace u šimpanzů</vt:lpstr>
      <vt:lpstr>Inovace</vt:lpstr>
      <vt:lpstr>Způsob přenosu</vt:lpstr>
      <vt:lpstr>Ptáci</vt:lpstr>
      <vt:lpstr>Struktura zpěvu</vt:lpstr>
      <vt:lpstr>Imitace X dědičnost zpěvu</vt:lpstr>
      <vt:lpstr>Imitace X dědičnost zpěvu</vt:lpstr>
      <vt:lpstr>Kytovci</vt:lpstr>
      <vt:lpstr>Sociální komunikace u krkavců</vt:lpstr>
      <vt:lpstr>Kytovci</vt:lpstr>
      <vt:lpstr>Malpy</vt:lpstr>
      <vt:lpstr>Šimpanzi</vt:lpstr>
      <vt:lpstr>Používání nástrojů</vt:lpstr>
      <vt:lpstr>Definice nástroje</vt:lpstr>
      <vt:lpstr>Další nástroje šimpanzů</vt:lpstr>
      <vt:lpstr>Novokaledonské vrány</vt:lpstr>
      <vt:lpstr>Delfíni – lovení ryb pomocí hub</vt:lpstr>
      <vt:lpstr>Kumulativní kultura</vt:lpstr>
      <vt:lpstr>Novokaledonské vrány –použití metanástroje</vt:lpstr>
      <vt:lpstr>Shrnutí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Kultura u zvířat</dc:title>
  <dc:creator>User</dc:creator>
  <cp:lastModifiedBy>Jitka Lindová</cp:lastModifiedBy>
  <cp:revision>40</cp:revision>
  <dcterms:created xsi:type="dcterms:W3CDTF">2016-12-19T22:46:24Z</dcterms:created>
  <dcterms:modified xsi:type="dcterms:W3CDTF">2025-12-03T12:40:46Z</dcterms:modified>
</cp:coreProperties>
</file>