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4"/>
  </p:notesMasterIdLst>
  <p:sldIdLst>
    <p:sldId id="256" r:id="rId2"/>
    <p:sldId id="257" r:id="rId3"/>
    <p:sldId id="305" r:id="rId4"/>
    <p:sldId id="300" r:id="rId5"/>
    <p:sldId id="333" r:id="rId6"/>
    <p:sldId id="336" r:id="rId7"/>
    <p:sldId id="335" r:id="rId8"/>
    <p:sldId id="337" r:id="rId9"/>
    <p:sldId id="338" r:id="rId10"/>
    <p:sldId id="348" r:id="rId11"/>
    <p:sldId id="334" r:id="rId12"/>
    <p:sldId id="294" r:id="rId13"/>
    <p:sldId id="295" r:id="rId14"/>
    <p:sldId id="296" r:id="rId15"/>
    <p:sldId id="297" r:id="rId16"/>
    <p:sldId id="298" r:id="rId17"/>
    <p:sldId id="299" r:id="rId18"/>
    <p:sldId id="339" r:id="rId19"/>
    <p:sldId id="306" r:id="rId20"/>
    <p:sldId id="308" r:id="rId21"/>
    <p:sldId id="313" r:id="rId22"/>
    <p:sldId id="314" r:id="rId23"/>
    <p:sldId id="307" r:id="rId24"/>
    <p:sldId id="309" r:id="rId25"/>
    <p:sldId id="310" r:id="rId26"/>
    <p:sldId id="315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323" r:id="rId35"/>
    <p:sldId id="324" r:id="rId36"/>
    <p:sldId id="325" r:id="rId37"/>
    <p:sldId id="327" r:id="rId38"/>
    <p:sldId id="328" r:id="rId39"/>
    <p:sldId id="329" r:id="rId40"/>
    <p:sldId id="330" r:id="rId41"/>
    <p:sldId id="331" r:id="rId42"/>
    <p:sldId id="274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82263"/>
  </p:normalViewPr>
  <p:slideViewPr>
    <p:cSldViewPr snapToGrid="0" snapToObjects="1">
      <p:cViewPr varScale="1">
        <p:scale>
          <a:sx n="92" d="100"/>
          <a:sy n="92" d="100"/>
        </p:scale>
        <p:origin x="13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089BE-F818-8543-8DF7-128281BF41BB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9CDA1-CE2A-2B41-8EBE-D2DACAB42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420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297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987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018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415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269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853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46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37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6652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494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622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88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161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94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0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09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16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26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29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50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45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52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31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sport-1" TargetMode="External"/><Relationship Id="rId2" Type="http://schemas.openxmlformats.org/officeDocument/2006/relationships/hyperlink" Target="https://agenturasport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82080-79C2-8746-88BC-7D0E2FDDED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Ekonomie, ekonomika a management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DB4630-9B8C-734B-BEE4-8882E460A5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Daniel Opelík</a:t>
            </a:r>
          </a:p>
          <a:p>
            <a:r>
              <a:rPr lang="cs-CZ" b="1" dirty="0"/>
              <a:t>Katedra managementu sportu</a:t>
            </a:r>
          </a:p>
        </p:txBody>
      </p:sp>
    </p:spTree>
    <p:extLst>
      <p:ext uri="{BB962C8B-B14F-4D97-AF65-F5344CB8AC3E}">
        <p14:creationId xmlns:p14="http://schemas.microsoft.com/office/powerpoint/2010/main" val="309504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Všesportovní organizace – podpořené dříve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38" y="2035574"/>
            <a:ext cx="7184572" cy="3957873"/>
          </a:xfrm>
        </p:spPr>
      </p:pic>
    </p:spTree>
    <p:extLst>
      <p:ext uri="{BB962C8B-B14F-4D97-AF65-F5344CB8AC3E}">
        <p14:creationId xmlns:p14="http://schemas.microsoft.com/office/powerpoint/2010/main" val="898752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2D641-7F78-8F46-9693-47E328B29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neinvestiční výzvy – Můj klub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AE9A15D-4E2B-694B-AC1A-1EAECC57D5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377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1BF24-005F-CB49-90A2-5C96FAA59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klub 2023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0D5D8F-256C-544F-A248-F9BE85CA6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sz="2000" dirty="0"/>
              <a:t>Podpora činnosti TJ/SK, regionálně působících</a:t>
            </a:r>
          </a:p>
          <a:p>
            <a:r>
              <a:rPr lang="cs-CZ" sz="2000" dirty="0"/>
              <a:t>Podpora dětí a mládeže od 4 do 19 let při sportovní aktivitě</a:t>
            </a:r>
          </a:p>
          <a:p>
            <a:r>
              <a:rPr lang="cs-CZ" sz="2000" dirty="0"/>
              <a:t>Alokace 1 690 000 000 Kč</a:t>
            </a:r>
          </a:p>
          <a:p>
            <a:r>
              <a:rPr lang="cs-CZ" sz="2000" dirty="0"/>
              <a:t>Vyhlášení 15.11.2023</a:t>
            </a:r>
          </a:p>
          <a:p>
            <a:r>
              <a:rPr lang="cs-CZ" sz="2000" dirty="0"/>
              <a:t>Ukončení příjmu žádostí 26.1.2024</a:t>
            </a:r>
          </a:p>
          <a:p>
            <a:r>
              <a:rPr lang="cs-CZ" sz="2000" dirty="0"/>
              <a:t>Až do 100% předkládaných nákladů</a:t>
            </a:r>
          </a:p>
          <a:p>
            <a:r>
              <a:rPr lang="cs-CZ" sz="2000" dirty="0"/>
              <a:t>Žadatel: spolek, pobočný spolek</a:t>
            </a:r>
          </a:p>
          <a:p>
            <a:r>
              <a:rPr lang="cs-CZ" sz="2000" dirty="0"/>
              <a:t>Hlavní účel spolku = sport (2 roky)</a:t>
            </a:r>
          </a:p>
          <a:p>
            <a:r>
              <a:rPr lang="cs-CZ" sz="2000" dirty="0"/>
              <a:t>Alespoň 20 sportovců (minimálně 100 Kč)</a:t>
            </a:r>
          </a:p>
        </p:txBody>
      </p:sp>
    </p:spTree>
    <p:extLst>
      <p:ext uri="{BB962C8B-B14F-4D97-AF65-F5344CB8AC3E}">
        <p14:creationId xmlns:p14="http://schemas.microsoft.com/office/powerpoint/2010/main" val="2539290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7F9CB-D092-F54D-A0EB-786472B32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klub 2023 – na co lze dotaci využít?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AAEB94-B52E-8544-A1E7-A0ED363A8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68703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Náklady na zabezpečení sportovní (TV) aktivit</a:t>
            </a:r>
          </a:p>
          <a:p>
            <a:r>
              <a:rPr lang="cs-CZ" sz="2000" dirty="0"/>
              <a:t>Zabezpečení údržby a provozování zařízení ve vlastnictví</a:t>
            </a:r>
          </a:p>
          <a:p>
            <a:r>
              <a:rPr lang="cs-CZ" sz="2000" dirty="0"/>
              <a:t>Náklady na zaměstnance (trenéři apod.)</a:t>
            </a:r>
          </a:p>
          <a:p>
            <a:pPr lvl="1"/>
            <a:r>
              <a:rPr lang="cs-CZ" sz="1800" dirty="0"/>
              <a:t>Max. 50 000 Kč/měsíc (odvody zaměstnavatele nejsou zahrnuty)</a:t>
            </a:r>
          </a:p>
          <a:p>
            <a:pPr lvl="1"/>
            <a:r>
              <a:rPr lang="cs-CZ" sz="1800" dirty="0"/>
              <a:t>Limit je platný pro HPP i DPP/DPČ</a:t>
            </a:r>
          </a:p>
          <a:p>
            <a:pPr lvl="1"/>
            <a:r>
              <a:rPr lang="cs-CZ" sz="1800" dirty="0"/>
              <a:t>DPP/DPČ: odměna </a:t>
            </a:r>
            <a:r>
              <a:rPr lang="cs-CZ" sz="1800" dirty="0" err="1"/>
              <a:t>max</a:t>
            </a:r>
            <a:r>
              <a:rPr lang="cs-CZ" sz="1800" dirty="0"/>
              <a:t> 400 </a:t>
            </a:r>
            <a:r>
              <a:rPr lang="cs-CZ" sz="1800" dirty="0" err="1"/>
              <a:t>kč</a:t>
            </a:r>
            <a:r>
              <a:rPr lang="cs-CZ" sz="1800" dirty="0"/>
              <a:t>/hodina</a:t>
            </a:r>
          </a:p>
          <a:p>
            <a:r>
              <a:rPr lang="cs-CZ" sz="2000" dirty="0"/>
              <a:t>Náklady na trenérské a další podpůrné služby</a:t>
            </a:r>
          </a:p>
          <a:p>
            <a:r>
              <a:rPr lang="cs-CZ" sz="2000" dirty="0"/>
              <a:t>Náklady na spotřební materiál</a:t>
            </a:r>
          </a:p>
          <a:p>
            <a:r>
              <a:rPr lang="cs-CZ" sz="2000" dirty="0"/>
              <a:t>Nájem prostor</a:t>
            </a:r>
          </a:p>
          <a:p>
            <a:r>
              <a:rPr lang="cs-CZ" sz="2000" dirty="0"/>
              <a:t>Cestovné (+ úrazové a cestovní pojištění), ubytování</a:t>
            </a:r>
          </a:p>
          <a:p>
            <a:r>
              <a:rPr lang="cs-CZ" sz="2000" dirty="0"/>
              <a:t>Další drobné položky</a:t>
            </a:r>
          </a:p>
          <a:p>
            <a:r>
              <a:rPr lang="cs-CZ" sz="2000" dirty="0"/>
              <a:t>Pořízení drobného hmotného majetku do 60 000 Kč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36492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D3A31-DE90-A64C-ACB1-C5F5DF827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klub 2023 – výše dotace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CC2B2D-A151-7B49-BD51-868AEF630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dirty="0"/>
              <a:t>4-15 let, minimálně 1x týdně tréninková jednotka (není nutná účast na soutěžích)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6-19 let, minimálně 2x týdně tréninková jednotka (účast alespoň na 6 soutěžních dnech (12 měsíců zpětně)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11-16 let, minimálně 2x týdně tréninková jednotka, účast alespoň na 6 soutěžních dnech (12 měsíců zpětně)</a:t>
            </a:r>
          </a:p>
          <a:p>
            <a:pPr marL="457200" indent="-457200">
              <a:buFont typeface="+mj-lt"/>
              <a:buAutoNum type="arabicPeriod"/>
            </a:pPr>
            <a:endParaRPr lang="cs-CZ" sz="2000" dirty="0"/>
          </a:p>
          <a:p>
            <a:r>
              <a:rPr lang="cs-CZ" sz="2000" dirty="0"/>
              <a:t>Musí být evidence, že sportovci nejsou v klubu nahodile</a:t>
            </a:r>
          </a:p>
          <a:p>
            <a:r>
              <a:rPr lang="cs-CZ" sz="2000" dirty="0"/>
              <a:t>Hostování – čerpání financí tam, kde skutečně sportuje</a:t>
            </a:r>
          </a:p>
        </p:txBody>
      </p:sp>
    </p:spTree>
    <p:extLst>
      <p:ext uri="{BB962C8B-B14F-4D97-AF65-F5344CB8AC3E}">
        <p14:creationId xmlns:p14="http://schemas.microsoft.com/office/powerpoint/2010/main" val="981000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D3A31-DE90-A64C-ACB1-C5F5DF827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klub 2022 – výše dotace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CC2B2D-A151-7B49-BD51-868AEF630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altLang="cs-CZ" sz="2000" dirty="0"/>
              <a:t>A = Počet sportovců žadatele kategorie 1 * 900 Kč</a:t>
            </a:r>
          </a:p>
          <a:p>
            <a:r>
              <a:rPr lang="cs-CZ" altLang="cs-CZ" sz="2000" dirty="0"/>
              <a:t>B = Počet sportovců žadatele kategorie 2 * 3 500 Kč </a:t>
            </a:r>
          </a:p>
          <a:p>
            <a:r>
              <a:rPr lang="cs-CZ" altLang="cs-CZ" sz="2000" dirty="0"/>
              <a:t>C = Počet sportovců žadatele kategorie 3 * 4 500 Kč</a:t>
            </a:r>
          </a:p>
          <a:p>
            <a:r>
              <a:rPr lang="cs-CZ" altLang="cs-CZ" sz="2000" dirty="0"/>
              <a:t>Celková výše dotace = A + B + C</a:t>
            </a:r>
          </a:p>
        </p:txBody>
      </p:sp>
    </p:spTree>
    <p:extLst>
      <p:ext uri="{BB962C8B-B14F-4D97-AF65-F5344CB8AC3E}">
        <p14:creationId xmlns:p14="http://schemas.microsoft.com/office/powerpoint/2010/main" val="3857274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CA66A-DE61-824C-9C6B-4C278F31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klub 2023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E179B3-9469-C646-A523-A68D78DA6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sz="2000" dirty="0"/>
              <a:t>Snaha o spravedlivé rozdělení</a:t>
            </a:r>
          </a:p>
          <a:p>
            <a:r>
              <a:rPr lang="cs-CZ" sz="2000" dirty="0"/>
              <a:t>Vše přes http://www.rejstriksportu.cz/</a:t>
            </a:r>
          </a:p>
          <a:p>
            <a:r>
              <a:rPr lang="cs-CZ" sz="2000" dirty="0"/>
              <a:t>Návod na webu NSA</a:t>
            </a:r>
          </a:p>
        </p:txBody>
      </p:sp>
    </p:spTree>
    <p:extLst>
      <p:ext uri="{BB962C8B-B14F-4D97-AF65-F5344CB8AC3E}">
        <p14:creationId xmlns:p14="http://schemas.microsoft.com/office/powerpoint/2010/main" val="477282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EEACB-164B-C843-AF3C-1CECDFAEF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klub v gesci MŠMT – rozdíly</a:t>
            </a:r>
            <a:br>
              <a:rPr lang="cs-CZ" dirty="0"/>
            </a:br>
            <a:r>
              <a:rPr lang="cs-CZ" dirty="0"/>
              <a:t>MŠMT – NSA 2020 – NSA 2021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0E67A4-D811-3E46-A0A7-652B1CBEA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323643"/>
          </a:xfrm>
        </p:spPr>
        <p:txBody>
          <a:bodyPr>
            <a:normAutofit/>
          </a:bodyPr>
          <a:lstStyle/>
          <a:p>
            <a:r>
              <a:rPr lang="cs-CZ" sz="1600" dirty="0"/>
              <a:t>Minimálně 12 členů v klubu</a:t>
            </a:r>
          </a:p>
          <a:p>
            <a:r>
              <a:rPr lang="cs-CZ" sz="1600" dirty="0"/>
              <a:t>A = Počet členů žadatele kategorie 1 * 500 Kč </a:t>
            </a:r>
          </a:p>
          <a:p>
            <a:r>
              <a:rPr lang="cs-CZ" sz="1600" dirty="0"/>
              <a:t>B = Počet členů žadatele kategorie 2 * 1000 Kč</a:t>
            </a:r>
          </a:p>
          <a:p>
            <a:r>
              <a:rPr lang="cs-CZ" sz="1600" dirty="0"/>
              <a:t>C = Počet členů kategorie 3a * 2000 Kč</a:t>
            </a:r>
          </a:p>
          <a:p>
            <a:r>
              <a:rPr lang="cs-CZ" sz="1600" dirty="0"/>
              <a:t>D = Počet členů kategorie 3b * 3000 Kč</a:t>
            </a:r>
          </a:p>
          <a:p>
            <a:r>
              <a:rPr lang="cs-CZ" sz="1600" dirty="0"/>
              <a:t>E = Počet členů kategorie 3c * 2000 Kč</a:t>
            </a:r>
          </a:p>
          <a:p>
            <a:r>
              <a:rPr lang="cs-CZ" sz="1400" b="1" dirty="0"/>
              <a:t>Celková výše dotace = (A + B + C + D + E) *1,1 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01EA112-31D5-344C-AAF9-71F7AA7BA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4636197"/>
            <a:ext cx="4513036" cy="17462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932" y="2996599"/>
            <a:ext cx="5200917" cy="191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9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Čerpal Váš klub dotaci a v jaké výši?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Dnes i dříve?</a:t>
            </a:r>
          </a:p>
        </p:txBody>
      </p:sp>
    </p:spTree>
    <p:extLst>
      <p:ext uri="{BB962C8B-B14F-4D97-AF65-F5344CB8AC3E}">
        <p14:creationId xmlns:p14="http://schemas.microsoft.com/office/powerpoint/2010/main" val="3386244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E8A2-B81C-044E-A39E-3F1D80D8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financování sportu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05F005-6A3A-C345-8719-19146DFDA3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Formy podpory sportu krajem</a:t>
            </a:r>
          </a:p>
        </p:txBody>
      </p:sp>
    </p:spTree>
    <p:extLst>
      <p:ext uri="{BB962C8B-B14F-4D97-AF65-F5344CB8AC3E}">
        <p14:creationId xmlns:p14="http://schemas.microsoft.com/office/powerpoint/2010/main" val="324093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0BA97-B26D-964D-960B-7EA0C9BE4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DB52A0-78E1-0449-8D61-737EFCA76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Ekonomické zajištění sportu</a:t>
            </a:r>
          </a:p>
          <a:p>
            <a:r>
              <a:rPr lang="cs-CZ" sz="2000" dirty="0"/>
              <a:t>Státní financování sportu</a:t>
            </a:r>
          </a:p>
          <a:p>
            <a:r>
              <a:rPr lang="cs-CZ" sz="2000" dirty="0"/>
              <a:t>Krajské financování sportu</a:t>
            </a:r>
          </a:p>
          <a:p>
            <a:r>
              <a:rPr lang="cs-CZ" sz="2000" dirty="0"/>
              <a:t>Obecní (městské) financování sportu</a:t>
            </a:r>
          </a:p>
        </p:txBody>
      </p:sp>
    </p:spTree>
    <p:extLst>
      <p:ext uri="{BB962C8B-B14F-4D97-AF65-F5344CB8AC3E}">
        <p14:creationId xmlns:p14="http://schemas.microsoft.com/office/powerpoint/2010/main" val="2480675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Programy podpory - municipality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Podpora z krajů </a:t>
            </a:r>
          </a:p>
          <a:p>
            <a:r>
              <a:rPr lang="cs-CZ" altLang="cs-CZ" sz="2000" dirty="0"/>
              <a:t>Rozlišné dle krajské působnosti</a:t>
            </a:r>
          </a:p>
          <a:p>
            <a:r>
              <a:rPr lang="cs-CZ" altLang="cs-CZ" sz="2000" dirty="0"/>
              <a:t>Vždy podání žádostí v druhé polovině roku na další období</a:t>
            </a:r>
          </a:p>
          <a:p>
            <a:r>
              <a:rPr lang="cs-CZ" altLang="cs-CZ" sz="2000" dirty="0"/>
              <a:t>Např. v roce 2021 na rok 2022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43260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Programy podpory - kraje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cs-CZ" altLang="cs-CZ" sz="2000" dirty="0"/>
              <a:t>Přístup za pomoci tzv. grantové a negrantové politiky</a:t>
            </a:r>
          </a:p>
          <a:p>
            <a:r>
              <a:rPr lang="cs-CZ" sz="2000" b="1" dirty="0">
                <a:solidFill>
                  <a:schemeClr val="accent1"/>
                </a:solidFill>
              </a:rPr>
              <a:t>Grantová politika </a:t>
            </a:r>
          </a:p>
          <a:p>
            <a:r>
              <a:rPr lang="cs-CZ" sz="2000" dirty="0"/>
              <a:t>především podpora </a:t>
            </a:r>
            <a:r>
              <a:rPr lang="cs-CZ" sz="2000" dirty="0">
                <a:solidFill>
                  <a:schemeClr val="tx2"/>
                </a:solidFill>
              </a:rPr>
              <a:t>nestátních</a:t>
            </a:r>
            <a:r>
              <a:rPr lang="cs-CZ" sz="2000" b="1" dirty="0"/>
              <a:t> </a:t>
            </a:r>
            <a:r>
              <a:rPr lang="cs-CZ" sz="2000" dirty="0"/>
              <a:t>neziskových organizací zaměřených na sport</a:t>
            </a:r>
          </a:p>
          <a:p>
            <a:r>
              <a:rPr lang="cs-CZ" sz="2000" dirty="0"/>
              <a:t>Cílem je podpora aktivního sportování obyvatelstva </a:t>
            </a:r>
          </a:p>
          <a:p>
            <a:r>
              <a:rPr lang="cs-CZ" sz="2000" dirty="0"/>
              <a:t>Snaha o zvýšení pohybové rekreace</a:t>
            </a:r>
          </a:p>
          <a:p>
            <a:r>
              <a:rPr lang="cs-CZ" sz="2000" b="1" dirty="0">
                <a:solidFill>
                  <a:schemeClr val="accent1"/>
                </a:solidFill>
              </a:rPr>
              <a:t>Negrantová politika </a:t>
            </a:r>
          </a:p>
          <a:p>
            <a:r>
              <a:rPr lang="cs-CZ" sz="2000" dirty="0"/>
              <a:t>Zaměřena na podporu profesionálního sportu</a:t>
            </a:r>
            <a:endParaRPr lang="cs-CZ" sz="2000" b="1" dirty="0">
              <a:solidFill>
                <a:srgbClr val="6E6D37"/>
              </a:solidFill>
            </a:endParaRPr>
          </a:p>
          <a:p>
            <a:r>
              <a:rPr lang="cs-CZ" sz="2000" dirty="0">
                <a:solidFill>
                  <a:schemeClr val="tx2"/>
                </a:solidFill>
              </a:rPr>
              <a:t>Cílem je zvýšení prestiže</a:t>
            </a:r>
          </a:p>
          <a:p>
            <a:r>
              <a:rPr lang="cs-CZ" sz="2000" dirty="0">
                <a:solidFill>
                  <a:schemeClr val="tx2"/>
                </a:solidFill>
              </a:rPr>
              <a:t>Snaha o zvýšení popularity kraje prostřednictvím sportu</a:t>
            </a:r>
            <a:endParaRPr lang="cs-CZ" sz="2000" dirty="0"/>
          </a:p>
          <a:p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7856512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Programy podpory – kraje - 2018</a:t>
            </a:r>
          </a:p>
        </p:txBody>
      </p:sp>
      <p:graphicFrame>
        <p:nvGraphicFramePr>
          <p:cNvPr id="4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655198"/>
              </p:ext>
            </p:extLst>
          </p:nvPr>
        </p:nvGraphicFramePr>
        <p:xfrm>
          <a:off x="1159318" y="1700214"/>
          <a:ext cx="7632700" cy="4465639"/>
        </p:xfrm>
        <a:graphic>
          <a:graphicData uri="http://schemas.openxmlformats.org/drawingml/2006/table">
            <a:tbl>
              <a:tblPr/>
              <a:tblGrid>
                <a:gridCol w="190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30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Přehled finančních prostředků jednotlivých krajů ČR do oblasti sportu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Praha 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350 000 000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Královehradecký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12 265 000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Středočeský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29 100 000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Pardubický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10 020 000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Jihočeský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17 700 000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Vysočina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48 436 000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Plzeňský</a:t>
                      </a:r>
                      <a:endParaRPr kumimoji="0" lang="cs-CZ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 6 255 000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Jihomoravský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22 000 000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Karlovarský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15 175 000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Olomoucký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32 700 000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8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Ústecký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 9 200 000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Zlínský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20 707 000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0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Liberecký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 7 000 000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Moravskoslezský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35 000 000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84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Celkem  615 558 000</a:t>
                      </a:r>
                      <a:endParaRPr kumimoji="0" lang="cs-CZ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627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E8A2-B81C-044E-A39E-3F1D80D8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Obecní financování sportu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05F005-6A3A-C345-8719-19146DFDA3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Formy podpory sportu na obecní úrovni</a:t>
            </a:r>
          </a:p>
        </p:txBody>
      </p:sp>
    </p:spTree>
    <p:extLst>
      <p:ext uri="{BB962C8B-B14F-4D97-AF65-F5344CB8AC3E}">
        <p14:creationId xmlns:p14="http://schemas.microsoft.com/office/powerpoint/2010/main" val="12955107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Programy podpory - obce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Podpora z obcí</a:t>
            </a:r>
          </a:p>
          <a:p>
            <a:r>
              <a:rPr lang="cs-CZ" altLang="cs-CZ" sz="2000" dirty="0"/>
              <a:t>Rozlišné dle jednotlivé obce</a:t>
            </a:r>
          </a:p>
          <a:p>
            <a:r>
              <a:rPr lang="cs-CZ" altLang="cs-CZ" sz="2000" dirty="0"/>
              <a:t>Vždy podání žádostí v druhé polovině roku na další období</a:t>
            </a:r>
          </a:p>
          <a:p>
            <a:r>
              <a:rPr lang="cs-CZ" altLang="cs-CZ" sz="2000" dirty="0"/>
              <a:t>Např. v roce 2021 na rok 2022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294650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Programy podpory - obce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cs-CZ" altLang="cs-CZ" sz="2000" dirty="0"/>
              <a:t>Formy možné podpory na obecní úrovni</a:t>
            </a:r>
          </a:p>
          <a:p>
            <a:r>
              <a:rPr lang="cs-CZ" altLang="cs-CZ" sz="2000" dirty="0"/>
              <a:t>Dotační podpora:</a:t>
            </a:r>
          </a:p>
          <a:p>
            <a:pPr lvl="1"/>
            <a:r>
              <a:rPr lang="cs-CZ" altLang="cs-CZ" sz="1800" b="1" dirty="0"/>
              <a:t>Nárokové (neúčelové)</a:t>
            </a:r>
          </a:p>
          <a:p>
            <a:pPr lvl="1"/>
            <a:r>
              <a:rPr lang="cs-CZ" altLang="cs-CZ" sz="1800" dirty="0"/>
              <a:t>Obvykle podle počtu členů (primárně mládež)</a:t>
            </a:r>
          </a:p>
          <a:p>
            <a:pPr lvl="1"/>
            <a:r>
              <a:rPr lang="cs-CZ" altLang="cs-CZ" sz="1800" b="1" dirty="0"/>
              <a:t>Nenárokové (účelové)</a:t>
            </a:r>
          </a:p>
          <a:p>
            <a:pPr lvl="1"/>
            <a:r>
              <a:rPr lang="cs-CZ" altLang="cs-CZ" sz="1800" dirty="0"/>
              <a:t>Provoz a údržba (klub, sportoviště)</a:t>
            </a:r>
          </a:p>
          <a:p>
            <a:pPr lvl="1"/>
            <a:r>
              <a:rPr lang="cs-CZ" altLang="cs-CZ" sz="1800" dirty="0"/>
              <a:t>Organizace sportovních akcí v dané lokalitě</a:t>
            </a:r>
          </a:p>
          <a:p>
            <a:r>
              <a:rPr lang="cs-CZ" altLang="cs-CZ" sz="2000" dirty="0"/>
              <a:t>Investice do budování sportovní infrastruktury </a:t>
            </a:r>
          </a:p>
          <a:p>
            <a:r>
              <a:rPr lang="cs-CZ" altLang="cs-CZ" sz="2000" dirty="0"/>
              <a:t>Opravy sportovní infrastruktury</a:t>
            </a:r>
          </a:p>
          <a:p>
            <a:r>
              <a:rPr lang="cs-CZ" altLang="cs-CZ" sz="2000" dirty="0"/>
              <a:t>Výhodné pronájmy sportovních zařízení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14131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E8A2-B81C-044E-A39E-3F1D80D8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Obecní financování sportu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05F005-6A3A-C345-8719-19146DFDA3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Programy podpory v hl. m. Praze </a:t>
            </a:r>
            <a:r>
              <a:rPr lang="cs-CZ" dirty="0"/>
              <a:t>| vypsané v roce 2022 na rok 2023, celkem 7 výzev| investiční i neinvestiční</a:t>
            </a:r>
          </a:p>
        </p:txBody>
      </p:sp>
    </p:spTree>
    <p:extLst>
      <p:ext uri="{BB962C8B-B14F-4D97-AF65-F5344CB8AC3E}">
        <p14:creationId xmlns:p14="http://schemas.microsoft.com/office/powerpoint/2010/main" val="23678482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cs-CZ" dirty="0"/>
              <a:t>Program podpory sportu a tělovýchovy v Praze pro rok 2023</a:t>
            </a:r>
            <a:endParaRPr lang="cs-CZ" altLang="cs-CZ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Podávání žádostí v roce 2022</a:t>
            </a:r>
          </a:p>
          <a:p>
            <a:r>
              <a:rPr lang="cs-CZ" altLang="cs-CZ" sz="2000" dirty="0"/>
              <a:t>Pravidelné (drobné změny)</a:t>
            </a:r>
          </a:p>
          <a:p>
            <a:r>
              <a:rPr lang="cs-CZ" altLang="cs-CZ" sz="2000" dirty="0"/>
              <a:t>Většinou kolem 6-8 dotačních titulů</a:t>
            </a:r>
          </a:p>
          <a:p>
            <a:r>
              <a:rPr lang="cs-CZ" altLang="cs-CZ" sz="2000" dirty="0"/>
              <a:t>Pro rok 2023: 7 dotačních titulů</a:t>
            </a:r>
          </a:p>
        </p:txBody>
      </p:sp>
    </p:spTree>
    <p:extLst>
      <p:ext uri="{BB962C8B-B14F-4D97-AF65-F5344CB8AC3E}">
        <p14:creationId xmlns:p14="http://schemas.microsoft.com/office/powerpoint/2010/main" val="422701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cs-CZ"/>
              <a:t>Program podpory sportu a tělovýchovy v Praze pro rok 2022</a:t>
            </a:r>
            <a:endParaRPr lang="cs-CZ" alt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b="1" dirty="0"/>
              <a:t>Systémový rozvoj sportu dětí a mládeže</a:t>
            </a:r>
          </a:p>
          <a:p>
            <a:r>
              <a:rPr lang="cs-CZ" altLang="cs-CZ" sz="2000" b="1" dirty="0"/>
              <a:t>Investice do sportovního zařízení </a:t>
            </a:r>
          </a:p>
          <a:p>
            <a:r>
              <a:rPr lang="cs-CZ" altLang="cs-CZ" sz="2000" b="1" dirty="0"/>
              <a:t>Provoz sportovních zařízení</a:t>
            </a:r>
          </a:p>
          <a:p>
            <a:r>
              <a:rPr lang="cs-CZ" altLang="cs-CZ" sz="2000" b="1" dirty="0"/>
              <a:t>Sportovní akce</a:t>
            </a:r>
          </a:p>
          <a:p>
            <a:r>
              <a:rPr lang="cs-CZ" altLang="cs-CZ" sz="2000" b="1" dirty="0"/>
              <a:t>Sport pro všechny</a:t>
            </a:r>
          </a:p>
          <a:p>
            <a:r>
              <a:rPr lang="cs-CZ" altLang="cs-CZ" sz="2000" b="1" dirty="0"/>
              <a:t>Sportovní činnost handicapovaných</a:t>
            </a:r>
          </a:p>
          <a:p>
            <a:r>
              <a:rPr lang="cs-CZ" altLang="cs-CZ" sz="2000" b="1" dirty="0"/>
              <a:t>Stroje a sportovní potřeby</a:t>
            </a:r>
          </a:p>
        </p:txBody>
      </p:sp>
    </p:spTree>
    <p:extLst>
      <p:ext uri="{BB962C8B-B14F-4D97-AF65-F5344CB8AC3E}">
        <p14:creationId xmlns:p14="http://schemas.microsoft.com/office/powerpoint/2010/main" val="908176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Systémový rozvoj sportu dětí a mládeže</a:t>
            </a:r>
            <a:endParaRPr lang="cs-CZ" altLang="cs-CZ"/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3430"/>
          </a:xfrm>
        </p:spPr>
        <p:txBody>
          <a:bodyPr>
            <a:noAutofit/>
          </a:bodyPr>
          <a:lstStyle/>
          <a:p>
            <a:r>
              <a:rPr lang="cs-CZ" altLang="cs-CZ" sz="2000" dirty="0"/>
              <a:t>Věk 6-18 let</a:t>
            </a:r>
          </a:p>
          <a:p>
            <a:r>
              <a:rPr lang="cs-CZ" altLang="cs-CZ" sz="2000" dirty="0"/>
              <a:t>Neinvestiční náklady:</a:t>
            </a:r>
          </a:p>
          <a:p>
            <a:pPr lvl="1"/>
            <a:r>
              <a:rPr lang="cs-CZ" altLang="cs-CZ" sz="1800" dirty="0"/>
              <a:t>Odměna trenéra s adekvátní kvalifikací </a:t>
            </a:r>
          </a:p>
          <a:p>
            <a:pPr lvl="1"/>
            <a:r>
              <a:rPr lang="cs-CZ" altLang="cs-CZ" sz="1800" dirty="0"/>
              <a:t>Pořízení materiálního vybavení</a:t>
            </a:r>
          </a:p>
          <a:p>
            <a:pPr lvl="1"/>
            <a:r>
              <a:rPr lang="cs-CZ" altLang="cs-CZ" sz="1800" dirty="0"/>
              <a:t>Zdravotní prohlídky</a:t>
            </a:r>
          </a:p>
          <a:p>
            <a:pPr lvl="1"/>
            <a:r>
              <a:rPr lang="cs-CZ" altLang="cs-CZ" sz="1800" dirty="0"/>
              <a:t>Krátkodobý pronájem sportovního zařízení (v Praze)</a:t>
            </a:r>
          </a:p>
          <a:p>
            <a:pPr lvl="1"/>
            <a:endParaRPr lang="cs-CZ" altLang="cs-CZ" sz="1800" dirty="0"/>
          </a:p>
          <a:p>
            <a:pPr lvl="1"/>
            <a:r>
              <a:rPr lang="cs-CZ" altLang="cs-CZ" sz="1800" dirty="0"/>
              <a:t>Až 100% nákladů</a:t>
            </a:r>
          </a:p>
          <a:p>
            <a:pPr lvl="1"/>
            <a:r>
              <a:rPr lang="cs-CZ" altLang="cs-CZ" sz="1800" dirty="0"/>
              <a:t>Minimálně 100 000 Kč</a:t>
            </a:r>
          </a:p>
          <a:p>
            <a:pPr lvl="1"/>
            <a:r>
              <a:rPr lang="cs-CZ" altLang="cs-CZ" sz="1800" dirty="0"/>
              <a:t>Maximálně 50 000 000 Kč</a:t>
            </a:r>
          </a:p>
        </p:txBody>
      </p:sp>
    </p:spTree>
    <p:extLst>
      <p:ext uri="{BB962C8B-B14F-4D97-AF65-F5344CB8AC3E}">
        <p14:creationId xmlns:p14="http://schemas.microsoft.com/office/powerpoint/2010/main" val="3505161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Neinvestiční dotační výzvy NSA – pro rok 2024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80260"/>
            <a:ext cx="8981016" cy="3966210"/>
          </a:xfrm>
        </p:spPr>
        <p:txBody>
          <a:bodyPr>
            <a:normAutofit/>
          </a:bodyPr>
          <a:lstStyle/>
          <a:p>
            <a:r>
              <a:rPr lang="cs-CZ" sz="2000" b="1" dirty="0"/>
              <a:t>Výzva koncepce ZOH26 + LOH28| </a:t>
            </a:r>
            <a:r>
              <a:rPr lang="cs-CZ" sz="2000" dirty="0" err="1"/>
              <a:t>repre</a:t>
            </a:r>
            <a:r>
              <a:rPr lang="cs-CZ" sz="2000" dirty="0"/>
              <a:t> žen – nesoutěžní výzva</a:t>
            </a:r>
          </a:p>
          <a:p>
            <a:r>
              <a:rPr lang="cs-CZ" sz="2000" b="1" dirty="0"/>
              <a:t>Můj klub 2024</a:t>
            </a:r>
          </a:p>
          <a:p>
            <a:r>
              <a:rPr lang="cs-CZ" sz="2000" b="1" dirty="0"/>
              <a:t>Všesportovní organizace 2024</a:t>
            </a:r>
          </a:p>
          <a:p>
            <a:r>
              <a:rPr lang="cs-CZ" sz="2000" b="1" dirty="0"/>
              <a:t>Zastřešující sportovní organizace 2024</a:t>
            </a:r>
          </a:p>
          <a:p>
            <a:r>
              <a:rPr lang="cs-CZ" sz="2000" b="1" dirty="0"/>
              <a:t>UNISPORT 2024</a:t>
            </a:r>
          </a:p>
          <a:p>
            <a:r>
              <a:rPr lang="cs-CZ" sz="2000" b="1" dirty="0"/>
              <a:t>Sportovní organizace olympijského hnutí 2024</a:t>
            </a:r>
          </a:p>
          <a:p>
            <a:r>
              <a:rPr lang="cs-CZ" sz="2000" b="1" dirty="0"/>
              <a:t>Podpora sportovních organizací svazového charakteru 2024</a:t>
            </a:r>
          </a:p>
          <a:p>
            <a:r>
              <a:rPr lang="cs-CZ" sz="2000" b="1" dirty="0"/>
              <a:t>Významné sportovní akce 2024</a:t>
            </a:r>
          </a:p>
          <a:p>
            <a:r>
              <a:rPr lang="cs-CZ" sz="2000" b="1" dirty="0"/>
              <a:t>Významné sportovní akce mimořádné důležitosti 2024</a:t>
            </a:r>
          </a:p>
        </p:txBody>
      </p:sp>
    </p:spTree>
    <p:extLst>
      <p:ext uri="{BB962C8B-B14F-4D97-AF65-F5344CB8AC3E}">
        <p14:creationId xmlns:p14="http://schemas.microsoft.com/office/powerpoint/2010/main" val="3872839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Systémový rozvoj sportu dětí a mládeže</a:t>
            </a:r>
            <a:endParaRPr lang="cs-CZ" altLang="cs-CZ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Žadatel</a:t>
            </a:r>
          </a:p>
          <a:p>
            <a:pPr lvl="1"/>
            <a:r>
              <a:rPr lang="cs-CZ" altLang="cs-CZ" sz="1800" dirty="0"/>
              <a:t>Zastřešující organizace na území hlavního města</a:t>
            </a:r>
          </a:p>
          <a:p>
            <a:pPr lvl="1"/>
            <a:r>
              <a:rPr lang="cs-CZ" altLang="cs-CZ" sz="1800" dirty="0"/>
              <a:t>Případně zastřešující organizace na úrovni celorepublikové</a:t>
            </a:r>
          </a:p>
        </p:txBody>
      </p:sp>
    </p:spTree>
    <p:extLst>
      <p:ext uri="{BB962C8B-B14F-4D97-AF65-F5344CB8AC3E}">
        <p14:creationId xmlns:p14="http://schemas.microsoft.com/office/powerpoint/2010/main" val="152498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Investice do sportovního zařízení 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Výstavba, technické zhodnocení 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zařízení</a:t>
            </a:r>
          </a:p>
          <a:p>
            <a:r>
              <a:rPr lang="cs-CZ" altLang="cs-CZ" sz="2000" dirty="0"/>
              <a:t>Investiční náklady:</a:t>
            </a:r>
          </a:p>
          <a:p>
            <a:pPr lvl="1"/>
            <a:r>
              <a:rPr lang="cs-CZ" altLang="cs-CZ" sz="1800" dirty="0"/>
              <a:t>Zhodnocení nemovité věci – výstavba</a:t>
            </a:r>
          </a:p>
          <a:p>
            <a:pPr lvl="1"/>
            <a:r>
              <a:rPr lang="cs-CZ" altLang="cs-CZ" sz="1800" dirty="0"/>
              <a:t>Rekonstrukce, modernizace, nástavba</a:t>
            </a:r>
          </a:p>
          <a:p>
            <a:pPr lvl="1"/>
            <a:r>
              <a:rPr lang="cs-CZ" altLang="cs-CZ" sz="1800" dirty="0"/>
              <a:t>Projektová dokumentace pro stavbu</a:t>
            </a:r>
          </a:p>
          <a:p>
            <a:pPr lvl="1"/>
            <a:endParaRPr lang="cs-CZ" altLang="cs-CZ" sz="1800" dirty="0"/>
          </a:p>
          <a:p>
            <a:pPr lvl="1"/>
            <a:r>
              <a:rPr lang="cs-CZ" altLang="cs-CZ" sz="1800" dirty="0"/>
              <a:t>Až 80% nákladů</a:t>
            </a:r>
          </a:p>
          <a:p>
            <a:pPr lvl="1"/>
            <a:r>
              <a:rPr lang="cs-CZ" altLang="cs-CZ" sz="1800" dirty="0"/>
              <a:t>Minimálně 500 000 Kč</a:t>
            </a:r>
          </a:p>
          <a:p>
            <a:pPr lvl="1"/>
            <a:r>
              <a:rPr lang="cs-CZ" altLang="cs-CZ" sz="1800" dirty="0"/>
              <a:t>Maximálně 20 000 000 Kč</a:t>
            </a:r>
          </a:p>
        </p:txBody>
      </p:sp>
    </p:spTree>
    <p:extLst>
      <p:ext uri="{BB962C8B-B14F-4D97-AF65-F5344CB8AC3E}">
        <p14:creationId xmlns:p14="http://schemas.microsoft.com/office/powerpoint/2010/main" val="36305694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Investice do sportovního zařízení 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Žadatel</a:t>
            </a:r>
          </a:p>
          <a:p>
            <a:pPr lvl="1"/>
            <a:r>
              <a:rPr lang="cs-CZ" altLang="cs-CZ" sz="1800" dirty="0"/>
              <a:t>Vlastník sportovního zařízení</a:t>
            </a:r>
          </a:p>
          <a:p>
            <a:pPr lvl="1"/>
            <a:r>
              <a:rPr lang="cs-CZ" altLang="cs-CZ" sz="1800" dirty="0"/>
              <a:t>Výhradní provozovatel (minimálně 5 let)</a:t>
            </a:r>
          </a:p>
        </p:txBody>
      </p:sp>
    </p:spTree>
    <p:extLst>
      <p:ext uri="{BB962C8B-B14F-4D97-AF65-F5344CB8AC3E}">
        <p14:creationId xmlns:p14="http://schemas.microsoft.com/office/powerpoint/2010/main" val="30936080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Provoz sportovních zařízení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Veřejně přístupné, organizovaná činnost dětí a mládeže</a:t>
            </a:r>
          </a:p>
          <a:p>
            <a:r>
              <a:rPr lang="cs-CZ" altLang="cs-CZ" sz="2000" dirty="0"/>
              <a:t>Neinvestiční náklady:</a:t>
            </a:r>
          </a:p>
          <a:p>
            <a:pPr lvl="1"/>
            <a:r>
              <a:rPr lang="cs-CZ" altLang="cs-CZ" sz="1800" dirty="0"/>
              <a:t>Spotřeba energií</a:t>
            </a:r>
          </a:p>
          <a:p>
            <a:pPr lvl="1"/>
            <a:r>
              <a:rPr lang="cs-CZ" altLang="cs-CZ" sz="1800" dirty="0"/>
              <a:t>Mzdové náklady včetně odvodů</a:t>
            </a:r>
          </a:p>
          <a:p>
            <a:pPr lvl="1"/>
            <a:r>
              <a:rPr lang="cs-CZ" altLang="cs-CZ" sz="1800" dirty="0"/>
              <a:t>Náklady spojené s běžnou údržbou</a:t>
            </a:r>
          </a:p>
          <a:p>
            <a:pPr lvl="1"/>
            <a:r>
              <a:rPr lang="cs-CZ" altLang="cs-CZ" sz="1800" dirty="0"/>
              <a:t>Provozní služby (revize, deratizace, úklid, závlahový systém)</a:t>
            </a:r>
          </a:p>
          <a:p>
            <a:pPr lvl="1"/>
            <a:r>
              <a:rPr lang="cs-CZ" altLang="cs-CZ" sz="1800" dirty="0"/>
              <a:t>Až 100% nákladů</a:t>
            </a:r>
          </a:p>
          <a:p>
            <a:pPr lvl="1"/>
            <a:r>
              <a:rPr lang="cs-CZ" altLang="cs-CZ" sz="1800" dirty="0"/>
              <a:t>Minimálně 50 000 Kč</a:t>
            </a:r>
          </a:p>
          <a:p>
            <a:pPr lvl="1"/>
            <a:r>
              <a:rPr lang="cs-CZ" altLang="cs-CZ" sz="1800" dirty="0"/>
              <a:t>Maximálně 5 000 000 Kč</a:t>
            </a:r>
          </a:p>
        </p:txBody>
      </p:sp>
    </p:spTree>
    <p:extLst>
      <p:ext uri="{BB962C8B-B14F-4D97-AF65-F5344CB8AC3E}">
        <p14:creationId xmlns:p14="http://schemas.microsoft.com/office/powerpoint/2010/main" val="15770509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Provoz sportovních zařízení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Žadatel</a:t>
            </a:r>
          </a:p>
          <a:p>
            <a:pPr lvl="1"/>
            <a:r>
              <a:rPr lang="cs-CZ" altLang="cs-CZ" sz="1800" dirty="0"/>
              <a:t>Vlastník sportovního zařízení</a:t>
            </a:r>
          </a:p>
          <a:p>
            <a:pPr lvl="1"/>
            <a:r>
              <a:rPr lang="cs-CZ" altLang="cs-CZ" sz="1800" dirty="0"/>
              <a:t>Výhradní provozovatel</a:t>
            </a:r>
          </a:p>
        </p:txBody>
      </p:sp>
    </p:spTree>
    <p:extLst>
      <p:ext uri="{BB962C8B-B14F-4D97-AF65-F5344CB8AC3E}">
        <p14:creationId xmlns:p14="http://schemas.microsoft.com/office/powerpoint/2010/main" val="27549716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Sportovní akce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Jednorázové akce</a:t>
            </a:r>
          </a:p>
          <a:p>
            <a:r>
              <a:rPr lang="cs-CZ" altLang="cs-CZ" sz="2000" dirty="0"/>
              <a:t>Aktivní účast mládeže do 18 let</a:t>
            </a:r>
          </a:p>
          <a:p>
            <a:r>
              <a:rPr lang="cs-CZ" altLang="cs-CZ" sz="2000" dirty="0"/>
              <a:t>Významné akce se zapojením veřejnosti</a:t>
            </a:r>
          </a:p>
          <a:p>
            <a:r>
              <a:rPr lang="cs-CZ" altLang="cs-CZ" sz="2000" dirty="0"/>
              <a:t>Významné akce mezinárodního významu</a:t>
            </a:r>
          </a:p>
          <a:p>
            <a:r>
              <a:rPr lang="cs-CZ" altLang="cs-CZ" sz="2000" dirty="0"/>
              <a:t>Neinvestiční náklady:</a:t>
            </a:r>
          </a:p>
          <a:p>
            <a:pPr lvl="1"/>
            <a:r>
              <a:rPr lang="cs-CZ" altLang="cs-CZ" sz="1800" dirty="0"/>
              <a:t>Pronájem zařízení</a:t>
            </a:r>
          </a:p>
          <a:p>
            <a:pPr lvl="1"/>
            <a:r>
              <a:rPr lang="cs-CZ" altLang="cs-CZ" sz="1800" dirty="0"/>
              <a:t>Organizační a technické zabezpečení</a:t>
            </a:r>
          </a:p>
          <a:p>
            <a:pPr lvl="1"/>
            <a:r>
              <a:rPr lang="cs-CZ" altLang="cs-CZ" sz="1800" dirty="0"/>
              <a:t>Ceny pro účastníky (medaile apod.)</a:t>
            </a:r>
          </a:p>
          <a:p>
            <a:pPr lvl="1"/>
            <a:r>
              <a:rPr lang="cs-CZ" altLang="cs-CZ" sz="1800" dirty="0"/>
              <a:t>Náklady na rozhodčí</a:t>
            </a:r>
          </a:p>
        </p:txBody>
      </p:sp>
    </p:spTree>
    <p:extLst>
      <p:ext uri="{BB962C8B-B14F-4D97-AF65-F5344CB8AC3E}">
        <p14:creationId xmlns:p14="http://schemas.microsoft.com/office/powerpoint/2010/main" val="12516821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Sportovní akce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altLang="cs-CZ" sz="1800" dirty="0"/>
              <a:t>Až 100% nákladů</a:t>
            </a:r>
          </a:p>
          <a:p>
            <a:pPr lvl="1"/>
            <a:r>
              <a:rPr lang="cs-CZ" altLang="cs-CZ" sz="1800" dirty="0"/>
              <a:t>Minimálně 50 000 Kč</a:t>
            </a:r>
          </a:p>
          <a:p>
            <a:pPr lvl="1"/>
            <a:r>
              <a:rPr lang="cs-CZ" altLang="cs-CZ" sz="1800" dirty="0"/>
              <a:t>Maximálně 3 000 000 Kč</a:t>
            </a:r>
          </a:p>
          <a:p>
            <a:pPr lvl="1"/>
            <a:endParaRPr lang="cs-CZ" altLang="cs-CZ" sz="1800" dirty="0"/>
          </a:p>
          <a:p>
            <a:pPr lvl="1"/>
            <a:endParaRPr lang="cs-CZ" altLang="cs-CZ" sz="1800" dirty="0"/>
          </a:p>
          <a:p>
            <a:r>
              <a:rPr lang="cs-CZ" altLang="cs-CZ" sz="2000" dirty="0"/>
              <a:t>Žadatel</a:t>
            </a:r>
          </a:p>
          <a:p>
            <a:pPr lvl="1"/>
            <a:r>
              <a:rPr lang="cs-CZ" altLang="cs-CZ" sz="1800" dirty="0"/>
              <a:t>Výhradní a jediný pořadatel akce</a:t>
            </a:r>
          </a:p>
          <a:p>
            <a:pPr lvl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212344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Sport pro všechny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Mládež do 18 let a lidé starší 65 let</a:t>
            </a:r>
          </a:p>
          <a:p>
            <a:r>
              <a:rPr lang="cs-CZ" altLang="cs-CZ" sz="2000" dirty="0"/>
              <a:t>Nesoutěžní pravidelné aktivity (např. zdravý životní styl)</a:t>
            </a:r>
          </a:p>
          <a:p>
            <a:r>
              <a:rPr lang="cs-CZ" altLang="cs-CZ" sz="2000" dirty="0"/>
              <a:t>Neinvestiční náklady:</a:t>
            </a:r>
          </a:p>
          <a:p>
            <a:pPr lvl="1"/>
            <a:r>
              <a:rPr lang="cs-CZ" altLang="cs-CZ" sz="1800" dirty="0"/>
              <a:t>Odměna lektora</a:t>
            </a:r>
          </a:p>
          <a:p>
            <a:pPr lvl="1"/>
            <a:r>
              <a:rPr lang="cs-CZ" altLang="cs-CZ" sz="1800" dirty="0"/>
              <a:t>Materiální vybavení</a:t>
            </a:r>
          </a:p>
          <a:p>
            <a:pPr lvl="1"/>
            <a:r>
              <a:rPr lang="cs-CZ" altLang="cs-CZ" sz="1800" dirty="0"/>
              <a:t>Krátkodobý pronájem</a:t>
            </a:r>
          </a:p>
          <a:p>
            <a:pPr lvl="1"/>
            <a:r>
              <a:rPr lang="cs-CZ" altLang="cs-CZ" sz="1800" dirty="0"/>
              <a:t>Až 100% nákladů</a:t>
            </a:r>
          </a:p>
          <a:p>
            <a:pPr lvl="1"/>
            <a:r>
              <a:rPr lang="cs-CZ" altLang="cs-CZ" sz="1800" dirty="0"/>
              <a:t>Minimálně 50 000 Kč</a:t>
            </a:r>
          </a:p>
          <a:p>
            <a:pPr lvl="1"/>
            <a:r>
              <a:rPr lang="cs-CZ" altLang="cs-CZ" sz="1800" dirty="0"/>
              <a:t>Maximálně 250 000 Kč</a:t>
            </a:r>
          </a:p>
        </p:txBody>
      </p:sp>
    </p:spTree>
    <p:extLst>
      <p:ext uri="{BB962C8B-B14F-4D97-AF65-F5344CB8AC3E}">
        <p14:creationId xmlns:p14="http://schemas.microsoft.com/office/powerpoint/2010/main" val="27522455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Sport pro všechny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Žadatel</a:t>
            </a:r>
          </a:p>
          <a:p>
            <a:pPr lvl="1"/>
            <a:r>
              <a:rPr lang="cs-CZ" altLang="cs-CZ" sz="1800" dirty="0"/>
              <a:t>Provoz činnosti v oblasti tělovýchovy a sportu v Praze</a:t>
            </a:r>
          </a:p>
        </p:txBody>
      </p:sp>
    </p:spTree>
    <p:extLst>
      <p:ext uri="{BB962C8B-B14F-4D97-AF65-F5344CB8AC3E}">
        <p14:creationId xmlns:p14="http://schemas.microsoft.com/office/powerpoint/2010/main" val="14576567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Sportovní činnost handicapovaných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Pro sportovní kluby v oblasti handicapovaných</a:t>
            </a:r>
          </a:p>
          <a:p>
            <a:r>
              <a:rPr lang="cs-CZ" altLang="cs-CZ" sz="2000" dirty="0"/>
              <a:t>Mentálně, sluchově, zrakově apod.</a:t>
            </a:r>
          </a:p>
          <a:p>
            <a:r>
              <a:rPr lang="cs-CZ" altLang="cs-CZ" sz="2000" dirty="0"/>
              <a:t>Neinvestiční náklady:</a:t>
            </a:r>
          </a:p>
          <a:p>
            <a:pPr lvl="1"/>
            <a:r>
              <a:rPr lang="cs-CZ" altLang="cs-CZ" sz="1800" dirty="0"/>
              <a:t>Odměna trenéra</a:t>
            </a:r>
          </a:p>
          <a:p>
            <a:pPr lvl="1"/>
            <a:r>
              <a:rPr lang="cs-CZ" altLang="cs-CZ" sz="1800" dirty="0"/>
              <a:t>Materiální vybavení</a:t>
            </a:r>
          </a:p>
          <a:p>
            <a:pPr lvl="1"/>
            <a:r>
              <a:rPr lang="cs-CZ" altLang="cs-CZ" sz="1800" dirty="0"/>
              <a:t>Nájemné na vozidlo pro handicapované </a:t>
            </a:r>
          </a:p>
          <a:p>
            <a:pPr lvl="1"/>
            <a:r>
              <a:rPr lang="cs-CZ" altLang="cs-CZ" sz="1800" dirty="0"/>
              <a:t>Až 100% nákladů</a:t>
            </a:r>
          </a:p>
          <a:p>
            <a:pPr lvl="1"/>
            <a:r>
              <a:rPr lang="cs-CZ" altLang="cs-CZ" sz="1800" dirty="0"/>
              <a:t>Minimálně 50 000 Kč</a:t>
            </a:r>
          </a:p>
          <a:p>
            <a:pPr lvl="1"/>
            <a:r>
              <a:rPr lang="cs-CZ" altLang="cs-CZ" sz="1800" dirty="0"/>
              <a:t>Maximálně 500 000 Kč</a:t>
            </a:r>
          </a:p>
        </p:txBody>
      </p:sp>
    </p:spTree>
    <p:extLst>
      <p:ext uri="{BB962C8B-B14F-4D97-AF65-F5344CB8AC3E}">
        <p14:creationId xmlns:p14="http://schemas.microsoft.com/office/powerpoint/2010/main" val="364391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2D641-7F78-8F46-9693-47E328B29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neinvestiční výzvy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AE9A15D-4E2B-694B-AC1A-1EAECC57D5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Vybrané neinvestiční výzvy |Všesportovní organizace + Můj Klub </a:t>
            </a:r>
          </a:p>
        </p:txBody>
      </p:sp>
    </p:spTree>
    <p:extLst>
      <p:ext uri="{BB962C8B-B14F-4D97-AF65-F5344CB8AC3E}">
        <p14:creationId xmlns:p14="http://schemas.microsoft.com/office/powerpoint/2010/main" val="25451830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Sportovní činnost handicapovaných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Žadatel</a:t>
            </a:r>
          </a:p>
          <a:p>
            <a:pPr lvl="1"/>
            <a:r>
              <a:rPr lang="cs-CZ" altLang="cs-CZ" sz="1800" dirty="0"/>
              <a:t>Provoz činnosti v oblasti tělovýchovy a sportu handicapovaných v Praze</a:t>
            </a:r>
          </a:p>
        </p:txBody>
      </p:sp>
    </p:spTree>
    <p:extLst>
      <p:ext uri="{BB962C8B-B14F-4D97-AF65-F5344CB8AC3E}">
        <p14:creationId xmlns:p14="http://schemas.microsoft.com/office/powerpoint/2010/main" val="34018299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Stroje a sportovní potřeby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Obnova vybavenosti sportovních zařízení</a:t>
            </a:r>
          </a:p>
          <a:p>
            <a:endParaRPr lang="cs-CZ" altLang="cs-CZ" sz="2000" dirty="0"/>
          </a:p>
          <a:p>
            <a:r>
              <a:rPr lang="cs-CZ" altLang="cs-CZ" sz="2000" dirty="0"/>
              <a:t>Investiční náklady:</a:t>
            </a:r>
          </a:p>
          <a:p>
            <a:pPr lvl="1"/>
            <a:r>
              <a:rPr lang="cs-CZ" altLang="cs-CZ" sz="1800" dirty="0"/>
              <a:t>Stroje a zařízení pro úpravu sportovních povrchů</a:t>
            </a:r>
          </a:p>
          <a:p>
            <a:pPr lvl="1"/>
            <a:r>
              <a:rPr lang="cs-CZ" altLang="cs-CZ" sz="1800" dirty="0"/>
              <a:t>Pořízení sportovních potřeb</a:t>
            </a:r>
          </a:p>
          <a:p>
            <a:pPr lvl="1"/>
            <a:r>
              <a:rPr lang="cs-CZ" altLang="cs-CZ" sz="1800" dirty="0"/>
              <a:t>Až 80% nákladů</a:t>
            </a:r>
          </a:p>
          <a:p>
            <a:pPr lvl="1"/>
            <a:r>
              <a:rPr lang="cs-CZ" altLang="cs-CZ" sz="1800" dirty="0"/>
              <a:t>Minimálně 50 000 Kč</a:t>
            </a:r>
          </a:p>
          <a:p>
            <a:pPr lvl="1"/>
            <a:r>
              <a:rPr lang="cs-CZ" altLang="cs-CZ" sz="1800" dirty="0"/>
              <a:t>Maximálně  250 000 Kč</a:t>
            </a:r>
          </a:p>
        </p:txBody>
      </p:sp>
    </p:spTree>
    <p:extLst>
      <p:ext uri="{BB962C8B-B14F-4D97-AF65-F5344CB8AC3E}">
        <p14:creationId xmlns:p14="http://schemas.microsoft.com/office/powerpoint/2010/main" val="217616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FB1B3-F075-9B45-9746-D46B95BA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4BAE6A-26E7-8F44-AFBE-ED1CD3971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470400"/>
          </a:xfrm>
        </p:spPr>
        <p:txBody>
          <a:bodyPr>
            <a:noAutofit/>
          </a:bodyPr>
          <a:lstStyle/>
          <a:p>
            <a:r>
              <a:rPr lang="cs-CZ" sz="2000" dirty="0">
                <a:hlinkClick r:id="rId2"/>
              </a:rPr>
              <a:t>https://agenturasport.cz</a:t>
            </a:r>
            <a:endParaRPr lang="cs-CZ" sz="2000" dirty="0"/>
          </a:p>
          <a:p>
            <a:r>
              <a:rPr lang="cs-CZ" sz="2000" dirty="0">
                <a:hlinkClick r:id="rId3"/>
              </a:rPr>
              <a:t>https://www.msmt.cz/sport-1</a:t>
            </a:r>
            <a:endParaRPr lang="cs-CZ" sz="2000" dirty="0"/>
          </a:p>
          <a:p>
            <a:r>
              <a:rPr lang="en-US" sz="2000" dirty="0" err="1"/>
              <a:t>Zákon</a:t>
            </a:r>
            <a:r>
              <a:rPr lang="en-US" sz="2000" dirty="0"/>
              <a:t> </a:t>
            </a:r>
            <a:r>
              <a:rPr lang="en-US" sz="2000" dirty="0" err="1"/>
              <a:t>č</a:t>
            </a:r>
            <a:r>
              <a:rPr lang="en-US" sz="2000" dirty="0"/>
              <a:t>. 115/2001 Sb., </a:t>
            </a:r>
            <a:r>
              <a:rPr lang="en-US" sz="2000" dirty="0" err="1"/>
              <a:t>Zákon</a:t>
            </a:r>
            <a:r>
              <a:rPr lang="en-US" sz="2000" dirty="0"/>
              <a:t> o </a:t>
            </a:r>
            <a:r>
              <a:rPr lang="en-US" sz="2000" dirty="0" err="1"/>
              <a:t>podpoře</a:t>
            </a:r>
            <a:r>
              <a:rPr lang="en-US" sz="2000" dirty="0"/>
              <a:t> </a:t>
            </a:r>
            <a:r>
              <a:rPr lang="en-US" sz="2000" dirty="0" err="1"/>
              <a:t>sportu</a:t>
            </a:r>
            <a:endParaRPr lang="en-US" sz="2000" dirty="0"/>
          </a:p>
          <a:p>
            <a:r>
              <a:rPr lang="cs-CZ" sz="2000" dirty="0"/>
              <a:t>NOVOTNÝ, J. Sport v ekonomice. Vyd. 1.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Česká republika, 2011. ISBN 978-80-7357-666-0.011.</a:t>
            </a:r>
          </a:p>
          <a:p>
            <a:r>
              <a:rPr lang="cs-CZ" sz="2000" dirty="0"/>
              <a:t>NOVÁ, J. a kolektiv. Management, marketing a ekonomika sportu. 1.vyd. Brno: Masarykova univerzita, 2016.284 s. ISBN 978-80-210-8346-2.</a:t>
            </a:r>
          </a:p>
          <a:p>
            <a:r>
              <a:rPr lang="cs-CZ" sz="2000" dirty="0"/>
              <a:t>KUNZ, V. Sportovní marketing: CSR a sponzoring. 1. vyd. Praha: </a:t>
            </a:r>
            <a:r>
              <a:rPr lang="cs-CZ" sz="2000" dirty="0" err="1"/>
              <a:t>Grada</a:t>
            </a:r>
            <a:r>
              <a:rPr lang="cs-CZ" sz="2000" dirty="0"/>
              <a:t>, 2018. 176 s. ISBN 978-80-247-3772-0.</a:t>
            </a:r>
          </a:p>
          <a:p>
            <a:r>
              <a:rPr lang="cs-CZ" sz="2000" dirty="0"/>
              <a:t>Kraft, J., Kocourek, A., &amp; Bednářová, P. (2017). Ekonomie I. Technická univerzita v Liberci.</a:t>
            </a:r>
            <a:br>
              <a:rPr lang="cs-CZ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9121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2D641-7F78-8F46-9693-47E328B29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neinvestiční výzvy – Všesportovní organizace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AE9A15D-4E2B-694B-AC1A-1EAECC57D5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395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Všesportovní organizace – kdo?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0190"/>
            <a:ext cx="8596668" cy="5132069"/>
          </a:xfrm>
        </p:spPr>
        <p:txBody>
          <a:bodyPr>
            <a:normAutofit/>
          </a:bodyPr>
          <a:lstStyle/>
          <a:p>
            <a:r>
              <a:rPr lang="cs-CZ" sz="2000" dirty="0"/>
              <a:t>Celostátní působnost </a:t>
            </a:r>
          </a:p>
          <a:p>
            <a:r>
              <a:rPr lang="cs-CZ" sz="2000" dirty="0"/>
              <a:t>Organizovaný a neorganizovaný sport a pohybová rekreace určené širokým vrstvám obyvatelstva.</a:t>
            </a:r>
          </a:p>
          <a:p>
            <a:r>
              <a:rPr lang="cs-CZ" sz="2000" dirty="0"/>
              <a:t>Předmětem činnosti je pravidelná (celoroční) organizace všesportovní pohybové aktivity ve prospěch svých členů a široké veřejnosti zaměřené zejména na:</a:t>
            </a:r>
          </a:p>
          <a:p>
            <a:pPr lvl="1"/>
            <a:r>
              <a:rPr lang="cs-CZ" sz="1800" dirty="0"/>
              <a:t>Podporu aktivního životního stylu</a:t>
            </a:r>
          </a:p>
          <a:p>
            <a:pPr lvl="1"/>
            <a:r>
              <a:rPr lang="cs-CZ" sz="1800" dirty="0"/>
              <a:t>Rozvoj a zvyšování tělesné zdatnosti</a:t>
            </a:r>
          </a:p>
          <a:p>
            <a:pPr lvl="1"/>
            <a:r>
              <a:rPr lang="cs-CZ" sz="1800" dirty="0"/>
              <a:t>Upevnění a zachování zdraví, redukci hmotnosti</a:t>
            </a:r>
          </a:p>
          <a:p>
            <a:pPr lvl="1"/>
            <a:r>
              <a:rPr lang="cs-CZ" sz="1800" dirty="0"/>
              <a:t>Podporu aktivního trávení volného času</a:t>
            </a:r>
          </a:p>
          <a:p>
            <a:pPr lvl="1"/>
            <a:r>
              <a:rPr lang="cs-CZ" sz="1800" dirty="0"/>
              <a:t>Zvýšení a zachování pohybové výkonnosti</a:t>
            </a:r>
          </a:p>
          <a:p>
            <a:pPr lvl="1"/>
            <a:r>
              <a:rPr lang="cs-CZ" sz="1800" dirty="0"/>
              <a:t>Prodloužení délky aktivního věku</a:t>
            </a:r>
          </a:p>
        </p:txBody>
      </p:sp>
    </p:spTree>
    <p:extLst>
      <p:ext uri="{BB962C8B-B14F-4D97-AF65-F5344CB8AC3E}">
        <p14:creationId xmlns:p14="http://schemas.microsoft.com/office/powerpoint/2010/main" val="3198642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Všesportovní organizace – účel výzvy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3060"/>
            <a:ext cx="8596668" cy="5097780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/>
              <a:t>podpora činnosti sportovní organizace všesportovního charakteru</a:t>
            </a:r>
          </a:p>
          <a:p>
            <a:r>
              <a:rPr lang="cs-CZ" sz="2200" dirty="0"/>
              <a:t>Podpořené činnosti B: </a:t>
            </a:r>
          </a:p>
          <a:p>
            <a:pPr lvl="1"/>
            <a:r>
              <a:rPr lang="cs-CZ" sz="2000" dirty="0"/>
              <a:t>organizace a zajištění XVII. všesokolského sletu</a:t>
            </a:r>
          </a:p>
          <a:p>
            <a:r>
              <a:rPr lang="cs-CZ" sz="2200" dirty="0"/>
              <a:t>Podpořené činnosti A: </a:t>
            </a:r>
          </a:p>
          <a:p>
            <a:pPr lvl="1"/>
            <a:r>
              <a:rPr lang="cs-CZ" sz="1900" dirty="0"/>
              <a:t>a) organizace pravidelných pohybových aktivit pro organizované sportovce či veřejnost se zacílením na zdraví, zdatnost a aktivní životní styl,</a:t>
            </a:r>
          </a:p>
          <a:p>
            <a:pPr lvl="1"/>
            <a:r>
              <a:rPr lang="cs-CZ" sz="1900" dirty="0"/>
              <a:t>b) organizace pohybových programů sportu pro všechny, zejména vícegeneračních a rodinných pohybových programů, zdravotně orientovaných pohybových programů a pohybových programů pro seniory,</a:t>
            </a:r>
          </a:p>
          <a:p>
            <a:pPr lvl="1"/>
            <a:r>
              <a:rPr lang="cs-CZ" sz="1900" dirty="0"/>
              <a:t>c) vzdělávání trenérů, cvičitelů a dalších odborníků včetně dobrovolných pracovníků zajišťujících realizaci pohybových programů a aktivit v oblasti sportu pro všechny,</a:t>
            </a:r>
          </a:p>
          <a:p>
            <a:pPr lvl="1"/>
            <a:r>
              <a:rPr lang="cs-CZ" sz="1900" dirty="0"/>
              <a:t>d) organizace sportovních přehlídek, slavností, festivalů a masových sportovních akcí v oblasti sportu pro všechny,</a:t>
            </a:r>
          </a:p>
          <a:p>
            <a:pPr lvl="1"/>
            <a:r>
              <a:rPr lang="cs-CZ" sz="1900" dirty="0"/>
              <a:t>e) rozvoje pohybové turistiky,</a:t>
            </a:r>
          </a:p>
          <a:p>
            <a:pPr lvl="1"/>
            <a:r>
              <a:rPr lang="cs-CZ" sz="1900" dirty="0"/>
              <a:t>f) rozvoje pohybové rekreace a rekreačního sportu.</a:t>
            </a:r>
          </a:p>
          <a:p>
            <a:pPr lvl="1"/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955070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Všesportovní organizace – výše a žadatel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1650"/>
            <a:ext cx="8596668" cy="4754880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Celková alokace: 165 000 000 Kč</a:t>
            </a:r>
          </a:p>
          <a:p>
            <a:pPr lvl="1"/>
            <a:r>
              <a:rPr lang="cs-CZ" sz="1800" dirty="0"/>
              <a:t>A) 85 000 000 Kč</a:t>
            </a:r>
          </a:p>
          <a:p>
            <a:pPr lvl="1"/>
            <a:r>
              <a:rPr lang="cs-CZ" sz="1800" dirty="0"/>
              <a:t>B) 80 000 000 Kč</a:t>
            </a:r>
          </a:p>
          <a:p>
            <a:r>
              <a:rPr lang="cs-CZ" sz="2000" b="1" dirty="0"/>
              <a:t>Podmínky pro žadatele:</a:t>
            </a:r>
          </a:p>
          <a:p>
            <a:pPr lvl="1"/>
            <a:r>
              <a:rPr lang="cs-CZ" sz="1800" dirty="0"/>
              <a:t>žadatel má právní formu spolku </a:t>
            </a:r>
          </a:p>
          <a:p>
            <a:pPr lvl="1"/>
            <a:r>
              <a:rPr lang="cs-CZ" sz="1800" dirty="0"/>
              <a:t>žadatelem je sportovní organizací všesportovního charakteru </a:t>
            </a:r>
          </a:p>
          <a:p>
            <a:pPr lvl="1"/>
            <a:r>
              <a:rPr lang="cs-CZ" sz="1800" dirty="0"/>
              <a:t>působnost žadatele je celostátní </a:t>
            </a:r>
          </a:p>
          <a:p>
            <a:pPr lvl="1"/>
            <a:r>
              <a:rPr lang="cs-CZ" sz="1800" dirty="0"/>
              <a:t>ke dni podání žádosti o poskytnutí dotace je alespoň po dobu pěti (5) let hlavním předmětem činnosti žadatele činnost sportovní</a:t>
            </a:r>
          </a:p>
          <a:p>
            <a:pPr lvl="1"/>
            <a:r>
              <a:rPr lang="cs-CZ" sz="1800" dirty="0"/>
              <a:t>žadatel je zapsán v Rejstříku sportu</a:t>
            </a:r>
          </a:p>
          <a:p>
            <a:pPr lvl="1"/>
            <a:r>
              <a:rPr lang="cs-CZ" sz="1800" dirty="0"/>
              <a:t>žadatel je bezúhonnou osobou</a:t>
            </a:r>
          </a:p>
          <a:p>
            <a:pPr lvl="1"/>
            <a:r>
              <a:rPr lang="cs-CZ" sz="1800" dirty="0"/>
              <a:t>žadatel je </a:t>
            </a:r>
            <a:r>
              <a:rPr lang="cs-CZ" sz="1800" dirty="0" err="1"/>
              <a:t>bezdlužnou</a:t>
            </a:r>
            <a:r>
              <a:rPr lang="cs-CZ" sz="1800" dirty="0"/>
              <a:t> osobou</a:t>
            </a:r>
          </a:p>
          <a:p>
            <a:pPr lvl="1"/>
            <a:r>
              <a:rPr lang="cs-CZ" sz="1800" dirty="0"/>
              <a:t>žadatel nesmí být v likvidaci, v insolvenci nebo exekuci</a:t>
            </a:r>
          </a:p>
        </p:txBody>
      </p:sp>
    </p:spTree>
    <p:extLst>
      <p:ext uri="{BB962C8B-B14F-4D97-AF65-F5344CB8AC3E}">
        <p14:creationId xmlns:p14="http://schemas.microsoft.com/office/powerpoint/2010/main" val="1159680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Všesportovní organizace –Vybrané způsobilé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40230"/>
            <a:ext cx="8596668" cy="4674870"/>
          </a:xfrm>
        </p:spPr>
        <p:txBody>
          <a:bodyPr>
            <a:noAutofit/>
          </a:bodyPr>
          <a:lstStyle/>
          <a:p>
            <a:r>
              <a:rPr lang="cs-CZ" dirty="0"/>
              <a:t>Náklady na zabezpečení sportovní, tělovýchovné, organizační a servisní funkce sportovní organizace</a:t>
            </a:r>
          </a:p>
          <a:p>
            <a:r>
              <a:rPr lang="cs-CZ" dirty="0"/>
              <a:t>Náklady na údržbu a provoz sportovních zařízení ve vlastnictví žadatele maximálně do výše 10 % poskytnuté dotace</a:t>
            </a:r>
          </a:p>
          <a:p>
            <a:r>
              <a:rPr lang="cs-CZ" dirty="0"/>
              <a:t>Výdaje na osobní náklady zaměstnanců – trenérů a členů realizačního týmu (maximálně 60 000 Kč měsíčně) – platí pro DPP i DPČ (hodinová sazba max. 400 Kč)</a:t>
            </a:r>
          </a:p>
          <a:p>
            <a:r>
              <a:rPr lang="cs-CZ" dirty="0"/>
              <a:t>Náklady na trenérské služby, služby zdravotního zabezpečení, metodické služby, služby technického a servisního zabezpečení</a:t>
            </a:r>
          </a:p>
          <a:p>
            <a:r>
              <a:rPr lang="cs-CZ" dirty="0"/>
              <a:t>Nájemné prostor a zařízení; </a:t>
            </a:r>
            <a:r>
              <a:rPr lang="pl-PL" dirty="0"/>
              <a:t>cestovné, startovné a náklady na dopravu </a:t>
            </a:r>
          </a:p>
          <a:p>
            <a:r>
              <a:rPr lang="cs-CZ" dirty="0"/>
              <a:t>náklady na vzdělávání cvičitelů, trenérů, lektorů, instruktorů a dalších odborníků včetně dobrovolných pracovníků podílejících se na daných aktivitách</a:t>
            </a:r>
          </a:p>
          <a:p>
            <a:r>
              <a:rPr lang="cs-CZ" dirty="0"/>
              <a:t>náklady na organizaci sportovních přehlídek, slavností, festivalů a masových sportovních akcí a další…</a:t>
            </a:r>
          </a:p>
        </p:txBody>
      </p:sp>
    </p:spTree>
    <p:extLst>
      <p:ext uri="{BB962C8B-B14F-4D97-AF65-F5344CB8AC3E}">
        <p14:creationId xmlns:p14="http://schemas.microsoft.com/office/powerpoint/2010/main" val="205589436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{DBE74CEF-36B3-0D48-B361-50BD11F0F4B6}tf10001060</Template>
  <TotalTime>7649</TotalTime>
  <Words>1818</Words>
  <Application>Microsoft Office PowerPoint</Application>
  <PresentationFormat>Širokoúhlá obrazovka</PresentationFormat>
  <Paragraphs>307</Paragraphs>
  <Slides>42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Calibri</vt:lpstr>
      <vt:lpstr>Trebuchet MS</vt:lpstr>
      <vt:lpstr>Wingdings 3</vt:lpstr>
      <vt:lpstr>Fazeta</vt:lpstr>
      <vt:lpstr>Ekonomie, ekonomika a management sportu</vt:lpstr>
      <vt:lpstr>Obsah</vt:lpstr>
      <vt:lpstr>Neinvestiční dotační výzvy NSA – pro rok 2024</vt:lpstr>
      <vt:lpstr>Vybrané neinvestiční výzvy</vt:lpstr>
      <vt:lpstr>Vybrané neinvestiční výzvy – Všesportovní organizace</vt:lpstr>
      <vt:lpstr>Všesportovní organizace – kdo?</vt:lpstr>
      <vt:lpstr>Všesportovní organizace – účel výzvy</vt:lpstr>
      <vt:lpstr>Všesportovní organizace – výše a žadatel</vt:lpstr>
      <vt:lpstr>Všesportovní organizace –Vybrané způsobilé náklady</vt:lpstr>
      <vt:lpstr>Všesportovní organizace – podpořené dříve</vt:lpstr>
      <vt:lpstr>Vybrané neinvestiční výzvy – Můj klub</vt:lpstr>
      <vt:lpstr>Můj klub 2023</vt:lpstr>
      <vt:lpstr>Můj klub 2023 – na co lze dotaci využít?</vt:lpstr>
      <vt:lpstr>Můj klub 2023 – výše dotace</vt:lpstr>
      <vt:lpstr>Můj klub 2022 – výše dotace</vt:lpstr>
      <vt:lpstr>Můj klub 2023</vt:lpstr>
      <vt:lpstr>Můj klub v gesci MŠMT – rozdíly MŠMT – NSA 2020 – NSA 2021</vt:lpstr>
      <vt:lpstr>Čerpal Váš klub dotaci a v jaké výši?</vt:lpstr>
      <vt:lpstr>Krajské financování sportu</vt:lpstr>
      <vt:lpstr>Programy podpory - municipality</vt:lpstr>
      <vt:lpstr>Programy podpory - kraje</vt:lpstr>
      <vt:lpstr>Programy podpory – kraje - 2018</vt:lpstr>
      <vt:lpstr>Obecní financování sportu</vt:lpstr>
      <vt:lpstr>Programy podpory - obce</vt:lpstr>
      <vt:lpstr>Programy podpory - obce</vt:lpstr>
      <vt:lpstr>Obecní financování sportu</vt:lpstr>
      <vt:lpstr>Program podpory sportu a tělovýchovy v Praze pro rok 2023</vt:lpstr>
      <vt:lpstr>Program podpory sportu a tělovýchovy v Praze pro rok 2022</vt:lpstr>
      <vt:lpstr>Systémový rozvoj sportu dětí a mládeže</vt:lpstr>
      <vt:lpstr>Systémový rozvoj sportu dětí a mládeže</vt:lpstr>
      <vt:lpstr>Investice do sportovního zařízení </vt:lpstr>
      <vt:lpstr>Investice do sportovního zařízení </vt:lpstr>
      <vt:lpstr>Provoz sportovních zařízení</vt:lpstr>
      <vt:lpstr>Provoz sportovních zařízení</vt:lpstr>
      <vt:lpstr>Sportovní akce</vt:lpstr>
      <vt:lpstr>Sportovní akce</vt:lpstr>
      <vt:lpstr>Sport pro všechny</vt:lpstr>
      <vt:lpstr>Sport pro všechny</vt:lpstr>
      <vt:lpstr>Sportovní činnost handicapovaných</vt:lpstr>
      <vt:lpstr>Sportovní činnost handicapovaných</vt:lpstr>
      <vt:lpstr>Stroje a sportovní potřeby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Ekonomie, ekonomika a management sportu</dc:title>
  <dc:creator>Daniel Opelík</dc:creator>
  <cp:lastModifiedBy>Daniel Opelík</cp:lastModifiedBy>
  <cp:revision>91</cp:revision>
  <dcterms:created xsi:type="dcterms:W3CDTF">2021-02-11T10:01:32Z</dcterms:created>
  <dcterms:modified xsi:type="dcterms:W3CDTF">2024-05-15T06:21:33Z</dcterms:modified>
</cp:coreProperties>
</file>