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84" r:id="rId4"/>
    <p:sldId id="295" r:id="rId5"/>
    <p:sldId id="285" r:id="rId6"/>
    <p:sldId id="277" r:id="rId7"/>
    <p:sldId id="290" r:id="rId8"/>
    <p:sldId id="280" r:id="rId9"/>
    <p:sldId id="288" r:id="rId10"/>
    <p:sldId id="291" r:id="rId11"/>
    <p:sldId id="299" r:id="rId12"/>
    <p:sldId id="296" r:id="rId13"/>
    <p:sldId id="278" r:id="rId14"/>
    <p:sldId id="297" r:id="rId15"/>
    <p:sldId id="298" r:id="rId16"/>
    <p:sldId id="287" r:id="rId17"/>
    <p:sldId id="289" r:id="rId18"/>
    <p:sldId id="286" r:id="rId19"/>
    <p:sldId id="292" r:id="rId20"/>
    <p:sldId id="293" r:id="rId21"/>
    <p:sldId id="294" r:id="rId22"/>
    <p:sldId id="271" r:id="rId23"/>
    <p:sldId id="272" r:id="rId24"/>
    <p:sldId id="273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92" d="100"/>
          <a:sy n="92" d="100"/>
        </p:scale>
        <p:origin x="119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D8642D8-F106-4C7F-8CED-7C60415280CC}" type="datetimeFigureOut">
              <a:rPr lang="cs-CZ" smtClean="0"/>
              <a:pPr/>
              <a:t>12.10.2025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213580F-5D47-40CD-94BD-206079A86A4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 lekce 2 </a:t>
            </a:r>
            <a:br>
              <a:rPr lang="cs-CZ" dirty="0"/>
            </a:br>
            <a:r>
              <a:rPr lang="cs-CZ" dirty="0"/>
              <a:t>Kde to je?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Radomila Kotková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BCBA0C-FD17-483E-8BF1-FB8BB261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Supermarket je nahoře, náměstí je dole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621B204-512E-4AB4-A315-4BF87E2A1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396" y="4150114"/>
            <a:ext cx="3334801" cy="215817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F1F170B-4B7A-48CD-B2EE-20AD3DB73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045" y="1628800"/>
            <a:ext cx="3505504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0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533400" y="56388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cs-CZ" sz="440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r="1431"/>
          <a:stretch>
            <a:fillRect/>
          </a:stretch>
        </p:blipFill>
        <p:spPr bwMode="auto">
          <a:xfrm>
            <a:off x="323528" y="2305810"/>
            <a:ext cx="2281113" cy="296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Kniha je vlevo, kolo je vpravo, </a:t>
            </a:r>
            <a:br>
              <a:rPr lang="cs-CZ" sz="3600" dirty="0"/>
            </a:br>
            <a:r>
              <a:rPr lang="cs-CZ" sz="3600" dirty="0"/>
              <a:t>dům je uprostřed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2" name="Zástupný symbol pro obsah 1">
            <a:extLst>
              <a:ext uri="{FF2B5EF4-FFF2-40B4-BE49-F238E27FC236}">
                <a16:creationId xmlns:a16="http://schemas.microsoft.com/office/drawing/2014/main" id="{93A87328-8614-4D78-BFEB-0FC9481A8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7918" y="2312987"/>
            <a:ext cx="3126838" cy="27721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04036B5-9AB1-4F02-AA50-339569548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062" y="2653992"/>
            <a:ext cx="3213938" cy="22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7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KavárnA</a:t>
            </a:r>
            <a:r>
              <a:rPr lang="cs-CZ" sz="3200" dirty="0"/>
              <a:t> je vlevo, škola je vpravo, restaurace je uprostřed</a:t>
            </a:r>
          </a:p>
        </p:txBody>
      </p:sp>
      <p:pic>
        <p:nvPicPr>
          <p:cNvPr id="8" name="Zástupný symbol pro obsah 3" descr="Výsledek obrázku pro kavárna logo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02003"/>
            <a:ext cx="2548215" cy="257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Zástupný symbol pro obsah 3" descr="Výsledek obrázku pro škola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84" y="2161756"/>
            <a:ext cx="2857500" cy="277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ástupný symbol pro obsah 3" descr="Výsledek obrázku pro restaurace piktogram">
            <a:extLst>
              <a:ext uri="{FF2B5EF4-FFF2-40B4-BE49-F238E27FC236}">
                <a16:creationId xmlns:a16="http://schemas.microsoft.com/office/drawing/2014/main" id="{94C7376A-32E2-4A24-B4FE-1AD3E99B1FFF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54593"/>
            <a:ext cx="2736303" cy="30564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836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číšník je vlevo, učitel vpravo a zpěvák je uprostřed</a:t>
            </a:r>
          </a:p>
        </p:txBody>
      </p:sp>
      <p:pic>
        <p:nvPicPr>
          <p:cNvPr id="8" name="Zástupný symbol pro obsah 8" descr="U&amp;ccaron;itel obecný"/>
          <p:cNvPicPr>
            <a:picLocks noGrp="1"/>
          </p:cNvPicPr>
          <p:nvPr>
            <p:ph sz="half" idx="2"/>
          </p:nvPr>
        </p:nvPicPr>
        <p:blipFill rotWithShape="1">
          <a:blip r:embed="rId2" cstate="print"/>
          <a:srcRect r="11418"/>
          <a:stretch/>
        </p:blipFill>
        <p:spPr>
          <a:xfrm>
            <a:off x="6084168" y="2784764"/>
            <a:ext cx="2736304" cy="2736304"/>
          </a:xfr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0BF95E0-272F-4C1E-9C07-E7D57CAAED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17929"/>
          <a:stretch/>
        </p:blipFill>
        <p:spPr>
          <a:xfrm>
            <a:off x="107504" y="3140968"/>
            <a:ext cx="2843808" cy="237626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1D44703-7959-440B-A9C6-D174FBD6A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380" y="3429000"/>
            <a:ext cx="2689240" cy="2018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číšník je vlevo, učitel vpravo a zpěvák je nahoře</a:t>
            </a:r>
          </a:p>
        </p:txBody>
      </p:sp>
      <p:pic>
        <p:nvPicPr>
          <p:cNvPr id="8" name="Zástupný symbol pro obsah 8" descr="U&amp;ccaron;itel obecný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0032" y="3593049"/>
            <a:ext cx="3089027" cy="2736304"/>
          </a:xfr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0BF95E0-272F-4C1E-9C07-E7D57CAAED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3933056"/>
            <a:ext cx="3465053" cy="237626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1D44703-7959-440B-A9C6-D174FBD6A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265" y="1659769"/>
            <a:ext cx="3278556" cy="202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9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3200" dirty="0"/>
          </a:p>
        </p:txBody>
      </p:sp>
      <p:pic>
        <p:nvPicPr>
          <p:cNvPr id="8" name="Zástupný symbol pro obsah 3" descr="Výsledek obrázku pro kavárna logo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69" y="3960465"/>
            <a:ext cx="2548215" cy="257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Zástupný symbol pro obsah 3" descr="Výsledek obrázku pro škola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84" y="2161756"/>
            <a:ext cx="2857500" cy="277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ástupný symbol pro obsah 3" descr="Výsledek obrázku pro restaurace piktogram">
            <a:extLst>
              <a:ext uri="{FF2B5EF4-FFF2-40B4-BE49-F238E27FC236}">
                <a16:creationId xmlns:a16="http://schemas.microsoft.com/office/drawing/2014/main" id="{94C7376A-32E2-4A24-B4FE-1AD3E99B1FFF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681" y="-65169"/>
            <a:ext cx="2736303" cy="3056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A69CEF8-ECD3-4F5E-81C3-95B8547B0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738732"/>
            <a:ext cx="3200677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9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27CD9-8EAC-4BDE-8396-F336FF2D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AF45D28E-6610-4D9D-95A3-75A664619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1650096"/>
            <a:ext cx="3335812" cy="216024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5810AD7-D1DA-4DDC-BADB-7A23CD8F1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678871"/>
            <a:ext cx="3200357" cy="216024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2A018EB-5F28-4076-AECA-2FBA68075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6056" y="4005064"/>
            <a:ext cx="3503305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11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E6ACEA4-9FFE-41A9-9B89-49880B386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90" y="233534"/>
            <a:ext cx="3021201" cy="19548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E30FCE4-64CA-4C55-A2E1-D7FD3985C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1C0BB68-1253-4DB0-B21C-9AE36ECDA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090" y="4669572"/>
            <a:ext cx="2932343" cy="19548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2341B4E-0769-4BA2-9A36-4F854E38A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331" y="4534885"/>
            <a:ext cx="3225055" cy="218424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09AD5B6-6A60-4253-939F-6999EA4D5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1056" y="233534"/>
            <a:ext cx="3343330" cy="208958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B6EC0E3-89D0-46C5-AA2D-61CEA9AA6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617" y="2122705"/>
            <a:ext cx="3462828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96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Ptejte se spolužáka, odpovídejte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200" dirty="0"/>
              <a:t>Kde je počítač?</a:t>
            </a:r>
          </a:p>
          <a:p>
            <a:r>
              <a:rPr lang="cs-CZ" sz="3200" dirty="0"/>
              <a:t>Kde je stůl?</a:t>
            </a:r>
          </a:p>
          <a:p>
            <a:r>
              <a:rPr lang="cs-CZ" sz="3200" dirty="0"/>
              <a:t>Kde je okno?</a:t>
            </a:r>
          </a:p>
          <a:p>
            <a:r>
              <a:rPr lang="cs-CZ" sz="3200" dirty="0"/>
              <a:t>Kde je lampa? </a:t>
            </a:r>
          </a:p>
          <a:p>
            <a:r>
              <a:rPr lang="cs-CZ" sz="3200" dirty="0"/>
              <a:t>Kde je tabule?</a:t>
            </a:r>
          </a:p>
          <a:p>
            <a:r>
              <a:rPr lang="cs-CZ" sz="3200" dirty="0"/>
              <a:t>Kde je </a:t>
            </a:r>
            <a:r>
              <a:rPr lang="cs-CZ" sz="3200" dirty="0" err="1"/>
              <a:t>Alina</a:t>
            </a:r>
            <a:r>
              <a:rPr lang="cs-CZ" sz="3200" dirty="0"/>
              <a:t>/ Tom/ Eliáš…..?</a:t>
            </a:r>
          </a:p>
          <a:p>
            <a:r>
              <a:rPr lang="cs-CZ" sz="3200" dirty="0"/>
              <a:t>Kde jsou dveře (</a:t>
            </a:r>
            <a:r>
              <a:rPr lang="cs-CZ" sz="3200" dirty="0" err="1"/>
              <a:t>doors</a:t>
            </a:r>
            <a:r>
              <a:rPr lang="cs-CZ" sz="3200" dirty="0"/>
              <a:t>)?</a:t>
            </a:r>
          </a:p>
          <a:p>
            <a:r>
              <a:rPr lang="cs-CZ" sz="3200" dirty="0"/>
              <a:t>Kde je menza?</a:t>
            </a:r>
          </a:p>
          <a:p>
            <a:r>
              <a:rPr lang="cs-CZ" sz="3200" dirty="0"/>
              <a:t>Kde je toaleta?</a:t>
            </a:r>
          </a:p>
          <a:p>
            <a:r>
              <a:rPr lang="cs-CZ" sz="3200" dirty="0"/>
              <a:t>Kde je kuchyň pro studenty? </a:t>
            </a:r>
          </a:p>
        </p:txBody>
      </p:sp>
    </p:spTree>
    <p:extLst>
      <p:ext uri="{BB962C8B-B14F-4D97-AF65-F5344CB8AC3E}">
        <p14:creationId xmlns:p14="http://schemas.microsoft.com/office/powerpoint/2010/main" val="1896837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Kam půjdete?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67544" y="5733256"/>
            <a:ext cx="3510096" cy="591344"/>
          </a:xfrm>
        </p:spPr>
        <p:txBody>
          <a:bodyPr>
            <a:noAutofit/>
          </a:bodyPr>
          <a:lstStyle/>
          <a:p>
            <a:r>
              <a:rPr lang="cs-CZ" sz="4400" dirty="0"/>
              <a:t>doleva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3"/>
          </p:nvPr>
        </p:nvSpPr>
        <p:spPr>
          <a:xfrm>
            <a:off x="4178808" y="5733256"/>
            <a:ext cx="3489536" cy="591344"/>
          </a:xfrm>
        </p:spPr>
        <p:txBody>
          <a:bodyPr>
            <a:noAutofit/>
          </a:bodyPr>
          <a:lstStyle/>
          <a:p>
            <a:r>
              <a:rPr lang="cs-CZ" sz="4400" dirty="0"/>
              <a:t>doprava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E794941D-100C-402E-A32F-6686D68874E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660232" y="3149761"/>
            <a:ext cx="1068605" cy="1068605"/>
          </a:xfrm>
          <a:prstGeom prst="rect">
            <a:avLst/>
          </a:prstGeom>
        </p:spPr>
      </p:pic>
      <p:sp>
        <p:nvSpPr>
          <p:cNvPr id="10" name="Šipka doleva 9"/>
          <p:cNvSpPr/>
          <p:nvPr/>
        </p:nvSpPr>
        <p:spPr>
          <a:xfrm>
            <a:off x="1619672" y="3068960"/>
            <a:ext cx="1872208" cy="12961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4644008" y="3140968"/>
            <a:ext cx="1800200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Hvězda: šesticípá 1">
            <a:extLst>
              <a:ext uri="{FF2B5EF4-FFF2-40B4-BE49-F238E27FC236}">
                <a16:creationId xmlns:a16="http://schemas.microsoft.com/office/drawing/2014/main" id="{C4B9F6A2-D4CE-4742-BD10-60AE8C95EB63}"/>
              </a:ext>
            </a:extLst>
          </p:cNvPr>
          <p:cNvSpPr/>
          <p:nvPr/>
        </p:nvSpPr>
        <p:spPr>
          <a:xfrm>
            <a:off x="511263" y="3277710"/>
            <a:ext cx="914400" cy="914400"/>
          </a:xfrm>
          <a:prstGeom prst="star6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74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Kde to je? 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67544" y="5733256"/>
            <a:ext cx="3510096" cy="591344"/>
          </a:xfrm>
        </p:spPr>
        <p:txBody>
          <a:bodyPr>
            <a:noAutofit/>
          </a:bodyPr>
          <a:lstStyle/>
          <a:p>
            <a:r>
              <a:rPr lang="cs-CZ" sz="4400" dirty="0"/>
              <a:t>Vlevo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3"/>
          </p:nvPr>
        </p:nvSpPr>
        <p:spPr>
          <a:xfrm>
            <a:off x="4178808" y="5733256"/>
            <a:ext cx="3489536" cy="591344"/>
          </a:xfrm>
        </p:spPr>
        <p:txBody>
          <a:bodyPr>
            <a:noAutofit/>
          </a:bodyPr>
          <a:lstStyle/>
          <a:p>
            <a:r>
              <a:rPr lang="cs-CZ" sz="4400" dirty="0"/>
              <a:t>Vpravo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E794941D-100C-402E-A32F-6686D68874E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771682" y="3233284"/>
            <a:ext cx="957155" cy="957155"/>
          </a:xfrm>
          <a:prstGeom prst="rect">
            <a:avLst/>
          </a:prstGeom>
        </p:spPr>
      </p:pic>
      <p:sp>
        <p:nvSpPr>
          <p:cNvPr id="2" name="Hvězda: šesticípá 1">
            <a:extLst>
              <a:ext uri="{FF2B5EF4-FFF2-40B4-BE49-F238E27FC236}">
                <a16:creationId xmlns:a16="http://schemas.microsoft.com/office/drawing/2014/main" id="{C4B9F6A2-D4CE-4742-BD10-60AE8C95EB63}"/>
              </a:ext>
            </a:extLst>
          </p:cNvPr>
          <p:cNvSpPr/>
          <p:nvPr/>
        </p:nvSpPr>
        <p:spPr>
          <a:xfrm>
            <a:off x="511263" y="3277710"/>
            <a:ext cx="914400" cy="914400"/>
          </a:xfrm>
          <a:prstGeom prst="star6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6120" y="108232"/>
            <a:ext cx="7242048" cy="1143000"/>
          </a:xfrm>
        </p:spPr>
        <p:txBody>
          <a:bodyPr/>
          <a:lstStyle/>
          <a:p>
            <a:r>
              <a:rPr lang="cs-CZ" dirty="0"/>
              <a:t>Kam půjdete?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NAHORU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DOLŮ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>
          <a:xfrm rot="5400000">
            <a:off x="935596" y="3320988"/>
            <a:ext cx="2376264" cy="144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4"/>
          </p:nvPr>
        </p:nvSpPr>
        <p:spPr>
          <a:xfrm rot="16200000">
            <a:off x="5004048" y="2204864"/>
            <a:ext cx="2232248" cy="1656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73EA8A0-6E78-4626-A6DD-6FB8597E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58" y="1573506"/>
            <a:ext cx="957155" cy="9571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D5AFC37-E3A0-41B9-BFBB-A58E46F3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594" y="4336101"/>
            <a:ext cx="957155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6BDA5-AA1D-4AC4-AACB-00A1D873C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Kde je to?        Kam půjdu?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D1F4D44-F0B0-4E90-8126-2CF540096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CB05F92-1BDD-4E70-A79F-37E2BAFFD307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2BD41557-550A-4275-A6B2-84FF8143193E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395536" y="2060848"/>
            <a:ext cx="3582104" cy="376579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levo</a:t>
            </a:r>
          </a:p>
          <a:p>
            <a:pPr>
              <a:lnSpc>
                <a:spcPct val="150000"/>
              </a:lnSpc>
            </a:pPr>
            <a:r>
              <a:rPr lang="cs-CZ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pravo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Nahoře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Dole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uprostřed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5E6AB31-EE52-4FD3-B2C5-DD8718A3B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83968" y="2204864"/>
            <a:ext cx="3415280" cy="362177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leva</a:t>
            </a:r>
          </a:p>
          <a:p>
            <a:pPr>
              <a:lnSpc>
                <a:spcPct val="150000"/>
              </a:lnSpc>
            </a:pPr>
            <a:r>
              <a:rPr lang="cs-CZ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prava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Nahoru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Dolů</a:t>
            </a:r>
          </a:p>
          <a:p>
            <a:pPr>
              <a:lnSpc>
                <a:spcPct val="150000"/>
              </a:lnSpc>
            </a:pPr>
            <a:r>
              <a:rPr lang="cs-CZ" sz="3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prostřed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9529E5-4F0E-43F1-AAC9-C727588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314661"/>
            <a:ext cx="2230557" cy="94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0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1452776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sz="2000" dirty="0"/>
              <a:t>Kdo je </a:t>
            </a:r>
            <a:r>
              <a:rPr lang="cs-CZ" sz="2000" dirty="0" err="1"/>
              <a:t>anna</a:t>
            </a:r>
            <a:r>
              <a:rPr lang="cs-CZ" sz="2000" dirty="0"/>
              <a:t>? Kde je </a:t>
            </a:r>
            <a:r>
              <a:rPr lang="cs-CZ" sz="2000" dirty="0" err="1"/>
              <a:t>anNa</a:t>
            </a:r>
            <a:r>
              <a:rPr lang="cs-CZ" sz="2000" dirty="0"/>
              <a:t> teď? Kde je </a:t>
            </a:r>
            <a:r>
              <a:rPr lang="cs-CZ" sz="2000" dirty="0" err="1"/>
              <a:t>anNa</a:t>
            </a:r>
            <a:r>
              <a:rPr lang="cs-CZ" sz="2000" dirty="0"/>
              <a:t> dopoledne? 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Kde je </a:t>
            </a:r>
            <a:r>
              <a:rPr lang="cs-CZ" sz="2000" dirty="0" err="1"/>
              <a:t>aNna</a:t>
            </a:r>
            <a:r>
              <a:rPr lang="cs-CZ" sz="2000" dirty="0"/>
              <a:t> odpoledne? Jak se má </a:t>
            </a:r>
            <a:r>
              <a:rPr lang="cs-CZ" sz="2000" dirty="0" err="1"/>
              <a:t>anna</a:t>
            </a:r>
            <a:r>
              <a:rPr lang="cs-CZ" sz="2000" dirty="0"/>
              <a:t>? Jak se má </a:t>
            </a:r>
            <a:r>
              <a:rPr lang="cs-CZ" sz="2000" dirty="0" err="1"/>
              <a:t>petr</a:t>
            </a:r>
            <a:r>
              <a:rPr lang="cs-CZ" sz="2000" dirty="0"/>
              <a:t>?</a:t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7488832" cy="46109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/>
              <a:t>Anna je italská studentka. Teď je v Praze. Dopoledne je na fakultě. Je tam taky Petr.</a:t>
            </a:r>
          </a:p>
          <a:p>
            <a:pPr>
              <a:buNone/>
            </a:pPr>
            <a:r>
              <a:rPr lang="cs-CZ" dirty="0"/>
              <a:t>„Ahoj, já jsem Petr. Jak se jmenuješ?“</a:t>
            </a:r>
          </a:p>
          <a:p>
            <a:pPr>
              <a:buNone/>
            </a:pPr>
            <a:r>
              <a:rPr lang="cs-CZ" dirty="0"/>
              <a:t>„Já jsem Anna. Těší mě.“ </a:t>
            </a:r>
          </a:p>
          <a:p>
            <a:pPr>
              <a:buNone/>
            </a:pPr>
            <a:r>
              <a:rPr lang="cs-CZ" dirty="0"/>
              <a:t>„Mě taky. Ty jsi cizinka? – „Ano, jsem Italka.“</a:t>
            </a:r>
          </a:p>
          <a:p>
            <a:pPr>
              <a:buNone/>
            </a:pPr>
            <a:r>
              <a:rPr lang="cs-CZ" dirty="0"/>
              <a:t>„Jak se máš?“  </a:t>
            </a:r>
          </a:p>
          <a:p>
            <a:pPr>
              <a:buNone/>
            </a:pPr>
            <a:r>
              <a:rPr lang="cs-CZ" dirty="0"/>
              <a:t>„Mám se dobře. Praha je moc hezká.“</a:t>
            </a:r>
          </a:p>
          <a:p>
            <a:pPr>
              <a:buNone/>
            </a:pPr>
            <a:r>
              <a:rPr lang="cs-CZ" dirty="0"/>
              <a:t>Odpoledne jsou Anna a Petr v kavárně.</a:t>
            </a:r>
          </a:p>
          <a:p>
            <a:pPr>
              <a:buNone/>
            </a:pPr>
            <a:r>
              <a:rPr lang="cs-CZ" dirty="0"/>
              <a:t>Jak se má Petr? </a:t>
            </a:r>
          </a:p>
          <a:p>
            <a:pPr>
              <a:buNone/>
            </a:pPr>
            <a:r>
              <a:rPr lang="cs-CZ" dirty="0"/>
              <a:t>Má se dobře. Káva je dobrá a Anna je moc hezká...</a:t>
            </a:r>
            <a:r>
              <a:rPr lang="cs-CZ" dirty="0">
                <a:sym typeface="Wingdings" pitchFamily="2" charset="2"/>
              </a:rPr>
              <a:t>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3712" cy="6606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95536" y="1124744"/>
            <a:ext cx="3582104" cy="5001419"/>
          </a:xfrm>
        </p:spPr>
        <p:txBody>
          <a:bodyPr/>
          <a:lstStyle/>
          <a:p>
            <a:r>
              <a:rPr lang="cs-CZ" dirty="0"/>
              <a:t>Kdo je Anna? </a:t>
            </a:r>
          </a:p>
          <a:p>
            <a:r>
              <a:rPr lang="cs-CZ" dirty="0"/>
              <a:t>Kde je Anna teď?</a:t>
            </a:r>
          </a:p>
          <a:p>
            <a:r>
              <a:rPr lang="cs-CZ" dirty="0"/>
              <a:t>Kde je Anna dopoledne? </a:t>
            </a:r>
          </a:p>
          <a:p>
            <a:r>
              <a:rPr lang="cs-CZ" dirty="0"/>
              <a:t>Kde je Anna odpoledne? </a:t>
            </a:r>
          </a:p>
          <a:p>
            <a:r>
              <a:rPr lang="cs-CZ" dirty="0"/>
              <a:t>Jak se má Anna ? </a:t>
            </a:r>
          </a:p>
          <a:p>
            <a:r>
              <a:rPr lang="cs-CZ" dirty="0"/>
              <a:t>Jak se má Petr?</a:t>
            </a:r>
            <a:endParaRPr lang="cs-CZ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139952" y="1124744"/>
            <a:ext cx="3559296" cy="5001419"/>
          </a:xfrm>
        </p:spPr>
        <p:txBody>
          <a:bodyPr/>
          <a:lstStyle/>
          <a:p>
            <a:r>
              <a:rPr lang="cs-CZ" dirty="0"/>
              <a:t>Italka, italská studentka</a:t>
            </a:r>
          </a:p>
          <a:p>
            <a:r>
              <a:rPr lang="cs-CZ" dirty="0"/>
              <a:t>V Praze</a:t>
            </a:r>
          </a:p>
          <a:p>
            <a:r>
              <a:rPr lang="cs-CZ" dirty="0"/>
              <a:t>Na fakultě</a:t>
            </a:r>
          </a:p>
          <a:p>
            <a:r>
              <a:rPr lang="cs-CZ" dirty="0"/>
              <a:t>V kavárně</a:t>
            </a:r>
          </a:p>
          <a:p>
            <a:endParaRPr lang="cs-CZ" dirty="0"/>
          </a:p>
          <a:p>
            <a:r>
              <a:rPr lang="cs-CZ" dirty="0"/>
              <a:t>dobře</a:t>
            </a:r>
          </a:p>
          <a:p>
            <a:r>
              <a:rPr lang="cs-CZ" dirty="0"/>
              <a:t>dobře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0664" cy="109273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000" dirty="0"/>
              <a:t>Studentka, je, taky, student, jsem, jak, mě, cizinka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 mám, je,  jsou, jak, dobrá, moc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528" y="1628800"/>
            <a:ext cx="7372672" cy="4826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200" dirty="0"/>
              <a:t>Anna je italská .......... Teď ..... v Praze. Dopoledne je na fakultě. Je tam ...... Petr. Petr je český .................</a:t>
            </a:r>
          </a:p>
          <a:p>
            <a:pPr>
              <a:buNone/>
            </a:pPr>
            <a:r>
              <a:rPr lang="cs-CZ" sz="2200" dirty="0"/>
              <a:t>„Ahoj, já ..... Petr. ..... se jmenuješ?“</a:t>
            </a:r>
          </a:p>
          <a:p>
            <a:pPr>
              <a:buNone/>
            </a:pPr>
            <a:r>
              <a:rPr lang="cs-CZ" sz="2200" dirty="0"/>
              <a:t>„Já jsem Anna. Těší ......“ </a:t>
            </a:r>
          </a:p>
          <a:p>
            <a:pPr>
              <a:buNone/>
            </a:pPr>
            <a:r>
              <a:rPr lang="cs-CZ" sz="2200" dirty="0"/>
              <a:t>„Mě taky. Ty jsi .........? – „Ano, jsem Italka.“</a:t>
            </a:r>
          </a:p>
          <a:p>
            <a:pPr>
              <a:buNone/>
            </a:pPr>
            <a:r>
              <a:rPr lang="cs-CZ" sz="2200" dirty="0"/>
              <a:t>„Jak se máš?“  </a:t>
            </a:r>
          </a:p>
          <a:p>
            <a:pPr>
              <a:buNone/>
            </a:pPr>
            <a:r>
              <a:rPr lang="cs-CZ" sz="2200" dirty="0"/>
              <a:t>„...... se dobře. Praha ....... moc hezká.“</a:t>
            </a:r>
          </a:p>
          <a:p>
            <a:pPr>
              <a:buNone/>
            </a:pPr>
            <a:r>
              <a:rPr lang="cs-CZ" sz="2200" dirty="0"/>
              <a:t>Odpoledne ....... Anna a Petr v kavárně.</a:t>
            </a:r>
          </a:p>
          <a:p>
            <a:pPr>
              <a:buNone/>
            </a:pPr>
            <a:r>
              <a:rPr lang="cs-CZ" sz="2200" dirty="0"/>
              <a:t>..... se má Petr? </a:t>
            </a:r>
          </a:p>
          <a:p>
            <a:pPr>
              <a:buNone/>
            </a:pPr>
            <a:r>
              <a:rPr lang="cs-CZ" sz="2200" dirty="0"/>
              <a:t>Má se dobře. Káva je ....... a Anna je ...... hezká.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6120" y="108232"/>
            <a:ext cx="7242048" cy="1143000"/>
          </a:xfrm>
        </p:spPr>
        <p:txBody>
          <a:bodyPr/>
          <a:lstStyle/>
          <a:p>
            <a:r>
              <a:rPr lang="cs-CZ" dirty="0"/>
              <a:t>Kde to je?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771800" y="1175234"/>
            <a:ext cx="2945691" cy="593592"/>
          </a:xfrm>
        </p:spPr>
        <p:txBody>
          <a:bodyPr>
            <a:noAutofit/>
          </a:bodyPr>
          <a:lstStyle/>
          <a:p>
            <a:r>
              <a:rPr lang="cs-CZ" sz="3600" dirty="0"/>
              <a:t>NAHOŘE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2627784" y="5682766"/>
            <a:ext cx="3456384" cy="641834"/>
          </a:xfrm>
        </p:spPr>
        <p:txBody>
          <a:bodyPr>
            <a:noAutofit/>
          </a:bodyPr>
          <a:lstStyle/>
          <a:p>
            <a:r>
              <a:rPr lang="cs-CZ" sz="3600" dirty="0"/>
              <a:t>DOLE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73EA8A0-6E78-4626-A6DD-6FB8597E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243" y="1700808"/>
            <a:ext cx="1360970" cy="13609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D5AFC37-E3A0-41B9-BFBB-A58E46F3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062" y="4109393"/>
            <a:ext cx="1360970" cy="136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Kde to je? 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half" idx="3"/>
          </p:nvPr>
        </p:nvSpPr>
        <p:spPr>
          <a:xfrm>
            <a:off x="2555776" y="5768992"/>
            <a:ext cx="3744416" cy="768968"/>
          </a:xfrm>
        </p:spPr>
        <p:txBody>
          <a:bodyPr>
            <a:noAutofit/>
          </a:bodyPr>
          <a:lstStyle/>
          <a:p>
            <a:r>
              <a:rPr lang="cs-CZ" sz="4400" dirty="0"/>
              <a:t>uprostřed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Hvězda: šesticípá 1">
            <a:extLst>
              <a:ext uri="{FF2B5EF4-FFF2-40B4-BE49-F238E27FC236}">
                <a16:creationId xmlns:a16="http://schemas.microsoft.com/office/drawing/2014/main" id="{C4B9F6A2-D4CE-4742-BD10-60AE8C95EB63}"/>
              </a:ext>
            </a:extLst>
          </p:cNvPr>
          <p:cNvSpPr/>
          <p:nvPr/>
        </p:nvSpPr>
        <p:spPr>
          <a:xfrm>
            <a:off x="3721608" y="3158816"/>
            <a:ext cx="1282440" cy="1422312"/>
          </a:xfrm>
          <a:prstGeom prst="star6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62FD0542-916A-4F3C-99F5-E657704F3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64088" y="1711840"/>
            <a:ext cx="2335160" cy="2361376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506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to je?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C6A28720-1943-4C59-8ACC-7A1AAA6EA2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6136" y="1988840"/>
            <a:ext cx="1903112" cy="383780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chemeClr val="bg2">
                    <a:lumMod val="50000"/>
                  </a:schemeClr>
                </a:solidFill>
              </a:rPr>
              <a:t>blízko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>
                <a:solidFill>
                  <a:schemeClr val="bg2">
                    <a:lumMod val="50000"/>
                  </a:schemeClr>
                </a:solidFill>
              </a:rPr>
              <a:t>daleko</a:t>
            </a:r>
          </a:p>
        </p:txBody>
      </p:sp>
      <p:sp>
        <p:nvSpPr>
          <p:cNvPr id="12" name="Zástupný symbol pro obsah 11">
            <a:extLst>
              <a:ext uri="{FF2B5EF4-FFF2-40B4-BE49-F238E27FC236}">
                <a16:creationId xmlns:a16="http://schemas.microsoft.com/office/drawing/2014/main" id="{745804F8-9641-436F-B164-2B09794ED00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3347864" y="1988840"/>
            <a:ext cx="1512167" cy="1728192"/>
          </a:xfrm>
          <a:prstGeom prst="star6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C0BDE83-52F1-4CA8-815A-092528FA44AB}"/>
              </a:ext>
            </a:extLst>
          </p:cNvPr>
          <p:cNvSpPr txBox="1"/>
          <p:nvPr/>
        </p:nvSpPr>
        <p:spPr>
          <a:xfrm>
            <a:off x="827584" y="2276872"/>
            <a:ext cx="22322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500 m</a:t>
            </a:r>
          </a:p>
          <a:p>
            <a:endParaRPr lang="cs-CZ" sz="4000" dirty="0"/>
          </a:p>
          <a:p>
            <a:endParaRPr lang="cs-CZ" sz="4000" dirty="0"/>
          </a:p>
          <a:p>
            <a:endParaRPr lang="cs-CZ" sz="4000" dirty="0"/>
          </a:p>
          <a:p>
            <a:r>
              <a:rPr lang="cs-CZ" sz="4000" dirty="0"/>
              <a:t>5 km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BFBB7D0-E01A-4379-81CD-6B5435188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905" y="4561745"/>
            <a:ext cx="667455" cy="6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4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KavárnA</a:t>
            </a:r>
            <a:r>
              <a:rPr lang="cs-CZ" sz="3200" dirty="0"/>
              <a:t> je vlevo, škola je vpravo</a:t>
            </a:r>
          </a:p>
        </p:txBody>
      </p:sp>
      <p:pic>
        <p:nvPicPr>
          <p:cNvPr id="8" name="Zástupný symbol pro obsah 3" descr="Výsledek obrázku pro kavárna logo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02003"/>
            <a:ext cx="2548215" cy="2577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Zástupný symbol pro obsah 3" descr="Výsledek obrázku pro škola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04864"/>
            <a:ext cx="2857500" cy="277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F4B663-5D82-479E-A2ED-A5F558398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Nemocnice je vpravo, náměstí je vlevo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109F751-7032-4C43-A00E-709BA51638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6932" y="1654335"/>
            <a:ext cx="3938357" cy="254834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BACEBF1-9D21-49AA-9527-B56BC547A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12" y="1751878"/>
            <a:ext cx="3636254" cy="235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533400" y="56388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cs-CZ" sz="440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 r="1431"/>
          <a:stretch>
            <a:fillRect/>
          </a:stretch>
        </p:blipFill>
        <p:spPr bwMode="auto">
          <a:xfrm>
            <a:off x="2411760" y="1404515"/>
            <a:ext cx="2281113" cy="2967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Kniha je nahoře, auto je dole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755576" y="2420888"/>
            <a:ext cx="5328592" cy="223224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4CB00C-E304-43A5-8ADC-1D5C0968F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4647239"/>
            <a:ext cx="2609951" cy="17535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449CC-F934-4CA0-A53C-E745BCC09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Metro je vlevo, kino je vpravo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913109-0A28-4220-9609-2DCDF0588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950646"/>
            <a:ext cx="3534377" cy="239459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0E5B3FD-1354-436C-B1ED-F7B5D2E62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718" y="3896280"/>
            <a:ext cx="3725176" cy="2448959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7499FF-02A0-4383-B29D-B1899C742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54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388</TotalTime>
  <Words>491</Words>
  <Application>Microsoft Office PowerPoint</Application>
  <PresentationFormat>Předvádění na obrazovce (4:3)</PresentationFormat>
  <Paragraphs>93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Trebuchet MS</vt:lpstr>
      <vt:lpstr>Wingdings</vt:lpstr>
      <vt:lpstr>Wingdings 2</vt:lpstr>
      <vt:lpstr>Bohatý</vt:lpstr>
      <vt:lpstr> lekce 2  Kde to je? </vt:lpstr>
      <vt:lpstr>Kde to je? </vt:lpstr>
      <vt:lpstr>Kde to je?</vt:lpstr>
      <vt:lpstr>Kde to je? </vt:lpstr>
      <vt:lpstr>Kde to je?</vt:lpstr>
      <vt:lpstr>KavárnA je vlevo, škola je vpravo</vt:lpstr>
      <vt:lpstr>Nemocnice je vpravo, náměstí je vlevo</vt:lpstr>
      <vt:lpstr>Kniha je nahoře, auto je dole </vt:lpstr>
      <vt:lpstr>Metro je vlevo, kino je vpravo</vt:lpstr>
      <vt:lpstr>Supermarket je nahoře, náměstí je dole</vt:lpstr>
      <vt:lpstr>Kniha je vlevo, kolo je vpravo,  dům je uprostřed </vt:lpstr>
      <vt:lpstr>KavárnA je vlevo, škola je vpravo, restaurace je uprostřed</vt:lpstr>
      <vt:lpstr>číšník je vlevo, učitel vpravo a zpěvák je uprostřed</vt:lpstr>
      <vt:lpstr>číšník je vlevo, učitel vpravo a zpěvák je nahoře</vt:lpstr>
      <vt:lpstr>Prezentace aplikace PowerPoint</vt:lpstr>
      <vt:lpstr>Prezentace aplikace PowerPoint</vt:lpstr>
      <vt:lpstr>Prezentace aplikace PowerPoint</vt:lpstr>
      <vt:lpstr>Ptejte se spolužáka, odpovídejte</vt:lpstr>
      <vt:lpstr>Kam půjdete? </vt:lpstr>
      <vt:lpstr>Kam půjdete? </vt:lpstr>
      <vt:lpstr>Kde je to?        Kam půjdu?</vt:lpstr>
      <vt:lpstr>Kdo je anna? Kde je anNa teď? Kde je anNa dopoledne?   Kde je aNna odpoledne? Jak se má anna? Jak se má petr? </vt:lpstr>
      <vt:lpstr>Prezentace aplikace PowerPoint</vt:lpstr>
      <vt:lpstr>Studentka, je, taky, student, jsem, jak, mě, cizinka   mám, je,  jsou, jak, dobrá, moc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Fráze</dc:title>
  <dc:creator>Lektor</dc:creator>
  <cp:lastModifiedBy>Radomila Kotková</cp:lastModifiedBy>
  <cp:revision>41</cp:revision>
  <dcterms:created xsi:type="dcterms:W3CDTF">2013-09-11T20:06:30Z</dcterms:created>
  <dcterms:modified xsi:type="dcterms:W3CDTF">2025-10-12T13:14:42Z</dcterms:modified>
</cp:coreProperties>
</file>