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65" r:id="rId5"/>
    <p:sldId id="263" r:id="rId6"/>
    <p:sldId id="264" r:id="rId7"/>
    <p:sldId id="270" r:id="rId8"/>
    <p:sldId id="271" r:id="rId9"/>
    <p:sldId id="272" r:id="rId10"/>
    <p:sldId id="273" r:id="rId11"/>
    <p:sldId id="276" r:id="rId12"/>
    <p:sldId id="275" r:id="rId13"/>
    <p:sldId id="266" r:id="rId14"/>
    <p:sldId id="267" r:id="rId15"/>
    <p:sldId id="268" r:id="rId16"/>
    <p:sldId id="277" r:id="rId17"/>
    <p:sldId id="278" r:id="rId18"/>
    <p:sldId id="269" r:id="rId1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CF32"/>
    <a:srgbClr val="00A4C4"/>
    <a:srgbClr val="0E9146"/>
    <a:srgbClr val="EA118D"/>
    <a:srgbClr val="FFD1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0" autoAdjust="0"/>
    <p:restoredTop sz="94660"/>
  </p:normalViewPr>
  <p:slideViewPr>
    <p:cSldViewPr snapToGrid="0">
      <p:cViewPr varScale="1">
        <p:scale>
          <a:sx n="72" d="100"/>
          <a:sy n="72" d="100"/>
        </p:scale>
        <p:origin x="114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0C54849E-6838-4417-97F4-49005AC63184}" type="datetimeFigureOut">
              <a:rPr lang="cs-CZ"/>
              <a:pPr>
                <a:defRPr/>
              </a:pPr>
              <a:t>16.11.2020</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AB8BC87F-2FD7-4806-9648-738DF57F21C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46567A4-6BC1-4E39-84E8-5FB34C4BCA5A}" type="datetimeFigureOut">
              <a:rPr lang="cs-CZ"/>
              <a:pPr>
                <a:defRPr/>
              </a:pPr>
              <a:t>16.11.2020</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F7ABDCCE-C96C-473C-869E-C3A8ED137F74}"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A311244-9170-4549-933A-99A5D4F28120}" type="datetimeFigureOut">
              <a:rPr lang="cs-CZ"/>
              <a:pPr>
                <a:defRPr/>
              </a:pPr>
              <a:t>16.11.2020</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F62D0E62-B7E5-4863-BE74-C350ED3854AA}"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DD0D3D8-E2BD-49FA-AD4B-63AECF7CCE85}" type="datetimeFigureOut">
              <a:rPr lang="cs-CZ"/>
              <a:pPr>
                <a:defRPr/>
              </a:pPr>
              <a:t>16.11.2020</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517C75E0-20E3-4E92-B867-C58F28A095E6}"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3802DA0-924C-4401-B1E2-762536C8B7E3}" type="datetimeFigureOut">
              <a:rPr lang="cs-CZ"/>
              <a:pPr>
                <a:defRPr/>
              </a:pPr>
              <a:t>16.11.2020</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E9EE9FF4-8167-4189-BA51-CAECE3FD3C3C}"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FADA34FD-C119-466B-8E3F-649C4ABC0463}" type="datetimeFigureOut">
              <a:rPr lang="cs-CZ"/>
              <a:pPr>
                <a:defRPr/>
              </a:pPr>
              <a:t>16.11.2020</a:t>
            </a:fld>
            <a:endParaRPr lang="cs-CZ"/>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pPr>
              <a:defRPr/>
            </a:pPr>
            <a:fld id="{4E861533-C40F-4D53-92EF-E523A916E5FF}"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DBEC2920-CE48-4A71-A7FE-D68F6A6AE76D}" type="datetimeFigureOut">
              <a:rPr lang="cs-CZ"/>
              <a:pPr>
                <a:defRPr/>
              </a:pPr>
              <a:t>16.11.2020</a:t>
            </a:fld>
            <a:endParaRPr lang="cs-CZ"/>
          </a:p>
        </p:txBody>
      </p:sp>
      <p:sp>
        <p:nvSpPr>
          <p:cNvPr id="8" name="Footer Placeholder 4"/>
          <p:cNvSpPr>
            <a:spLocks noGrp="1"/>
          </p:cNvSpPr>
          <p:nvPr>
            <p:ph type="ftr" sz="quarter" idx="11"/>
          </p:nvPr>
        </p:nvSpPr>
        <p:spPr/>
        <p:txBody>
          <a:bodyPr/>
          <a:lstStyle>
            <a:lvl1pPr>
              <a:defRPr/>
            </a:lvl1pPr>
          </a:lstStyle>
          <a:p>
            <a:pPr>
              <a:defRPr/>
            </a:pPr>
            <a:endParaRPr lang="cs-CZ"/>
          </a:p>
        </p:txBody>
      </p:sp>
      <p:sp>
        <p:nvSpPr>
          <p:cNvPr id="9" name="Slide Number Placeholder 5"/>
          <p:cNvSpPr>
            <a:spLocks noGrp="1"/>
          </p:cNvSpPr>
          <p:nvPr>
            <p:ph type="sldNum" sz="quarter" idx="12"/>
          </p:nvPr>
        </p:nvSpPr>
        <p:spPr/>
        <p:txBody>
          <a:bodyPr/>
          <a:lstStyle>
            <a:lvl1pPr>
              <a:defRPr/>
            </a:lvl1pPr>
          </a:lstStyle>
          <a:p>
            <a:pPr>
              <a:defRPr/>
            </a:pPr>
            <a:fld id="{BBBCB033-6EFB-4DB0-9573-30B8893FC18E}"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6334CDDB-644E-424D-998D-71687DE00DB6}" type="datetimeFigureOut">
              <a:rPr lang="cs-CZ"/>
              <a:pPr>
                <a:defRPr/>
              </a:pPr>
              <a:t>16.11.2020</a:t>
            </a:fld>
            <a:endParaRPr lang="cs-CZ"/>
          </a:p>
        </p:txBody>
      </p:sp>
      <p:sp>
        <p:nvSpPr>
          <p:cNvPr id="4" name="Footer Placeholder 4"/>
          <p:cNvSpPr>
            <a:spLocks noGrp="1"/>
          </p:cNvSpPr>
          <p:nvPr>
            <p:ph type="ftr" sz="quarter" idx="11"/>
          </p:nvPr>
        </p:nvSpPr>
        <p:spPr/>
        <p:txBody>
          <a:bodyPr/>
          <a:lstStyle>
            <a:lvl1pPr>
              <a:defRPr/>
            </a:lvl1pPr>
          </a:lstStyle>
          <a:p>
            <a:pPr>
              <a:defRPr/>
            </a:pPr>
            <a:endParaRPr lang="cs-CZ"/>
          </a:p>
        </p:txBody>
      </p:sp>
      <p:sp>
        <p:nvSpPr>
          <p:cNvPr id="5" name="Slide Number Placeholder 5"/>
          <p:cNvSpPr>
            <a:spLocks noGrp="1"/>
          </p:cNvSpPr>
          <p:nvPr>
            <p:ph type="sldNum" sz="quarter" idx="12"/>
          </p:nvPr>
        </p:nvSpPr>
        <p:spPr/>
        <p:txBody>
          <a:bodyPr/>
          <a:lstStyle>
            <a:lvl1pPr>
              <a:defRPr/>
            </a:lvl1pPr>
          </a:lstStyle>
          <a:p>
            <a:pPr>
              <a:defRPr/>
            </a:pPr>
            <a:fld id="{EB70F578-632A-40BB-84F0-198E6AB90F2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BC1B450-59C5-4B06-8DC5-5D506EAD7617}" type="datetimeFigureOut">
              <a:rPr lang="cs-CZ"/>
              <a:pPr>
                <a:defRPr/>
              </a:pPr>
              <a:t>16.11.2020</a:t>
            </a:fld>
            <a:endParaRPr lang="cs-CZ"/>
          </a:p>
        </p:txBody>
      </p:sp>
      <p:sp>
        <p:nvSpPr>
          <p:cNvPr id="3" name="Footer Placeholder 4"/>
          <p:cNvSpPr>
            <a:spLocks noGrp="1"/>
          </p:cNvSpPr>
          <p:nvPr>
            <p:ph type="ftr" sz="quarter" idx="11"/>
          </p:nvPr>
        </p:nvSpPr>
        <p:spPr/>
        <p:txBody>
          <a:bodyPr/>
          <a:lstStyle>
            <a:lvl1pPr>
              <a:defRPr/>
            </a:lvl1pPr>
          </a:lstStyle>
          <a:p>
            <a:pPr>
              <a:defRPr/>
            </a:pPr>
            <a:endParaRPr lang="cs-CZ"/>
          </a:p>
        </p:txBody>
      </p:sp>
      <p:sp>
        <p:nvSpPr>
          <p:cNvPr id="4" name="Slide Number Placeholder 5"/>
          <p:cNvSpPr>
            <a:spLocks noGrp="1"/>
          </p:cNvSpPr>
          <p:nvPr>
            <p:ph type="sldNum" sz="quarter" idx="12"/>
          </p:nvPr>
        </p:nvSpPr>
        <p:spPr/>
        <p:txBody>
          <a:bodyPr/>
          <a:lstStyle>
            <a:lvl1pPr>
              <a:defRPr/>
            </a:lvl1pPr>
          </a:lstStyle>
          <a:p>
            <a:pPr>
              <a:defRPr/>
            </a:pPr>
            <a:fld id="{0C8BF16F-43C6-467D-B8E6-4AEAAE025F33}"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F9C45FE-9169-4AA5-9892-52A753EA579B}" type="datetimeFigureOut">
              <a:rPr lang="cs-CZ"/>
              <a:pPr>
                <a:defRPr/>
              </a:pPr>
              <a:t>16.11.2020</a:t>
            </a:fld>
            <a:endParaRPr lang="cs-CZ"/>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pPr>
              <a:defRPr/>
            </a:pPr>
            <a:fld id="{585172A5-0A0C-4811-8572-33835CB586FD}"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4E35DC5-5384-4D5D-9D4C-AC5A6C6F48C9}" type="datetimeFigureOut">
              <a:rPr lang="cs-CZ"/>
              <a:pPr>
                <a:defRPr/>
              </a:pPr>
              <a:t>16.11.2020</a:t>
            </a:fld>
            <a:endParaRPr lang="cs-CZ"/>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pPr>
              <a:defRPr/>
            </a:pPr>
            <a:fld id="{9DF8BFA3-E603-4218-AD74-68B701891908}"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A91817A-7B96-419C-BC9C-D085825D570C}" type="datetimeFigureOut">
              <a:rPr lang="cs-CZ"/>
              <a:pPr>
                <a:defRPr/>
              </a:pPr>
              <a:t>16.11.2020</a:t>
            </a:fld>
            <a:endParaRPr lang="cs-CZ"/>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70A21DB-321E-4476-AD23-CC8B422DB5E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en.wikipedia.org/wiki/Silk_Road"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263525" y="668338"/>
            <a:ext cx="6924675" cy="1301750"/>
          </a:xfrm>
        </p:spPr>
        <p:txBody>
          <a:bodyPr anchor="t"/>
          <a:lstStyle/>
          <a:p>
            <a:pPr eaLnBrk="1" hangingPunct="1"/>
            <a:r>
              <a:rPr lang="cs-CZ" sz="2800" b="1" dirty="0">
                <a:latin typeface="MS PMincho" pitchFamily="18" charset="-128"/>
                <a:ea typeface="MS PMincho" pitchFamily="18" charset="-128"/>
              </a:rPr>
              <a:t>Buddhismus</a:t>
            </a:r>
            <a:br>
              <a:rPr lang="cs-CZ" sz="4000" b="1" dirty="0"/>
            </a:br>
            <a:endParaRPr lang="cs-CZ" sz="4000" b="1" dirty="0"/>
          </a:p>
        </p:txBody>
      </p:sp>
      <p:sp>
        <p:nvSpPr>
          <p:cNvPr id="13314" name="Subtitle 2"/>
          <p:cNvSpPr>
            <a:spLocks noGrp="1"/>
          </p:cNvSpPr>
          <p:nvPr>
            <p:ph type="subTitle" idx="1"/>
          </p:nvPr>
        </p:nvSpPr>
        <p:spPr>
          <a:xfrm>
            <a:off x="263525" y="2249488"/>
            <a:ext cx="7104063" cy="2262187"/>
          </a:xfrm>
        </p:spPr>
        <p:txBody>
          <a:bodyPr/>
          <a:lstStyle/>
          <a:p>
            <a:pPr eaLnBrk="1" hangingPunct="1">
              <a:lnSpc>
                <a:spcPts val="2625"/>
              </a:lnSpc>
              <a:spcBef>
                <a:spcPts val="338"/>
              </a:spcBef>
            </a:pPr>
            <a:r>
              <a:rPr lang="cs-CZ" sz="1800" b="1"/>
              <a:t>Jiří Holba</a:t>
            </a:r>
            <a:br>
              <a:rPr lang="cs-CZ" sz="1800" b="1"/>
            </a:br>
            <a:r>
              <a:rPr lang="cs-CZ" sz="1800" b="1"/>
              <a:t>Orientální ústav AV ČR</a:t>
            </a:r>
            <a:endParaRPr lang="cs-CZ" sz="1800" b="1">
              <a:latin typeface="Arial" charset="0"/>
              <a:cs typeface="Arial" charset="0"/>
            </a:endParaRPr>
          </a:p>
          <a:p>
            <a:pPr eaLnBrk="1" hangingPunct="1">
              <a:lnSpc>
                <a:spcPts val="2625"/>
              </a:lnSpc>
              <a:spcBef>
                <a:spcPts val="338"/>
              </a:spcBef>
            </a:pPr>
            <a:endParaRPr lang="cs-CZ" sz="1800" b="1">
              <a:latin typeface="Arial" charset="0"/>
              <a:cs typeface="Arial" charset="0"/>
            </a:endParaRPr>
          </a:p>
          <a:p>
            <a:pPr algn="l" eaLnBrk="1" hangingPunct="1">
              <a:lnSpc>
                <a:spcPts val="2625"/>
              </a:lnSpc>
              <a:spcBef>
                <a:spcPts val="338"/>
              </a:spcBef>
            </a:pPr>
            <a:endParaRPr lang="cs-CZ" sz="1800" b="1">
              <a:latin typeface="Arial" charset="0"/>
              <a:cs typeface="Arial" charset="0"/>
            </a:endParaRPr>
          </a:p>
        </p:txBody>
      </p:sp>
      <p:cxnSp>
        <p:nvCxnSpPr>
          <p:cNvPr id="6" name="Straight Connector 5"/>
          <p:cNvCxnSpPr/>
          <p:nvPr/>
        </p:nvCxnSpPr>
        <p:spPr>
          <a:xfrm>
            <a:off x="273050" y="314325"/>
            <a:ext cx="8589963" cy="0"/>
          </a:xfrm>
          <a:prstGeom prst="line">
            <a:avLst/>
          </a:prstGeom>
          <a:ln w="127000">
            <a:solidFill>
              <a:srgbClr val="FFD107"/>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73050" y="5635625"/>
            <a:ext cx="8589963"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3317" name="Picture 14"/>
          <p:cNvPicPr>
            <a:picLocks noChangeAspect="1"/>
          </p:cNvPicPr>
          <p:nvPr/>
        </p:nvPicPr>
        <p:blipFill>
          <a:blip r:embed="rId2"/>
          <a:srcRect/>
          <a:stretch>
            <a:fillRect/>
          </a:stretch>
        </p:blipFill>
        <p:spPr bwMode="auto">
          <a:xfrm>
            <a:off x="273050" y="5930900"/>
            <a:ext cx="647700" cy="619125"/>
          </a:xfrm>
          <a:prstGeom prst="rect">
            <a:avLst/>
          </a:prstGeom>
          <a:noFill/>
          <a:ln w="9525">
            <a:noFill/>
            <a:miter lim="800000"/>
            <a:headEnd/>
            <a:tailEnd/>
          </a:ln>
        </p:spPr>
      </p:pic>
      <p:sp>
        <p:nvSpPr>
          <p:cNvPr id="17" name="Subtitle 2"/>
          <p:cNvSpPr txBox="1">
            <a:spLocks/>
          </p:cNvSpPr>
          <p:nvPr/>
        </p:nvSpPr>
        <p:spPr>
          <a:xfrm>
            <a:off x="4116388" y="6019800"/>
            <a:ext cx="4722812" cy="457200"/>
          </a:xfrm>
          <a:prstGeom prst="rect">
            <a:avLst/>
          </a:prstGeom>
        </p:spPr>
        <p:txBody>
          <a:bodyPr lIns="68580" tIns="34290" rIns="68580" bIns="3429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fontAlgn="auto">
              <a:spcBef>
                <a:spcPts val="338"/>
              </a:spcBef>
              <a:spcAft>
                <a:spcPts val="0"/>
              </a:spcAft>
              <a:defRPr/>
            </a:pPr>
            <a:r>
              <a:rPr lang="cs-CZ" sz="1050" b="1" dirty="0">
                <a:latin typeface="Arial" panose="020B0604020202020204" pitchFamily="34" charset="0"/>
                <a:cs typeface="Arial" panose="020B0604020202020204" pitchFamily="34" charset="0"/>
              </a:rPr>
              <a:t>Jméno Přednášejícího</a:t>
            </a:r>
          </a:p>
          <a:p>
            <a:pPr algn="l" fontAlgn="auto">
              <a:spcBef>
                <a:spcPts val="338"/>
              </a:spcBef>
              <a:spcAft>
                <a:spcPts val="0"/>
              </a:spcAft>
              <a:defRPr/>
            </a:pPr>
            <a:r>
              <a:rPr lang="cs-CZ" sz="750" dirty="0">
                <a:latin typeface="Arial" panose="020B0604020202020204" pitchFamily="34" charset="0"/>
                <a:cs typeface="Arial" panose="020B0604020202020204" pitchFamily="34" charset="0"/>
              </a:rPr>
              <a:t>Název akce, datum</a:t>
            </a:r>
          </a:p>
        </p:txBody>
      </p:sp>
      <p:pic>
        <p:nvPicPr>
          <p:cNvPr id="13319" name="Picture 18"/>
          <p:cNvPicPr>
            <a:picLocks noChangeAspect="1"/>
          </p:cNvPicPr>
          <p:nvPr/>
        </p:nvPicPr>
        <p:blipFill>
          <a:blip r:embed="rId3"/>
          <a:srcRect/>
          <a:stretch>
            <a:fillRect/>
          </a:stretch>
        </p:blipFill>
        <p:spPr bwMode="auto">
          <a:xfrm>
            <a:off x="1147763" y="6019800"/>
            <a:ext cx="2816225" cy="457200"/>
          </a:xfrm>
          <a:prstGeom prst="rect">
            <a:avLst/>
          </a:prstGeom>
          <a:noFill/>
          <a:ln w="9525">
            <a:noFill/>
            <a:miter lim="800000"/>
            <a:headEnd/>
            <a:tailEnd/>
          </a:ln>
        </p:spPr>
      </p:pic>
      <p:cxnSp>
        <p:nvCxnSpPr>
          <p:cNvPr id="9" name="Straight Connector 8"/>
          <p:cNvCxnSpPr/>
          <p:nvPr/>
        </p:nvCxnSpPr>
        <p:spPr>
          <a:xfrm>
            <a:off x="273050" y="2087563"/>
            <a:ext cx="8589963" cy="0"/>
          </a:xfrm>
          <a:prstGeom prst="line">
            <a:avLst/>
          </a:prstGeom>
          <a:ln w="28575">
            <a:solidFill>
              <a:srgbClr val="FFD107"/>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FF7969-D89B-4725-A4FF-370815BC2437}"/>
              </a:ext>
            </a:extLst>
          </p:cNvPr>
          <p:cNvSpPr>
            <a:spLocks noGrp="1"/>
          </p:cNvSpPr>
          <p:nvPr>
            <p:ph type="title"/>
          </p:nvPr>
        </p:nvSpPr>
        <p:spPr/>
        <p:txBody>
          <a:bodyPr/>
          <a:lstStyle/>
          <a:p>
            <a:pPr algn="ctr"/>
            <a:r>
              <a:rPr kumimoji="0" lang="cs-CZ" altLang="cs-CZ" sz="3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madhjamaka a jógáčára</a:t>
            </a:r>
            <a:endParaRPr lang="cs-CZ" sz="3200" dirty="0"/>
          </a:p>
        </p:txBody>
      </p:sp>
      <p:sp>
        <p:nvSpPr>
          <p:cNvPr id="3" name="Zástupný obsah 2">
            <a:extLst>
              <a:ext uri="{FF2B5EF4-FFF2-40B4-BE49-F238E27FC236}">
                <a16:creationId xmlns:a16="http://schemas.microsoft.com/office/drawing/2014/main" id="{967F93D5-4611-440F-8F49-5BF61FD63B9F}"/>
              </a:ext>
            </a:extLst>
          </p:cNvPr>
          <p:cNvSpPr>
            <a:spLocks noGrp="1"/>
          </p:cNvSpPr>
          <p:nvPr>
            <p:ph idx="1"/>
          </p:nvPr>
        </p:nvSpPr>
        <p:spPr/>
        <p:txBody>
          <a:bodyPr/>
          <a:lstStyle/>
          <a:p>
            <a:endParaRPr lang="cs-CZ" sz="2400" dirty="0">
              <a:effectLst/>
              <a:latin typeface="Times New Roman" panose="02020603050405020304" pitchFamily="18" charset="0"/>
              <a:ea typeface="Times New Roman" panose="02020603050405020304" pitchFamily="18" charset="0"/>
            </a:endParaRPr>
          </a:p>
          <a:p>
            <a:endParaRPr lang="cs-CZ" sz="2400" dirty="0">
              <a:effectLst/>
              <a:latin typeface="Times New Roman" panose="02020603050405020304" pitchFamily="18" charset="0"/>
              <a:ea typeface="Times New Roman" panose="02020603050405020304" pitchFamily="18" charset="0"/>
            </a:endParaRPr>
          </a:p>
          <a:p>
            <a:endParaRPr lang="cs-CZ" sz="2400" dirty="0">
              <a:effectLst/>
              <a:latin typeface="Times New Roman" panose="02020603050405020304" pitchFamily="18" charset="0"/>
              <a:ea typeface="Times New Roman" panose="02020603050405020304" pitchFamily="18" charset="0"/>
            </a:endParaRPr>
          </a:p>
          <a:p>
            <a:r>
              <a:rPr lang="cs-CZ" sz="2400" b="1" dirty="0"/>
              <a:t> </a:t>
            </a:r>
          </a:p>
        </p:txBody>
      </p:sp>
      <p:sp>
        <p:nvSpPr>
          <p:cNvPr id="5" name="TextovéPole 4">
            <a:extLst>
              <a:ext uri="{FF2B5EF4-FFF2-40B4-BE49-F238E27FC236}">
                <a16:creationId xmlns:a16="http://schemas.microsoft.com/office/drawing/2014/main" id="{50761137-257D-4CB2-9409-FCBDA07A9EC2}"/>
              </a:ext>
            </a:extLst>
          </p:cNvPr>
          <p:cNvSpPr txBox="1"/>
          <p:nvPr/>
        </p:nvSpPr>
        <p:spPr>
          <a:xfrm>
            <a:off x="952501" y="1825626"/>
            <a:ext cx="7696200" cy="2954655"/>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TimesNewRoman"/>
              </a:rPr>
              <a:t>Madhjamaka:</a:t>
            </a:r>
          </a:p>
          <a:p>
            <a:pPr marL="0" marR="0" lvl="0" indent="0" algn="l" defTabSz="914400" rtl="0" eaLnBrk="0" fontAlgn="base" latinLnBrk="0" hangingPunct="0">
              <a:lnSpc>
                <a:spcPct val="100000"/>
              </a:lnSpc>
              <a:spcBef>
                <a:spcPct val="0"/>
              </a:spcBef>
              <a:spcAft>
                <a:spcPct val="0"/>
              </a:spcAft>
              <a:buClrTx/>
              <a:buSzTx/>
              <a:buFontTx/>
              <a:buNone/>
              <a:tabLst/>
            </a:pPr>
            <a:r>
              <a:rPr lang="cs-CZ" b="1" dirty="0">
                <a:effectLst/>
                <a:latin typeface="TimesNewRoman"/>
                <a:ea typeface="Times New Roman" panose="02020603050405020304" pitchFamily="18" charset="0"/>
              </a:rPr>
              <a:t>nauka o prázdnotě  (</a:t>
            </a:r>
            <a:r>
              <a:rPr lang="cs-CZ" b="1" i="1" dirty="0" err="1">
                <a:effectLst/>
                <a:latin typeface="TimesNewRoman"/>
                <a:ea typeface="Times New Roman" panose="02020603050405020304" pitchFamily="18" charset="0"/>
              </a:rPr>
              <a:t>šúnjatá</a:t>
            </a:r>
            <a:r>
              <a:rPr lang="cs-CZ" b="1" i="1" dirty="0">
                <a:effectLst/>
                <a:latin typeface="TimesNewRoman"/>
                <a:ea typeface="Times New Roman" panose="02020603050405020304" pitchFamily="18" charset="0"/>
              </a:rPr>
              <a:t>, </a:t>
            </a:r>
            <a:r>
              <a:rPr lang="cs-CZ" sz="1800" dirty="0" err="1">
                <a:effectLst/>
                <a:latin typeface="AMinion Pro" panose="02040503050201020203" pitchFamily="18" charset="0"/>
                <a:ea typeface="Times New Roman" panose="02020603050405020304" pitchFamily="18" charset="0"/>
                <a:cs typeface="Times New Roman" panose="02020603050405020304" pitchFamily="18" charset="0"/>
              </a:rPr>
              <a:t>čín</a:t>
            </a:r>
            <a:r>
              <a:rPr lang="cs-CZ" sz="1800" dirty="0">
                <a:effectLst/>
                <a:latin typeface="AMinion Pro" panose="02040503050201020203" pitchFamily="18" charset="0"/>
                <a:ea typeface="Times New Roman" panose="02020603050405020304" pitchFamily="18" charset="0"/>
                <a:cs typeface="Times New Roman" panose="02020603050405020304" pitchFamily="18" charset="0"/>
              </a:rPr>
              <a:t>. </a:t>
            </a:r>
            <a:r>
              <a:rPr lang="cs-CZ" sz="1800" b="1" i="1" dirty="0">
                <a:effectLst/>
                <a:latin typeface="AMinion Pro" panose="02040503050201020203" pitchFamily="18" charset="0"/>
                <a:ea typeface="Times New Roman" panose="02020603050405020304" pitchFamily="18" charset="0"/>
                <a:cs typeface="Times New Roman" panose="02020603050405020304" pitchFamily="18" charset="0"/>
              </a:rPr>
              <a:t>kong </a:t>
            </a:r>
            <a:r>
              <a:rPr lang="cs-CZ" sz="1800" b="1" dirty="0">
                <a:solidFill>
                  <a:srgbClr val="202122"/>
                </a:solidFill>
                <a:effectLst/>
                <a:latin typeface="Times New Roman" panose="02020603050405020304" pitchFamily="18" charset="0"/>
                <a:ea typeface="Times New Roman" panose="02020603050405020304" pitchFamily="18" charset="0"/>
              </a:rPr>
              <a:t>空</a:t>
            </a:r>
            <a:r>
              <a:rPr lang="cs-CZ" sz="1800" dirty="0">
                <a:effectLst/>
                <a:latin typeface="AMinion Pro" panose="02040503050201020203" pitchFamily="18" charset="0"/>
                <a:ea typeface="Times New Roman" panose="02020603050405020304" pitchFamily="18" charset="0"/>
                <a:cs typeface="Times New Roman" panose="02020603050405020304" pitchFamily="18" charset="0"/>
              </a:rPr>
              <a:t>)</a:t>
            </a:r>
            <a:endParaRPr kumimoji="0" lang="cs-CZ" altLang="cs-CZ" b="1" i="0" u="none" strike="noStrike" cap="none" normalizeH="0" baseline="0" dirty="0">
              <a:ln>
                <a:noFill/>
              </a:ln>
              <a:solidFill>
                <a:schemeClr val="tx1"/>
              </a:solidFill>
              <a:effectLst/>
              <a:latin typeface="TimesNewRoman"/>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latin typeface="TimesNewRoman"/>
              </a:rPr>
              <a:t>Nágárdžuna (asi 2. st. n. l.): </a:t>
            </a:r>
            <a:r>
              <a:rPr lang="cs-CZ" b="1" i="1" dirty="0">
                <a:effectLst/>
                <a:latin typeface="TimesNewRoman"/>
                <a:ea typeface="Times New Roman" panose="02020603050405020304" pitchFamily="18" charset="0"/>
              </a:rPr>
              <a:t>všechny</a:t>
            </a:r>
            <a:r>
              <a:rPr lang="cs-CZ" b="1" dirty="0">
                <a:effectLst/>
                <a:latin typeface="TimesNewRoman"/>
                <a:ea typeface="Times New Roman" panose="02020603050405020304" pitchFamily="18" charset="0"/>
              </a:rPr>
              <a:t> věci, absolutně a bez výjimky jsou prázdné</a:t>
            </a:r>
          </a:p>
          <a:p>
            <a:pPr marL="0" marR="0" lvl="0" indent="0" algn="l" defTabSz="914400" rtl="0" eaLnBrk="0" fontAlgn="base" latinLnBrk="0" hangingPunct="0">
              <a:lnSpc>
                <a:spcPct val="100000"/>
              </a:lnSpc>
              <a:spcBef>
                <a:spcPct val="0"/>
              </a:spcBef>
              <a:spcAft>
                <a:spcPct val="0"/>
              </a:spcAft>
              <a:buClrTx/>
              <a:buSzTx/>
              <a:buFontTx/>
              <a:buNone/>
              <a:tabLst/>
            </a:pPr>
            <a:endParaRPr lang="cs-CZ" b="1" dirty="0">
              <a:latin typeface="TimesNewRoman"/>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cs-CZ" b="1" dirty="0">
                <a:latin typeface="TimesNewRoman"/>
                <a:ea typeface="Times New Roman" panose="02020603050405020304" pitchFamily="18" charset="0"/>
              </a:rPr>
              <a:t>Jógáčára </a:t>
            </a:r>
            <a:r>
              <a:rPr lang="cs-CZ" dirty="0">
                <a:latin typeface="TimesNewRoman"/>
                <a:ea typeface="Times New Roman" panose="02020603050405020304" pitchFamily="18" charset="0"/>
              </a:rPr>
              <a:t>(„cvičení jógy“) či</a:t>
            </a:r>
            <a:r>
              <a:rPr lang="cs-CZ" b="1" dirty="0">
                <a:latin typeface="TimesNewRoman"/>
                <a:ea typeface="Times New Roman" panose="02020603050405020304" pitchFamily="18" charset="0"/>
              </a:rPr>
              <a:t> </a:t>
            </a:r>
            <a:r>
              <a:rPr lang="cs-CZ" b="1" dirty="0" err="1">
                <a:latin typeface="TimesNewRoman"/>
                <a:ea typeface="Times New Roman" panose="02020603050405020304" pitchFamily="18" charset="0"/>
              </a:rPr>
              <a:t>vidžňánaváda</a:t>
            </a:r>
            <a:r>
              <a:rPr lang="cs-CZ" b="1" dirty="0">
                <a:latin typeface="TimesNewRoman"/>
                <a:ea typeface="Times New Roman" panose="02020603050405020304" pitchFamily="18" charset="0"/>
              </a:rPr>
              <a:t> (nauka o vědomí) = existuje „pouze vědomí“ (</a:t>
            </a:r>
            <a:r>
              <a:rPr lang="cs-CZ" b="1" i="1" dirty="0" err="1">
                <a:latin typeface="TimesNewRoman"/>
                <a:ea typeface="Times New Roman" panose="02020603050405020304" pitchFamily="18" charset="0"/>
              </a:rPr>
              <a:t>čitta-mátra</a:t>
            </a:r>
            <a:r>
              <a:rPr lang="cs-CZ" b="1" dirty="0">
                <a:latin typeface="TimesNewRoman"/>
                <a:ea typeface="Times New Roman" panose="02020603050405020304" pitchFamily="18" charset="0"/>
              </a:rPr>
              <a:t>)</a:t>
            </a:r>
          </a:p>
          <a:p>
            <a:pPr eaLnBrk="0" hangingPunct="0"/>
            <a:r>
              <a:rPr lang="cs-CZ" dirty="0">
                <a:effectLst/>
                <a:latin typeface="Times New Roman" panose="02020603050405020304" pitchFamily="18" charset="0"/>
                <a:ea typeface="Times New Roman" panose="02020603050405020304" pitchFamily="18" charset="0"/>
              </a:rPr>
              <a:t>terapeutický rámec pro pěstování různých meditačních technik, které vedou k nirváně</a:t>
            </a:r>
          </a:p>
          <a:p>
            <a:pPr eaLnBrk="0" hangingPunct="0"/>
            <a:r>
              <a:rPr lang="cs-CZ" dirty="0">
                <a:latin typeface="TimesNewRoman"/>
                <a:ea typeface="Times New Roman" panose="02020603050405020304" pitchFamily="18" charset="0"/>
              </a:rPr>
              <a:t>Zakladatelé</a:t>
            </a:r>
            <a:r>
              <a:rPr lang="cs-CZ" b="1" dirty="0">
                <a:latin typeface="TimesNewRoman"/>
                <a:ea typeface="Times New Roman" panose="02020603050405020304" pitchFamily="18" charset="0"/>
              </a:rPr>
              <a:t> </a:t>
            </a:r>
            <a:r>
              <a:rPr lang="cs-CZ" b="1" dirty="0" err="1">
                <a:latin typeface="TimesNewRoman"/>
                <a:ea typeface="Times New Roman" panose="02020603050405020304" pitchFamily="18" charset="0"/>
              </a:rPr>
              <a:t>Asanga</a:t>
            </a:r>
            <a:r>
              <a:rPr lang="cs-CZ" b="1" dirty="0">
                <a:latin typeface="TimesNewRoman"/>
                <a:ea typeface="Times New Roman" panose="02020603050405020304" pitchFamily="18" charset="0"/>
              </a:rPr>
              <a:t>, </a:t>
            </a:r>
            <a:r>
              <a:rPr lang="cs-CZ" b="1" dirty="0" err="1">
                <a:latin typeface="TimesNewRoman"/>
                <a:ea typeface="Times New Roman" panose="02020603050405020304" pitchFamily="18" charset="0"/>
              </a:rPr>
              <a:t>Vasubandhu</a:t>
            </a:r>
            <a:r>
              <a:rPr lang="cs-CZ" b="1" dirty="0">
                <a:latin typeface="TimesNewRoman"/>
                <a:ea typeface="Times New Roman" panose="02020603050405020304" pitchFamily="18" charset="0"/>
              </a:rPr>
              <a:t> (4.–5. st. n. l.)</a:t>
            </a:r>
            <a:endParaRPr lang="cs-CZ" sz="2400" dirty="0">
              <a:effectLst/>
              <a:latin typeface="TimesNewRoman"/>
              <a:ea typeface="Times New Roman" panose="02020603050405020304" pitchFamily="18" charset="0"/>
            </a:endParaRPr>
          </a:p>
        </p:txBody>
      </p:sp>
    </p:spTree>
    <p:extLst>
      <p:ext uri="{BB962C8B-B14F-4D97-AF65-F5344CB8AC3E}">
        <p14:creationId xmlns:p14="http://schemas.microsoft.com/office/powerpoint/2010/main" val="2741060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52252D-BFB8-420D-ABA4-5574B01F3C00}"/>
              </a:ext>
            </a:extLst>
          </p:cNvPr>
          <p:cNvSpPr>
            <a:spLocks noGrp="1"/>
          </p:cNvSpPr>
          <p:nvPr>
            <p:ph type="title"/>
          </p:nvPr>
        </p:nvSpPr>
        <p:spPr/>
        <p:txBody>
          <a:bodyPr/>
          <a:lstStyle/>
          <a:p>
            <a:pPr algn="ctr"/>
            <a:r>
              <a:rPr lang="cs-CZ" sz="4400" b="1" dirty="0" err="1">
                <a:effectLst/>
                <a:latin typeface="Times New Roman" panose="02020603050405020304" pitchFamily="18" charset="0"/>
                <a:ea typeface="Times New Roman" panose="02020603050405020304" pitchFamily="18" charset="0"/>
              </a:rPr>
              <a:t>Tathágatagarbha</a:t>
            </a:r>
            <a:endParaRPr lang="cs-CZ" dirty="0"/>
          </a:p>
        </p:txBody>
      </p:sp>
      <p:sp>
        <p:nvSpPr>
          <p:cNvPr id="3" name="Zástupný obsah 2">
            <a:extLst>
              <a:ext uri="{FF2B5EF4-FFF2-40B4-BE49-F238E27FC236}">
                <a16:creationId xmlns:a16="http://schemas.microsoft.com/office/drawing/2014/main" id="{2AF8EFBB-356E-4564-8E54-3AFA70CAC9E7}"/>
              </a:ext>
            </a:extLst>
          </p:cNvPr>
          <p:cNvSpPr>
            <a:spLocks noGrp="1"/>
          </p:cNvSpPr>
          <p:nvPr>
            <p:ph idx="1"/>
          </p:nvPr>
        </p:nvSpPr>
        <p:spPr/>
        <p:txBody>
          <a:bodyPr/>
          <a:lstStyle/>
          <a:p>
            <a:r>
              <a:rPr lang="cs-CZ" sz="2400" dirty="0">
                <a:effectLst/>
                <a:latin typeface="Times New Roman" panose="02020603050405020304" pitchFamily="18" charset="0"/>
                <a:ea typeface="Times New Roman" panose="02020603050405020304" pitchFamily="18" charset="0"/>
              </a:rPr>
              <a:t>dosl. „zárodek </a:t>
            </a:r>
            <a:r>
              <a:rPr lang="cs-CZ" sz="2400" dirty="0" err="1">
                <a:effectLst/>
                <a:latin typeface="Times New Roman" panose="02020603050405020304" pitchFamily="18" charset="0"/>
                <a:ea typeface="Times New Roman" panose="02020603050405020304" pitchFamily="18" charset="0"/>
              </a:rPr>
              <a:t>tathágaty</a:t>
            </a:r>
            <a:r>
              <a:rPr lang="cs-CZ" sz="2400" dirty="0">
                <a:effectLst/>
                <a:latin typeface="Times New Roman" panose="02020603050405020304" pitchFamily="18" charset="0"/>
                <a:ea typeface="Times New Roman" panose="02020603050405020304" pitchFamily="18" charset="0"/>
              </a:rPr>
              <a:t> neboli </a:t>
            </a:r>
            <a:r>
              <a:rPr lang="cs-CZ" sz="2400" dirty="0" err="1">
                <a:effectLst/>
                <a:latin typeface="Times New Roman" panose="02020603050405020304" pitchFamily="18" charset="0"/>
                <a:ea typeface="Times New Roman" panose="02020603050405020304" pitchFamily="18" charset="0"/>
              </a:rPr>
              <a:t>buddhy</a:t>
            </a:r>
            <a:r>
              <a:rPr lang="cs-CZ" sz="2400" dirty="0">
                <a:effectLst/>
                <a:latin typeface="Times New Roman" panose="02020603050405020304" pitchFamily="18" charset="0"/>
                <a:ea typeface="Times New Roman" panose="02020603050405020304" pitchFamily="18" charset="0"/>
              </a:rPr>
              <a:t>“</a:t>
            </a:r>
          </a:p>
          <a:p>
            <a:r>
              <a:rPr lang="cs-CZ" sz="2400" dirty="0" err="1">
                <a:effectLst/>
                <a:latin typeface="Times New Roman" panose="02020603050405020304" pitchFamily="18" charset="0"/>
                <a:ea typeface="Times New Roman" panose="02020603050405020304" pitchFamily="18" charset="0"/>
              </a:rPr>
              <a:t>čín</a:t>
            </a:r>
            <a:r>
              <a:rPr lang="cs-CZ" sz="2400" dirty="0">
                <a:effectLst/>
                <a:latin typeface="Times New Roman" panose="02020603050405020304" pitchFamily="18" charset="0"/>
                <a:ea typeface="Times New Roman" panose="02020603050405020304" pitchFamily="18" charset="0"/>
              </a:rPr>
              <a:t>. </a:t>
            </a:r>
            <a:r>
              <a:rPr lang="cs-CZ" sz="2400" b="1" i="1" dirty="0" err="1">
                <a:effectLst/>
                <a:latin typeface="TimesNewRoman"/>
                <a:ea typeface="SimSun" panose="02010600030101010101" pitchFamily="2" charset="-122"/>
              </a:rPr>
              <a:t>rulai</a:t>
            </a:r>
            <a:r>
              <a:rPr lang="cs-CZ" sz="2400" b="1" i="1" dirty="0">
                <a:effectLst/>
                <a:latin typeface="TimesNewRoman"/>
                <a:ea typeface="SimSun" panose="02010600030101010101" pitchFamily="2" charset="-122"/>
              </a:rPr>
              <a:t> </a:t>
            </a:r>
            <a:r>
              <a:rPr lang="cs-CZ" sz="2400" b="1" i="1" dirty="0" err="1">
                <a:effectLst/>
                <a:latin typeface="TimesNewRoman"/>
                <a:ea typeface="SimSun" panose="02010600030101010101" pitchFamily="2" charset="-122"/>
              </a:rPr>
              <a:t>zang</a:t>
            </a:r>
            <a:r>
              <a:rPr lang="cs-CZ" sz="2400" b="1" i="1" dirty="0">
                <a:effectLst/>
                <a:latin typeface="TimesNewRoman"/>
                <a:ea typeface="SimSun" panose="02010600030101010101" pitchFamily="2" charset="-122"/>
              </a:rPr>
              <a:t> </a:t>
            </a:r>
            <a:r>
              <a:rPr lang="cs-CZ" sz="2400" b="1" dirty="0" err="1">
                <a:effectLst/>
                <a:latin typeface="SimSun" panose="02010600030101010101" pitchFamily="2" charset="-122"/>
                <a:ea typeface="SimSun" panose="02010600030101010101" pitchFamily="2" charset="-122"/>
              </a:rPr>
              <a:t>如來藏</a:t>
            </a:r>
            <a:endParaRPr lang="cs-CZ" sz="2400" dirty="0">
              <a:effectLst/>
              <a:latin typeface="SimSun" panose="02010600030101010101" pitchFamily="2" charset="-122"/>
              <a:ea typeface="SimSun" panose="02010600030101010101" pitchFamily="2" charset="-122"/>
            </a:endParaRPr>
          </a:p>
          <a:p>
            <a:r>
              <a:rPr lang="cs-CZ" sz="2400" dirty="0" err="1">
                <a:effectLst/>
                <a:latin typeface="Times New Roman" panose="02020603050405020304" pitchFamily="18" charset="0"/>
                <a:ea typeface="Times New Roman" panose="02020603050405020304" pitchFamily="18" charset="0"/>
              </a:rPr>
              <a:t>buddhovský</a:t>
            </a:r>
            <a:r>
              <a:rPr lang="cs-CZ" sz="2400" dirty="0">
                <a:effectLst/>
                <a:latin typeface="Times New Roman" panose="02020603050405020304" pitchFamily="18" charset="0"/>
                <a:ea typeface="Times New Roman" panose="02020603050405020304" pitchFamily="18" charset="0"/>
              </a:rPr>
              <a:t> potenciál sídlící v každé živé bytosti, jenž je mimo dualitu, vnitřně čistý, přirozeně a jasně zářící. </a:t>
            </a:r>
          </a:p>
          <a:p>
            <a:r>
              <a:rPr lang="cs-CZ" sz="2400" dirty="0">
                <a:latin typeface="Times New Roman" panose="02020603050405020304" pitchFamily="18" charset="0"/>
                <a:ea typeface="Times New Roman" panose="02020603050405020304" pitchFamily="18" charset="0"/>
              </a:rPr>
              <a:t>Ať </a:t>
            </a:r>
            <a:r>
              <a:rPr lang="cs-CZ" sz="2400" dirty="0">
                <a:effectLst/>
                <a:latin typeface="Times New Roman" panose="02020603050405020304" pitchFamily="18" charset="0"/>
                <a:ea typeface="Times New Roman" panose="02020603050405020304" pitchFamily="18" charset="0"/>
              </a:rPr>
              <a:t>jsou bytosti jakkoli znečištěny či zmateny, přesto mohou postupně rozvinout zárodek buddhovství a stát se plně a dokonale probuzenými Buddhy (</a:t>
            </a:r>
            <a:r>
              <a:rPr lang="cs-CZ" sz="2400" i="1" dirty="0" err="1">
                <a:effectLst/>
                <a:latin typeface="Times New Roman" panose="02020603050405020304" pitchFamily="18" charset="0"/>
                <a:ea typeface="Times New Roman" panose="02020603050405020304" pitchFamily="18" charset="0"/>
              </a:rPr>
              <a:t>samjak-sambuddha</a:t>
            </a:r>
            <a:r>
              <a:rPr lang="cs-CZ" sz="2400" dirty="0">
                <a:effectLst/>
                <a:latin typeface="Times New Roman" panose="02020603050405020304" pitchFamily="18" charset="0"/>
                <a:ea typeface="Times New Roman" panose="02020603050405020304" pitchFamily="18" charset="0"/>
              </a:rPr>
              <a:t>)</a:t>
            </a:r>
          </a:p>
          <a:p>
            <a:endParaRPr lang="cs-CZ" dirty="0"/>
          </a:p>
        </p:txBody>
      </p:sp>
    </p:spTree>
    <p:extLst>
      <p:ext uri="{BB962C8B-B14F-4D97-AF65-F5344CB8AC3E}">
        <p14:creationId xmlns:p14="http://schemas.microsoft.com/office/powerpoint/2010/main" val="3281334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5A4721-78CE-4020-B323-A413363AA1B1}"/>
              </a:ext>
            </a:extLst>
          </p:cNvPr>
          <p:cNvSpPr>
            <a:spLocks noGrp="1"/>
          </p:cNvSpPr>
          <p:nvPr>
            <p:ph type="title"/>
          </p:nvPr>
        </p:nvSpPr>
        <p:spPr/>
        <p:txBody>
          <a:bodyPr/>
          <a:lstStyle/>
          <a:p>
            <a:pPr algn="ctr"/>
            <a:r>
              <a:rPr lang="cs-CZ" sz="3200" b="1" dirty="0">
                <a:effectLst/>
                <a:latin typeface="AMinion Pro" panose="02040503050201020203" pitchFamily="18" charset="0"/>
                <a:ea typeface="Times New Roman" panose="02020603050405020304" pitchFamily="18" charset="0"/>
              </a:rPr>
              <a:t>Setkání čínského světa s buddhismem</a:t>
            </a:r>
            <a:br>
              <a:rPr lang="cs-CZ" sz="3200" dirty="0">
                <a:effectLst/>
                <a:latin typeface="Times New Roman" panose="02020603050405020304" pitchFamily="18" charset="0"/>
                <a:ea typeface="Times New Roman" panose="02020603050405020304" pitchFamily="18" charset="0"/>
              </a:rPr>
            </a:br>
            <a:endParaRPr lang="cs-CZ" sz="3200" dirty="0"/>
          </a:p>
        </p:txBody>
      </p:sp>
      <p:sp>
        <p:nvSpPr>
          <p:cNvPr id="3" name="Zástupný obsah 2">
            <a:extLst>
              <a:ext uri="{FF2B5EF4-FFF2-40B4-BE49-F238E27FC236}">
                <a16:creationId xmlns:a16="http://schemas.microsoft.com/office/drawing/2014/main" id="{A8DF7913-DF84-40D7-A100-D2D07E3185B3}"/>
              </a:ext>
            </a:extLst>
          </p:cNvPr>
          <p:cNvSpPr>
            <a:spLocks noGrp="1"/>
          </p:cNvSpPr>
          <p:nvPr>
            <p:ph idx="1"/>
          </p:nvPr>
        </p:nvSpPr>
        <p:spPr/>
        <p:txBody>
          <a:bodyPr/>
          <a:lstStyle/>
          <a:p>
            <a:pPr>
              <a:lnSpc>
                <a:spcPct val="150000"/>
              </a:lnSpc>
            </a:pPr>
            <a:r>
              <a:rPr lang="cs-CZ" sz="2400" b="1" dirty="0">
                <a:latin typeface="AMinion Pro" panose="02040503050201020203" pitchFamily="18" charset="0"/>
                <a:ea typeface="Times New Roman" panose="02020603050405020304" pitchFamily="18" charset="0"/>
                <a:cs typeface="Times New Roman" panose="02020603050405020304" pitchFamily="18" charset="0"/>
              </a:rPr>
              <a:t>65 n. l.</a:t>
            </a:r>
            <a:r>
              <a:rPr lang="cs-CZ" sz="2400" dirty="0">
                <a:latin typeface="AMinion Pro" panose="02040503050201020203" pitchFamily="18" charset="0"/>
                <a:ea typeface="Times New Roman" panose="02020603050405020304" pitchFamily="18" charset="0"/>
                <a:cs typeface="Times New Roman" panose="02020603050405020304" pitchFamily="18" charset="0"/>
              </a:rPr>
              <a:t> – edikt císaře </a:t>
            </a:r>
            <a:r>
              <a:rPr lang="cs-CZ" sz="2400" b="1" dirty="0">
                <a:effectLst/>
                <a:latin typeface="AMinion Pro" panose="02040503050201020203" pitchFamily="18" charset="0"/>
                <a:ea typeface="Times New Roman" panose="02020603050405020304" pitchFamily="18" charset="0"/>
                <a:cs typeface="Times New Roman" panose="02020603050405020304" pitchFamily="18" charset="0"/>
              </a:rPr>
              <a:t>Ming-</a:t>
            </a:r>
            <a:r>
              <a:rPr lang="cs-CZ" sz="2400" b="1" dirty="0" err="1">
                <a:effectLst/>
                <a:latin typeface="AMinion Pro" panose="02040503050201020203" pitchFamily="18" charset="0"/>
                <a:ea typeface="Times New Roman" panose="02020603050405020304" pitchFamily="18" charset="0"/>
                <a:cs typeface="Times New Roman" panose="02020603050405020304" pitchFamily="18" charset="0"/>
              </a:rPr>
              <a:t>tiho</a:t>
            </a:r>
            <a:r>
              <a:rPr lang="cs-CZ" sz="2400" b="1" dirty="0">
                <a:effectLst/>
                <a:latin typeface="AMinion Pro" panose="02040503050201020203" pitchFamily="18" charset="0"/>
                <a:ea typeface="Times New Roman" panose="02020603050405020304" pitchFamily="18" charset="0"/>
                <a:cs typeface="Times New Roman" panose="02020603050405020304" pitchFamily="18" charset="0"/>
              </a:rPr>
              <a:t> </a:t>
            </a:r>
            <a:r>
              <a:rPr lang="cs-CZ" sz="2400" b="1" dirty="0" err="1">
                <a:effectLst/>
                <a:latin typeface="MS Mincho" panose="02020609040205080304" pitchFamily="49" charset="-128"/>
                <a:cs typeface="MS Mincho" panose="02020609040205080304" pitchFamily="49" charset="-128"/>
              </a:rPr>
              <a:t>明帝</a:t>
            </a:r>
            <a:r>
              <a:rPr lang="cs-CZ" sz="2400" dirty="0">
                <a:effectLst/>
                <a:latin typeface="AMinion Pro" panose="02040503050201020203" pitchFamily="18" charset="0"/>
                <a:ea typeface="Times New Roman" panose="02020603050405020304" pitchFamily="18" charset="0"/>
                <a:cs typeface="Times New Roman" panose="02020603050405020304" pitchFamily="18" charset="0"/>
              </a:rPr>
              <a:t> (57–75 n. l. vládl dynastii </a:t>
            </a:r>
            <a:r>
              <a:rPr lang="cs-CZ" sz="2400" b="1" dirty="0">
                <a:effectLst/>
                <a:latin typeface="AMinion Pro" panose="02040503050201020203" pitchFamily="18" charset="0"/>
                <a:ea typeface="Times New Roman" panose="02020603050405020304" pitchFamily="18" charset="0"/>
                <a:cs typeface="Times New Roman" panose="02020603050405020304" pitchFamily="18" charset="0"/>
              </a:rPr>
              <a:t>východní </a:t>
            </a:r>
            <a:r>
              <a:rPr lang="cs-CZ" sz="2400" b="1" dirty="0" err="1">
                <a:effectLst/>
                <a:latin typeface="AMinion Pro" panose="02040503050201020203" pitchFamily="18" charset="0"/>
                <a:ea typeface="Times New Roman" panose="02020603050405020304" pitchFamily="18" charset="0"/>
                <a:cs typeface="Times New Roman" panose="02020603050405020304" pitchFamily="18" charset="0"/>
              </a:rPr>
              <a:t>Chan</a:t>
            </a:r>
            <a:r>
              <a:rPr lang="cs-CZ" sz="2400" b="1" dirty="0">
                <a:effectLst/>
                <a:latin typeface="AMinion Pro" panose="02040503050201020203" pitchFamily="18" charset="0"/>
                <a:ea typeface="Times New Roman" panose="02020603050405020304" pitchFamily="18" charset="0"/>
                <a:cs typeface="Times New Roman" panose="02020603050405020304" pitchFamily="18" charset="0"/>
              </a:rPr>
              <a:t>) </a:t>
            </a:r>
          </a:p>
          <a:p>
            <a:pPr>
              <a:lnSpc>
                <a:spcPct val="150000"/>
              </a:lnSpc>
            </a:pPr>
            <a:r>
              <a:rPr lang="cs-CZ" sz="2400" b="1" dirty="0" err="1">
                <a:latin typeface="AMinion Pro" panose="02040503050201020203" pitchFamily="18" charset="0"/>
                <a:ea typeface="Times New Roman" panose="02020603050405020304" pitchFamily="18" charset="0"/>
                <a:cs typeface="Times New Roman" panose="02020603050405020304" pitchFamily="18" charset="0"/>
              </a:rPr>
              <a:t>Liou</a:t>
            </a:r>
            <a:r>
              <a:rPr lang="cs-CZ" sz="2400" b="1" dirty="0">
                <a:latin typeface="AMinion Pro" panose="02040503050201020203" pitchFamily="18" charset="0"/>
                <a:ea typeface="Times New Roman" panose="02020603050405020304" pitchFamily="18" charset="0"/>
                <a:cs typeface="Times New Roman" panose="02020603050405020304" pitchFamily="18" charset="0"/>
              </a:rPr>
              <a:t> Jing </a:t>
            </a:r>
            <a:r>
              <a:rPr lang="cs-CZ" sz="2400" b="1" dirty="0" err="1">
                <a:latin typeface="MS Mincho" panose="02020609040205080304" pitchFamily="49" charset="-128"/>
                <a:cs typeface="MS Mincho" panose="02020609040205080304" pitchFamily="49" charset="-128"/>
              </a:rPr>
              <a:t>劉英</a:t>
            </a:r>
            <a:r>
              <a:rPr lang="cs-CZ" sz="2400" dirty="0">
                <a:latin typeface="AMinion Pro" panose="02040503050201020203" pitchFamily="18" charset="0"/>
                <a:ea typeface="Times New Roman" panose="02020603050405020304" pitchFamily="18" charset="0"/>
                <a:cs typeface="Times New Roman" panose="02020603050405020304" pitchFamily="18" charset="0"/>
              </a:rPr>
              <a:t> (zemřel v roce 71 n. l.), kníže  z </a:t>
            </a:r>
            <a:r>
              <a:rPr lang="cs-CZ" sz="2400" dirty="0" err="1">
                <a:latin typeface="AMinion Pro" panose="02040503050201020203" pitchFamily="18" charset="0"/>
                <a:ea typeface="Times New Roman" panose="02020603050405020304" pitchFamily="18" charset="0"/>
                <a:cs typeface="Times New Roman" panose="02020603050405020304" pitchFamily="18" charset="0"/>
              </a:rPr>
              <a:t>Čchu</a:t>
            </a:r>
            <a:r>
              <a:rPr lang="cs-CZ" sz="2400" dirty="0">
                <a:latin typeface="AMinion Pro" panose="02040503050201020203" pitchFamily="18" charset="0"/>
                <a:ea typeface="Times New Roman" panose="02020603050405020304" pitchFamily="18" charset="0"/>
                <a:cs typeface="Times New Roman" panose="02020603050405020304" pitchFamily="18" charset="0"/>
              </a:rPr>
              <a:t>, </a:t>
            </a:r>
            <a:r>
              <a:rPr lang="cs-CZ" sz="2400" dirty="0">
                <a:effectLst/>
                <a:latin typeface="AMinion Pro" panose="02040503050201020203" pitchFamily="18" charset="0"/>
                <a:ea typeface="Times New Roman" panose="02020603050405020304" pitchFamily="18" charset="0"/>
                <a:cs typeface="Times New Roman" panose="02020603050405020304" pitchFamily="18" charset="0"/>
              </a:rPr>
              <a:t>nevlastní císaře </a:t>
            </a:r>
            <a:r>
              <a:rPr lang="cs-CZ" sz="2400" b="1" dirty="0">
                <a:effectLst/>
                <a:latin typeface="AMinion Pro" panose="02040503050201020203" pitchFamily="18" charset="0"/>
                <a:ea typeface="Times New Roman" panose="02020603050405020304" pitchFamily="18" charset="0"/>
                <a:cs typeface="Times New Roman" panose="02020603050405020304" pitchFamily="18" charset="0"/>
              </a:rPr>
              <a:t>Ming-</a:t>
            </a:r>
            <a:r>
              <a:rPr lang="cs-CZ" sz="2400" b="1" dirty="0" err="1">
                <a:effectLst/>
                <a:latin typeface="AMinion Pro" panose="02040503050201020203" pitchFamily="18" charset="0"/>
                <a:ea typeface="Times New Roman" panose="02020603050405020304" pitchFamily="18" charset="0"/>
                <a:cs typeface="Times New Roman" panose="02020603050405020304" pitchFamily="18" charset="0"/>
              </a:rPr>
              <a:t>tiho</a:t>
            </a:r>
            <a:endParaRPr lang="cs-CZ" sz="2400" dirty="0"/>
          </a:p>
        </p:txBody>
      </p:sp>
    </p:spTree>
    <p:extLst>
      <p:ext uri="{BB962C8B-B14F-4D97-AF65-F5344CB8AC3E}">
        <p14:creationId xmlns:p14="http://schemas.microsoft.com/office/powerpoint/2010/main" val="1696663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lstStyle/>
          <a:p>
            <a:r>
              <a:rPr lang="en-US" sz="2000" b="0" i="0" dirty="0">
                <a:solidFill>
                  <a:srgbClr val="202122"/>
                </a:solidFill>
                <a:effectLst/>
                <a:latin typeface="Arial" panose="020B0604020202020204" pitchFamily="34" charset="0"/>
              </a:rPr>
              <a:t>Buddhist adoption in Asia, </a:t>
            </a:r>
            <a:r>
              <a:rPr lang="en-US" sz="2000" b="0" i="0" dirty="0" err="1">
                <a:solidFill>
                  <a:srgbClr val="202122"/>
                </a:solidFill>
                <a:effectLst/>
                <a:latin typeface="Arial" panose="020B0604020202020204" pitchFamily="34" charset="0"/>
              </a:rPr>
              <a:t>Mah</a:t>
            </a:r>
            <a:r>
              <a:rPr lang="cs-CZ" sz="2000" b="0" i="0" dirty="0">
                <a:solidFill>
                  <a:srgbClr val="202122"/>
                </a:solidFill>
                <a:effectLst/>
                <a:latin typeface="Arial" panose="020B0604020202020204" pitchFamily="34" charset="0"/>
              </a:rPr>
              <a:t>ā</a:t>
            </a:r>
            <a:r>
              <a:rPr lang="en-US" sz="2000" b="0" i="0" dirty="0">
                <a:solidFill>
                  <a:srgbClr val="202122"/>
                </a:solidFill>
                <a:effectLst/>
                <a:latin typeface="Arial" panose="020B0604020202020204" pitchFamily="34" charset="0"/>
              </a:rPr>
              <a:t>y</a:t>
            </a:r>
            <a:r>
              <a:rPr lang="cs-CZ" sz="2000" b="0" i="0" dirty="0">
                <a:solidFill>
                  <a:srgbClr val="202122"/>
                </a:solidFill>
                <a:effectLst/>
                <a:latin typeface="Arial" panose="020B0604020202020204" pitchFamily="34" charset="0"/>
              </a:rPr>
              <a:t>ā</a:t>
            </a:r>
            <a:r>
              <a:rPr lang="en-US" sz="2000" b="0" i="0" dirty="0" err="1">
                <a:solidFill>
                  <a:srgbClr val="202122"/>
                </a:solidFill>
                <a:effectLst/>
                <a:latin typeface="Arial" panose="020B0604020202020204" pitchFamily="34" charset="0"/>
              </a:rPr>
              <a:t>na</a:t>
            </a:r>
            <a:r>
              <a:rPr lang="en-US" sz="2000" b="0" i="0" dirty="0">
                <a:solidFill>
                  <a:srgbClr val="202122"/>
                </a:solidFill>
                <a:effectLst/>
                <a:latin typeface="Arial" panose="020B0604020202020204" pitchFamily="34" charset="0"/>
              </a:rPr>
              <a:t> Buddhism first entered China through </a:t>
            </a:r>
            <a:r>
              <a:rPr lang="en-US" sz="2000" b="1" i="0" u="none" strike="noStrike" dirty="0">
                <a:effectLst/>
                <a:latin typeface="Arial" panose="020B0604020202020204" pitchFamily="34" charset="0"/>
                <a:hlinkClick r:id="rId2" tooltip="Silk Road">
                  <a:extLst>
                    <a:ext uri="{A12FA001-AC4F-418D-AE19-62706E023703}">
                      <ahyp:hlinkClr xmlns:ahyp="http://schemas.microsoft.com/office/drawing/2018/hyperlinkcolor" val="tx"/>
                    </a:ext>
                  </a:extLst>
                </a:hlinkClick>
              </a:rPr>
              <a:t>Silk Road</a:t>
            </a:r>
            <a:r>
              <a:rPr lang="en-US" sz="2000" b="0" i="0" dirty="0">
                <a:solidFill>
                  <a:srgbClr val="202122"/>
                </a:solidFill>
                <a:effectLst/>
                <a:latin typeface="Arial" panose="020B0604020202020204" pitchFamily="34" charset="0"/>
              </a:rPr>
              <a:t>.</a:t>
            </a:r>
            <a:endParaRPr lang="cs-CZ" sz="2000" dirty="0"/>
          </a:p>
        </p:txBody>
      </p:sp>
      <p:sp>
        <p:nvSpPr>
          <p:cNvPr id="20483" name="Rectangle 3"/>
          <p:cNvSpPr>
            <a:spLocks noGrp="1"/>
          </p:cNvSpPr>
          <p:nvPr>
            <p:ph type="body" idx="1"/>
          </p:nvPr>
        </p:nvSpPr>
        <p:spPr>
          <a:xfrm>
            <a:off x="628650" y="1825624"/>
            <a:ext cx="7886700" cy="3984626"/>
          </a:xfrm>
        </p:spPr>
        <p:txBody>
          <a:bodyPr/>
          <a:lstStyle/>
          <a:p>
            <a:endParaRPr lang="cs-CZ" dirty="0"/>
          </a:p>
        </p:txBody>
      </p:sp>
      <p:pic>
        <p:nvPicPr>
          <p:cNvPr id="2050" name="Picture 2">
            <a:extLst>
              <a:ext uri="{FF2B5EF4-FFF2-40B4-BE49-F238E27FC236}">
                <a16:creationId xmlns:a16="http://schemas.microsoft.com/office/drawing/2014/main" id="{2444A629-9C6D-47F9-BFFE-06CD1C73BA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1725" y="2019299"/>
            <a:ext cx="4838700" cy="34290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pPr algn="ctr"/>
            <a:r>
              <a:rPr lang="cs-CZ" b="1" dirty="0" err="1">
                <a:latin typeface="Calibri" pitchFamily="34" charset="0"/>
              </a:rPr>
              <a:t>Kušánská</a:t>
            </a:r>
            <a:r>
              <a:rPr lang="cs-CZ" b="1" dirty="0">
                <a:latin typeface="Calibri" pitchFamily="34" charset="0"/>
              </a:rPr>
              <a:t> říše, 2. st- n. l.</a:t>
            </a:r>
          </a:p>
        </p:txBody>
      </p:sp>
      <p:sp>
        <p:nvSpPr>
          <p:cNvPr id="21507" name="Rectangle 3"/>
          <p:cNvSpPr>
            <a:spLocks noGrp="1"/>
          </p:cNvSpPr>
          <p:nvPr>
            <p:ph type="body" idx="1"/>
          </p:nvPr>
        </p:nvSpPr>
        <p:spPr>
          <a:xfrm>
            <a:off x="4127612" y="1613872"/>
            <a:ext cx="3692413" cy="3236604"/>
          </a:xfrm>
        </p:spPr>
        <p:txBody>
          <a:bodyPr/>
          <a:lstStyle/>
          <a:p>
            <a:endParaRPr lang="cs-CZ" dirty="0"/>
          </a:p>
        </p:txBody>
      </p:sp>
      <p:pic>
        <p:nvPicPr>
          <p:cNvPr id="1026" name="Picture 2" descr="A map of India in the 2nd century CE showing the extent of the Kushan Empire (in yellow) during the reign of Kanishka. Most historians consider the empire to have variously extended as far east as the middle Ganges plain,[1] to Varanasi on the confluence of the Ganges and the Jumna,[2][3] or probably even Pataliputra.[4][5]">
            <a:extLst>
              <a:ext uri="{FF2B5EF4-FFF2-40B4-BE49-F238E27FC236}">
                <a16:creationId xmlns:a16="http://schemas.microsoft.com/office/drawing/2014/main" id="{403FB5E6-E555-464E-9BF2-9FC95A728A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3975" y="1501775"/>
            <a:ext cx="2571750" cy="33487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13167C-F0E9-4CDD-9B42-47AE1529A3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2975" y="1730731"/>
            <a:ext cx="2276475" cy="300288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pPr algn="ctr"/>
            <a:r>
              <a:rPr lang="cs-CZ" dirty="0">
                <a:latin typeface="Calibri" pitchFamily="34" charset="0"/>
              </a:rPr>
              <a:t>Hedvábná stezka</a:t>
            </a:r>
            <a:endParaRPr lang="cs-CZ" b="1" dirty="0">
              <a:latin typeface="Calibri" pitchFamily="34" charset="0"/>
            </a:endParaRPr>
          </a:p>
        </p:txBody>
      </p:sp>
      <p:sp>
        <p:nvSpPr>
          <p:cNvPr id="22531" name="Rectangle 3"/>
          <p:cNvSpPr>
            <a:spLocks noGrp="1"/>
          </p:cNvSpPr>
          <p:nvPr>
            <p:ph type="body" idx="1"/>
          </p:nvPr>
        </p:nvSpPr>
        <p:spPr/>
        <p:txBody>
          <a:bodyPr/>
          <a:lstStyle/>
          <a:p>
            <a:endParaRPr lang="cs-CZ" dirty="0"/>
          </a:p>
        </p:txBody>
      </p:sp>
      <p:pic>
        <p:nvPicPr>
          <p:cNvPr id="1026" name="Picture 2" descr="Map of Eurasia with drawn lines for overland routes">
            <a:extLst>
              <a:ext uri="{FF2B5EF4-FFF2-40B4-BE49-F238E27FC236}">
                <a16:creationId xmlns:a16="http://schemas.microsoft.com/office/drawing/2014/main" id="{569504F6-E702-4AA1-92FC-64C9D43F9D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0" y="2762250"/>
            <a:ext cx="5248275" cy="26479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3231B9-8D8B-4E73-B1B1-A16A6FA954B4}"/>
              </a:ext>
            </a:extLst>
          </p:cNvPr>
          <p:cNvSpPr>
            <a:spLocks noGrp="1"/>
          </p:cNvSpPr>
          <p:nvPr>
            <p:ph type="title"/>
          </p:nvPr>
        </p:nvSpPr>
        <p:spPr/>
        <p:txBody>
          <a:bodyPr/>
          <a:lstStyle/>
          <a:p>
            <a:pPr algn="ctr"/>
            <a:r>
              <a:rPr lang="cs-CZ" sz="2800" b="1" dirty="0">
                <a:latin typeface="Times New Roman" panose="02020603050405020304" pitchFamily="18" charset="0"/>
                <a:cs typeface="Times New Roman" panose="02020603050405020304" pitchFamily="18" charset="0"/>
              </a:rPr>
              <a:t>Buddhismus a taoismus</a:t>
            </a:r>
          </a:p>
        </p:txBody>
      </p:sp>
      <p:sp>
        <p:nvSpPr>
          <p:cNvPr id="3" name="Zástupný obsah 2">
            <a:extLst>
              <a:ext uri="{FF2B5EF4-FFF2-40B4-BE49-F238E27FC236}">
                <a16:creationId xmlns:a16="http://schemas.microsoft.com/office/drawing/2014/main" id="{BFDB393A-3920-42A3-9D94-6F8061E85C29}"/>
              </a:ext>
            </a:extLst>
          </p:cNvPr>
          <p:cNvSpPr>
            <a:spLocks noGrp="1"/>
          </p:cNvSpPr>
          <p:nvPr>
            <p:ph idx="1"/>
          </p:nvPr>
        </p:nvSpPr>
        <p:spPr/>
        <p:txBody>
          <a:bodyPr/>
          <a:lstStyle/>
          <a:p>
            <a:pPr algn="just">
              <a:lnSpc>
                <a:spcPct val="100000"/>
              </a:lnSpc>
            </a:pPr>
            <a:r>
              <a:rPr lang="cs-CZ" sz="1600" dirty="0">
                <a:effectLst/>
                <a:latin typeface="AMinion Pro" panose="02040503050201020203" pitchFamily="18" charset="0"/>
                <a:ea typeface="Calibri" panose="020F0502020204030204" pitchFamily="34" charset="0"/>
              </a:rPr>
              <a:t>Dan </a:t>
            </a:r>
            <a:r>
              <a:rPr lang="cs-CZ" sz="1600" dirty="0" err="1">
                <a:effectLst/>
                <a:latin typeface="AMinion Pro" panose="02040503050201020203" pitchFamily="18" charset="0"/>
                <a:ea typeface="Calibri" panose="020F0502020204030204" pitchFamily="34" charset="0"/>
              </a:rPr>
              <a:t>Lusthaus</a:t>
            </a:r>
            <a:r>
              <a:rPr lang="cs-CZ" sz="1600" dirty="0">
                <a:effectLst/>
                <a:latin typeface="AMinion Pro" panose="02040503050201020203" pitchFamily="18" charset="0"/>
                <a:ea typeface="Calibri" panose="020F0502020204030204" pitchFamily="34" charset="0"/>
              </a:rPr>
              <a:t>, „</a:t>
            </a:r>
            <a:r>
              <a:rPr lang="cs-CZ" sz="1600" dirty="0" err="1">
                <a:effectLst/>
                <a:latin typeface="AMinion Pro" panose="02040503050201020203" pitchFamily="18" charset="0"/>
                <a:ea typeface="Calibri" panose="020F0502020204030204" pitchFamily="34" charset="0"/>
              </a:rPr>
              <a:t>Buddhist</a:t>
            </a:r>
            <a:r>
              <a:rPr lang="cs-CZ" sz="1600" dirty="0">
                <a:effectLst/>
                <a:latin typeface="AMinion Pro" panose="02040503050201020203" pitchFamily="18" charset="0"/>
                <a:ea typeface="Calibri" panose="020F0502020204030204" pitchFamily="34" charset="0"/>
              </a:rPr>
              <a:t> </a:t>
            </a:r>
            <a:r>
              <a:rPr lang="cs-CZ" sz="1600" dirty="0" err="1">
                <a:effectLst/>
                <a:latin typeface="AMinion Pro" panose="02040503050201020203" pitchFamily="18" charset="0"/>
                <a:ea typeface="Calibri" panose="020F0502020204030204" pitchFamily="34" charset="0"/>
              </a:rPr>
              <a:t>Philosophy</a:t>
            </a:r>
            <a:r>
              <a:rPr lang="cs-CZ" sz="1600" dirty="0">
                <a:effectLst/>
                <a:latin typeface="AMinion Pro" panose="02040503050201020203" pitchFamily="18" charset="0"/>
                <a:ea typeface="Calibri" panose="020F0502020204030204" pitchFamily="34" charset="0"/>
              </a:rPr>
              <a:t>, </a:t>
            </a:r>
            <a:r>
              <a:rPr lang="cs-CZ" sz="1600" dirty="0" err="1">
                <a:effectLst/>
                <a:latin typeface="AMinion Pro" panose="02040503050201020203" pitchFamily="18" charset="0"/>
                <a:ea typeface="Calibri" panose="020F0502020204030204" pitchFamily="34" charset="0"/>
              </a:rPr>
              <a:t>Chinese</a:t>
            </a:r>
            <a:r>
              <a:rPr lang="cs-CZ" sz="1600" dirty="0">
                <a:effectLst/>
                <a:latin typeface="AMinion Pro" panose="02040503050201020203" pitchFamily="18" charset="0"/>
                <a:ea typeface="Calibri" panose="020F0502020204030204" pitchFamily="34" charset="0"/>
              </a:rPr>
              <a:t>“, in: E. Craig (ed.), </a:t>
            </a:r>
            <a:r>
              <a:rPr lang="cs-CZ" sz="1600" i="1" dirty="0" err="1">
                <a:effectLst/>
                <a:latin typeface="AMinion Pro" panose="02040503050201020203" pitchFamily="18" charset="0"/>
                <a:ea typeface="Calibri" panose="020F0502020204030204" pitchFamily="34" charset="0"/>
              </a:rPr>
              <a:t>The</a:t>
            </a:r>
            <a:r>
              <a:rPr lang="cs-CZ" sz="1600" i="1" dirty="0">
                <a:effectLst/>
                <a:latin typeface="AMinion Pro" panose="02040503050201020203" pitchFamily="18" charset="0"/>
                <a:ea typeface="Calibri" panose="020F0502020204030204" pitchFamily="34" charset="0"/>
              </a:rPr>
              <a:t> </a:t>
            </a:r>
            <a:r>
              <a:rPr lang="cs-CZ" sz="1600" i="1" dirty="0" err="1">
                <a:effectLst/>
                <a:latin typeface="AMinion Pro" panose="02040503050201020203" pitchFamily="18" charset="0"/>
                <a:ea typeface="Calibri" panose="020F0502020204030204" pitchFamily="34" charset="0"/>
              </a:rPr>
              <a:t>Shorter</a:t>
            </a:r>
            <a:r>
              <a:rPr lang="cs-CZ" sz="1600" i="1" dirty="0">
                <a:effectLst/>
                <a:latin typeface="AMinion Pro" panose="02040503050201020203" pitchFamily="18" charset="0"/>
                <a:ea typeface="Calibri" panose="020F0502020204030204" pitchFamily="34" charset="0"/>
              </a:rPr>
              <a:t> </a:t>
            </a:r>
            <a:r>
              <a:rPr lang="cs-CZ" sz="1600" i="1" dirty="0" err="1">
                <a:effectLst/>
                <a:latin typeface="AMinion Pro" panose="02040503050201020203" pitchFamily="18" charset="0"/>
                <a:ea typeface="Calibri" panose="020F0502020204030204" pitchFamily="34" charset="0"/>
              </a:rPr>
              <a:t>Routledge</a:t>
            </a:r>
            <a:r>
              <a:rPr lang="cs-CZ" sz="1600" i="1" dirty="0">
                <a:effectLst/>
                <a:latin typeface="AMinion Pro" panose="02040503050201020203" pitchFamily="18" charset="0"/>
                <a:ea typeface="Calibri" panose="020F0502020204030204" pitchFamily="34" charset="0"/>
              </a:rPr>
              <a:t> </a:t>
            </a:r>
            <a:r>
              <a:rPr lang="cs-CZ" sz="1600" i="1" dirty="0" err="1">
                <a:effectLst/>
                <a:latin typeface="AMinion Pro" panose="02040503050201020203" pitchFamily="18" charset="0"/>
                <a:ea typeface="Calibri" panose="020F0502020204030204" pitchFamily="34" charset="0"/>
              </a:rPr>
              <a:t>Encyclopedia</a:t>
            </a:r>
            <a:r>
              <a:rPr lang="cs-CZ" sz="1600" i="1" dirty="0">
                <a:effectLst/>
                <a:latin typeface="AMinion Pro" panose="02040503050201020203" pitchFamily="18" charset="0"/>
                <a:ea typeface="Calibri" panose="020F0502020204030204" pitchFamily="34" charset="0"/>
              </a:rPr>
              <a:t> </a:t>
            </a:r>
            <a:r>
              <a:rPr lang="cs-CZ" sz="1600" i="1" dirty="0" err="1">
                <a:effectLst/>
                <a:latin typeface="AMinion Pro" panose="02040503050201020203" pitchFamily="18" charset="0"/>
                <a:ea typeface="Calibri" panose="020F0502020204030204" pitchFamily="34" charset="0"/>
              </a:rPr>
              <a:t>of</a:t>
            </a:r>
            <a:r>
              <a:rPr lang="cs-CZ" sz="1600" i="1" dirty="0">
                <a:effectLst/>
                <a:latin typeface="AMinion Pro" panose="02040503050201020203" pitchFamily="18" charset="0"/>
                <a:ea typeface="Calibri" panose="020F0502020204030204" pitchFamily="34" charset="0"/>
              </a:rPr>
              <a:t> </a:t>
            </a:r>
            <a:r>
              <a:rPr lang="cs-CZ" sz="1600" i="1" dirty="0" err="1">
                <a:effectLst/>
                <a:latin typeface="AMinion Pro" panose="02040503050201020203" pitchFamily="18" charset="0"/>
                <a:ea typeface="Calibri" panose="020F0502020204030204" pitchFamily="34" charset="0"/>
              </a:rPr>
              <a:t>Philosophy</a:t>
            </a:r>
            <a:r>
              <a:rPr lang="cs-CZ" sz="1600" dirty="0">
                <a:effectLst/>
                <a:latin typeface="AMinion Pro" panose="02040503050201020203" pitchFamily="18" charset="0"/>
                <a:ea typeface="Calibri" panose="020F0502020204030204" pitchFamily="34" charset="0"/>
              </a:rPr>
              <a:t>, 2</a:t>
            </a:r>
            <a:r>
              <a:rPr lang="cs-CZ" sz="1600" baseline="30000" dirty="0">
                <a:effectLst/>
                <a:latin typeface="AMinion Pro" panose="02040503050201020203" pitchFamily="18" charset="0"/>
                <a:ea typeface="Calibri" panose="020F0502020204030204" pitchFamily="34" charset="0"/>
              </a:rPr>
              <a:t>nd</a:t>
            </a:r>
            <a:r>
              <a:rPr lang="cs-CZ" sz="1600" dirty="0">
                <a:effectLst/>
                <a:latin typeface="AMinion Pro" panose="02040503050201020203" pitchFamily="18" charset="0"/>
                <a:ea typeface="Calibri" panose="020F0502020204030204" pitchFamily="34" charset="0"/>
              </a:rPr>
              <a:t> </a:t>
            </a:r>
            <a:r>
              <a:rPr lang="cs-CZ" sz="1600" dirty="0" err="1">
                <a:effectLst/>
                <a:latin typeface="AMinion Pro" panose="02040503050201020203" pitchFamily="18" charset="0"/>
                <a:ea typeface="Calibri" panose="020F0502020204030204" pitchFamily="34" charset="0"/>
              </a:rPr>
              <a:t>rev</a:t>
            </a:r>
            <a:r>
              <a:rPr lang="cs-CZ" sz="1600" dirty="0">
                <a:effectLst/>
                <a:latin typeface="AMinion Pro" panose="02040503050201020203" pitchFamily="18" charset="0"/>
                <a:ea typeface="Calibri" panose="020F0502020204030204" pitchFamily="34" charset="0"/>
              </a:rPr>
              <a:t>. ed., London – New York: </a:t>
            </a:r>
            <a:r>
              <a:rPr lang="cs-CZ" sz="1600" dirty="0" err="1">
                <a:effectLst/>
                <a:latin typeface="AMinion Pro" panose="02040503050201020203" pitchFamily="18" charset="0"/>
                <a:ea typeface="Calibri" panose="020F0502020204030204" pitchFamily="34" charset="0"/>
              </a:rPr>
              <a:t>Routledge</a:t>
            </a:r>
            <a:r>
              <a:rPr lang="cs-CZ" sz="1600" dirty="0">
                <a:effectLst/>
                <a:latin typeface="AMinion Pro" panose="02040503050201020203" pitchFamily="18" charset="0"/>
                <a:ea typeface="Calibri" panose="020F0502020204030204" pitchFamily="34" charset="0"/>
              </a:rPr>
              <a:t>, 2005,s. 111: </a:t>
            </a:r>
            <a:r>
              <a:rPr lang="en-US" sz="1600" dirty="0">
                <a:effectLst/>
                <a:latin typeface="AMinion Pro" panose="02040503050201020203" pitchFamily="18" charset="0"/>
                <a:ea typeface="MS ??"/>
              </a:rPr>
              <a:t>„</a:t>
            </a:r>
            <a:r>
              <a:rPr lang="en-US" sz="1600" dirty="0" err="1">
                <a:effectLst/>
                <a:latin typeface="AMinion Pro" panose="02040503050201020203" pitchFamily="18" charset="0"/>
                <a:ea typeface="MS ??"/>
              </a:rPr>
              <a:t>Buddhisté</a:t>
            </a:r>
            <a:r>
              <a:rPr lang="en-US" sz="1600" dirty="0">
                <a:effectLst/>
                <a:latin typeface="AMinion Pro" panose="02040503050201020203" pitchFamily="18" charset="0"/>
                <a:ea typeface="MS ??"/>
              </a:rPr>
              <a:t> a </a:t>
            </a:r>
            <a:r>
              <a:rPr lang="en-US" sz="1600" dirty="0" err="1">
                <a:effectLst/>
                <a:latin typeface="AMinion Pro" panose="02040503050201020203" pitchFamily="18" charset="0"/>
                <a:ea typeface="MS ??"/>
              </a:rPr>
              <a:t>taoisté</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si</a:t>
            </a:r>
            <a:r>
              <a:rPr lang="en-US" sz="1600" dirty="0">
                <a:effectLst/>
                <a:latin typeface="AMinion Pro" panose="02040503050201020203" pitchFamily="18" charset="0"/>
                <a:ea typeface="MS ??"/>
              </a:rPr>
              <a:t> od </a:t>
            </a:r>
            <a:r>
              <a:rPr lang="en-US" sz="1600" dirty="0" err="1">
                <a:effectLst/>
                <a:latin typeface="AMinion Pro" panose="02040503050201020203" pitchFamily="18" charset="0"/>
                <a:ea typeface="MS ??"/>
              </a:rPr>
              <a:t>sebe</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navzájem</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půjčovali</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ideje</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terminologii</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disciplínu</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kosmologii</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institucionální</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struktury</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literární</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žánry</a:t>
            </a:r>
            <a:r>
              <a:rPr lang="en-US" sz="1600" dirty="0">
                <a:effectLst/>
                <a:latin typeface="AMinion Pro" panose="02040503050201020203" pitchFamily="18" charset="0"/>
                <a:ea typeface="MS ??"/>
              </a:rPr>
              <a:t> a </a:t>
            </a:r>
            <a:r>
              <a:rPr lang="en-US" sz="1600" dirty="0" err="1">
                <a:effectLst/>
                <a:latin typeface="AMinion Pro" panose="02040503050201020203" pitchFamily="18" charset="0"/>
                <a:ea typeface="MS ??"/>
              </a:rPr>
              <a:t>soteriologické</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modely</a:t>
            </a:r>
            <a:r>
              <a:rPr lang="en-US" sz="1600" dirty="0">
                <a:effectLst/>
                <a:latin typeface="AMinion Pro" panose="02040503050201020203" pitchFamily="18" charset="0"/>
                <a:ea typeface="MS ??"/>
              </a:rPr>
              <a:t>. A to </a:t>
            </a:r>
            <a:r>
              <a:rPr lang="en-US" sz="1600" dirty="0" err="1">
                <a:effectLst/>
                <a:latin typeface="AMinion Pro" panose="02040503050201020203" pitchFamily="18" charset="0"/>
                <a:ea typeface="MS ??"/>
              </a:rPr>
              <a:t>někdy</a:t>
            </a:r>
            <a:r>
              <a:rPr lang="en-US" sz="1600" dirty="0">
                <a:effectLst/>
                <a:latin typeface="AMinion Pro" panose="02040503050201020203" pitchFamily="18" charset="0"/>
                <a:ea typeface="MS ??"/>
              </a:rPr>
              <a:t> v </a:t>
            </a:r>
            <a:r>
              <a:rPr lang="en-US" sz="1600" dirty="0" err="1">
                <a:effectLst/>
                <a:latin typeface="AMinion Pro" panose="02040503050201020203" pitchFamily="18" charset="0"/>
                <a:ea typeface="MS ??"/>
              </a:rPr>
              <a:t>tak</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hojné</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míře</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že</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dnes</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může</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být</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občas</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těžké</a:t>
            </a:r>
            <a:r>
              <a:rPr lang="en-US" sz="1600" dirty="0">
                <a:effectLst/>
                <a:latin typeface="AMinion Pro" panose="02040503050201020203" pitchFamily="18" charset="0"/>
                <a:ea typeface="MS ??"/>
              </a:rPr>
              <a:t>, ne-li </a:t>
            </a:r>
            <a:r>
              <a:rPr lang="en-US" sz="1600" dirty="0" err="1">
                <a:effectLst/>
                <a:latin typeface="AMinion Pro" panose="02040503050201020203" pitchFamily="18" charset="0"/>
                <a:ea typeface="MS ??"/>
              </a:rPr>
              <a:t>nemožné</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určit</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kdo</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vlastně</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přišel</a:t>
            </a:r>
            <a:r>
              <a:rPr lang="en-US" sz="1600" dirty="0">
                <a:effectLst/>
                <a:latin typeface="AMinion Pro" panose="02040503050201020203" pitchFamily="18" charset="0"/>
                <a:ea typeface="MS ??"/>
              </a:rPr>
              <a:t> s </a:t>
            </a:r>
            <a:r>
              <a:rPr lang="en-US" sz="1600" dirty="0" err="1">
                <a:effectLst/>
                <a:latin typeface="AMinion Pro" panose="02040503050201020203" pitchFamily="18" charset="0"/>
                <a:ea typeface="MS ??"/>
              </a:rPr>
              <a:t>nějakou</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ideou</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jako</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první</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Navíc</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polemické</a:t>
            </a:r>
            <a:r>
              <a:rPr lang="en-US" sz="1600" dirty="0">
                <a:effectLst/>
                <a:latin typeface="AMinion Pro" panose="02040503050201020203" pitchFamily="18" charset="0"/>
                <a:ea typeface="MS ??"/>
              </a:rPr>
              <a:t> a </a:t>
            </a:r>
            <a:r>
              <a:rPr lang="en-US" sz="1600" dirty="0" err="1">
                <a:effectLst/>
                <a:latin typeface="AMinion Pro" panose="02040503050201020203" pitchFamily="18" charset="0"/>
                <a:ea typeface="MS ??"/>
              </a:rPr>
              <a:t>politické</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útoky</a:t>
            </a:r>
            <a:r>
              <a:rPr lang="en-US" sz="1600" dirty="0">
                <a:effectLst/>
                <a:latin typeface="AMinion Pro" panose="02040503050201020203" pitchFamily="18" charset="0"/>
                <a:ea typeface="MS ??"/>
              </a:rPr>
              <a:t> z </a:t>
            </a:r>
            <a:r>
              <a:rPr lang="en-US" sz="1600" dirty="0" err="1">
                <a:effectLst/>
                <a:latin typeface="AMinion Pro" panose="02040503050201020203" pitchFamily="18" charset="0"/>
                <a:ea typeface="MS ??"/>
              </a:rPr>
              <a:t>nepřátelských</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čínských</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kruhů</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nutily</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buddhisty</a:t>
            </a:r>
            <a:r>
              <a:rPr lang="en-US" sz="1600" dirty="0">
                <a:effectLst/>
                <a:latin typeface="AMinion Pro" panose="02040503050201020203" pitchFamily="18" charset="0"/>
                <a:ea typeface="MS ??"/>
              </a:rPr>
              <a:t> k </a:t>
            </a:r>
            <a:r>
              <a:rPr lang="en-US" sz="1600" dirty="0" err="1">
                <a:effectLst/>
                <a:latin typeface="AMinion Pro" panose="02040503050201020203" pitchFamily="18" charset="0"/>
                <a:ea typeface="MS ??"/>
              </a:rPr>
              <a:t>obraně</a:t>
            </a:r>
            <a:r>
              <a:rPr lang="en-US" sz="1600" dirty="0">
                <a:effectLst/>
                <a:latin typeface="AMinion Pro" panose="02040503050201020203" pitchFamily="18" charset="0"/>
                <a:ea typeface="MS ??"/>
              </a:rPr>
              <a:t>, a </a:t>
            </a:r>
            <a:r>
              <a:rPr lang="en-US" sz="1600" dirty="0" err="1">
                <a:effectLst/>
                <a:latin typeface="AMinion Pro" panose="02040503050201020203" pitchFamily="18" charset="0"/>
                <a:ea typeface="MS ??"/>
              </a:rPr>
              <a:t>nakonec</a:t>
            </a:r>
            <a:r>
              <a:rPr lang="en-US" sz="1600" dirty="0">
                <a:effectLst/>
                <a:latin typeface="AMinion Pro" panose="02040503050201020203" pitchFamily="18" charset="0"/>
                <a:ea typeface="MS ??"/>
              </a:rPr>
              <a:t> je </a:t>
            </a:r>
            <a:r>
              <a:rPr lang="en-US" sz="1600" dirty="0" err="1">
                <a:effectLst/>
                <a:latin typeface="AMinion Pro" panose="02040503050201020203" pitchFamily="18" charset="0"/>
                <a:ea typeface="MS ??"/>
              </a:rPr>
              <a:t>přiměly</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přetvořit</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jej</a:t>
            </a:r>
            <a:r>
              <a:rPr lang="en-US" sz="1600" dirty="0">
                <a:effectLst/>
                <a:latin typeface="AMinion Pro" panose="02040503050201020203" pitchFamily="18" charset="0"/>
                <a:ea typeface="MS ??"/>
              </a:rPr>
              <a:t> do </a:t>
            </a:r>
            <a:r>
              <a:rPr lang="en-US" sz="1600" dirty="0" err="1">
                <a:effectLst/>
                <a:latin typeface="AMinion Pro" panose="02040503050201020203" pitchFamily="18" charset="0"/>
                <a:ea typeface="MS ??"/>
              </a:rPr>
              <a:t>podoby</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kterou</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Číňané</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považovali</a:t>
            </a:r>
            <a:r>
              <a:rPr lang="en-US" sz="1600" dirty="0">
                <a:effectLst/>
                <a:latin typeface="AMinion Pro" panose="02040503050201020203" pitchFamily="18" charset="0"/>
                <a:ea typeface="MS ??"/>
              </a:rPr>
              <a:t> </a:t>
            </a:r>
            <a:r>
              <a:rPr lang="en-US" sz="1600" dirty="0" err="1">
                <a:effectLst/>
                <a:latin typeface="AMinion Pro" panose="02040503050201020203" pitchFamily="18" charset="0"/>
                <a:ea typeface="MS ??"/>
              </a:rPr>
              <a:t>nejen</a:t>
            </a:r>
            <a:r>
              <a:rPr lang="en-US" sz="1600" dirty="0">
                <a:effectLst/>
                <a:latin typeface="AMinion Pro" panose="02040503050201020203" pitchFamily="18" charset="0"/>
                <a:ea typeface="MS ??"/>
              </a:rPr>
              <a:t> za </a:t>
            </a:r>
            <a:r>
              <a:rPr lang="en-US" sz="1600" dirty="0" err="1">
                <a:effectLst/>
                <a:latin typeface="AMinion Pro" panose="02040503050201020203" pitchFamily="18" charset="0"/>
                <a:ea typeface="MS ??"/>
              </a:rPr>
              <a:t>neškodnou</a:t>
            </a:r>
            <a:r>
              <a:rPr lang="en-US" sz="1600" dirty="0">
                <a:effectLst/>
                <a:latin typeface="AMinion Pro" panose="02040503050201020203" pitchFamily="18" charset="0"/>
                <a:ea typeface="MS ??"/>
              </a:rPr>
              <a:t>, ale </a:t>
            </a:r>
            <a:r>
              <a:rPr lang="en-US" sz="1600" dirty="0" err="1">
                <a:effectLst/>
                <a:latin typeface="AMinion Pro" panose="02040503050201020203" pitchFamily="18" charset="0"/>
                <a:ea typeface="MS ??"/>
              </a:rPr>
              <a:t>dokonce</a:t>
            </a:r>
            <a:r>
              <a:rPr lang="en-US" sz="1600" dirty="0">
                <a:effectLst/>
                <a:latin typeface="AMinion Pro" panose="02040503050201020203" pitchFamily="18" charset="0"/>
                <a:ea typeface="MS ??"/>
              </a:rPr>
              <a:t> za </a:t>
            </a:r>
            <a:r>
              <a:rPr lang="en-US" sz="1600" dirty="0" err="1">
                <a:effectLst/>
                <a:latin typeface="AMinion Pro" panose="02040503050201020203" pitchFamily="18" charset="0"/>
                <a:ea typeface="MS ??"/>
              </a:rPr>
              <a:t>přitažlivou</a:t>
            </a:r>
            <a:r>
              <a:rPr lang="en-US" sz="1600" dirty="0">
                <a:effectLst/>
                <a:latin typeface="AMinion Pro" panose="02040503050201020203" pitchFamily="18" charset="0"/>
                <a:ea typeface="MS ??"/>
              </a:rPr>
              <a:t>.“</a:t>
            </a:r>
            <a:r>
              <a:rPr lang="cs-CZ" sz="1600" dirty="0">
                <a:effectLst/>
                <a:latin typeface="AMinion Pro" panose="02040503050201020203" pitchFamily="18" charset="0"/>
                <a:ea typeface="MS ??"/>
              </a:rPr>
              <a:t> </a:t>
            </a:r>
          </a:p>
          <a:p>
            <a:pPr algn="just">
              <a:lnSpc>
                <a:spcPct val="100000"/>
              </a:lnSpc>
            </a:pPr>
            <a:r>
              <a:rPr lang="cs-CZ" sz="1600" b="1" dirty="0">
                <a:effectLst/>
                <a:latin typeface="AMinion Pro" panose="02040503050201020203" pitchFamily="18" charset="0"/>
                <a:ea typeface="Times New Roman" panose="02020603050405020304" pitchFamily="18" charset="0"/>
                <a:cs typeface="Times New Roman" panose="02020603050405020304" pitchFamily="18" charset="0"/>
              </a:rPr>
              <a:t>A. </a:t>
            </a:r>
            <a:r>
              <a:rPr lang="cs-CZ" sz="1600" b="1" dirty="0" err="1">
                <a:effectLst/>
                <a:latin typeface="AMinion Pro" panose="02040503050201020203" pitchFamily="18" charset="0"/>
                <a:ea typeface="Times New Roman" panose="02020603050405020304" pitchFamily="18" charset="0"/>
                <a:cs typeface="Times New Roman" panose="02020603050405020304" pitchFamily="18" charset="0"/>
              </a:rPr>
              <a:t>Cheng</a:t>
            </a:r>
            <a:r>
              <a:rPr lang="cs-CZ" sz="1600" dirty="0">
                <a:effectLst/>
                <a:latin typeface="AMinion Pro" panose="02040503050201020203" pitchFamily="18" charset="0"/>
                <a:ea typeface="Times New Roman" panose="02020603050405020304" pitchFamily="18" charset="0"/>
                <a:cs typeface="Times New Roman" panose="02020603050405020304" pitchFamily="18" charset="0"/>
              </a:rPr>
              <a:t> (</a:t>
            </a:r>
            <a:r>
              <a:rPr lang="cs-CZ" sz="1600" i="1" dirty="0">
                <a:effectLst/>
                <a:latin typeface="AMinion Pro" panose="02040503050201020203" pitchFamily="18" charset="0"/>
                <a:ea typeface="Times New Roman" panose="02020603050405020304" pitchFamily="18" charset="0"/>
                <a:cs typeface="Times New Roman" panose="02020603050405020304" pitchFamily="18" charset="0"/>
              </a:rPr>
              <a:t>Dějiny čínského myšlení</a:t>
            </a:r>
            <a:r>
              <a:rPr lang="cs-CZ" sz="1600" dirty="0">
                <a:effectLst/>
                <a:latin typeface="AMinion Pro" panose="02040503050201020203" pitchFamily="18" charset="0"/>
                <a:ea typeface="Times New Roman" panose="02020603050405020304" pitchFamily="18" charset="0"/>
                <a:cs typeface="Times New Roman" panose="02020603050405020304" pitchFamily="18" charset="0"/>
              </a:rPr>
              <a:t>, s. 337): </a:t>
            </a:r>
            <a:r>
              <a:rPr lang="cs-CZ" sz="1600" dirty="0">
                <a:effectLst/>
                <a:latin typeface="AMinion Pro" panose="02040503050201020203" pitchFamily="18" charset="0"/>
                <a:ea typeface="MS Mincho" panose="02020609040205080304" pitchFamily="49" charset="-128"/>
                <a:cs typeface="Times New Roman" panose="02020603050405020304" pitchFamily="18" charset="0"/>
              </a:rPr>
              <a:t>„V důsledku fyzického i morálního rozvratu po pádu dynastie </a:t>
            </a:r>
            <a:r>
              <a:rPr lang="cs-CZ" sz="1600" dirty="0" err="1">
                <a:effectLst/>
                <a:latin typeface="AMinion Pro" panose="02040503050201020203" pitchFamily="18" charset="0"/>
                <a:ea typeface="MS Mincho" panose="02020609040205080304" pitchFamily="49" charset="-128"/>
                <a:cs typeface="Times New Roman" panose="02020603050405020304" pitchFamily="18" charset="0"/>
              </a:rPr>
              <a:t>Chan</a:t>
            </a:r>
            <a:r>
              <a:rPr lang="cs-CZ" sz="1600" dirty="0">
                <a:effectLst/>
                <a:latin typeface="AMinion Pro" panose="02040503050201020203" pitchFamily="18" charset="0"/>
                <a:ea typeface="MS Mincho" panose="02020609040205080304" pitchFamily="49" charset="-128"/>
                <a:cs typeface="Times New Roman" panose="02020603050405020304" pitchFamily="18" charset="0"/>
              </a:rPr>
              <a:t> a následného třísetletého rozdělení říše mohl buddhismus v Číně zapustit hluboké kořeny a rozvíjet se zejména v oblastech, v nichž se projevovala nedostatečnost konfuciánské mentality. Folklór o onom světě – ať už ráji nebo pekle –, učení o </a:t>
            </a:r>
            <a:r>
              <a:rPr lang="cs-CZ" sz="1600" i="1" dirty="0">
                <a:effectLst/>
                <a:latin typeface="AMinion Pro" panose="02040503050201020203" pitchFamily="18" charset="0"/>
                <a:ea typeface="MS Mincho" panose="02020609040205080304" pitchFamily="49" charset="-128"/>
                <a:cs typeface="Times New Roman" panose="02020603050405020304" pitchFamily="18" charset="0"/>
              </a:rPr>
              <a:t>kar</a:t>
            </a:r>
            <a:r>
              <a:rPr lang="cs-CZ" sz="1600" i="1" dirty="0">
                <a:effectLst/>
                <a:latin typeface="AMinion Pro" panose="02040503050201020203" pitchFamily="18" charset="0"/>
                <a:ea typeface="MS Mincho" panose="02020609040205080304" pitchFamily="49" charset="-128"/>
                <a:cs typeface="Arial" panose="020B0604020202020204" pitchFamily="34" charset="0"/>
              </a:rPr>
              <a:t>mě, </a:t>
            </a:r>
            <a:r>
              <a:rPr lang="cs-CZ" sz="1600" dirty="0">
                <a:effectLst/>
                <a:latin typeface="AMinion Pro" panose="02040503050201020203" pitchFamily="18" charset="0"/>
                <a:ea typeface="MS Mincho" panose="02020609040205080304" pitchFamily="49" charset="-128"/>
                <a:cs typeface="Times New Roman" panose="02020603050405020304" pitchFamily="18" charset="0"/>
              </a:rPr>
              <a:t>které pohlíželo na všechny lidi stejně, a zejména </a:t>
            </a:r>
            <a:r>
              <a:rPr lang="cs-CZ" sz="1600" i="1" dirty="0">
                <a:effectLst/>
                <a:latin typeface="AMinion Pro" panose="02040503050201020203" pitchFamily="18" charset="0"/>
                <a:ea typeface="MS Mincho" panose="02020609040205080304" pitchFamily="49" charset="-128"/>
                <a:cs typeface="Times New Roman" panose="02020603050405020304" pitchFamily="18" charset="0"/>
              </a:rPr>
              <a:t>ideál buddhovství</a:t>
            </a:r>
            <a:r>
              <a:rPr lang="cs-CZ" sz="1600" dirty="0">
                <a:effectLst/>
                <a:latin typeface="AMinion Pro" panose="02040503050201020203" pitchFamily="18" charset="0"/>
                <a:ea typeface="MS Mincho" panose="02020609040205080304" pitchFamily="49" charset="-128"/>
                <a:cs typeface="Times New Roman" panose="02020603050405020304" pitchFamily="18" charset="0"/>
              </a:rPr>
              <a:t>, jehož </a:t>
            </a:r>
            <a:r>
              <a:rPr lang="cs-CZ" sz="1600" b="1" dirty="0">
                <a:effectLst/>
                <a:latin typeface="AMinion Pro" panose="02040503050201020203" pitchFamily="18" charset="0"/>
                <a:ea typeface="MS Mincho" panose="02020609040205080304" pitchFamily="49" charset="-128"/>
                <a:cs typeface="Times New Roman" panose="02020603050405020304" pitchFamily="18" charset="0"/>
              </a:rPr>
              <a:t>zárodek, tj. </a:t>
            </a:r>
            <a:r>
              <a:rPr lang="cs-CZ" sz="1600" b="1" dirty="0" err="1">
                <a:effectLst/>
                <a:latin typeface="AMinion Pro" panose="02040503050201020203" pitchFamily="18" charset="0"/>
                <a:ea typeface="MS Mincho" panose="02020609040205080304" pitchFamily="49" charset="-128"/>
                <a:cs typeface="Times New Roman" panose="02020603050405020304" pitchFamily="18" charset="0"/>
              </a:rPr>
              <a:t>tathágatagarbha</a:t>
            </a:r>
            <a:r>
              <a:rPr lang="cs-CZ" sz="1600" b="1" dirty="0">
                <a:effectLst/>
                <a:latin typeface="AMinion Pro" panose="02040503050201020203" pitchFamily="18" charset="0"/>
                <a:ea typeface="MS Mincho" panose="02020609040205080304" pitchFamily="49" charset="-128"/>
                <a:cs typeface="Times New Roman" panose="02020603050405020304" pitchFamily="18" charset="0"/>
              </a:rPr>
              <a:t>,</a:t>
            </a:r>
            <a:r>
              <a:rPr lang="cs-CZ" sz="1600" dirty="0">
                <a:effectLst/>
                <a:latin typeface="AMinion Pro" panose="02040503050201020203" pitchFamily="18" charset="0"/>
                <a:ea typeface="MS Mincho" panose="02020609040205080304" pitchFamily="49" charset="-128"/>
                <a:cs typeface="Times New Roman" panose="02020603050405020304" pitchFamily="18" charset="0"/>
              </a:rPr>
              <a:t> je v každém z nás a každý ho může s přispěním bódhisattvů rozvíjet, to vše se obracelo ke všem lidem bez ohledu na jejich odlišné postavení ve společenské hierarchii.“ </a:t>
            </a:r>
          </a:p>
          <a:p>
            <a:pPr algn="just">
              <a:lnSpc>
                <a:spcPct val="150000"/>
              </a:lnSpc>
            </a:pPr>
            <a:endParaRPr lang="cs-CZ" sz="2000" dirty="0">
              <a:effectLst/>
              <a:latin typeface="Times New Roman" panose="02020603050405020304" pitchFamily="18" charset="0"/>
              <a:ea typeface="MS ??"/>
            </a:endParaRPr>
          </a:p>
          <a:p>
            <a:endParaRPr lang="cs-CZ" dirty="0"/>
          </a:p>
        </p:txBody>
      </p:sp>
    </p:spTree>
    <p:extLst>
      <p:ext uri="{BB962C8B-B14F-4D97-AF65-F5344CB8AC3E}">
        <p14:creationId xmlns:p14="http://schemas.microsoft.com/office/powerpoint/2010/main" val="1342351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A8FBAF-48EE-4564-856A-1E627D80F5CD}"/>
              </a:ext>
            </a:extLst>
          </p:cNvPr>
          <p:cNvSpPr>
            <a:spLocks noGrp="1"/>
          </p:cNvSpPr>
          <p:nvPr>
            <p:ph type="title"/>
          </p:nvPr>
        </p:nvSpPr>
        <p:spPr/>
        <p:txBody>
          <a:bodyPr/>
          <a:lstStyle/>
          <a:p>
            <a:pPr algn="ctr"/>
            <a:r>
              <a:rPr lang="cs-CZ" sz="2400" b="1" dirty="0">
                <a:effectLst/>
                <a:latin typeface="Times New Roman" panose="02020603050405020304" pitchFamily="18" charset="0"/>
                <a:ea typeface="MS Mincho" panose="02020609040205080304" pitchFamily="49" charset="-128"/>
              </a:rPr>
              <a:t>První překlady buddhistických textů do čínštiny</a:t>
            </a:r>
            <a:br>
              <a:rPr lang="cs-CZ" sz="2400" dirty="0">
                <a:effectLst/>
                <a:latin typeface="Times New Roman" panose="02020603050405020304" pitchFamily="18" charset="0"/>
                <a:ea typeface="Times New Roman" panose="02020603050405020304" pitchFamily="18" charset="0"/>
              </a:rPr>
            </a:br>
            <a:endParaRPr lang="cs-CZ" sz="2400" dirty="0"/>
          </a:p>
        </p:txBody>
      </p:sp>
      <p:sp>
        <p:nvSpPr>
          <p:cNvPr id="3" name="Zástupný obsah 2">
            <a:extLst>
              <a:ext uri="{FF2B5EF4-FFF2-40B4-BE49-F238E27FC236}">
                <a16:creationId xmlns:a16="http://schemas.microsoft.com/office/drawing/2014/main" id="{01A21525-0A16-4898-943B-DE831301AC8A}"/>
              </a:ext>
            </a:extLst>
          </p:cNvPr>
          <p:cNvSpPr>
            <a:spLocks noGrp="1"/>
          </p:cNvSpPr>
          <p:nvPr>
            <p:ph idx="1"/>
          </p:nvPr>
        </p:nvSpPr>
        <p:spPr/>
        <p:txBody>
          <a:bodyPr/>
          <a:lstStyle/>
          <a:p>
            <a:r>
              <a:rPr lang="cs-CZ" sz="1700" b="1" dirty="0" err="1"/>
              <a:t>Luo</a:t>
            </a:r>
            <a:r>
              <a:rPr lang="cs-CZ" sz="1700" b="1" dirty="0"/>
              <a:t>-jang</a:t>
            </a:r>
            <a:r>
              <a:rPr lang="cs-CZ" sz="1700" dirty="0"/>
              <a:t> – </a:t>
            </a:r>
            <a:r>
              <a:rPr lang="en-GB" sz="1700" dirty="0" err="1">
                <a:effectLst/>
                <a:latin typeface="Times New Roman" panose="02020603050405020304" pitchFamily="18" charset="0"/>
                <a:ea typeface="Calibri" panose="020F0502020204030204" pitchFamily="34" charset="0"/>
              </a:rPr>
              <a:t>nejdůležitější</a:t>
            </a:r>
            <a:r>
              <a:rPr lang="en-GB" sz="1700" dirty="0">
                <a:effectLst/>
                <a:latin typeface="Times New Roman" panose="02020603050405020304" pitchFamily="18" charset="0"/>
                <a:ea typeface="Calibri" panose="020F0502020204030204" pitchFamily="34" charset="0"/>
              </a:rPr>
              <a:t> </a:t>
            </a:r>
            <a:r>
              <a:rPr lang="en-GB" sz="1700" dirty="0" err="1">
                <a:effectLst/>
                <a:latin typeface="Times New Roman" panose="02020603050405020304" pitchFamily="18" charset="0"/>
                <a:ea typeface="Calibri" panose="020F0502020204030204" pitchFamily="34" charset="0"/>
              </a:rPr>
              <a:t>centru</a:t>
            </a:r>
            <a:r>
              <a:rPr lang="cs-CZ" sz="1700" dirty="0">
                <a:effectLst/>
                <a:latin typeface="Times New Roman" panose="02020603050405020304" pitchFamily="18" charset="0"/>
                <a:ea typeface="Calibri" panose="020F0502020204030204" pitchFamily="34" charset="0"/>
              </a:rPr>
              <a:t>m</a:t>
            </a:r>
            <a:r>
              <a:rPr lang="en-GB" sz="1700" dirty="0">
                <a:effectLst/>
                <a:latin typeface="Times New Roman" panose="02020603050405020304" pitchFamily="18" charset="0"/>
                <a:ea typeface="Calibri" panose="020F0502020204030204" pitchFamily="34" charset="0"/>
              </a:rPr>
              <a:t> </a:t>
            </a:r>
            <a:r>
              <a:rPr lang="en-GB" sz="1700" dirty="0" err="1">
                <a:effectLst/>
                <a:latin typeface="Times New Roman" panose="02020603050405020304" pitchFamily="18" charset="0"/>
                <a:ea typeface="Calibri" panose="020F0502020204030204" pitchFamily="34" charset="0"/>
              </a:rPr>
              <a:t>raného</a:t>
            </a:r>
            <a:r>
              <a:rPr lang="en-GB" sz="1700" dirty="0">
                <a:effectLst/>
                <a:latin typeface="Times New Roman" panose="02020603050405020304" pitchFamily="18" charset="0"/>
                <a:ea typeface="Calibri" panose="020F0502020204030204" pitchFamily="34" charset="0"/>
              </a:rPr>
              <a:t> </a:t>
            </a:r>
            <a:r>
              <a:rPr lang="en-GB" sz="1700" dirty="0" err="1">
                <a:effectLst/>
                <a:latin typeface="Times New Roman" panose="02020603050405020304" pitchFamily="18" charset="0"/>
                <a:ea typeface="Calibri" panose="020F0502020204030204" pitchFamily="34" charset="0"/>
              </a:rPr>
              <a:t>buddhismu</a:t>
            </a:r>
            <a:r>
              <a:rPr lang="en-GB" sz="1700" dirty="0">
                <a:effectLst/>
                <a:latin typeface="Times New Roman" panose="02020603050405020304" pitchFamily="18" charset="0"/>
                <a:ea typeface="Calibri" panose="020F0502020204030204" pitchFamily="34" charset="0"/>
              </a:rPr>
              <a:t> v </a:t>
            </a:r>
            <a:r>
              <a:rPr lang="cs-CZ" sz="1700" dirty="0">
                <a:effectLst/>
                <a:latin typeface="Times New Roman" panose="02020603050405020304" pitchFamily="18" charset="0"/>
                <a:ea typeface="Calibri" panose="020F0502020204030204" pitchFamily="34" charset="0"/>
              </a:rPr>
              <a:t>čínském kulturním prostoru</a:t>
            </a:r>
          </a:p>
          <a:p>
            <a:r>
              <a:rPr lang="en-GB" sz="1700" b="1" dirty="0" err="1">
                <a:effectLst/>
                <a:latin typeface="Times New Roman" panose="02020603050405020304" pitchFamily="18" charset="0"/>
                <a:ea typeface="Calibri" panose="020F0502020204030204" pitchFamily="34" charset="0"/>
              </a:rPr>
              <a:t>Lókakšéma</a:t>
            </a:r>
            <a:r>
              <a:rPr lang="en-GB" sz="1700" b="1" dirty="0">
                <a:effectLst/>
                <a:latin typeface="Times New Roman" panose="02020603050405020304" pitchFamily="18" charset="0"/>
                <a:ea typeface="Calibri" panose="020F0502020204030204" pitchFamily="34" charset="0"/>
              </a:rPr>
              <a:t> </a:t>
            </a:r>
            <a:r>
              <a:rPr lang="en-GB" sz="1700" dirty="0">
                <a:effectLst/>
                <a:latin typeface="Times New Roman" panose="02020603050405020304" pitchFamily="18" charset="0"/>
                <a:ea typeface="Calibri" panose="020F0502020204030204" pitchFamily="34" charset="0"/>
              </a:rPr>
              <a:t>(</a:t>
            </a:r>
            <a:r>
              <a:rPr lang="en-GB" sz="1700" dirty="0" err="1">
                <a:effectLst/>
                <a:latin typeface="Times New Roman" panose="02020603050405020304" pitchFamily="18" charset="0"/>
                <a:ea typeface="Calibri" panose="020F0502020204030204" pitchFamily="34" charset="0"/>
              </a:rPr>
              <a:t>čínsky</a:t>
            </a:r>
            <a:r>
              <a:rPr lang="en-GB" sz="1700" dirty="0">
                <a:effectLst/>
                <a:latin typeface="Times New Roman" panose="02020603050405020304" pitchFamily="18" charset="0"/>
                <a:ea typeface="Calibri" panose="020F0502020204030204" pitchFamily="34" charset="0"/>
              </a:rPr>
              <a:t> </a:t>
            </a:r>
            <a:r>
              <a:rPr lang="en-GB" sz="1700" b="1" dirty="0">
                <a:effectLst/>
                <a:latin typeface="Times New Roman" panose="02020603050405020304" pitchFamily="18" charset="0"/>
                <a:ea typeface="Calibri" panose="020F0502020204030204" pitchFamily="34" charset="0"/>
              </a:rPr>
              <a:t>Č’ Lou-</a:t>
            </a:r>
            <a:r>
              <a:rPr lang="en-GB" sz="1700" b="1" dirty="0" err="1">
                <a:effectLst/>
                <a:latin typeface="Times New Roman" panose="02020603050405020304" pitchFamily="18" charset="0"/>
                <a:ea typeface="Calibri" panose="020F0502020204030204" pitchFamily="34" charset="0"/>
              </a:rPr>
              <a:t>ťia</a:t>
            </a:r>
            <a:r>
              <a:rPr lang="en-GB" sz="1700" b="1" dirty="0">
                <a:effectLst/>
                <a:latin typeface="Times New Roman" panose="02020603050405020304" pitchFamily="18" charset="0"/>
                <a:ea typeface="Calibri" panose="020F0502020204030204" pitchFamily="34" charset="0"/>
              </a:rPr>
              <a:t>-</a:t>
            </a:r>
            <a:r>
              <a:rPr lang="en-GB" sz="1700" b="1" dirty="0" err="1">
                <a:effectLst/>
                <a:latin typeface="Times New Roman" panose="02020603050405020304" pitchFamily="18" charset="0"/>
                <a:ea typeface="Calibri" panose="020F0502020204030204" pitchFamily="34" charset="0"/>
              </a:rPr>
              <a:t>čchan</a:t>
            </a:r>
            <a:r>
              <a:rPr lang="en-GB" sz="1700" dirty="0">
                <a:effectLst/>
                <a:latin typeface="Times New Roman" panose="02020603050405020304" pitchFamily="18" charset="0"/>
                <a:ea typeface="Calibri" panose="020F0502020204030204" pitchFamily="34" charset="0"/>
              </a:rPr>
              <a:t> </a:t>
            </a:r>
            <a:r>
              <a:rPr lang="cs-CZ" sz="1700" dirty="0" err="1">
                <a:solidFill>
                  <a:srgbClr val="202122"/>
                </a:solidFill>
                <a:effectLst/>
                <a:latin typeface="MS Gothic" panose="020B0609070205080204" pitchFamily="49" charset="-128"/>
                <a:cs typeface="MS Gothic" panose="020B0609070205080204" pitchFamily="49" charset="-128"/>
              </a:rPr>
              <a:t>支婁迦讖</a:t>
            </a:r>
            <a:r>
              <a:rPr lang="cs-CZ" sz="1700" dirty="0">
                <a:solidFill>
                  <a:srgbClr val="202122"/>
                </a:solidFill>
                <a:effectLst/>
                <a:latin typeface="Times New Roman" panose="02020603050405020304" pitchFamily="18" charset="0"/>
                <a:cs typeface="Times New Roman" panose="02020603050405020304" pitchFamily="18" charset="0"/>
              </a:rPr>
              <a:t>), přel. např. </a:t>
            </a:r>
            <a:r>
              <a:rPr lang="cs-CZ" sz="1700" i="1" dirty="0" err="1">
                <a:solidFill>
                  <a:srgbClr val="202122"/>
                </a:solidFill>
                <a:effectLst/>
                <a:latin typeface="Times New Roman" panose="02020603050405020304" pitchFamily="18" charset="0"/>
                <a:cs typeface="Times New Roman" panose="02020603050405020304" pitchFamily="18" charset="0"/>
              </a:rPr>
              <a:t>Pratjutpannasútru</a:t>
            </a:r>
            <a:r>
              <a:rPr lang="cs-CZ" sz="1700" dirty="0">
                <a:solidFill>
                  <a:srgbClr val="202122"/>
                </a:solidFill>
                <a:effectLst/>
                <a:latin typeface="Times New Roman" panose="02020603050405020304" pitchFamily="18" charset="0"/>
                <a:cs typeface="Times New Roman" panose="02020603050405020304" pitchFamily="18" charset="0"/>
              </a:rPr>
              <a:t> nebo </a:t>
            </a:r>
            <a:r>
              <a:rPr lang="en-GB" sz="1700" b="1" i="1" dirty="0" err="1">
                <a:effectLst/>
                <a:latin typeface="Times New Roman" panose="02020603050405020304" pitchFamily="18" charset="0"/>
                <a:ea typeface="Calibri" panose="020F0502020204030204" pitchFamily="34" charset="0"/>
              </a:rPr>
              <a:t>Aštasáhasriká-pradžňápáramitá-sútru</a:t>
            </a:r>
            <a:r>
              <a:rPr lang="en-GB" sz="1700" i="1" dirty="0">
                <a:effectLst/>
                <a:latin typeface="Times New Roman" panose="02020603050405020304" pitchFamily="18" charset="0"/>
                <a:ea typeface="Calibri" panose="020F0502020204030204" pitchFamily="34" charset="0"/>
              </a:rPr>
              <a:t> </a:t>
            </a:r>
            <a:r>
              <a:rPr lang="en-GB" sz="1700" dirty="0">
                <a:effectLst/>
                <a:latin typeface="Times New Roman" panose="02020603050405020304" pitchFamily="18" charset="0"/>
                <a:ea typeface="Calibri" panose="020F0502020204030204" pitchFamily="34" charset="0"/>
              </a:rPr>
              <a:t>(</a:t>
            </a:r>
            <a:r>
              <a:rPr lang="en-GB" sz="1700" i="1" dirty="0" err="1">
                <a:effectLst/>
                <a:latin typeface="Times New Roman" panose="02020603050405020304" pitchFamily="18" charset="0"/>
                <a:ea typeface="Calibri" panose="020F0502020204030204" pitchFamily="34" charset="0"/>
              </a:rPr>
              <a:t>Rozprava</a:t>
            </a:r>
            <a:r>
              <a:rPr lang="en-GB" sz="1700" i="1" dirty="0">
                <a:effectLst/>
                <a:latin typeface="Times New Roman" panose="02020603050405020304" pitchFamily="18" charset="0"/>
                <a:ea typeface="Calibri" panose="020F0502020204030204" pitchFamily="34" charset="0"/>
              </a:rPr>
              <a:t> o </a:t>
            </a:r>
            <a:r>
              <a:rPr lang="en-GB" sz="1700" i="1" dirty="0" err="1">
                <a:effectLst/>
                <a:latin typeface="Times New Roman" panose="02020603050405020304" pitchFamily="18" charset="0"/>
                <a:ea typeface="Calibri" panose="020F0502020204030204" pitchFamily="34" charset="0"/>
              </a:rPr>
              <a:t>dokonalém</a:t>
            </a:r>
            <a:r>
              <a:rPr lang="en-GB" sz="1700" i="1" dirty="0">
                <a:effectLst/>
                <a:latin typeface="Times New Roman" panose="02020603050405020304" pitchFamily="18" charset="0"/>
                <a:ea typeface="Calibri" panose="020F0502020204030204" pitchFamily="34" charset="0"/>
              </a:rPr>
              <a:t> </a:t>
            </a:r>
            <a:r>
              <a:rPr lang="en-GB" sz="1700" i="1" dirty="0" err="1">
                <a:effectLst/>
                <a:latin typeface="Times New Roman" panose="02020603050405020304" pitchFamily="18" charset="0"/>
                <a:ea typeface="Calibri" panose="020F0502020204030204" pitchFamily="34" charset="0"/>
              </a:rPr>
              <a:t>poznání</a:t>
            </a:r>
            <a:r>
              <a:rPr lang="en-GB" sz="1700" i="1" dirty="0">
                <a:effectLst/>
                <a:latin typeface="Times New Roman" panose="02020603050405020304" pitchFamily="18" charset="0"/>
                <a:ea typeface="Calibri" panose="020F0502020204030204" pitchFamily="34" charset="0"/>
              </a:rPr>
              <a:t> o </a:t>
            </a:r>
            <a:r>
              <a:rPr lang="en-GB" sz="1700" i="1" dirty="0" err="1">
                <a:effectLst/>
                <a:latin typeface="Times New Roman" panose="02020603050405020304" pitchFamily="18" charset="0"/>
                <a:ea typeface="Calibri" panose="020F0502020204030204" pitchFamily="34" charset="0"/>
              </a:rPr>
              <a:t>osmi</a:t>
            </a:r>
            <a:r>
              <a:rPr lang="en-GB" sz="1700" i="1" dirty="0">
                <a:effectLst/>
                <a:latin typeface="Times New Roman" panose="02020603050405020304" pitchFamily="18" charset="0"/>
                <a:ea typeface="Calibri" panose="020F0502020204030204" pitchFamily="34" charset="0"/>
              </a:rPr>
              <a:t> </a:t>
            </a:r>
            <a:r>
              <a:rPr lang="en-GB" sz="1700" i="1" dirty="0" err="1">
                <a:effectLst/>
                <a:latin typeface="Times New Roman" panose="02020603050405020304" pitchFamily="18" charset="0"/>
                <a:ea typeface="Calibri" panose="020F0502020204030204" pitchFamily="34" charset="0"/>
              </a:rPr>
              <a:t>tisících</a:t>
            </a:r>
            <a:r>
              <a:rPr lang="en-GB" sz="1700" i="1" dirty="0">
                <a:effectLst/>
                <a:latin typeface="Times New Roman" panose="02020603050405020304" pitchFamily="18" charset="0"/>
                <a:ea typeface="Calibri" panose="020F0502020204030204" pitchFamily="34" charset="0"/>
              </a:rPr>
              <a:t> </a:t>
            </a:r>
            <a:r>
              <a:rPr lang="en-GB" sz="1700" i="1" dirty="0" err="1">
                <a:effectLst/>
                <a:latin typeface="Times New Roman" panose="02020603050405020304" pitchFamily="18" charset="0"/>
                <a:ea typeface="Calibri" panose="020F0502020204030204" pitchFamily="34" charset="0"/>
              </a:rPr>
              <a:t>verších</a:t>
            </a:r>
            <a:r>
              <a:rPr lang="en-GB" sz="1700" dirty="0">
                <a:effectLst/>
                <a:latin typeface="Times New Roman" panose="02020603050405020304" pitchFamily="18" charset="0"/>
                <a:ea typeface="Calibri" panose="020F0502020204030204" pitchFamily="34" charset="0"/>
              </a:rPr>
              <a:t>,</a:t>
            </a:r>
            <a:r>
              <a:rPr lang="en-GB" sz="1700" i="1" dirty="0">
                <a:effectLst/>
                <a:latin typeface="Times New Roman" panose="02020603050405020304" pitchFamily="18" charset="0"/>
                <a:ea typeface="Calibri" panose="020F0502020204030204" pitchFamily="34" charset="0"/>
              </a:rPr>
              <a:t> </a:t>
            </a:r>
            <a:r>
              <a:rPr lang="cs-CZ" sz="1700" i="1" dirty="0" err="1">
                <a:solidFill>
                  <a:srgbClr val="000000"/>
                </a:solidFill>
                <a:effectLst/>
                <a:latin typeface="Times New Roman" panose="02020603050405020304" pitchFamily="18" charset="0"/>
                <a:ea typeface="Times New Roman" panose="02020603050405020304" pitchFamily="18" charset="0"/>
              </a:rPr>
              <a:t>Taish</a:t>
            </a:r>
            <a:r>
              <a:rPr lang="cs-CZ" sz="1700" i="1" dirty="0" err="1">
                <a:solidFill>
                  <a:srgbClr val="202122"/>
                </a:solidFill>
                <a:effectLst/>
                <a:latin typeface="Times New Roman" panose="02020603050405020304" pitchFamily="18" charset="0"/>
                <a:ea typeface="Times New Roman" panose="02020603050405020304" pitchFamily="18" charset="0"/>
              </a:rPr>
              <a:t>o</a:t>
            </a:r>
            <a:r>
              <a:rPr lang="cs-CZ" sz="1700" dirty="0">
                <a:solidFill>
                  <a:srgbClr val="202122"/>
                </a:solidFill>
                <a:effectLst/>
                <a:latin typeface="Times New Roman" panose="02020603050405020304" pitchFamily="18" charset="0"/>
                <a:ea typeface="Times New Roman" panose="02020603050405020304" pitchFamily="18" charset="0"/>
              </a:rPr>
              <a:t> 224, </a:t>
            </a:r>
            <a:r>
              <a:rPr lang="cs-CZ" sz="1700" dirty="0" err="1">
                <a:solidFill>
                  <a:srgbClr val="202122"/>
                </a:solidFill>
                <a:effectLst/>
                <a:latin typeface="MS Gothic" panose="020B0609070205080204" pitchFamily="49" charset="-128"/>
                <a:cs typeface="Times New Roman" panose="02020603050405020304" pitchFamily="18" charset="0"/>
              </a:rPr>
              <a:t>道行般若經</a:t>
            </a:r>
            <a:r>
              <a:rPr lang="en-GB" sz="1700" dirty="0">
                <a:effectLst/>
                <a:latin typeface="Times New Roman" panose="02020603050405020304" pitchFamily="18" charset="0"/>
                <a:ea typeface="Calibri" panose="020F0502020204030204" pitchFamily="34" charset="0"/>
              </a:rPr>
              <a:t>), </a:t>
            </a:r>
            <a:r>
              <a:rPr lang="en-GB" sz="1700" dirty="0" err="1">
                <a:effectLst/>
                <a:latin typeface="Times New Roman" panose="02020603050405020304" pitchFamily="18" charset="0"/>
                <a:ea typeface="Calibri" panose="020F0502020204030204" pitchFamily="34" charset="0"/>
              </a:rPr>
              <a:t>základní</a:t>
            </a:r>
            <a:r>
              <a:rPr lang="en-GB" sz="1700" dirty="0">
                <a:effectLst/>
                <a:latin typeface="Times New Roman" panose="02020603050405020304" pitchFamily="18" charset="0"/>
                <a:ea typeface="Calibri" panose="020F0502020204030204" pitchFamily="34" charset="0"/>
              </a:rPr>
              <a:t> </a:t>
            </a:r>
            <a:r>
              <a:rPr lang="cs-CZ" sz="1700" dirty="0" err="1">
                <a:effectLst/>
                <a:latin typeface="Times New Roman" panose="02020603050405020304" pitchFamily="18" charset="0"/>
                <a:ea typeface="Calibri" panose="020F0502020204030204" pitchFamily="34" charset="0"/>
              </a:rPr>
              <a:t>pradžňápáramitový</a:t>
            </a:r>
            <a:r>
              <a:rPr lang="cs-CZ" sz="1700" dirty="0">
                <a:effectLst/>
                <a:latin typeface="Times New Roman" panose="02020603050405020304" pitchFamily="18" charset="0"/>
                <a:ea typeface="Calibri" panose="020F0502020204030204" pitchFamily="34" charset="0"/>
              </a:rPr>
              <a:t> </a:t>
            </a:r>
            <a:r>
              <a:rPr lang="en-GB" sz="1700" dirty="0">
                <a:effectLst/>
                <a:latin typeface="Times New Roman" panose="02020603050405020304" pitchFamily="18" charset="0"/>
                <a:ea typeface="Calibri" panose="020F0502020204030204" pitchFamily="34" charset="0"/>
              </a:rPr>
              <a:t>text, seps</a:t>
            </a:r>
            <a:r>
              <a:rPr lang="cs-CZ" sz="1700" dirty="0" err="1">
                <a:effectLst/>
                <a:latin typeface="Times New Roman" panose="02020603050405020304" pitchFamily="18" charset="0"/>
                <a:ea typeface="Calibri" panose="020F0502020204030204" pitchFamily="34" charset="0"/>
              </a:rPr>
              <a:t>aný</a:t>
            </a:r>
            <a:r>
              <a:rPr lang="en-GB" sz="1700" dirty="0">
                <a:effectLst/>
                <a:latin typeface="Times New Roman" panose="02020603050405020304" pitchFamily="18" charset="0"/>
                <a:ea typeface="Calibri" panose="020F0502020204030204" pitchFamily="34" charset="0"/>
              </a:rPr>
              <a:t> v </a:t>
            </a:r>
            <a:r>
              <a:rPr lang="en-GB" sz="1700" dirty="0" err="1">
                <a:effectLst/>
                <a:latin typeface="Times New Roman" panose="02020603050405020304" pitchFamily="18" charset="0"/>
                <a:ea typeface="Calibri" panose="020F0502020204030204" pitchFamily="34" charset="0"/>
              </a:rPr>
              <a:t>Indii</a:t>
            </a:r>
            <a:r>
              <a:rPr lang="en-GB" sz="1700" dirty="0">
                <a:effectLst/>
                <a:latin typeface="Times New Roman" panose="02020603050405020304" pitchFamily="18" charset="0"/>
                <a:ea typeface="Calibri" panose="020F0502020204030204" pitchFamily="34" charset="0"/>
              </a:rPr>
              <a:t> v </a:t>
            </a:r>
            <a:r>
              <a:rPr lang="en-GB" sz="1700" dirty="0" err="1">
                <a:effectLst/>
                <a:latin typeface="Times New Roman" panose="02020603050405020304" pitchFamily="18" charset="0"/>
                <a:ea typeface="Calibri" panose="020F0502020204030204" pitchFamily="34" charset="0"/>
              </a:rPr>
              <a:t>letech</a:t>
            </a:r>
            <a:r>
              <a:rPr lang="en-GB" sz="1700" dirty="0">
                <a:effectLst/>
                <a:latin typeface="Times New Roman" panose="02020603050405020304" pitchFamily="18" charset="0"/>
                <a:ea typeface="Calibri" panose="020F0502020204030204" pitchFamily="34" charset="0"/>
              </a:rPr>
              <a:t> 1. </a:t>
            </a:r>
            <a:r>
              <a:rPr lang="en-GB" sz="1700" dirty="0" err="1">
                <a:effectLst/>
                <a:latin typeface="Times New Roman" panose="02020603050405020304" pitchFamily="18" charset="0"/>
                <a:ea typeface="Calibri" panose="020F0502020204030204" pitchFamily="34" charset="0"/>
              </a:rPr>
              <a:t>st.</a:t>
            </a:r>
            <a:r>
              <a:rPr lang="en-GB" sz="1700" dirty="0">
                <a:effectLst/>
                <a:latin typeface="Times New Roman" panose="02020603050405020304" pitchFamily="18" charset="0"/>
                <a:ea typeface="Calibri" panose="020F0502020204030204" pitchFamily="34" charset="0"/>
              </a:rPr>
              <a:t> </a:t>
            </a:r>
            <a:r>
              <a:rPr lang="en-GB" sz="1700" dirty="0" err="1">
                <a:effectLst/>
                <a:latin typeface="Times New Roman" panose="02020603050405020304" pitchFamily="18" charset="0"/>
                <a:ea typeface="Calibri" panose="020F0502020204030204" pitchFamily="34" charset="0"/>
              </a:rPr>
              <a:t>př</a:t>
            </a:r>
            <a:r>
              <a:rPr lang="en-GB" sz="1700" dirty="0">
                <a:effectLst/>
                <a:latin typeface="Times New Roman" panose="02020603050405020304" pitchFamily="18" charset="0"/>
                <a:ea typeface="Calibri" panose="020F0502020204030204" pitchFamily="34" charset="0"/>
              </a:rPr>
              <a:t>. n. l. – 1. </a:t>
            </a:r>
            <a:r>
              <a:rPr lang="en-GB" sz="1700" dirty="0" err="1">
                <a:effectLst/>
                <a:latin typeface="Times New Roman" panose="02020603050405020304" pitchFamily="18" charset="0"/>
                <a:ea typeface="Calibri" panose="020F0502020204030204" pitchFamily="34" charset="0"/>
              </a:rPr>
              <a:t>st.</a:t>
            </a:r>
            <a:r>
              <a:rPr lang="en-GB" sz="1700" dirty="0">
                <a:effectLst/>
                <a:latin typeface="Times New Roman" panose="02020603050405020304" pitchFamily="18" charset="0"/>
                <a:ea typeface="Calibri" panose="020F0502020204030204" pitchFamily="34" charset="0"/>
              </a:rPr>
              <a:t> n. l. </a:t>
            </a:r>
            <a:endParaRPr lang="cs-CZ" sz="1700" dirty="0">
              <a:effectLst/>
              <a:latin typeface="Times New Roman" panose="02020603050405020304" pitchFamily="18" charset="0"/>
              <a:ea typeface="Calibri" panose="020F0502020204030204" pitchFamily="34" charset="0"/>
            </a:endParaRPr>
          </a:p>
          <a:p>
            <a:r>
              <a:rPr lang="en-GB" sz="1700" b="1" dirty="0">
                <a:effectLst/>
                <a:latin typeface="Times New Roman" panose="02020603050405020304" pitchFamily="18" charset="0"/>
                <a:ea typeface="Calibri" panose="020F0502020204030204" pitchFamily="34" charset="0"/>
              </a:rPr>
              <a:t>An-Š’-</a:t>
            </a:r>
            <a:r>
              <a:rPr lang="en-GB" sz="1700" b="1" dirty="0" err="1">
                <a:effectLst/>
                <a:latin typeface="Times New Roman" panose="02020603050405020304" pitchFamily="18" charset="0"/>
                <a:ea typeface="Calibri" panose="020F0502020204030204" pitchFamily="34" charset="0"/>
              </a:rPr>
              <a:t>kao</a:t>
            </a:r>
            <a:r>
              <a:rPr lang="cs-CZ" sz="1700" b="1" dirty="0">
                <a:effectLst/>
                <a:latin typeface="Times New Roman" panose="02020603050405020304" pitchFamily="18" charset="0"/>
                <a:ea typeface="Calibri" panose="020F0502020204030204" pitchFamily="34" charset="0"/>
              </a:rPr>
              <a:t> </a:t>
            </a:r>
            <a:r>
              <a:rPr lang="cs-CZ" sz="1700" dirty="0" err="1">
                <a:solidFill>
                  <a:srgbClr val="202122"/>
                </a:solidFill>
                <a:effectLst/>
                <a:latin typeface="MS Gothic" panose="020B0609070205080204" pitchFamily="49" charset="-128"/>
                <a:cs typeface="Times New Roman" panose="02020603050405020304" pitchFamily="18" charset="0"/>
              </a:rPr>
              <a:t>安世高</a:t>
            </a:r>
            <a:r>
              <a:rPr lang="cs-CZ" sz="1700" dirty="0">
                <a:effectLst/>
                <a:latin typeface="Times New Roman" panose="02020603050405020304" pitchFamily="18" charset="0"/>
                <a:ea typeface="Calibri" panose="020F0502020204030204" pitchFamily="34" charset="0"/>
              </a:rPr>
              <a:t>, </a:t>
            </a:r>
            <a:r>
              <a:rPr lang="cs-CZ" sz="1700" dirty="0" err="1">
                <a:effectLst/>
                <a:latin typeface="Times New Roman" panose="02020603050405020304" pitchFamily="18" charset="0"/>
                <a:ea typeface="Calibri" panose="020F0502020204030204" pitchFamily="34" charset="0"/>
              </a:rPr>
              <a:t>parthský</a:t>
            </a:r>
            <a:r>
              <a:rPr lang="cs-CZ" sz="1700" dirty="0">
                <a:effectLst/>
                <a:latin typeface="Times New Roman" panose="02020603050405020304" pitchFamily="18" charset="0"/>
                <a:ea typeface="Calibri" panose="020F0502020204030204" pitchFamily="34" charset="0"/>
              </a:rPr>
              <a:t> mnich, jenž přišel do </a:t>
            </a:r>
            <a:r>
              <a:rPr lang="cs-CZ" sz="1700" dirty="0" err="1">
                <a:effectLst/>
                <a:latin typeface="Times New Roman" panose="02020603050405020304" pitchFamily="18" charset="0"/>
                <a:ea typeface="Calibri" panose="020F0502020204030204" pitchFamily="34" charset="0"/>
              </a:rPr>
              <a:t>Luo-jangu</a:t>
            </a:r>
            <a:r>
              <a:rPr lang="cs-CZ" sz="1700" dirty="0">
                <a:effectLst/>
                <a:latin typeface="Times New Roman" panose="02020603050405020304" pitchFamily="18" charset="0"/>
                <a:ea typeface="Calibri" panose="020F0502020204030204" pitchFamily="34" charset="0"/>
              </a:rPr>
              <a:t> kolem roku 148, </a:t>
            </a:r>
            <a:r>
              <a:rPr lang="cs-CZ" sz="1700">
                <a:effectLst/>
                <a:latin typeface="Times New Roman" panose="02020603050405020304" pitchFamily="18" charset="0"/>
                <a:ea typeface="Calibri" panose="020F0502020204030204" pitchFamily="34" charset="0"/>
              </a:rPr>
              <a:t>přeložil </a:t>
            </a:r>
            <a:r>
              <a:rPr lang="cs-CZ" sz="1700" i="1">
                <a:effectLst/>
                <a:latin typeface="Times New Roman" panose="02020603050405020304" pitchFamily="18" charset="0"/>
                <a:ea typeface="Calibri" panose="020F0502020204030204" pitchFamily="34" charset="0"/>
              </a:rPr>
              <a:t>údajně</a:t>
            </a:r>
            <a:r>
              <a:rPr lang="cs-CZ" sz="1700">
                <a:effectLst/>
                <a:latin typeface="Times New Roman" panose="02020603050405020304" pitchFamily="18" charset="0"/>
                <a:ea typeface="Calibri" panose="020F0502020204030204" pitchFamily="34" charset="0"/>
              </a:rPr>
              <a:t> několik </a:t>
            </a:r>
            <a:r>
              <a:rPr lang="cs-CZ" sz="1700" dirty="0">
                <a:effectLst/>
                <a:latin typeface="Times New Roman" panose="02020603050405020304" pitchFamily="18" charset="0"/>
                <a:ea typeface="Calibri" panose="020F0502020204030204" pitchFamily="34" charset="0"/>
              </a:rPr>
              <a:t>desítek buddhistických textů do čínštiny, mezi nimi  například meditační spis </a:t>
            </a:r>
            <a:r>
              <a:rPr lang="cs-CZ" sz="1700" b="1" i="1" dirty="0" err="1">
                <a:effectLst/>
                <a:latin typeface="Times New Roman" panose="02020603050405020304" pitchFamily="18" charset="0"/>
                <a:ea typeface="SimSun" panose="02010600030101010101" pitchFamily="2" charset="-122"/>
              </a:rPr>
              <a:t>Ánápánasmrtisútra</a:t>
            </a:r>
            <a:r>
              <a:rPr lang="cs-CZ" sz="1700" b="1" i="1" dirty="0">
                <a:effectLst/>
                <a:latin typeface="Times New Roman" panose="02020603050405020304" pitchFamily="18" charset="0"/>
                <a:ea typeface="SimSun" panose="02010600030101010101" pitchFamily="2" charset="-122"/>
              </a:rPr>
              <a:t> </a:t>
            </a:r>
            <a:r>
              <a:rPr lang="cs-CZ" sz="1700" b="1" dirty="0">
                <a:effectLst/>
                <a:latin typeface="Times New Roman" panose="02020603050405020304" pitchFamily="18" charset="0"/>
                <a:ea typeface="SimSun" panose="02010600030101010101" pitchFamily="2" charset="-122"/>
              </a:rPr>
              <a:t>(</a:t>
            </a:r>
            <a:r>
              <a:rPr lang="en-GB" sz="1700" b="1" i="1" dirty="0" err="1">
                <a:effectLst/>
                <a:latin typeface="Times New Roman" panose="02020603050405020304" pitchFamily="18" charset="0"/>
                <a:ea typeface="Calibri" panose="020F0502020204030204" pitchFamily="34" charset="0"/>
              </a:rPr>
              <a:t>Rozprava</a:t>
            </a:r>
            <a:r>
              <a:rPr lang="en-GB" sz="1700" b="1" i="1" dirty="0">
                <a:effectLst/>
                <a:latin typeface="Times New Roman" panose="02020603050405020304" pitchFamily="18" charset="0"/>
                <a:ea typeface="Calibri" panose="020F0502020204030204" pitchFamily="34" charset="0"/>
              </a:rPr>
              <a:t> o </a:t>
            </a:r>
            <a:r>
              <a:rPr lang="en-GB" sz="1700" b="1" i="1" dirty="0" err="1">
                <a:effectLst/>
                <a:latin typeface="Times New Roman" panose="02020603050405020304" pitchFamily="18" charset="0"/>
                <a:ea typeface="Calibri" panose="020F0502020204030204" pitchFamily="34" charset="0"/>
              </a:rPr>
              <a:t>plném</a:t>
            </a:r>
            <a:r>
              <a:rPr lang="en-GB" sz="1700" b="1" i="1" dirty="0">
                <a:effectLst/>
                <a:latin typeface="Times New Roman" panose="02020603050405020304" pitchFamily="18" charset="0"/>
                <a:ea typeface="Calibri" panose="020F0502020204030204" pitchFamily="34" charset="0"/>
              </a:rPr>
              <a:t> </a:t>
            </a:r>
            <a:r>
              <a:rPr lang="en-GB" sz="1700" b="1" i="1" dirty="0" err="1">
                <a:effectLst/>
                <a:latin typeface="Times New Roman" panose="02020603050405020304" pitchFamily="18" charset="0"/>
                <a:ea typeface="Calibri" panose="020F0502020204030204" pitchFamily="34" charset="0"/>
              </a:rPr>
              <a:t>uvědomování</a:t>
            </a:r>
            <a:r>
              <a:rPr lang="en-GB" sz="1700" b="1" i="1" dirty="0">
                <a:effectLst/>
                <a:latin typeface="Times New Roman" panose="02020603050405020304" pitchFamily="18" charset="0"/>
                <a:ea typeface="Calibri" panose="020F0502020204030204" pitchFamily="34" charset="0"/>
              </a:rPr>
              <a:t> </a:t>
            </a:r>
            <a:r>
              <a:rPr lang="en-GB" sz="1700" b="1" i="1" dirty="0" err="1">
                <a:effectLst/>
                <a:latin typeface="Times New Roman" panose="02020603050405020304" pitchFamily="18" charset="0"/>
                <a:ea typeface="Calibri" panose="020F0502020204030204" pitchFamily="34" charset="0"/>
              </a:rPr>
              <a:t>si</a:t>
            </a:r>
            <a:r>
              <a:rPr lang="en-GB" sz="1700" b="1" i="1" dirty="0">
                <a:effectLst/>
                <a:latin typeface="Times New Roman" panose="02020603050405020304" pitchFamily="18" charset="0"/>
                <a:ea typeface="Calibri" panose="020F0502020204030204" pitchFamily="34" charset="0"/>
              </a:rPr>
              <a:t> </a:t>
            </a:r>
            <a:r>
              <a:rPr lang="en-GB" sz="1700" b="1" i="1" dirty="0" err="1">
                <a:effectLst/>
                <a:latin typeface="Times New Roman" panose="02020603050405020304" pitchFamily="18" charset="0"/>
                <a:ea typeface="Calibri" panose="020F0502020204030204" pitchFamily="34" charset="0"/>
              </a:rPr>
              <a:t>vdechu</a:t>
            </a:r>
            <a:r>
              <a:rPr lang="en-GB" sz="1700" b="1" i="1" dirty="0">
                <a:effectLst/>
                <a:latin typeface="Times New Roman" panose="02020603050405020304" pitchFamily="18" charset="0"/>
                <a:ea typeface="Calibri" panose="020F0502020204030204" pitchFamily="34" charset="0"/>
              </a:rPr>
              <a:t> a </a:t>
            </a:r>
            <a:r>
              <a:rPr lang="en-GB" sz="1700" b="1" i="1" dirty="0" err="1">
                <a:effectLst/>
                <a:latin typeface="Times New Roman" panose="02020603050405020304" pitchFamily="18" charset="0"/>
                <a:ea typeface="Calibri" panose="020F0502020204030204" pitchFamily="34" charset="0"/>
              </a:rPr>
              <a:t>výdechu</a:t>
            </a:r>
            <a:r>
              <a:rPr lang="en-GB" sz="1700" b="1" dirty="0">
                <a:effectLst/>
                <a:latin typeface="Times New Roman" panose="02020603050405020304" pitchFamily="18" charset="0"/>
                <a:ea typeface="Calibri" panose="020F0502020204030204" pitchFamily="34" charset="0"/>
              </a:rPr>
              <a:t>)</a:t>
            </a:r>
            <a:r>
              <a:rPr lang="cs-CZ" sz="1700" b="1" dirty="0">
                <a:effectLst/>
                <a:latin typeface="Times New Roman" panose="02020603050405020304" pitchFamily="18" charset="0"/>
                <a:ea typeface="Calibri" panose="020F0502020204030204" pitchFamily="34" charset="0"/>
              </a:rPr>
              <a:t>.</a:t>
            </a:r>
            <a:r>
              <a:rPr lang="cs-CZ" sz="1700" b="1" i="1" dirty="0">
                <a:effectLst/>
                <a:latin typeface="Times New Roman" panose="02020603050405020304" pitchFamily="18" charset="0"/>
                <a:ea typeface="SimSun" panose="02010600030101010101" pitchFamily="2" charset="-122"/>
              </a:rPr>
              <a:t> </a:t>
            </a:r>
          </a:p>
          <a:p>
            <a:r>
              <a:rPr lang="cs-CZ" sz="1700" dirty="0">
                <a:effectLst/>
                <a:latin typeface="Times New Roman" panose="02020603050405020304" pitchFamily="18" charset="0"/>
                <a:ea typeface="SimSun" panose="02010600030101010101" pitchFamily="2" charset="-122"/>
              </a:rPr>
              <a:t>předmluva buddhistického mnicha </a:t>
            </a:r>
            <a:r>
              <a:rPr lang="cs-CZ" sz="1700" b="1" dirty="0">
                <a:effectLst/>
                <a:latin typeface="Times New Roman" panose="02020603050405020304" pitchFamily="18" charset="0"/>
                <a:ea typeface="SimSun" panose="02010600030101010101" pitchFamily="2" charset="-122"/>
              </a:rPr>
              <a:t>Tao-</a:t>
            </a:r>
            <a:r>
              <a:rPr lang="cs-CZ" sz="1700" b="1" dirty="0" err="1">
                <a:effectLst/>
                <a:latin typeface="Times New Roman" panose="02020603050405020304" pitchFamily="18" charset="0"/>
                <a:ea typeface="SimSun" panose="02010600030101010101" pitchFamily="2" charset="-122"/>
              </a:rPr>
              <a:t>ana</a:t>
            </a:r>
            <a:r>
              <a:rPr lang="cs-CZ" sz="1700" dirty="0">
                <a:effectLst/>
                <a:latin typeface="Times New Roman" panose="02020603050405020304" pitchFamily="18" charset="0"/>
                <a:ea typeface="SimSun" panose="02010600030101010101" pitchFamily="2" charset="-122"/>
              </a:rPr>
              <a:t> (312-385) ke komentáři k </a:t>
            </a:r>
            <a:r>
              <a:rPr lang="cs-CZ" sz="1700" b="1" i="1" dirty="0" err="1">
                <a:effectLst/>
                <a:latin typeface="Times New Roman" panose="02020603050405020304" pitchFamily="18" charset="0"/>
                <a:ea typeface="SimSun" panose="02010600030101010101" pitchFamily="2" charset="-122"/>
              </a:rPr>
              <a:t>Ánápánasmrtisútře</a:t>
            </a:r>
            <a:r>
              <a:rPr lang="cs-CZ" sz="1700" i="1" dirty="0">
                <a:effectLst/>
                <a:latin typeface="Times New Roman" panose="02020603050405020304" pitchFamily="18" charset="0"/>
                <a:ea typeface="SimSun" panose="02010600030101010101" pitchFamily="2" charset="-122"/>
              </a:rPr>
              <a:t>: </a:t>
            </a:r>
            <a:r>
              <a:rPr lang="cs-CZ" sz="1700" dirty="0">
                <a:effectLst/>
                <a:latin typeface="Times New Roman" panose="02020603050405020304" pitchFamily="18" charset="0"/>
                <a:ea typeface="SimSun" panose="02010600030101010101" pitchFamily="2" charset="-122"/>
              </a:rPr>
              <a:t>„</a:t>
            </a:r>
            <a:r>
              <a:rPr lang="cs-CZ" sz="1700" i="1" dirty="0" err="1">
                <a:effectLst/>
                <a:latin typeface="Times New Roman" panose="02020603050405020304" pitchFamily="18" charset="0"/>
                <a:ea typeface="SimSun" panose="02010600030101010101" pitchFamily="2" charset="-122"/>
              </a:rPr>
              <a:t>Ánápána</a:t>
            </a:r>
            <a:r>
              <a:rPr lang="cs-CZ" sz="1700" i="1" dirty="0">
                <a:effectLst/>
                <a:latin typeface="Times New Roman" panose="02020603050405020304" pitchFamily="18" charset="0"/>
                <a:ea typeface="SimSun" panose="02010600030101010101" pitchFamily="2" charset="-122"/>
              </a:rPr>
              <a:t>, </a:t>
            </a:r>
            <a:r>
              <a:rPr lang="cs-CZ" sz="1700" dirty="0">
                <a:effectLst/>
                <a:latin typeface="Times New Roman" panose="02020603050405020304" pitchFamily="18" charset="0"/>
                <a:ea typeface="SimSun" panose="02010600030101010101" pitchFamily="2" charset="-122"/>
              </a:rPr>
              <a:t>to je výdech a vdech. Odtud pochází Tao a není ničeho, co by tím nebylo zapříčiněno. Je tím, kde přebývá Ctnost (</a:t>
            </a:r>
            <a:r>
              <a:rPr lang="cs-CZ" sz="1700" i="1" dirty="0" err="1">
                <a:effectLst/>
                <a:latin typeface="Times New Roman" panose="02020603050405020304" pitchFamily="18" charset="0"/>
                <a:ea typeface="SimSun" panose="02010600030101010101" pitchFamily="2" charset="-122"/>
              </a:rPr>
              <a:t>te</a:t>
            </a:r>
            <a:r>
              <a:rPr lang="cs-CZ" sz="1700" dirty="0">
                <a:effectLst/>
                <a:latin typeface="Times New Roman" panose="02020603050405020304" pitchFamily="18" charset="0"/>
                <a:ea typeface="SimSun" panose="02010600030101010101" pitchFamily="2" charset="-122"/>
              </a:rPr>
              <a:t>),</a:t>
            </a:r>
            <a:r>
              <a:rPr lang="cs-CZ" sz="1700" i="1" dirty="0">
                <a:effectLst/>
                <a:latin typeface="Times New Roman" panose="02020603050405020304" pitchFamily="18" charset="0"/>
                <a:ea typeface="SimSun" panose="02010600030101010101" pitchFamily="2" charset="-122"/>
              </a:rPr>
              <a:t> </a:t>
            </a:r>
            <a:r>
              <a:rPr lang="cs-CZ" sz="1700" dirty="0">
                <a:effectLst/>
                <a:latin typeface="Times New Roman" panose="02020603050405020304" pitchFamily="18" charset="0"/>
                <a:ea typeface="SimSun" panose="02010600030101010101" pitchFamily="2" charset="-122"/>
              </a:rPr>
              <a:t>a není ničeho, co by se k ní neuchylovalo. Z toho důvodu </a:t>
            </a:r>
            <a:r>
              <a:rPr lang="cs-CZ" sz="1700" i="1" dirty="0" err="1">
                <a:effectLst/>
                <a:latin typeface="Times New Roman" panose="02020603050405020304" pitchFamily="18" charset="0"/>
                <a:ea typeface="SimSun" panose="02010600030101010101" pitchFamily="2" charset="-122"/>
              </a:rPr>
              <a:t>ánápána</a:t>
            </a:r>
            <a:r>
              <a:rPr lang="cs-CZ" sz="1700" i="1" dirty="0">
                <a:effectLst/>
                <a:latin typeface="Times New Roman" panose="02020603050405020304" pitchFamily="18" charset="0"/>
                <a:ea typeface="SimSun" panose="02010600030101010101" pitchFamily="2" charset="-122"/>
              </a:rPr>
              <a:t> </a:t>
            </a:r>
            <a:r>
              <a:rPr lang="cs-CZ" sz="1700" dirty="0">
                <a:effectLst/>
                <a:latin typeface="Times New Roman" panose="02020603050405020304" pitchFamily="18" charset="0"/>
                <a:ea typeface="SimSun" panose="02010600030101010101" pitchFamily="2" charset="-122"/>
              </a:rPr>
              <a:t>závisí na (</a:t>
            </a:r>
            <a:r>
              <a:rPr lang="cs-CZ" sz="1700" i="1" dirty="0" err="1">
                <a:effectLst/>
                <a:latin typeface="Times New Roman" panose="02020603050405020304" pitchFamily="18" charset="0"/>
                <a:ea typeface="SimSun" panose="02010600030101010101" pitchFamily="2" charset="-122"/>
              </a:rPr>
              <a:t>ťi</a:t>
            </a:r>
            <a:r>
              <a:rPr lang="cs-CZ" sz="1700" dirty="0">
                <a:effectLst/>
                <a:latin typeface="Times New Roman" panose="02020603050405020304" pitchFamily="18" charset="0"/>
                <a:ea typeface="SimSun" panose="02010600030101010101" pitchFamily="2" charset="-122"/>
              </a:rPr>
              <a:t>) dýchání, v němž se završuje…“ </a:t>
            </a:r>
          </a:p>
          <a:p>
            <a:pPr algn="just"/>
            <a:r>
              <a:rPr lang="cs-CZ" sz="1700" b="1" dirty="0">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An </a:t>
            </a:r>
            <a:r>
              <a:rPr lang="cs-CZ" sz="1700" b="1" dirty="0" err="1">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Süan</a:t>
            </a:r>
            <a:r>
              <a:rPr lang="cs-CZ" sz="1700" b="1" dirty="0">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700" dirty="0" err="1">
                <a:solidFill>
                  <a:srgbClr val="202122"/>
                </a:solidFill>
                <a:effectLst/>
                <a:latin typeface="Times New Roman" panose="02020603050405020304" pitchFamily="18" charset="0"/>
                <a:cs typeface="Times New Roman" panose="02020603050405020304" pitchFamily="18" charset="0"/>
              </a:rPr>
              <a:t>安玄</a:t>
            </a:r>
            <a:r>
              <a:rPr lang="cs-CZ" sz="1700" dirty="0">
                <a:solidFill>
                  <a:srgbClr val="202122"/>
                </a:solidFill>
                <a:effectLst/>
                <a:latin typeface="Times New Roman" panose="02020603050405020304" pitchFamily="18" charset="0"/>
                <a:cs typeface="Times New Roman" panose="02020603050405020304" pitchFamily="18" charset="0"/>
              </a:rPr>
              <a:t>, </a:t>
            </a:r>
            <a:r>
              <a:rPr lang="cs-CZ" sz="1700" dirty="0" err="1">
                <a:solidFill>
                  <a:srgbClr val="202122"/>
                </a:solidFill>
                <a:effectLst/>
                <a:latin typeface="Times New Roman" panose="02020603050405020304" pitchFamily="18" charset="0"/>
                <a:cs typeface="Times New Roman" panose="02020603050405020304" pitchFamily="18" charset="0"/>
              </a:rPr>
              <a:t>parthský</a:t>
            </a:r>
            <a:r>
              <a:rPr lang="cs-CZ" sz="1700" dirty="0">
                <a:solidFill>
                  <a:srgbClr val="202122"/>
                </a:solidFill>
                <a:effectLst/>
                <a:latin typeface="Times New Roman" panose="02020603050405020304" pitchFamily="18" charset="0"/>
                <a:cs typeface="Times New Roman" panose="02020603050405020304" pitchFamily="18" charset="0"/>
              </a:rPr>
              <a:t> buddhistický laik a spolupracovník </a:t>
            </a:r>
            <a:r>
              <a:rPr lang="en-GB" sz="1700" b="1" dirty="0">
                <a:effectLst/>
                <a:latin typeface="Times New Roman" panose="02020603050405020304" pitchFamily="18" charset="0"/>
                <a:ea typeface="Calibri" panose="020F0502020204030204" pitchFamily="34" charset="0"/>
                <a:cs typeface="Times New Roman" panose="02020603050405020304" pitchFamily="18" charset="0"/>
              </a:rPr>
              <a:t>An-Š’-ka</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a </a:t>
            </a:r>
            <a:endParaRPr lang="cs-CZ"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3700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pPr algn="ctr"/>
            <a:r>
              <a:rPr lang="cs-CZ" b="1" dirty="0" err="1">
                <a:latin typeface="Calibri" pitchFamily="34" charset="0"/>
              </a:rPr>
              <a:t>Lókakšéma</a:t>
            </a:r>
            <a:r>
              <a:rPr lang="cs-CZ" b="1" dirty="0">
                <a:latin typeface="Calibri" pitchFamily="34" charset="0"/>
              </a:rPr>
              <a:t> v plné práci! </a:t>
            </a:r>
            <a:r>
              <a:rPr lang="cs-CZ" b="1" dirty="0">
                <a:latin typeface="Calibri" pitchFamily="34" charset="0"/>
                <a:sym typeface="Wingdings" panose="05000000000000000000" pitchFamily="2" charset="2"/>
              </a:rPr>
              <a:t></a:t>
            </a:r>
            <a:endParaRPr lang="cs-CZ" b="1" dirty="0">
              <a:latin typeface="Calibri" pitchFamily="34" charset="0"/>
            </a:endParaRPr>
          </a:p>
        </p:txBody>
      </p:sp>
      <p:sp>
        <p:nvSpPr>
          <p:cNvPr id="3" name="Zástupný obsah 2">
            <a:extLst>
              <a:ext uri="{FF2B5EF4-FFF2-40B4-BE49-F238E27FC236}">
                <a16:creationId xmlns:a16="http://schemas.microsoft.com/office/drawing/2014/main" id="{145B8AF2-7FE3-45A8-B8F5-DFE9481F148E}"/>
              </a:ext>
            </a:extLst>
          </p:cNvPr>
          <p:cNvSpPr>
            <a:spLocks noGrp="1"/>
          </p:cNvSpPr>
          <p:nvPr>
            <p:ph idx="1"/>
          </p:nvPr>
        </p:nvSpPr>
        <p:spPr/>
        <p:txBody>
          <a:bodyPr/>
          <a:lstStyle/>
          <a:p>
            <a:endParaRPr lang="cs-CZ" dirty="0"/>
          </a:p>
        </p:txBody>
      </p:sp>
      <p:pic>
        <p:nvPicPr>
          <p:cNvPr id="6" name="Obrázek 5">
            <a:extLst>
              <a:ext uri="{FF2B5EF4-FFF2-40B4-BE49-F238E27FC236}">
                <a16:creationId xmlns:a16="http://schemas.microsoft.com/office/drawing/2014/main" id="{6720CAE2-A3A8-459B-960D-289BF59F687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895600" y="1895475"/>
            <a:ext cx="3267075" cy="405288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ubtitle 2"/>
          <p:cNvSpPr>
            <a:spLocks noGrp="1"/>
          </p:cNvSpPr>
          <p:nvPr>
            <p:ph type="subTitle" idx="1"/>
          </p:nvPr>
        </p:nvSpPr>
        <p:spPr>
          <a:xfrm>
            <a:off x="273050" y="596900"/>
            <a:ext cx="8589963" cy="515938"/>
          </a:xfrm>
        </p:spPr>
        <p:txBody>
          <a:bodyPr/>
          <a:lstStyle/>
          <a:p>
            <a:pPr eaLnBrk="1" hangingPunct="1">
              <a:spcBef>
                <a:spcPts val="338"/>
              </a:spcBef>
            </a:pPr>
            <a:r>
              <a:rPr lang="cs-CZ" sz="2800" b="1" dirty="0">
                <a:latin typeface="Calibri" pitchFamily="34" charset="0"/>
              </a:rPr>
              <a:t>Literatura</a:t>
            </a:r>
          </a:p>
          <a:p>
            <a:pPr algn="l" eaLnBrk="1" hangingPunct="1">
              <a:spcBef>
                <a:spcPts val="338"/>
              </a:spcBef>
            </a:pPr>
            <a:endParaRPr lang="cs-CZ" sz="2500" b="1" dirty="0">
              <a:latin typeface="Arial" charset="0"/>
              <a:cs typeface="Arial" charset="0"/>
            </a:endParaRPr>
          </a:p>
        </p:txBody>
      </p:sp>
      <p:cxnSp>
        <p:nvCxnSpPr>
          <p:cNvPr id="9" name="Straight Connector 8"/>
          <p:cNvCxnSpPr/>
          <p:nvPr/>
        </p:nvCxnSpPr>
        <p:spPr>
          <a:xfrm>
            <a:off x="273050" y="314325"/>
            <a:ext cx="8589963" cy="0"/>
          </a:xfrm>
          <a:prstGeom prst="line">
            <a:avLst/>
          </a:prstGeom>
          <a:ln w="127000">
            <a:solidFill>
              <a:srgbClr val="00A4C4"/>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73050" y="6027738"/>
            <a:ext cx="8589963"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5364" name="Picture 15"/>
          <p:cNvPicPr>
            <a:picLocks noChangeAspect="1"/>
          </p:cNvPicPr>
          <p:nvPr/>
        </p:nvPicPr>
        <p:blipFill>
          <a:blip r:embed="rId2"/>
          <a:srcRect/>
          <a:stretch>
            <a:fillRect/>
          </a:stretch>
        </p:blipFill>
        <p:spPr bwMode="auto">
          <a:xfrm>
            <a:off x="273050" y="6235700"/>
            <a:ext cx="420688" cy="401638"/>
          </a:xfrm>
          <a:prstGeom prst="rect">
            <a:avLst/>
          </a:prstGeom>
          <a:noFill/>
          <a:ln w="9525">
            <a:noFill/>
            <a:miter lim="800000"/>
            <a:headEnd/>
            <a:tailEnd/>
          </a:ln>
        </p:spPr>
      </p:pic>
      <p:sp>
        <p:nvSpPr>
          <p:cNvPr id="15365" name="Subtitle 2"/>
          <p:cNvSpPr txBox="1">
            <a:spLocks/>
          </p:cNvSpPr>
          <p:nvPr/>
        </p:nvSpPr>
        <p:spPr bwMode="auto">
          <a:xfrm>
            <a:off x="3222625" y="6240463"/>
            <a:ext cx="4722813" cy="457200"/>
          </a:xfrm>
          <a:prstGeom prst="rect">
            <a:avLst/>
          </a:prstGeom>
          <a:noFill/>
          <a:ln w="9525">
            <a:noFill/>
            <a:miter lim="800000"/>
            <a:headEnd/>
            <a:tailEnd/>
          </a:ln>
        </p:spPr>
        <p:txBody>
          <a:bodyPr lIns="68580" tIns="34290" rIns="68580" bIns="34290" anchor="ctr"/>
          <a:lstStyle/>
          <a:p>
            <a:pPr>
              <a:lnSpc>
                <a:spcPct val="90000"/>
              </a:lnSpc>
              <a:spcBef>
                <a:spcPts val="338"/>
              </a:spcBef>
              <a:buFont typeface="Arial" charset="0"/>
              <a:buNone/>
            </a:pPr>
            <a:r>
              <a:rPr lang="cs-CZ" sz="800" b="1"/>
              <a:t>Jméno Přednášejícího</a:t>
            </a:r>
          </a:p>
          <a:p>
            <a:pPr>
              <a:lnSpc>
                <a:spcPct val="90000"/>
              </a:lnSpc>
              <a:spcBef>
                <a:spcPts val="338"/>
              </a:spcBef>
              <a:buFont typeface="Arial" charset="0"/>
              <a:buNone/>
            </a:pPr>
            <a:r>
              <a:rPr lang="cs-CZ" sz="800"/>
              <a:t>Název akce, datum</a:t>
            </a:r>
          </a:p>
        </p:txBody>
      </p:sp>
      <p:pic>
        <p:nvPicPr>
          <p:cNvPr id="15366" name="Picture 17"/>
          <p:cNvPicPr>
            <a:picLocks noChangeAspect="1"/>
          </p:cNvPicPr>
          <p:nvPr/>
        </p:nvPicPr>
        <p:blipFill>
          <a:blip r:embed="rId3"/>
          <a:srcRect/>
          <a:stretch>
            <a:fillRect/>
          </a:stretch>
        </p:blipFill>
        <p:spPr bwMode="auto">
          <a:xfrm>
            <a:off x="877888" y="6289675"/>
            <a:ext cx="2212975" cy="358775"/>
          </a:xfrm>
          <a:prstGeom prst="rect">
            <a:avLst/>
          </a:prstGeom>
          <a:noFill/>
          <a:ln w="9525">
            <a:noFill/>
            <a:miter lim="800000"/>
            <a:headEnd/>
            <a:tailEnd/>
          </a:ln>
        </p:spPr>
      </p:pic>
      <p:sp>
        <p:nvSpPr>
          <p:cNvPr id="15367" name="Subtitle 2"/>
          <p:cNvSpPr txBox="1">
            <a:spLocks/>
          </p:cNvSpPr>
          <p:nvPr/>
        </p:nvSpPr>
        <p:spPr bwMode="auto">
          <a:xfrm>
            <a:off x="111125" y="1758950"/>
            <a:ext cx="8139113" cy="3790950"/>
          </a:xfrm>
          <a:prstGeom prst="rect">
            <a:avLst/>
          </a:prstGeom>
          <a:noFill/>
          <a:ln w="9525">
            <a:noFill/>
            <a:miter lim="800000"/>
            <a:headEnd/>
            <a:tailEnd/>
          </a:ln>
        </p:spPr>
        <p:txBody>
          <a:bodyPr lIns="68580" tIns="34290" rIns="68580" bIns="34290"/>
          <a:lstStyle/>
          <a:p>
            <a:pPr marL="214313" indent="-214313" algn="ctr">
              <a:spcBef>
                <a:spcPts val="338"/>
              </a:spcBef>
              <a:buFont typeface="Arial" charset="0"/>
              <a:buNone/>
            </a:pPr>
            <a:endParaRPr lang="cs-CZ" sz="3200" b="1" dirty="0">
              <a:latin typeface="Calibri" pitchFamily="34" charset="0"/>
            </a:endParaRPr>
          </a:p>
          <a:p>
            <a:pPr algn="just">
              <a:spcAft>
                <a:spcPts val="600"/>
              </a:spcAft>
            </a:pPr>
            <a:r>
              <a:rPr lang="cs-CZ" sz="1800" dirty="0">
                <a:effectLst/>
                <a:latin typeface="Times New Roman" panose="02020603050405020304" pitchFamily="18" charset="0"/>
                <a:ea typeface="Calibri" panose="020F0502020204030204" pitchFamily="34" charset="0"/>
              </a:rPr>
              <a:t>Erich </a:t>
            </a:r>
            <a:r>
              <a:rPr lang="cs-CZ" sz="1800" dirty="0" err="1">
                <a:effectLst/>
                <a:latin typeface="Times New Roman" panose="02020603050405020304" pitchFamily="18" charset="0"/>
                <a:ea typeface="Calibri" panose="020F0502020204030204" pitchFamily="34" charset="0"/>
              </a:rPr>
              <a:t>Zürcher</a:t>
            </a:r>
            <a:r>
              <a:rPr lang="cs-CZ" sz="1800" dirty="0">
                <a:effectLst/>
                <a:latin typeface="Times New Roman" panose="02020603050405020304" pitchFamily="18" charset="0"/>
                <a:ea typeface="Calibri" panose="020F0502020204030204" pitchFamily="34" charset="0"/>
              </a:rPr>
              <a:t>, </a:t>
            </a:r>
            <a:r>
              <a:rPr lang="cs-CZ" sz="1800" i="1" dirty="0" err="1">
                <a:effectLst/>
                <a:latin typeface="Times New Roman" panose="02020603050405020304" pitchFamily="18" charset="0"/>
                <a:ea typeface="Calibri" panose="020F0502020204030204" pitchFamily="34" charset="0"/>
              </a:rPr>
              <a:t>The</a:t>
            </a:r>
            <a:r>
              <a:rPr lang="cs-CZ" sz="1800" i="1" dirty="0">
                <a:effectLst/>
                <a:latin typeface="Times New Roman" panose="02020603050405020304" pitchFamily="18" charset="0"/>
                <a:ea typeface="Calibri" panose="020F0502020204030204" pitchFamily="34" charset="0"/>
              </a:rPr>
              <a:t> </a:t>
            </a:r>
            <a:r>
              <a:rPr lang="cs-CZ" sz="1800" i="1" dirty="0" err="1">
                <a:effectLst/>
                <a:latin typeface="Times New Roman" panose="02020603050405020304" pitchFamily="18" charset="0"/>
                <a:ea typeface="Calibri" panose="020F0502020204030204" pitchFamily="34" charset="0"/>
              </a:rPr>
              <a:t>Buddhist</a:t>
            </a:r>
            <a:r>
              <a:rPr lang="cs-CZ" sz="1800" i="1" dirty="0">
                <a:effectLst/>
                <a:latin typeface="Times New Roman" panose="02020603050405020304" pitchFamily="18" charset="0"/>
                <a:ea typeface="Calibri" panose="020F0502020204030204" pitchFamily="34" charset="0"/>
              </a:rPr>
              <a:t> </a:t>
            </a:r>
            <a:r>
              <a:rPr lang="cs-CZ" sz="1800" i="1" dirty="0" err="1">
                <a:effectLst/>
                <a:latin typeface="Times New Roman" panose="02020603050405020304" pitchFamily="18" charset="0"/>
                <a:ea typeface="Calibri" panose="020F0502020204030204" pitchFamily="34" charset="0"/>
              </a:rPr>
              <a:t>Conquest</a:t>
            </a:r>
            <a:r>
              <a:rPr lang="cs-CZ" sz="1800" i="1" dirty="0">
                <a:effectLst/>
                <a:latin typeface="Times New Roman" panose="02020603050405020304" pitchFamily="18" charset="0"/>
                <a:ea typeface="Calibri" panose="020F0502020204030204" pitchFamily="34" charset="0"/>
              </a:rPr>
              <a:t> </a:t>
            </a:r>
            <a:r>
              <a:rPr lang="cs-CZ" sz="1800" i="1" dirty="0" err="1">
                <a:effectLst/>
                <a:latin typeface="Times New Roman" panose="02020603050405020304" pitchFamily="18" charset="0"/>
                <a:ea typeface="Calibri" panose="020F0502020204030204" pitchFamily="34" charset="0"/>
              </a:rPr>
              <a:t>of</a:t>
            </a:r>
            <a:r>
              <a:rPr lang="cs-CZ" sz="1800" i="1" dirty="0">
                <a:effectLst/>
                <a:latin typeface="Times New Roman" panose="02020603050405020304" pitchFamily="18" charset="0"/>
                <a:ea typeface="Calibri" panose="020F0502020204030204" pitchFamily="34" charset="0"/>
              </a:rPr>
              <a:t> </a:t>
            </a:r>
            <a:r>
              <a:rPr lang="cs-CZ" sz="1800" i="1" dirty="0" err="1">
                <a:effectLst/>
                <a:latin typeface="Times New Roman" panose="02020603050405020304" pitchFamily="18" charset="0"/>
                <a:ea typeface="Calibri" panose="020F0502020204030204" pitchFamily="34" charset="0"/>
              </a:rPr>
              <a:t>China</a:t>
            </a:r>
            <a:r>
              <a:rPr lang="cs-CZ" sz="1800" i="1" dirty="0">
                <a:effectLst/>
                <a:latin typeface="Times New Roman" panose="02020603050405020304" pitchFamily="18" charset="0"/>
                <a:ea typeface="Calibri" panose="020F0502020204030204" pitchFamily="34" charset="0"/>
              </a:rPr>
              <a:t>. </a:t>
            </a:r>
            <a:r>
              <a:rPr lang="cs-CZ" sz="1800" i="1" dirty="0" err="1">
                <a:effectLst/>
                <a:latin typeface="Times New Roman" panose="02020603050405020304" pitchFamily="18" charset="0"/>
                <a:ea typeface="Calibri" panose="020F0502020204030204" pitchFamily="34" charset="0"/>
              </a:rPr>
              <a:t>The</a:t>
            </a:r>
            <a:r>
              <a:rPr lang="cs-CZ" sz="1800" i="1" dirty="0">
                <a:effectLst/>
                <a:latin typeface="Times New Roman" panose="02020603050405020304" pitchFamily="18" charset="0"/>
                <a:ea typeface="Calibri" panose="020F0502020204030204" pitchFamily="34" charset="0"/>
              </a:rPr>
              <a:t> Spread and </a:t>
            </a:r>
            <a:r>
              <a:rPr lang="cs-CZ" sz="1800" i="1" dirty="0" err="1">
                <a:effectLst/>
                <a:latin typeface="Times New Roman" panose="02020603050405020304" pitchFamily="18" charset="0"/>
                <a:ea typeface="Calibri" panose="020F0502020204030204" pitchFamily="34" charset="0"/>
              </a:rPr>
              <a:t>Adaptation</a:t>
            </a:r>
            <a:r>
              <a:rPr lang="cs-CZ" sz="1800" i="1" dirty="0">
                <a:effectLst/>
                <a:latin typeface="Times New Roman" panose="02020603050405020304" pitchFamily="18" charset="0"/>
                <a:ea typeface="Calibri" panose="020F0502020204030204" pitchFamily="34" charset="0"/>
              </a:rPr>
              <a:t> </a:t>
            </a:r>
            <a:r>
              <a:rPr lang="cs-CZ" sz="1800" i="1" dirty="0" err="1">
                <a:effectLst/>
                <a:latin typeface="Times New Roman" panose="02020603050405020304" pitchFamily="18" charset="0"/>
                <a:ea typeface="Calibri" panose="020F0502020204030204" pitchFamily="34" charset="0"/>
              </a:rPr>
              <a:t>of</a:t>
            </a:r>
            <a:r>
              <a:rPr lang="cs-CZ" sz="1800" i="1" dirty="0">
                <a:effectLst/>
                <a:latin typeface="Times New Roman" panose="02020603050405020304" pitchFamily="18" charset="0"/>
                <a:ea typeface="Calibri" panose="020F0502020204030204" pitchFamily="34" charset="0"/>
              </a:rPr>
              <a:t> </a:t>
            </a:r>
            <a:r>
              <a:rPr lang="cs-CZ" sz="1800" i="1" dirty="0" err="1">
                <a:effectLst/>
                <a:latin typeface="Times New Roman" panose="02020603050405020304" pitchFamily="18" charset="0"/>
                <a:ea typeface="Calibri" panose="020F0502020204030204" pitchFamily="34" charset="0"/>
              </a:rPr>
              <a:t>Buddhism</a:t>
            </a:r>
            <a:r>
              <a:rPr lang="cs-CZ" sz="1800" i="1" dirty="0">
                <a:effectLst/>
                <a:latin typeface="Times New Roman" panose="02020603050405020304" pitchFamily="18" charset="0"/>
                <a:ea typeface="Calibri" panose="020F0502020204030204" pitchFamily="34" charset="0"/>
              </a:rPr>
              <a:t> in Early Medieval </a:t>
            </a:r>
            <a:r>
              <a:rPr lang="cs-CZ" sz="1800" i="1" dirty="0" err="1">
                <a:effectLst/>
                <a:latin typeface="Times New Roman" panose="02020603050405020304" pitchFamily="18" charset="0"/>
                <a:ea typeface="Calibri" panose="020F0502020204030204" pitchFamily="34" charset="0"/>
              </a:rPr>
              <a:t>China</a:t>
            </a:r>
            <a:r>
              <a:rPr lang="cs-CZ" sz="1800" dirty="0">
                <a:effectLst/>
                <a:latin typeface="Times New Roman" panose="02020603050405020304" pitchFamily="18" charset="0"/>
                <a:ea typeface="Calibri" panose="020F0502020204030204" pitchFamily="34" charset="0"/>
              </a:rPr>
              <a:t>, Leiden: </a:t>
            </a:r>
            <a:r>
              <a:rPr lang="cs-CZ" sz="1800" dirty="0" err="1">
                <a:effectLst/>
                <a:latin typeface="Times New Roman" panose="02020603050405020304" pitchFamily="18" charset="0"/>
                <a:ea typeface="Calibri" panose="020F0502020204030204" pitchFamily="34" charset="0"/>
              </a:rPr>
              <a:t>Brill</a:t>
            </a:r>
            <a:r>
              <a:rPr lang="cs-CZ" sz="1800" dirty="0">
                <a:effectLst/>
                <a:latin typeface="Times New Roman" panose="02020603050405020304" pitchFamily="18" charset="0"/>
                <a:ea typeface="Calibri" panose="020F0502020204030204" pitchFamily="34" charset="0"/>
              </a:rPr>
              <a:t>, 1959.</a:t>
            </a:r>
          </a:p>
          <a:p>
            <a:pPr algn="just">
              <a:spcAft>
                <a:spcPts val="600"/>
              </a:spcAft>
            </a:pPr>
            <a:r>
              <a:rPr lang="cs-CZ" sz="1800" dirty="0">
                <a:effectLst/>
                <a:latin typeface="AMinion Pro" panose="02040503050201020203" pitchFamily="18" charset="0"/>
                <a:ea typeface="Calibri" panose="020F0502020204030204" pitchFamily="34" charset="0"/>
              </a:rPr>
              <a:t>Dan </a:t>
            </a:r>
            <a:r>
              <a:rPr lang="cs-CZ" sz="1800" dirty="0" err="1">
                <a:effectLst/>
                <a:latin typeface="AMinion Pro" panose="02040503050201020203" pitchFamily="18" charset="0"/>
                <a:ea typeface="Calibri" panose="020F0502020204030204" pitchFamily="34" charset="0"/>
              </a:rPr>
              <a:t>Lusthaus</a:t>
            </a:r>
            <a:r>
              <a:rPr lang="cs-CZ" sz="1800" dirty="0">
                <a:effectLst/>
                <a:latin typeface="AMinion Pro" panose="02040503050201020203" pitchFamily="18" charset="0"/>
                <a:ea typeface="Calibri" panose="020F0502020204030204" pitchFamily="34" charset="0"/>
              </a:rPr>
              <a:t>, „</a:t>
            </a:r>
            <a:r>
              <a:rPr lang="cs-CZ" sz="1800" dirty="0" err="1">
                <a:effectLst/>
                <a:latin typeface="AMinion Pro" panose="02040503050201020203" pitchFamily="18" charset="0"/>
                <a:ea typeface="Calibri" panose="020F0502020204030204" pitchFamily="34" charset="0"/>
              </a:rPr>
              <a:t>Buddhist</a:t>
            </a:r>
            <a:r>
              <a:rPr lang="cs-CZ" sz="1800" dirty="0">
                <a:effectLst/>
                <a:latin typeface="AMinion Pro" panose="02040503050201020203" pitchFamily="18" charset="0"/>
                <a:ea typeface="Calibri" panose="020F0502020204030204" pitchFamily="34" charset="0"/>
              </a:rPr>
              <a:t> </a:t>
            </a:r>
            <a:r>
              <a:rPr lang="cs-CZ" sz="1800" dirty="0" err="1">
                <a:effectLst/>
                <a:latin typeface="AMinion Pro" panose="02040503050201020203" pitchFamily="18" charset="0"/>
                <a:ea typeface="Calibri" panose="020F0502020204030204" pitchFamily="34" charset="0"/>
              </a:rPr>
              <a:t>Philosophy</a:t>
            </a:r>
            <a:r>
              <a:rPr lang="cs-CZ" sz="1800" dirty="0">
                <a:effectLst/>
                <a:latin typeface="AMinion Pro" panose="02040503050201020203" pitchFamily="18" charset="0"/>
                <a:ea typeface="Calibri" panose="020F0502020204030204" pitchFamily="34" charset="0"/>
              </a:rPr>
              <a:t>, </a:t>
            </a:r>
            <a:r>
              <a:rPr lang="cs-CZ" sz="1800" dirty="0" err="1">
                <a:effectLst/>
                <a:latin typeface="AMinion Pro" panose="02040503050201020203" pitchFamily="18" charset="0"/>
                <a:ea typeface="Calibri" panose="020F0502020204030204" pitchFamily="34" charset="0"/>
              </a:rPr>
              <a:t>Chinese</a:t>
            </a:r>
            <a:r>
              <a:rPr lang="cs-CZ" sz="1800" dirty="0">
                <a:effectLst/>
                <a:latin typeface="AMinion Pro" panose="02040503050201020203" pitchFamily="18" charset="0"/>
                <a:ea typeface="Calibri" panose="020F0502020204030204" pitchFamily="34" charset="0"/>
              </a:rPr>
              <a:t>“, in: E. Craig (ed.), </a:t>
            </a:r>
            <a:r>
              <a:rPr lang="cs-CZ" sz="1800" i="1" dirty="0" err="1">
                <a:effectLst/>
                <a:latin typeface="AMinion Pro" panose="02040503050201020203" pitchFamily="18" charset="0"/>
                <a:ea typeface="Calibri" panose="020F0502020204030204" pitchFamily="34" charset="0"/>
              </a:rPr>
              <a:t>The</a:t>
            </a:r>
            <a:r>
              <a:rPr lang="cs-CZ" sz="1800" i="1" dirty="0">
                <a:effectLst/>
                <a:latin typeface="AMinion Pro" panose="02040503050201020203" pitchFamily="18" charset="0"/>
                <a:ea typeface="Calibri" panose="020F0502020204030204" pitchFamily="34" charset="0"/>
              </a:rPr>
              <a:t> </a:t>
            </a:r>
            <a:r>
              <a:rPr lang="cs-CZ" sz="1800" i="1" dirty="0" err="1">
                <a:effectLst/>
                <a:latin typeface="AMinion Pro" panose="02040503050201020203" pitchFamily="18" charset="0"/>
                <a:ea typeface="Calibri" panose="020F0502020204030204" pitchFamily="34" charset="0"/>
              </a:rPr>
              <a:t>Shorter</a:t>
            </a:r>
            <a:r>
              <a:rPr lang="cs-CZ" sz="1800" i="1" dirty="0">
                <a:effectLst/>
                <a:latin typeface="AMinion Pro" panose="02040503050201020203" pitchFamily="18" charset="0"/>
                <a:ea typeface="Calibri" panose="020F0502020204030204" pitchFamily="34" charset="0"/>
              </a:rPr>
              <a:t> </a:t>
            </a:r>
            <a:r>
              <a:rPr lang="cs-CZ" sz="1800" i="1" dirty="0" err="1">
                <a:effectLst/>
                <a:latin typeface="AMinion Pro" panose="02040503050201020203" pitchFamily="18" charset="0"/>
                <a:ea typeface="Calibri" panose="020F0502020204030204" pitchFamily="34" charset="0"/>
              </a:rPr>
              <a:t>Routledge</a:t>
            </a:r>
            <a:r>
              <a:rPr lang="cs-CZ" sz="1800" i="1" dirty="0">
                <a:effectLst/>
                <a:latin typeface="AMinion Pro" panose="02040503050201020203" pitchFamily="18" charset="0"/>
                <a:ea typeface="Calibri" panose="020F0502020204030204" pitchFamily="34" charset="0"/>
              </a:rPr>
              <a:t> </a:t>
            </a:r>
            <a:r>
              <a:rPr lang="cs-CZ" sz="1800" i="1" dirty="0" err="1">
                <a:effectLst/>
                <a:latin typeface="AMinion Pro" panose="02040503050201020203" pitchFamily="18" charset="0"/>
                <a:ea typeface="Calibri" panose="020F0502020204030204" pitchFamily="34" charset="0"/>
              </a:rPr>
              <a:t>Encyclopedia</a:t>
            </a:r>
            <a:r>
              <a:rPr lang="cs-CZ" sz="1800" i="1" dirty="0">
                <a:effectLst/>
                <a:latin typeface="AMinion Pro" panose="02040503050201020203" pitchFamily="18" charset="0"/>
                <a:ea typeface="Calibri" panose="020F0502020204030204" pitchFamily="34" charset="0"/>
              </a:rPr>
              <a:t> </a:t>
            </a:r>
            <a:r>
              <a:rPr lang="cs-CZ" sz="1800" i="1" dirty="0" err="1">
                <a:effectLst/>
                <a:latin typeface="AMinion Pro" panose="02040503050201020203" pitchFamily="18" charset="0"/>
                <a:ea typeface="Calibri" panose="020F0502020204030204" pitchFamily="34" charset="0"/>
              </a:rPr>
              <a:t>of</a:t>
            </a:r>
            <a:r>
              <a:rPr lang="cs-CZ" sz="1800" i="1" dirty="0">
                <a:effectLst/>
                <a:latin typeface="AMinion Pro" panose="02040503050201020203" pitchFamily="18" charset="0"/>
                <a:ea typeface="Calibri" panose="020F0502020204030204" pitchFamily="34" charset="0"/>
              </a:rPr>
              <a:t> </a:t>
            </a:r>
            <a:r>
              <a:rPr lang="cs-CZ" sz="1800" i="1" dirty="0" err="1">
                <a:effectLst/>
                <a:latin typeface="AMinion Pro" panose="02040503050201020203" pitchFamily="18" charset="0"/>
                <a:ea typeface="Calibri" panose="020F0502020204030204" pitchFamily="34" charset="0"/>
              </a:rPr>
              <a:t>Philosophy</a:t>
            </a:r>
            <a:r>
              <a:rPr lang="cs-CZ" sz="1800" dirty="0">
                <a:effectLst/>
                <a:latin typeface="AMinion Pro" panose="02040503050201020203" pitchFamily="18" charset="0"/>
                <a:ea typeface="Calibri" panose="020F0502020204030204" pitchFamily="34" charset="0"/>
              </a:rPr>
              <a:t>, 2</a:t>
            </a:r>
            <a:r>
              <a:rPr lang="cs-CZ" sz="1800" baseline="30000" dirty="0">
                <a:effectLst/>
                <a:latin typeface="AMinion Pro" panose="02040503050201020203" pitchFamily="18" charset="0"/>
                <a:ea typeface="Calibri" panose="020F0502020204030204" pitchFamily="34" charset="0"/>
              </a:rPr>
              <a:t>nd</a:t>
            </a:r>
            <a:r>
              <a:rPr lang="cs-CZ" sz="1800" dirty="0">
                <a:effectLst/>
                <a:latin typeface="AMinion Pro" panose="02040503050201020203" pitchFamily="18" charset="0"/>
                <a:ea typeface="Calibri" panose="020F0502020204030204" pitchFamily="34" charset="0"/>
              </a:rPr>
              <a:t> </a:t>
            </a:r>
            <a:r>
              <a:rPr lang="cs-CZ" sz="1800" dirty="0" err="1">
                <a:effectLst/>
                <a:latin typeface="AMinion Pro" panose="02040503050201020203" pitchFamily="18" charset="0"/>
                <a:ea typeface="Calibri" panose="020F0502020204030204" pitchFamily="34" charset="0"/>
              </a:rPr>
              <a:t>rev</a:t>
            </a:r>
            <a:r>
              <a:rPr lang="cs-CZ" sz="1800" dirty="0">
                <a:effectLst/>
                <a:latin typeface="AMinion Pro" panose="02040503050201020203" pitchFamily="18" charset="0"/>
                <a:ea typeface="Calibri" panose="020F0502020204030204" pitchFamily="34" charset="0"/>
              </a:rPr>
              <a:t>. ed., London – New York: </a:t>
            </a:r>
            <a:r>
              <a:rPr lang="cs-CZ" sz="1800" dirty="0" err="1">
                <a:effectLst/>
                <a:latin typeface="AMinion Pro" panose="02040503050201020203" pitchFamily="18" charset="0"/>
                <a:ea typeface="Calibri" panose="020F0502020204030204" pitchFamily="34" charset="0"/>
              </a:rPr>
              <a:t>Routledge</a:t>
            </a:r>
            <a:r>
              <a:rPr lang="cs-CZ" sz="1800" dirty="0">
                <a:effectLst/>
                <a:latin typeface="AMinion Pro" panose="02040503050201020203" pitchFamily="18" charset="0"/>
                <a:ea typeface="Calibri" panose="020F0502020204030204" pitchFamily="34" charset="0"/>
              </a:rPr>
              <a:t>, 2005.</a:t>
            </a:r>
            <a:endParaRPr lang="cs-CZ" sz="1800" dirty="0">
              <a:effectLst/>
              <a:latin typeface="Times New Roman" panose="02020603050405020304" pitchFamily="18" charset="0"/>
              <a:ea typeface="Calibri" panose="020F0502020204030204" pitchFamily="34" charset="0"/>
            </a:endParaRPr>
          </a:p>
          <a:p>
            <a:pPr algn="just">
              <a:spcAft>
                <a:spcPts val="600"/>
              </a:spcAft>
            </a:pPr>
            <a:r>
              <a:rPr lang="cs-CZ" sz="1800" dirty="0">
                <a:effectLst/>
                <a:latin typeface="AMinion Pro" panose="02040503050201020203" pitchFamily="18" charset="0"/>
                <a:ea typeface="Calibri" panose="020F0502020204030204" pitchFamily="34" charset="0"/>
              </a:rPr>
              <a:t>J. </a:t>
            </a:r>
            <a:r>
              <a:rPr lang="cs-CZ" sz="1800" dirty="0" err="1">
                <a:effectLst/>
                <a:latin typeface="AMinion Pro" panose="02040503050201020203" pitchFamily="18" charset="0"/>
                <a:ea typeface="Calibri" panose="020F0502020204030204" pitchFamily="34" charset="0"/>
              </a:rPr>
              <a:t>Nattier</a:t>
            </a:r>
            <a:r>
              <a:rPr lang="cs-CZ" sz="1800" dirty="0">
                <a:effectLst/>
                <a:latin typeface="AMinion Pro" panose="02040503050201020203" pitchFamily="18" charset="0"/>
                <a:ea typeface="Calibri" panose="020F0502020204030204" pitchFamily="34" charset="0"/>
              </a:rPr>
              <a:t>, </a:t>
            </a:r>
            <a:r>
              <a:rPr lang="cs-CZ" sz="1800" i="1" dirty="0">
                <a:effectLst/>
                <a:latin typeface="AMinion Pro" panose="02040503050201020203" pitchFamily="18" charset="0"/>
                <a:ea typeface="MS Mincho" panose="02020609040205080304" pitchFamily="49" charset="-128"/>
              </a:rPr>
              <a:t>A </a:t>
            </a:r>
            <a:r>
              <a:rPr lang="cs-CZ" sz="1800" i="1" dirty="0" err="1">
                <a:effectLst/>
                <a:latin typeface="AMinion Pro" panose="02040503050201020203" pitchFamily="18" charset="0"/>
                <a:ea typeface="MS Mincho" panose="02020609040205080304" pitchFamily="49" charset="-128"/>
              </a:rPr>
              <a:t>Guide</a:t>
            </a:r>
            <a:r>
              <a:rPr lang="cs-CZ" sz="1800" i="1" dirty="0">
                <a:effectLst/>
                <a:latin typeface="AMinion Pro" panose="02040503050201020203" pitchFamily="18" charset="0"/>
                <a:ea typeface="MS Mincho" panose="02020609040205080304" pitchFamily="49" charset="-128"/>
              </a:rPr>
              <a:t> to </a:t>
            </a:r>
            <a:r>
              <a:rPr lang="cs-CZ" sz="1800" i="1" dirty="0" err="1">
                <a:effectLst/>
                <a:latin typeface="AMinion Pro" panose="02040503050201020203" pitchFamily="18" charset="0"/>
                <a:ea typeface="MS Mincho" panose="02020609040205080304" pitchFamily="49" charset="-128"/>
              </a:rPr>
              <a:t>the</a:t>
            </a:r>
            <a:r>
              <a:rPr lang="cs-CZ" sz="1800" i="1" dirty="0">
                <a:effectLst/>
                <a:latin typeface="AMinion Pro" panose="02040503050201020203" pitchFamily="18" charset="0"/>
                <a:ea typeface="MS Mincho" panose="02020609040205080304" pitchFamily="49" charset="-128"/>
              </a:rPr>
              <a:t> </a:t>
            </a:r>
            <a:r>
              <a:rPr lang="cs-CZ" sz="1800" i="1" dirty="0" err="1">
                <a:effectLst/>
                <a:latin typeface="AMinion Pro" panose="02040503050201020203" pitchFamily="18" charset="0"/>
                <a:ea typeface="MS Mincho" panose="02020609040205080304" pitchFamily="49" charset="-128"/>
              </a:rPr>
              <a:t>Earliest</a:t>
            </a:r>
            <a:r>
              <a:rPr lang="cs-CZ" sz="1800" i="1" dirty="0">
                <a:effectLst/>
                <a:latin typeface="AMinion Pro" panose="02040503050201020203" pitchFamily="18" charset="0"/>
                <a:ea typeface="MS Mincho" panose="02020609040205080304" pitchFamily="49" charset="-128"/>
              </a:rPr>
              <a:t> </a:t>
            </a:r>
            <a:r>
              <a:rPr lang="cs-CZ" sz="1800" i="1" dirty="0" err="1">
                <a:effectLst/>
                <a:latin typeface="AMinion Pro" panose="02040503050201020203" pitchFamily="18" charset="0"/>
                <a:ea typeface="MS Mincho" panose="02020609040205080304" pitchFamily="49" charset="-128"/>
              </a:rPr>
              <a:t>Chinese</a:t>
            </a:r>
            <a:r>
              <a:rPr lang="cs-CZ" sz="1800" i="1" dirty="0">
                <a:effectLst/>
                <a:latin typeface="AMinion Pro" panose="02040503050201020203" pitchFamily="18" charset="0"/>
                <a:ea typeface="MS Mincho" panose="02020609040205080304" pitchFamily="49" charset="-128"/>
              </a:rPr>
              <a:t> </a:t>
            </a:r>
            <a:r>
              <a:rPr lang="cs-CZ" sz="1800" i="1" dirty="0" err="1">
                <a:effectLst/>
                <a:latin typeface="AMinion Pro" panose="02040503050201020203" pitchFamily="18" charset="0"/>
                <a:ea typeface="MS Mincho" panose="02020609040205080304" pitchFamily="49" charset="-128"/>
              </a:rPr>
              <a:t>Buddhist</a:t>
            </a:r>
            <a:r>
              <a:rPr lang="cs-CZ" sz="1800" i="1" dirty="0">
                <a:effectLst/>
                <a:latin typeface="AMinion Pro" panose="02040503050201020203" pitchFamily="18" charset="0"/>
                <a:ea typeface="MS Mincho" panose="02020609040205080304" pitchFamily="49" charset="-128"/>
              </a:rPr>
              <a:t> </a:t>
            </a:r>
            <a:r>
              <a:rPr lang="cs-CZ" sz="1800" i="1" dirty="0" err="1">
                <a:effectLst/>
                <a:latin typeface="AMinion Pro" panose="02040503050201020203" pitchFamily="18" charset="0"/>
                <a:ea typeface="MS Mincho" panose="02020609040205080304" pitchFamily="49" charset="-128"/>
              </a:rPr>
              <a:t>Translations</a:t>
            </a:r>
            <a:r>
              <a:rPr lang="cs-CZ" sz="1800" i="1" dirty="0">
                <a:effectLst/>
                <a:latin typeface="AMinion Pro" panose="02040503050201020203" pitchFamily="18" charset="0"/>
                <a:ea typeface="MS Mincho" panose="02020609040205080304" pitchFamily="49" charset="-128"/>
              </a:rPr>
              <a:t>. </a:t>
            </a:r>
            <a:r>
              <a:rPr lang="cs-CZ" sz="1800" i="1" dirty="0" err="1">
                <a:effectLst/>
                <a:latin typeface="AMinion Pro" panose="02040503050201020203" pitchFamily="18" charset="0"/>
                <a:ea typeface="MS Mincho" panose="02020609040205080304" pitchFamily="49" charset="-128"/>
              </a:rPr>
              <a:t>Texts</a:t>
            </a:r>
            <a:r>
              <a:rPr lang="cs-CZ" sz="1800" i="1" dirty="0">
                <a:effectLst/>
                <a:latin typeface="AMinion Pro" panose="02040503050201020203" pitchFamily="18" charset="0"/>
                <a:ea typeface="MS Mincho" panose="02020609040205080304" pitchFamily="49" charset="-128"/>
              </a:rPr>
              <a:t> </a:t>
            </a:r>
            <a:r>
              <a:rPr lang="cs-CZ" sz="1800" i="1" dirty="0" err="1">
                <a:effectLst/>
                <a:latin typeface="AMinion Pro" panose="02040503050201020203" pitchFamily="18" charset="0"/>
                <a:ea typeface="MS Mincho" panose="02020609040205080304" pitchFamily="49" charset="-128"/>
              </a:rPr>
              <a:t>from</a:t>
            </a:r>
            <a:r>
              <a:rPr lang="cs-CZ" sz="1800" i="1" dirty="0">
                <a:effectLst/>
                <a:latin typeface="AMinion Pro" panose="02040503050201020203" pitchFamily="18" charset="0"/>
                <a:ea typeface="MS Mincho" panose="02020609040205080304" pitchFamily="49" charset="-128"/>
              </a:rPr>
              <a:t> </a:t>
            </a:r>
            <a:r>
              <a:rPr lang="cs-CZ" sz="1800" i="1" dirty="0" err="1">
                <a:effectLst/>
                <a:latin typeface="AMinion Pro" panose="02040503050201020203" pitchFamily="18" charset="0"/>
                <a:ea typeface="MS Mincho" panose="02020609040205080304" pitchFamily="49" charset="-128"/>
              </a:rPr>
              <a:t>the</a:t>
            </a:r>
            <a:r>
              <a:rPr lang="cs-CZ" sz="1800" i="1" dirty="0">
                <a:effectLst/>
                <a:latin typeface="AMinion Pro" panose="02040503050201020203" pitchFamily="18" charset="0"/>
                <a:ea typeface="MS Mincho" panose="02020609040205080304" pitchFamily="49" charset="-128"/>
              </a:rPr>
              <a:t> </a:t>
            </a:r>
            <a:r>
              <a:rPr lang="cs-CZ" sz="1800" i="1" dirty="0" err="1">
                <a:effectLst/>
                <a:latin typeface="AMinion Pro" panose="02040503050201020203" pitchFamily="18" charset="0"/>
                <a:ea typeface="MS Mincho" panose="02020609040205080304" pitchFamily="49" charset="-128"/>
              </a:rPr>
              <a:t>Eastern</a:t>
            </a:r>
            <a:r>
              <a:rPr lang="cs-CZ" sz="1800" i="1" dirty="0">
                <a:effectLst/>
                <a:latin typeface="AMinion Pro" panose="02040503050201020203" pitchFamily="18" charset="0"/>
                <a:ea typeface="MS Mincho" panose="02020609040205080304" pitchFamily="49" charset="-128"/>
              </a:rPr>
              <a:t> Han </a:t>
            </a:r>
            <a:r>
              <a:rPr lang="en-US" sz="1800" dirty="0" err="1">
                <a:effectLst/>
                <a:latin typeface="SimSun" panose="02010600030101010101" pitchFamily="2" charset="-122"/>
                <a:ea typeface="Calibri" panose="020F0502020204030204" pitchFamily="34" charset="0"/>
                <a:cs typeface="MS Gothic" panose="020B0609070205080204" pitchFamily="49" charset="-128"/>
              </a:rPr>
              <a:t>東漢</a:t>
            </a:r>
            <a:r>
              <a:rPr lang="en-US" sz="1800" dirty="0">
                <a:effectLst/>
                <a:latin typeface="AMinion Pro" panose="02040503050201020203" pitchFamily="18" charset="0"/>
                <a:ea typeface="Calibri" panose="020F0502020204030204" pitchFamily="34" charset="0"/>
              </a:rPr>
              <a:t> </a:t>
            </a:r>
            <a:r>
              <a:rPr lang="cs-CZ" sz="1800" i="1" dirty="0">
                <a:effectLst/>
                <a:latin typeface="AMinion Pro" panose="02040503050201020203" pitchFamily="18" charset="0"/>
                <a:ea typeface="MS Mincho" panose="02020609040205080304" pitchFamily="49" charset="-128"/>
              </a:rPr>
              <a:t>and </a:t>
            </a:r>
            <a:r>
              <a:rPr lang="cs-CZ" sz="1800" i="1" dirty="0" err="1">
                <a:effectLst/>
                <a:latin typeface="AMinion Pro" panose="02040503050201020203" pitchFamily="18" charset="0"/>
                <a:ea typeface="MS Mincho" panose="02020609040205080304" pitchFamily="49" charset="-128"/>
              </a:rPr>
              <a:t>Three</a:t>
            </a:r>
            <a:r>
              <a:rPr lang="cs-CZ" sz="1800" i="1" dirty="0">
                <a:effectLst/>
                <a:latin typeface="AMinion Pro" panose="02040503050201020203" pitchFamily="18" charset="0"/>
                <a:ea typeface="MS Mincho" panose="02020609040205080304" pitchFamily="49" charset="-128"/>
              </a:rPr>
              <a:t> </a:t>
            </a:r>
            <a:r>
              <a:rPr lang="cs-CZ" sz="1800" i="1" dirty="0" err="1">
                <a:effectLst/>
                <a:latin typeface="AMinion Pro" panose="02040503050201020203" pitchFamily="18" charset="0"/>
                <a:ea typeface="MS Mincho" panose="02020609040205080304" pitchFamily="49" charset="-128"/>
              </a:rPr>
              <a:t>Kingdoms</a:t>
            </a:r>
            <a:r>
              <a:rPr lang="cs-CZ" sz="1800" i="1" dirty="0">
                <a:effectLst/>
                <a:latin typeface="AMinion Pro" panose="02040503050201020203" pitchFamily="18" charset="0"/>
                <a:ea typeface="MS Mincho" panose="02020609040205080304" pitchFamily="49" charset="-128"/>
              </a:rPr>
              <a:t> </a:t>
            </a:r>
            <a:r>
              <a:rPr lang="en-US" sz="1800" dirty="0" err="1">
                <a:effectLst/>
                <a:latin typeface="SimSun" panose="02010600030101010101" pitchFamily="2" charset="-122"/>
                <a:ea typeface="Calibri" panose="020F0502020204030204" pitchFamily="34" charset="0"/>
                <a:cs typeface="MS Gothic" panose="020B0609070205080204" pitchFamily="49" charset="-128"/>
              </a:rPr>
              <a:t>三國</a:t>
            </a:r>
            <a:r>
              <a:rPr lang="en-US" sz="1800" dirty="0">
                <a:effectLst/>
                <a:latin typeface="AMinion Pro" panose="02040503050201020203" pitchFamily="18" charset="0"/>
                <a:ea typeface="MS Gothic" panose="020B0609070205080204" pitchFamily="49" charset="-128"/>
                <a:cs typeface="MS Gothic" panose="020B0609070205080204" pitchFamily="49" charset="-128"/>
              </a:rPr>
              <a:t> </a:t>
            </a:r>
            <a:r>
              <a:rPr lang="cs-CZ" sz="1800" i="1" dirty="0" err="1">
                <a:effectLst/>
                <a:latin typeface="AMinion Pro" panose="02040503050201020203" pitchFamily="18" charset="0"/>
                <a:ea typeface="MS Mincho" panose="02020609040205080304" pitchFamily="49" charset="-128"/>
              </a:rPr>
              <a:t>Periods</a:t>
            </a:r>
            <a:r>
              <a:rPr lang="cs-CZ" sz="1800" dirty="0">
                <a:effectLst/>
                <a:latin typeface="AMinion Pro" panose="02040503050201020203" pitchFamily="18" charset="0"/>
                <a:ea typeface="MS Mincho" panose="02020609040205080304" pitchFamily="49" charset="-128"/>
              </a:rPr>
              <a:t>, </a:t>
            </a:r>
            <a:r>
              <a:rPr lang="cs-CZ" sz="1800" dirty="0" err="1">
                <a:effectLst/>
                <a:latin typeface="AMinion Pro" panose="02040503050201020203" pitchFamily="18" charset="0"/>
                <a:ea typeface="Calibri" panose="020F0502020204030204" pitchFamily="34" charset="0"/>
              </a:rPr>
              <a:t>Tokyo</a:t>
            </a:r>
            <a:r>
              <a:rPr lang="cs-CZ" sz="1800" dirty="0">
                <a:effectLst/>
                <a:latin typeface="AMinion Pro" panose="02040503050201020203" pitchFamily="18" charset="0"/>
                <a:ea typeface="Calibri" panose="020F0502020204030204" pitchFamily="34" charset="0"/>
              </a:rPr>
              <a:t>: International </a:t>
            </a:r>
            <a:r>
              <a:rPr lang="cs-CZ" sz="1800" dirty="0" err="1">
                <a:effectLst/>
                <a:latin typeface="AMinion Pro" panose="02040503050201020203" pitchFamily="18" charset="0"/>
                <a:ea typeface="Calibri" panose="020F0502020204030204" pitchFamily="34" charset="0"/>
              </a:rPr>
              <a:t>Research</a:t>
            </a:r>
            <a:r>
              <a:rPr lang="cs-CZ" sz="1800" dirty="0">
                <a:effectLst/>
                <a:latin typeface="AMinion Pro" panose="02040503050201020203" pitchFamily="18" charset="0"/>
                <a:ea typeface="Calibri" panose="020F0502020204030204" pitchFamily="34" charset="0"/>
              </a:rPr>
              <a:t> Institute </a:t>
            </a:r>
            <a:r>
              <a:rPr lang="cs-CZ" sz="1800" dirty="0" err="1">
                <a:effectLst/>
                <a:latin typeface="AMinion Pro" panose="02040503050201020203" pitchFamily="18" charset="0"/>
                <a:ea typeface="Calibri" panose="020F0502020204030204" pitchFamily="34" charset="0"/>
              </a:rPr>
              <a:t>for</a:t>
            </a:r>
            <a:r>
              <a:rPr lang="cs-CZ" sz="1800" dirty="0">
                <a:effectLst/>
                <a:latin typeface="AMinion Pro" panose="02040503050201020203" pitchFamily="18" charset="0"/>
                <a:ea typeface="Calibri" panose="020F0502020204030204" pitchFamily="34" charset="0"/>
              </a:rPr>
              <a:t> </a:t>
            </a:r>
            <a:r>
              <a:rPr lang="cs-CZ" sz="1800" dirty="0" err="1">
                <a:effectLst/>
                <a:latin typeface="AMinion Pro" panose="02040503050201020203" pitchFamily="18" charset="0"/>
                <a:ea typeface="Calibri" panose="020F0502020204030204" pitchFamily="34" charset="0"/>
              </a:rPr>
              <a:t>Advanced</a:t>
            </a:r>
            <a:r>
              <a:rPr lang="cs-CZ" sz="1800" dirty="0">
                <a:effectLst/>
                <a:latin typeface="AMinion Pro" panose="02040503050201020203" pitchFamily="18" charset="0"/>
                <a:ea typeface="Calibri" panose="020F0502020204030204" pitchFamily="34" charset="0"/>
              </a:rPr>
              <a:t> </a:t>
            </a:r>
            <a:r>
              <a:rPr lang="cs-CZ" sz="1800" dirty="0" err="1">
                <a:effectLst/>
                <a:latin typeface="AMinion Pro" panose="02040503050201020203" pitchFamily="18" charset="0"/>
                <a:ea typeface="Calibri" panose="020F0502020204030204" pitchFamily="34" charset="0"/>
              </a:rPr>
              <a:t>Buddhology</a:t>
            </a:r>
            <a:r>
              <a:rPr lang="cs-CZ" sz="1800" dirty="0">
                <a:effectLst/>
                <a:latin typeface="AMinion Pro" panose="02040503050201020203" pitchFamily="18" charset="0"/>
                <a:ea typeface="Calibri" panose="020F0502020204030204" pitchFamily="34" charset="0"/>
              </a:rPr>
              <a:t>, Soka University, 2008.</a:t>
            </a:r>
            <a:endParaRPr lang="cs-CZ" sz="1800" dirty="0">
              <a:effectLst/>
              <a:latin typeface="Times New Roman" panose="02020603050405020304" pitchFamily="18" charset="0"/>
              <a:ea typeface="Calibri" panose="020F0502020204030204" pitchFamily="34" charset="0"/>
            </a:endParaRPr>
          </a:p>
          <a:p>
            <a:pPr marL="214313" indent="-214313" algn="ctr">
              <a:spcBef>
                <a:spcPts val="338"/>
              </a:spcBef>
              <a:buFont typeface="Arial" charset="0"/>
              <a:buNone/>
            </a:pPr>
            <a:endParaRPr lang="cs-CZ" sz="3200" b="1" dirty="0">
              <a:latin typeface="Calibri" pitchFamily="34" charset="0"/>
            </a:endParaRPr>
          </a:p>
          <a:p>
            <a:pPr marL="214313" indent="-214313" algn="ctr">
              <a:spcBef>
                <a:spcPts val="338"/>
              </a:spcBef>
              <a:buFont typeface="Arial" charset="0"/>
              <a:buNone/>
            </a:pPr>
            <a:endParaRPr lang="cs-CZ" sz="3200" dirty="0">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ubtitle 2"/>
          <p:cNvSpPr>
            <a:spLocks noGrp="1"/>
          </p:cNvSpPr>
          <p:nvPr>
            <p:ph type="subTitle" idx="1"/>
          </p:nvPr>
        </p:nvSpPr>
        <p:spPr>
          <a:xfrm>
            <a:off x="273050" y="596900"/>
            <a:ext cx="8589963" cy="515938"/>
          </a:xfrm>
        </p:spPr>
        <p:txBody>
          <a:bodyPr/>
          <a:lstStyle/>
          <a:p>
            <a:pPr algn="l" eaLnBrk="1" hangingPunct="1">
              <a:spcBef>
                <a:spcPts val="338"/>
              </a:spcBef>
            </a:pPr>
            <a:endParaRPr lang="cs-CZ" b="1" dirty="0"/>
          </a:p>
          <a:p>
            <a:pPr algn="l" eaLnBrk="1" hangingPunct="1">
              <a:spcBef>
                <a:spcPts val="338"/>
              </a:spcBef>
            </a:pPr>
            <a:endParaRPr lang="cs-CZ" b="1" dirty="0">
              <a:latin typeface="Arial" charset="0"/>
              <a:cs typeface="Arial" charset="0"/>
            </a:endParaRPr>
          </a:p>
        </p:txBody>
      </p:sp>
      <p:sp>
        <p:nvSpPr>
          <p:cNvPr id="14338" name="Subtitle 2"/>
          <p:cNvSpPr txBox="1">
            <a:spLocks/>
          </p:cNvSpPr>
          <p:nvPr/>
        </p:nvSpPr>
        <p:spPr bwMode="auto">
          <a:xfrm>
            <a:off x="273050" y="1181105"/>
            <a:ext cx="8139113" cy="4584688"/>
          </a:xfrm>
          <a:prstGeom prst="rect">
            <a:avLst/>
          </a:prstGeom>
          <a:noFill/>
          <a:ln w="9525">
            <a:noFill/>
            <a:miter lim="800000"/>
            <a:headEnd/>
            <a:tailEnd/>
          </a:ln>
        </p:spPr>
        <p:txBody>
          <a:bodyPr lIns="68580" tIns="34290" rIns="68580" bIns="34290"/>
          <a:lstStyle/>
          <a:p>
            <a:r>
              <a:rPr lang="it-IT" sz="2400" b="1" i="1" u="none" strike="noStrike" baseline="0" dirty="0">
                <a:latin typeface="TimesNewRoman,Italic"/>
              </a:rPr>
              <a:t>dharma</a:t>
            </a:r>
            <a:r>
              <a:rPr lang="it-IT" sz="1800" b="0" i="1" u="none" strike="noStrike" baseline="0" dirty="0">
                <a:latin typeface="TimesNewRoman,Italic"/>
              </a:rPr>
              <a:t> </a:t>
            </a:r>
            <a:r>
              <a:rPr lang="it-IT" sz="1800" b="0" i="0" u="none" strike="noStrike" baseline="0" dirty="0">
                <a:latin typeface="TimesNewRoman"/>
              </a:rPr>
              <a:t>( “to, co drží při sobě”)</a:t>
            </a:r>
            <a:r>
              <a:rPr lang="cs-CZ" sz="1800" b="0" i="0" u="none" strike="noStrike" baseline="0" dirty="0">
                <a:latin typeface="TimesNewRoman"/>
              </a:rPr>
              <a:t>, čínsky </a:t>
            </a:r>
            <a:r>
              <a:rPr lang="cs-CZ" sz="2400" b="1" i="1" u="none" strike="noStrike" baseline="0" dirty="0">
                <a:latin typeface="TimesNewRoman"/>
              </a:rPr>
              <a:t>fa </a:t>
            </a:r>
          </a:p>
          <a:p>
            <a:r>
              <a:rPr lang="cs-CZ" dirty="0">
                <a:latin typeface="TimesNewRoman"/>
              </a:rPr>
              <a:t>(1) </a:t>
            </a:r>
            <a:r>
              <a:rPr lang="cs-CZ" sz="1800" b="0" i="0" u="none" strike="noStrike" baseline="0" dirty="0">
                <a:latin typeface="TimesNewRoman"/>
              </a:rPr>
              <a:t>pravda o věcech a o světě, (2) cesta, jak tuto pravdu uskutečňovat</a:t>
            </a:r>
          </a:p>
          <a:p>
            <a:pPr algn="l"/>
            <a:endParaRPr lang="cs-CZ" sz="1800" b="0" i="0" u="none" strike="noStrike" baseline="0" dirty="0">
              <a:latin typeface="TimesNewRoman"/>
            </a:endParaRPr>
          </a:p>
          <a:p>
            <a:pPr algn="just"/>
            <a:r>
              <a:rPr lang="cs-CZ" sz="2000" b="0" i="0" u="none" strike="noStrike" baseline="0" dirty="0">
                <a:latin typeface="TimesNewRoman"/>
              </a:rPr>
              <a:t>R. </a:t>
            </a:r>
            <a:r>
              <a:rPr lang="cs-CZ" sz="2000" b="0" i="0" u="none" strike="noStrike" baseline="0" dirty="0" err="1">
                <a:latin typeface="TimesNewRoman"/>
              </a:rPr>
              <a:t>Gombrich</a:t>
            </a:r>
            <a:r>
              <a:rPr lang="cs-CZ" sz="2000" b="0" i="0" u="none" strike="noStrike" baseline="0" dirty="0">
                <a:latin typeface="TimesNewRoman"/>
              </a:rPr>
              <a:t>: “Pro buddhisty je náboženství (religion) záležitostí porozumění </a:t>
            </a:r>
            <a:r>
              <a:rPr lang="cs-CZ" sz="2000" b="0" i="1" u="none" strike="noStrike" baseline="0" dirty="0">
                <a:latin typeface="TimesNewRoman,Italic"/>
              </a:rPr>
              <a:t>dharmě </a:t>
            </a:r>
            <a:r>
              <a:rPr lang="cs-CZ" sz="2000" b="0" i="0" u="none" strike="noStrike" baseline="0" dirty="0">
                <a:latin typeface="TimesNewRoman"/>
              </a:rPr>
              <a:t>a jejího kultivování, pochopení a praxe, které vytvářejí pokrok směrem k vysvobození... Buddhisté vnímají vysvobození jako úplné vykořenění chtivosti, nenávisti a zaslepenosti. Tohoto cíle může dosáhnout jakákoli lidská bytost a je to ve skutečnosti jediná věc, o kterou stojí za to usilovat, protože to je jediné štěstí, které není pomíjivé. Bytost, která ho dosáhla, bude žít tak dlouho, dokud bude existovat její tělo, ale poté už se znovu nenarodí. Takto už nebude muset nikdy trpět nebo opět zemřít. Pro buddhisty znamená náboženství hledat vysvobození a nic jiného.”</a:t>
            </a:r>
          </a:p>
          <a:p>
            <a:pPr algn="l"/>
            <a:endParaRPr lang="cs-CZ" sz="1400" dirty="0"/>
          </a:p>
        </p:txBody>
      </p:sp>
      <p:cxnSp>
        <p:nvCxnSpPr>
          <p:cNvPr id="9" name="Straight Connector 8"/>
          <p:cNvCxnSpPr/>
          <p:nvPr/>
        </p:nvCxnSpPr>
        <p:spPr>
          <a:xfrm>
            <a:off x="273050" y="314325"/>
            <a:ext cx="8589963" cy="0"/>
          </a:xfrm>
          <a:prstGeom prst="line">
            <a:avLst/>
          </a:prstGeom>
          <a:ln w="127000">
            <a:solidFill>
              <a:srgbClr val="FFD107"/>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73050" y="6027738"/>
            <a:ext cx="8589963"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4341" name="Picture 15"/>
          <p:cNvPicPr>
            <a:picLocks noChangeAspect="1"/>
          </p:cNvPicPr>
          <p:nvPr/>
        </p:nvPicPr>
        <p:blipFill>
          <a:blip r:embed="rId2"/>
          <a:srcRect/>
          <a:stretch>
            <a:fillRect/>
          </a:stretch>
        </p:blipFill>
        <p:spPr bwMode="auto">
          <a:xfrm>
            <a:off x="273050" y="6235700"/>
            <a:ext cx="420688" cy="401638"/>
          </a:xfrm>
          <a:prstGeom prst="rect">
            <a:avLst/>
          </a:prstGeom>
          <a:noFill/>
          <a:ln w="9525">
            <a:noFill/>
            <a:miter lim="800000"/>
            <a:headEnd/>
            <a:tailEnd/>
          </a:ln>
        </p:spPr>
      </p:pic>
      <p:sp>
        <p:nvSpPr>
          <p:cNvPr id="14342" name="Subtitle 2"/>
          <p:cNvSpPr txBox="1">
            <a:spLocks/>
          </p:cNvSpPr>
          <p:nvPr/>
        </p:nvSpPr>
        <p:spPr bwMode="auto">
          <a:xfrm>
            <a:off x="3222625" y="6240463"/>
            <a:ext cx="4722813" cy="457200"/>
          </a:xfrm>
          <a:prstGeom prst="rect">
            <a:avLst/>
          </a:prstGeom>
          <a:noFill/>
          <a:ln w="9525">
            <a:noFill/>
            <a:miter lim="800000"/>
            <a:headEnd/>
            <a:tailEnd/>
          </a:ln>
        </p:spPr>
        <p:txBody>
          <a:bodyPr lIns="68580" tIns="34290" rIns="68580" bIns="34290" anchor="ctr"/>
          <a:lstStyle/>
          <a:p>
            <a:pPr>
              <a:lnSpc>
                <a:spcPct val="90000"/>
              </a:lnSpc>
              <a:spcBef>
                <a:spcPts val="338"/>
              </a:spcBef>
              <a:buFont typeface="Arial" charset="0"/>
              <a:buNone/>
            </a:pPr>
            <a:r>
              <a:rPr lang="cs-CZ" sz="800" b="1"/>
              <a:t>Jméno Přednášejícího</a:t>
            </a:r>
          </a:p>
          <a:p>
            <a:pPr>
              <a:lnSpc>
                <a:spcPct val="90000"/>
              </a:lnSpc>
              <a:spcBef>
                <a:spcPts val="338"/>
              </a:spcBef>
              <a:buFont typeface="Arial" charset="0"/>
              <a:buNone/>
            </a:pPr>
            <a:r>
              <a:rPr lang="cs-CZ" sz="800"/>
              <a:t>Název akce, datum</a:t>
            </a:r>
          </a:p>
        </p:txBody>
      </p:sp>
      <p:pic>
        <p:nvPicPr>
          <p:cNvPr id="14343" name="Picture 17"/>
          <p:cNvPicPr>
            <a:picLocks noChangeAspect="1"/>
          </p:cNvPicPr>
          <p:nvPr/>
        </p:nvPicPr>
        <p:blipFill>
          <a:blip r:embed="rId3"/>
          <a:srcRect/>
          <a:stretch>
            <a:fillRect/>
          </a:stretch>
        </p:blipFill>
        <p:spPr bwMode="auto">
          <a:xfrm>
            <a:off x="877888" y="6289675"/>
            <a:ext cx="2212975" cy="3587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p:txBody>
          <a:bodyPr/>
          <a:lstStyle/>
          <a:p>
            <a:pPr algn="ctr"/>
            <a:r>
              <a:rPr lang="cs-CZ" sz="3200" b="1" dirty="0">
                <a:effectLst/>
                <a:latin typeface="Times New Roman" panose="02020603050405020304" pitchFamily="18" charset="0"/>
                <a:ea typeface="Times New Roman" panose="02020603050405020304" pitchFamily="18" charset="0"/>
              </a:rPr>
              <a:t>Geografické roz</a:t>
            </a:r>
            <a:r>
              <a:rPr lang="cs-CZ" sz="3200" b="1" dirty="0">
                <a:effectLst/>
                <a:latin typeface="Times New Roman" panose="02020603050405020304" pitchFamily="18" charset="0"/>
                <a:ea typeface="Times New Roman" panose="02020603050405020304" pitchFamily="18" charset="0"/>
                <a:cs typeface="Times New Roman obyčejné CE"/>
              </a:rPr>
              <a:t>šíř</a:t>
            </a:r>
            <a:r>
              <a:rPr lang="cs-CZ" sz="3200" b="1" dirty="0">
                <a:effectLst/>
                <a:latin typeface="Times New Roman" panose="02020603050405020304" pitchFamily="18" charset="0"/>
                <a:ea typeface="Times New Roman" panose="02020603050405020304" pitchFamily="18" charset="0"/>
              </a:rPr>
              <a:t>en</a:t>
            </a:r>
            <a:r>
              <a:rPr lang="cs-CZ" sz="3200" b="1" dirty="0">
                <a:effectLst/>
                <a:latin typeface="Times New Roman" panose="02020603050405020304" pitchFamily="18" charset="0"/>
                <a:ea typeface="Times New Roman" panose="02020603050405020304" pitchFamily="18" charset="0"/>
                <a:cs typeface="Times New Roman obyčejné CE"/>
              </a:rPr>
              <a:t>í</a:t>
            </a:r>
            <a:r>
              <a:rPr lang="cs-CZ" sz="3200" b="1" dirty="0">
                <a:effectLst/>
                <a:latin typeface="Times New Roman" panose="02020603050405020304" pitchFamily="18" charset="0"/>
                <a:ea typeface="Times New Roman" panose="02020603050405020304" pitchFamily="18" charset="0"/>
              </a:rPr>
              <a:t> buddhismu</a:t>
            </a:r>
            <a:br>
              <a:rPr lang="cs-CZ" sz="2400" b="0" i="0" u="none" strike="noStrike" baseline="0" dirty="0">
                <a:latin typeface="TimesNewRoman"/>
              </a:rPr>
            </a:br>
            <a:endParaRPr lang="cs-CZ" sz="2400" dirty="0"/>
          </a:p>
        </p:txBody>
      </p:sp>
      <p:sp>
        <p:nvSpPr>
          <p:cNvPr id="18435" name="Rectangle 3"/>
          <p:cNvSpPr>
            <a:spLocks noGrp="1"/>
          </p:cNvSpPr>
          <p:nvPr>
            <p:ph type="body" idx="1"/>
          </p:nvPr>
        </p:nvSpPr>
        <p:spPr/>
        <p:txBody>
          <a:bodyPr/>
          <a:lstStyle/>
          <a:p>
            <a:pPr algn="l"/>
            <a:r>
              <a:rPr lang="cs-CZ" sz="1800" b="1" u="none" strike="noStrike" baseline="0" dirty="0">
                <a:latin typeface="TimesNewRoman,Italic"/>
              </a:rPr>
              <a:t>Jižní </a:t>
            </a:r>
            <a:r>
              <a:rPr lang="cs-CZ" sz="1800" b="1" i="0" u="none" strike="noStrike" baseline="0" dirty="0">
                <a:latin typeface="TimesNewRoman"/>
              </a:rPr>
              <a:t>buddhismus </a:t>
            </a:r>
            <a:r>
              <a:rPr lang="cs-CZ" sz="1800" b="0" i="0" u="none" strike="noStrike" baseline="0" dirty="0">
                <a:latin typeface="TimesNewRoman"/>
              </a:rPr>
              <a:t>(</a:t>
            </a:r>
            <a:r>
              <a:rPr lang="cs-CZ" sz="1800" b="0" i="1" u="none" strike="noStrike" baseline="0" dirty="0" err="1">
                <a:latin typeface="TimesNewRoman"/>
              </a:rPr>
              <a:t>théraváda</a:t>
            </a:r>
            <a:r>
              <a:rPr lang="cs-CZ" sz="1800" b="0" i="0" u="none" strike="noStrike" baseline="0" dirty="0">
                <a:latin typeface="TimesNewRoman"/>
              </a:rPr>
              <a:t>):</a:t>
            </a:r>
          </a:p>
          <a:p>
            <a:pPr algn="l"/>
            <a:r>
              <a:rPr lang="cs-CZ" sz="1800" b="0" i="0" u="none" strike="noStrike" baseline="0" dirty="0">
                <a:latin typeface="TimesNewRoman"/>
              </a:rPr>
              <a:t>Šrí Lanka, Kambodža, Laos, Thajsko a Barma, </a:t>
            </a:r>
            <a:r>
              <a:rPr lang="cs-CZ" sz="1800" b="0" i="0" u="none" strike="noStrike" baseline="0" dirty="0" err="1">
                <a:latin typeface="TimesNewRoman"/>
              </a:rPr>
              <a:t>pálijština</a:t>
            </a:r>
            <a:r>
              <a:rPr lang="cs-CZ" sz="1800" b="0" i="0" u="none" strike="noStrike" baseline="0" dirty="0">
                <a:latin typeface="TimesNewRoman"/>
              </a:rPr>
              <a:t>, pejorativně </a:t>
            </a:r>
            <a:r>
              <a:rPr lang="cs-CZ" sz="1800" b="0" i="1" u="none" strike="noStrike" baseline="0" dirty="0" err="1">
                <a:latin typeface="TimesNewRoman,Italic"/>
              </a:rPr>
              <a:t>hínajána</a:t>
            </a:r>
            <a:r>
              <a:rPr lang="cs-CZ" sz="1800" b="0" i="1" u="none" strike="noStrike" baseline="0" dirty="0">
                <a:latin typeface="TimesNewRoman,Italic"/>
              </a:rPr>
              <a:t> </a:t>
            </a:r>
            <a:r>
              <a:rPr lang="cs-CZ" sz="1800" b="0" i="0" u="none" strike="noStrike" baseline="0" dirty="0">
                <a:latin typeface="TimesNewRoman"/>
              </a:rPr>
              <a:t>(“malý [nižší] vůz”)</a:t>
            </a:r>
          </a:p>
          <a:p>
            <a:pPr algn="l"/>
            <a:endParaRPr lang="cs-CZ" sz="1800" b="0" i="0" u="none" strike="noStrike" baseline="0" dirty="0">
              <a:latin typeface="TimesNewRoman"/>
            </a:endParaRPr>
          </a:p>
          <a:p>
            <a:pPr algn="l"/>
            <a:r>
              <a:rPr lang="cs-CZ" sz="1800" b="1" u="none" strike="noStrike" baseline="0" dirty="0">
                <a:latin typeface="TimesNewRoman,Italic"/>
              </a:rPr>
              <a:t>Východní </a:t>
            </a:r>
            <a:r>
              <a:rPr lang="cs-CZ" sz="1800" b="1" i="0" u="none" strike="noStrike" baseline="0" dirty="0">
                <a:latin typeface="TimesNewRoman"/>
              </a:rPr>
              <a:t>buddhismus </a:t>
            </a:r>
            <a:r>
              <a:rPr lang="cs-CZ" sz="1800" b="0" i="0" u="none" strike="noStrike" baseline="0" dirty="0">
                <a:latin typeface="TimesNewRoman"/>
              </a:rPr>
              <a:t>(</a:t>
            </a:r>
            <a:r>
              <a:rPr lang="cs-CZ" sz="1800" b="0" i="1" u="none" strike="noStrike" baseline="0" dirty="0" err="1">
                <a:latin typeface="TimesNewRoman"/>
              </a:rPr>
              <a:t>mahájána</a:t>
            </a:r>
            <a:r>
              <a:rPr lang="cs-CZ" sz="1800" b="0" i="0" u="none" strike="noStrike" baseline="0" dirty="0">
                <a:latin typeface="TimesNewRoman"/>
              </a:rPr>
              <a:t>) (velké vozidlo): </a:t>
            </a:r>
          </a:p>
          <a:p>
            <a:pPr algn="l"/>
            <a:r>
              <a:rPr lang="cs-CZ" sz="1800" b="0" i="0" u="none" strike="noStrike" baseline="0" dirty="0">
                <a:latin typeface="TimesNewRoman"/>
              </a:rPr>
              <a:t>Čína, Japonsko, Korea</a:t>
            </a:r>
          </a:p>
          <a:p>
            <a:pPr algn="l"/>
            <a:endParaRPr lang="cs-CZ" sz="1800" b="0" i="0" u="none" strike="noStrike" baseline="0" dirty="0">
              <a:latin typeface="TimesNewRoman"/>
            </a:endParaRPr>
          </a:p>
          <a:p>
            <a:pPr algn="l"/>
            <a:r>
              <a:rPr lang="cs-CZ" sz="1800" b="1" u="none" strike="noStrike" baseline="0" dirty="0">
                <a:latin typeface="TimesNewRoman,Italic"/>
              </a:rPr>
              <a:t>Severní </a:t>
            </a:r>
            <a:r>
              <a:rPr lang="cs-CZ" sz="1800" b="1" i="0" u="none" strike="noStrike" baseline="0" dirty="0">
                <a:latin typeface="TimesNewRoman"/>
              </a:rPr>
              <a:t>buddhismus</a:t>
            </a:r>
            <a:r>
              <a:rPr lang="cs-CZ" sz="1800" b="0" i="0" u="none" strike="noStrike" baseline="0" dirty="0">
                <a:latin typeface="TimesNewRoman"/>
              </a:rPr>
              <a:t>:</a:t>
            </a:r>
          </a:p>
          <a:p>
            <a:pPr algn="l"/>
            <a:r>
              <a:rPr lang="cs-CZ" sz="1800" b="0" i="0" u="none" strike="noStrike" baseline="0" dirty="0">
                <a:latin typeface="TimesNewRoman"/>
              </a:rPr>
              <a:t>Tibet, Mongolsko, části Číny a bývalého Sovětského svazu a Nepál, </a:t>
            </a:r>
            <a:r>
              <a:rPr lang="cs-CZ" sz="1800" b="0" i="1" u="none" strike="noStrike" baseline="0" dirty="0" err="1">
                <a:latin typeface="TimesNewRoman,Italic"/>
              </a:rPr>
              <a:t>vadžrajána</a:t>
            </a:r>
            <a:r>
              <a:rPr lang="cs-CZ" sz="1800" b="0" i="1" u="none" strike="noStrike" baseline="0" dirty="0">
                <a:latin typeface="TimesNewRoman,Italic"/>
              </a:rPr>
              <a:t> </a:t>
            </a:r>
            <a:r>
              <a:rPr lang="cs-CZ" sz="1800" b="0" i="0" u="none" strike="noStrike" baseline="0" dirty="0">
                <a:latin typeface="TimesNewRoman"/>
              </a:rPr>
              <a:t>(“diamantové vozidlo”) či tantrický buddhismus</a:t>
            </a:r>
            <a:endParaRPr lang="cs-CZ"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ubtitle 2"/>
          <p:cNvSpPr>
            <a:spLocks noGrp="1"/>
          </p:cNvSpPr>
          <p:nvPr>
            <p:ph type="subTitle" idx="1"/>
          </p:nvPr>
        </p:nvSpPr>
        <p:spPr>
          <a:xfrm>
            <a:off x="273050" y="596900"/>
            <a:ext cx="8589963" cy="515938"/>
          </a:xfrm>
        </p:spPr>
        <p:txBody>
          <a:bodyPr/>
          <a:lstStyle/>
          <a:p>
            <a:pPr eaLnBrk="1" hangingPunct="1">
              <a:spcBef>
                <a:spcPts val="338"/>
              </a:spcBef>
            </a:pPr>
            <a:r>
              <a:rPr lang="cs-CZ" sz="2500" b="1" dirty="0" err="1">
                <a:latin typeface="Arial" charset="0"/>
                <a:cs typeface="Arial" charset="0"/>
              </a:rPr>
              <a:t>Gautama</a:t>
            </a:r>
            <a:r>
              <a:rPr lang="cs-CZ" sz="2500" b="1" dirty="0">
                <a:latin typeface="Arial" charset="0"/>
                <a:cs typeface="Arial" charset="0"/>
              </a:rPr>
              <a:t> Buddha – </a:t>
            </a:r>
            <a:r>
              <a:rPr lang="cs-CZ" sz="2800" b="1" i="0" u="none" strike="noStrike" baseline="0" dirty="0">
                <a:latin typeface="TimesNewRoman"/>
              </a:rPr>
              <a:t>asi 480–400 př. n. l.</a:t>
            </a:r>
          </a:p>
          <a:p>
            <a:pPr eaLnBrk="1" hangingPunct="1">
              <a:spcBef>
                <a:spcPts val="338"/>
              </a:spcBef>
            </a:pPr>
            <a:r>
              <a:rPr lang="cs-CZ" sz="2500" b="1" dirty="0">
                <a:latin typeface="Arial" charset="0"/>
                <a:cs typeface="Arial" charset="0"/>
              </a:rPr>
              <a:t> </a:t>
            </a:r>
          </a:p>
        </p:txBody>
      </p:sp>
      <p:cxnSp>
        <p:nvCxnSpPr>
          <p:cNvPr id="9" name="Straight Connector 8"/>
          <p:cNvCxnSpPr/>
          <p:nvPr/>
        </p:nvCxnSpPr>
        <p:spPr>
          <a:xfrm>
            <a:off x="273050" y="314325"/>
            <a:ext cx="8589963" cy="0"/>
          </a:xfrm>
          <a:prstGeom prst="line">
            <a:avLst/>
          </a:prstGeom>
          <a:ln w="127000">
            <a:solidFill>
              <a:srgbClr val="BBCF3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73050" y="6027738"/>
            <a:ext cx="8589963"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6388" name="Picture 15"/>
          <p:cNvPicPr>
            <a:picLocks noChangeAspect="1"/>
          </p:cNvPicPr>
          <p:nvPr/>
        </p:nvPicPr>
        <p:blipFill>
          <a:blip r:embed="rId2"/>
          <a:srcRect/>
          <a:stretch>
            <a:fillRect/>
          </a:stretch>
        </p:blipFill>
        <p:spPr bwMode="auto">
          <a:xfrm>
            <a:off x="273050" y="6235700"/>
            <a:ext cx="420688" cy="401638"/>
          </a:xfrm>
          <a:prstGeom prst="rect">
            <a:avLst/>
          </a:prstGeom>
          <a:noFill/>
          <a:ln w="9525">
            <a:noFill/>
            <a:miter lim="800000"/>
            <a:headEnd/>
            <a:tailEnd/>
          </a:ln>
        </p:spPr>
      </p:pic>
      <p:sp>
        <p:nvSpPr>
          <p:cNvPr id="16389" name="Subtitle 2"/>
          <p:cNvSpPr txBox="1">
            <a:spLocks/>
          </p:cNvSpPr>
          <p:nvPr/>
        </p:nvSpPr>
        <p:spPr bwMode="auto">
          <a:xfrm>
            <a:off x="3222625" y="6240463"/>
            <a:ext cx="4722813" cy="457200"/>
          </a:xfrm>
          <a:prstGeom prst="rect">
            <a:avLst/>
          </a:prstGeom>
          <a:noFill/>
          <a:ln w="9525">
            <a:noFill/>
            <a:miter lim="800000"/>
            <a:headEnd/>
            <a:tailEnd/>
          </a:ln>
        </p:spPr>
        <p:txBody>
          <a:bodyPr lIns="68580" tIns="34290" rIns="68580" bIns="34290" anchor="ctr"/>
          <a:lstStyle/>
          <a:p>
            <a:pPr>
              <a:lnSpc>
                <a:spcPct val="90000"/>
              </a:lnSpc>
              <a:spcBef>
                <a:spcPts val="338"/>
              </a:spcBef>
              <a:buFont typeface="Arial" charset="0"/>
              <a:buNone/>
            </a:pPr>
            <a:r>
              <a:rPr lang="cs-CZ" sz="800" b="1"/>
              <a:t>Jméno Přednášejícího</a:t>
            </a:r>
          </a:p>
          <a:p>
            <a:pPr>
              <a:lnSpc>
                <a:spcPct val="90000"/>
              </a:lnSpc>
              <a:spcBef>
                <a:spcPts val="338"/>
              </a:spcBef>
              <a:buFont typeface="Arial" charset="0"/>
              <a:buNone/>
            </a:pPr>
            <a:r>
              <a:rPr lang="cs-CZ" sz="800"/>
              <a:t>Název akce, datum</a:t>
            </a:r>
          </a:p>
        </p:txBody>
      </p:sp>
      <p:pic>
        <p:nvPicPr>
          <p:cNvPr id="16390" name="Picture 17"/>
          <p:cNvPicPr>
            <a:picLocks noChangeAspect="1"/>
          </p:cNvPicPr>
          <p:nvPr/>
        </p:nvPicPr>
        <p:blipFill>
          <a:blip r:embed="rId3"/>
          <a:srcRect/>
          <a:stretch>
            <a:fillRect/>
          </a:stretch>
        </p:blipFill>
        <p:spPr bwMode="auto">
          <a:xfrm>
            <a:off x="877888" y="6289675"/>
            <a:ext cx="2212975" cy="358775"/>
          </a:xfrm>
          <a:prstGeom prst="rect">
            <a:avLst/>
          </a:prstGeom>
          <a:noFill/>
          <a:ln w="9525">
            <a:noFill/>
            <a:miter lim="800000"/>
            <a:headEnd/>
            <a:tailEnd/>
          </a:ln>
        </p:spPr>
      </p:pic>
      <p:sp>
        <p:nvSpPr>
          <p:cNvPr id="16391" name="Subtitle 2"/>
          <p:cNvSpPr txBox="1">
            <a:spLocks/>
          </p:cNvSpPr>
          <p:nvPr/>
        </p:nvSpPr>
        <p:spPr bwMode="auto">
          <a:xfrm>
            <a:off x="273050" y="1720850"/>
            <a:ext cx="8139113" cy="3790950"/>
          </a:xfrm>
          <a:prstGeom prst="rect">
            <a:avLst/>
          </a:prstGeom>
          <a:noFill/>
          <a:ln w="9525">
            <a:noFill/>
            <a:miter lim="800000"/>
            <a:headEnd/>
            <a:tailEnd/>
          </a:ln>
        </p:spPr>
        <p:txBody>
          <a:bodyPr lIns="68580" tIns="34290" rIns="68580" bIns="34290"/>
          <a:lstStyle/>
          <a:p>
            <a:pPr algn="l"/>
            <a:r>
              <a:rPr lang="cs-CZ" sz="2400" b="1" i="0" u="none" strike="noStrike" baseline="0" dirty="0">
                <a:latin typeface="TimesNewRoman"/>
              </a:rPr>
              <a:t>Buddha</a:t>
            </a:r>
            <a:r>
              <a:rPr lang="cs-CZ" sz="2400" b="0" i="0" u="none" strike="noStrike" baseline="0" dirty="0">
                <a:latin typeface="TimesNewRoman"/>
              </a:rPr>
              <a:t> (“Probuzený”): </a:t>
            </a:r>
            <a:r>
              <a:rPr lang="cs-CZ" sz="2400" b="0" i="0" u="none" strike="noStrike" baseline="0" dirty="0" err="1">
                <a:latin typeface="TimesNewRoman"/>
              </a:rPr>
              <a:t>vl</a:t>
            </a:r>
            <a:r>
              <a:rPr lang="cs-CZ" sz="2400" b="0" i="0" u="none" strike="noStrike" baseline="0" dirty="0">
                <a:latin typeface="TimesNewRoman"/>
              </a:rPr>
              <a:t>. </a:t>
            </a:r>
            <a:r>
              <a:rPr lang="cs-CZ" sz="2400" b="0" i="0" u="none" strike="noStrike" baseline="0" dirty="0" err="1">
                <a:latin typeface="TimesNewRoman"/>
              </a:rPr>
              <a:t>jm</a:t>
            </a:r>
            <a:r>
              <a:rPr lang="cs-CZ" sz="2400" b="0" i="0" u="none" strike="noStrike" baseline="0" dirty="0">
                <a:latin typeface="TimesNewRoman"/>
              </a:rPr>
              <a:t>. Siddhártha (</a:t>
            </a:r>
            <a:r>
              <a:rPr lang="cs-CZ" sz="2400" b="0" i="0" u="none" strike="noStrike" baseline="0" dirty="0" err="1">
                <a:latin typeface="TimesNewRoman"/>
              </a:rPr>
              <a:t>pa</a:t>
            </a:r>
            <a:r>
              <a:rPr lang="cs-CZ" sz="2400" b="0" i="0" u="none" strike="noStrike" baseline="0" dirty="0">
                <a:latin typeface="TimesNewRoman"/>
              </a:rPr>
              <a:t>. </a:t>
            </a:r>
            <a:r>
              <a:rPr lang="cs-CZ" sz="2400" b="0" i="0" u="none" strike="noStrike" baseline="0" dirty="0" err="1">
                <a:latin typeface="TimesNewRoman"/>
              </a:rPr>
              <a:t>Siddhatha</a:t>
            </a:r>
            <a:r>
              <a:rPr lang="cs-CZ" sz="2400" b="0" i="0" u="none" strike="noStrike" baseline="0" dirty="0">
                <a:latin typeface="TimesNewRoman"/>
              </a:rPr>
              <a:t>, “Ten, jenž dosáhl cíle”)</a:t>
            </a:r>
          </a:p>
          <a:p>
            <a:pPr algn="l"/>
            <a:r>
              <a:rPr lang="cs-CZ" sz="2400" b="0" i="0" u="none" strike="noStrike" baseline="0" dirty="0">
                <a:latin typeface="TimesNewRoman"/>
              </a:rPr>
              <a:t>matka </a:t>
            </a:r>
            <a:r>
              <a:rPr lang="cs-CZ" sz="2400" b="0" i="0" u="none" strike="noStrike" baseline="0" dirty="0" err="1">
                <a:latin typeface="TimesNewRoman"/>
              </a:rPr>
              <a:t>Májá</a:t>
            </a:r>
            <a:r>
              <a:rPr lang="cs-CZ" sz="2400" b="0" i="0" u="none" strike="noStrike" baseline="0" dirty="0">
                <a:latin typeface="TimesNewRoman"/>
              </a:rPr>
              <a:t>, otec </a:t>
            </a:r>
            <a:r>
              <a:rPr lang="cs-CZ" sz="2400" b="0" i="0" u="none" strike="noStrike" baseline="0" dirty="0" err="1">
                <a:latin typeface="TimesNewRoman"/>
              </a:rPr>
              <a:t>Šuddhódana</a:t>
            </a:r>
            <a:endParaRPr lang="cs-CZ" sz="2400" b="0" i="0" u="none" strike="noStrike" baseline="0" dirty="0">
              <a:latin typeface="TimesNewRoman"/>
            </a:endParaRPr>
          </a:p>
          <a:p>
            <a:pPr algn="l"/>
            <a:r>
              <a:rPr lang="cs-CZ" sz="2400" b="0" i="0" u="none" strike="noStrike" baseline="0" dirty="0">
                <a:latin typeface="TimesNewRoman"/>
              </a:rPr>
              <a:t>narozen v </a:t>
            </a:r>
            <a:r>
              <a:rPr lang="cs-CZ" sz="2400" b="0" i="0" u="none" strike="noStrike" baseline="0" dirty="0" err="1">
                <a:latin typeface="TimesNewRoman"/>
              </a:rPr>
              <a:t>Lumbiní</a:t>
            </a:r>
            <a:endParaRPr lang="cs-CZ" sz="2400" b="0" i="0" u="none" strike="noStrike" baseline="0" dirty="0">
              <a:latin typeface="TimesNewRoman"/>
            </a:endParaRPr>
          </a:p>
          <a:p>
            <a:pPr algn="l"/>
            <a:r>
              <a:rPr lang="cs-CZ" sz="2400" b="0" i="0" u="none" strike="noStrike" baseline="0" dirty="0">
                <a:latin typeface="TimesNewRoman"/>
              </a:rPr>
              <a:t>zemřel v </a:t>
            </a:r>
            <a:r>
              <a:rPr lang="cs-CZ" sz="2400" b="0" i="0" u="none" strike="noStrike" baseline="0" dirty="0" err="1">
                <a:latin typeface="TimesNewRoman"/>
              </a:rPr>
              <a:t>Kušinagaře</a:t>
            </a:r>
            <a:endParaRPr lang="cs-CZ" sz="2400" b="0" i="0" u="none" strike="noStrike" baseline="0" dirty="0">
              <a:latin typeface="TimesNewRoman"/>
            </a:endParaRPr>
          </a:p>
          <a:p>
            <a:pPr algn="l"/>
            <a:r>
              <a:rPr lang="cs-CZ" sz="2400" b="0" i="0" u="none" strike="noStrike" baseline="0" dirty="0">
                <a:latin typeface="TimesNewRoman"/>
              </a:rPr>
              <a:t>rodové jméno </a:t>
            </a:r>
            <a:r>
              <a:rPr lang="cs-CZ" sz="2400" b="0" i="0" u="none" strike="noStrike" baseline="0" dirty="0" err="1">
                <a:latin typeface="TimesNewRoman"/>
              </a:rPr>
              <a:t>Gautama</a:t>
            </a:r>
            <a:r>
              <a:rPr lang="cs-CZ" sz="2400" b="0" i="0" u="none" strike="noStrike" baseline="0" dirty="0">
                <a:latin typeface="TimesNewRoman"/>
              </a:rPr>
              <a:t> (</a:t>
            </a:r>
            <a:r>
              <a:rPr lang="cs-CZ" sz="2400" b="0" i="0" u="none" strike="noStrike" baseline="0" dirty="0" err="1">
                <a:latin typeface="TimesNewRoman"/>
              </a:rPr>
              <a:t>pa</a:t>
            </a:r>
            <a:r>
              <a:rPr lang="cs-CZ" sz="2400" b="0" i="0" u="none" strike="noStrike" baseline="0" dirty="0">
                <a:latin typeface="TimesNewRoman"/>
              </a:rPr>
              <a:t>. </a:t>
            </a:r>
            <a:r>
              <a:rPr lang="cs-CZ" sz="2400" b="0" i="0" u="none" strike="noStrike" baseline="0" dirty="0" err="1">
                <a:latin typeface="TimesNewRoman"/>
              </a:rPr>
              <a:t>Gótama</a:t>
            </a:r>
            <a:r>
              <a:rPr lang="cs-CZ" sz="2400" b="0" i="0" u="none" strike="noStrike" baseline="0" dirty="0">
                <a:latin typeface="TimesNewRoman"/>
              </a:rPr>
              <a:t>)</a:t>
            </a:r>
          </a:p>
          <a:p>
            <a:pPr algn="l"/>
            <a:r>
              <a:rPr lang="cs-CZ" sz="2400" b="0" i="0" u="none" strike="noStrike" baseline="0" dirty="0">
                <a:latin typeface="TimesNewRoman"/>
              </a:rPr>
              <a:t>zvaný </a:t>
            </a:r>
            <a:r>
              <a:rPr lang="cs-CZ" sz="2400" b="0" i="0" u="none" strike="noStrike" baseline="0" dirty="0" err="1">
                <a:latin typeface="TimesNewRoman"/>
              </a:rPr>
              <a:t>Šákjamuni</a:t>
            </a:r>
            <a:r>
              <a:rPr lang="cs-CZ" sz="2400" b="0" i="0" u="none" strike="noStrike" baseline="0" dirty="0">
                <a:latin typeface="TimesNewRoman"/>
              </a:rPr>
              <a:t> = “Mudrc z (rodu) </a:t>
            </a:r>
            <a:r>
              <a:rPr lang="cs-CZ" sz="2400" b="0" i="0" u="none" strike="noStrike" baseline="0" dirty="0" err="1">
                <a:latin typeface="TimesNewRoman"/>
              </a:rPr>
              <a:t>Šákjů</a:t>
            </a:r>
            <a:r>
              <a:rPr lang="cs-CZ" sz="2400" b="0" i="0" u="none" strike="noStrike" baseline="0" dirty="0">
                <a:latin typeface="TimesNewRoman"/>
              </a:rPr>
              <a:t>” </a:t>
            </a:r>
          </a:p>
          <a:p>
            <a:pPr algn="l"/>
            <a:endParaRPr lang="cs-CZ" sz="2400" b="0" i="0" u="none" strike="noStrike" baseline="0" dirty="0">
              <a:latin typeface="TimesNewRoman"/>
            </a:endParaRPr>
          </a:p>
          <a:p>
            <a:pPr marL="214313" indent="-214313"/>
            <a:endParaRPr lang="cs-CZ" dirty="0">
              <a:ea typeface="ＭＳ Ｐゴシック"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p:cNvSpPr>
          <p:nvPr>
            <p:ph type="title"/>
          </p:nvPr>
        </p:nvSpPr>
        <p:spPr/>
        <p:txBody>
          <a:bodyPr/>
          <a:lstStyle/>
          <a:p>
            <a:pPr algn="ctr"/>
            <a:r>
              <a:rPr lang="cs-CZ" sz="2800" b="1" dirty="0">
                <a:latin typeface="Arial" charset="0"/>
                <a:cs typeface="Arial" charset="0"/>
              </a:rPr>
              <a:t>Probuzení </a:t>
            </a:r>
            <a:br>
              <a:rPr lang="cs-CZ" sz="2800" b="1" dirty="0">
                <a:latin typeface="Arial" charset="0"/>
                <a:cs typeface="Arial" charset="0"/>
              </a:rPr>
            </a:br>
            <a:r>
              <a:rPr lang="cs-CZ" sz="2800" b="1" dirty="0">
                <a:latin typeface="Arial" charset="0"/>
                <a:cs typeface="Arial" charset="0"/>
              </a:rPr>
              <a:t>(</a:t>
            </a:r>
            <a:r>
              <a:rPr lang="cs-CZ" sz="2800" b="1" i="1" dirty="0" err="1">
                <a:latin typeface="Arial" charset="0"/>
                <a:cs typeface="Arial" charset="0"/>
              </a:rPr>
              <a:t>bódhi</a:t>
            </a:r>
            <a:r>
              <a:rPr lang="cs-CZ" sz="2800" b="1" dirty="0">
                <a:latin typeface="Arial" charset="0"/>
                <a:cs typeface="Arial" charset="0"/>
              </a:rPr>
              <a:t>)</a:t>
            </a:r>
          </a:p>
        </p:txBody>
      </p:sp>
      <p:sp>
        <p:nvSpPr>
          <p:cNvPr id="17410" name="Rectangle 3"/>
          <p:cNvSpPr>
            <a:spLocks noGrp="1"/>
          </p:cNvSpPr>
          <p:nvPr>
            <p:ph type="body" idx="1"/>
          </p:nvPr>
        </p:nvSpPr>
        <p:spPr/>
        <p:txBody>
          <a:bodyPr/>
          <a:lstStyle/>
          <a:p>
            <a:pPr marL="0" indent="0" algn="l">
              <a:buNone/>
            </a:pPr>
            <a:r>
              <a:rPr lang="cs-CZ" sz="2400" b="1" i="0" u="none" strike="noStrike" baseline="0" dirty="0">
                <a:latin typeface="TimesNewRoman"/>
              </a:rPr>
              <a:t>Nejhlubší porozumění čtyřem vznešeným pravdám</a:t>
            </a:r>
            <a:r>
              <a:rPr lang="cs-CZ" sz="2400" b="0" i="0" u="none" strike="noStrike" baseline="0" dirty="0">
                <a:latin typeface="TimesNewRoman"/>
              </a:rPr>
              <a:t>:  </a:t>
            </a:r>
          </a:p>
          <a:p>
            <a:pPr marL="0" indent="0" algn="l">
              <a:buNone/>
            </a:pPr>
            <a:r>
              <a:rPr lang="cs-CZ" sz="2400" b="0" i="0" u="none" strike="noStrike" baseline="0" dirty="0">
                <a:latin typeface="TimesNewRoman"/>
              </a:rPr>
              <a:t>   </a:t>
            </a:r>
            <a:r>
              <a:rPr lang="it-IT" sz="2400" b="0" i="0" u="none" strike="noStrike" baseline="0" dirty="0">
                <a:latin typeface="TimesNewRoman"/>
              </a:rPr>
              <a:t>(1) pova</a:t>
            </a:r>
            <a:r>
              <a:rPr lang="cs-CZ" sz="2400" b="0" i="0" u="none" strike="noStrike" baseline="0" dirty="0">
                <a:latin typeface="TimesNewRoman"/>
              </a:rPr>
              <a:t>ha</a:t>
            </a:r>
            <a:r>
              <a:rPr lang="it-IT" sz="2400" b="0" i="0" u="none" strike="noStrike" baseline="0" dirty="0">
                <a:latin typeface="TimesNewRoman"/>
              </a:rPr>
              <a:t> strasti (</a:t>
            </a:r>
            <a:r>
              <a:rPr lang="it-IT" sz="2400" b="0" i="1" u="none" strike="noStrike" baseline="0" dirty="0">
                <a:latin typeface="Times_CSX+,Italic"/>
              </a:rPr>
              <a:t>duhkha</a:t>
            </a:r>
            <a:r>
              <a:rPr lang="it-IT" sz="2400" b="0" i="0" u="none" strike="noStrike" baseline="0" dirty="0">
                <a:latin typeface="TimesNewRoman"/>
              </a:rPr>
              <a:t>; </a:t>
            </a:r>
            <a:r>
              <a:rPr lang="cs-CZ" sz="2400" b="0" i="0" u="none" strike="noStrike" baseline="0" dirty="0" err="1">
                <a:latin typeface="TimesNewRoman"/>
              </a:rPr>
              <a:t>čín</a:t>
            </a:r>
            <a:r>
              <a:rPr lang="cs-CZ" sz="2400" b="0" i="0" u="none" strike="noStrike" baseline="0" dirty="0">
                <a:latin typeface="TimesNewRoman"/>
              </a:rPr>
              <a:t>. </a:t>
            </a:r>
            <a:r>
              <a:rPr lang="cs-CZ" sz="2400" b="1" i="1" dirty="0">
                <a:effectLst/>
                <a:latin typeface="Times New Roman" panose="02020603050405020304" pitchFamily="18" charset="0"/>
                <a:ea typeface="MS Mincho" panose="02020609040205080304" pitchFamily="49" charset="-128"/>
              </a:rPr>
              <a:t>ku </a:t>
            </a:r>
            <a:r>
              <a:rPr lang="cs-CZ" sz="2400" b="1" dirty="0">
                <a:solidFill>
                  <a:srgbClr val="000000"/>
                </a:solidFill>
                <a:effectLst/>
                <a:latin typeface="Times New Roman" panose="02020603050405020304" pitchFamily="18" charset="0"/>
                <a:ea typeface="Times New Roman" panose="02020603050405020304" pitchFamily="18" charset="0"/>
              </a:rPr>
              <a:t>苦</a:t>
            </a:r>
            <a:r>
              <a:rPr lang="it-IT" sz="2400" b="0" i="0" u="none" strike="noStrike" baseline="0" dirty="0">
                <a:latin typeface="TimesNewRoman"/>
              </a:rPr>
              <a:t>)</a:t>
            </a:r>
          </a:p>
          <a:p>
            <a:pPr algn="l"/>
            <a:r>
              <a:rPr lang="cs-CZ" sz="2400" b="0" i="0" u="none" strike="noStrike" baseline="0" dirty="0">
                <a:latin typeface="TimesNewRoman"/>
              </a:rPr>
              <a:t>(2) příčina strasti</a:t>
            </a:r>
          </a:p>
          <a:p>
            <a:pPr algn="l"/>
            <a:r>
              <a:rPr lang="cs-CZ" sz="2400" b="0" i="0" u="none" strike="noStrike" baseline="0" dirty="0">
                <a:latin typeface="TimesNewRoman"/>
              </a:rPr>
              <a:t>(3) zánik strasti</a:t>
            </a:r>
          </a:p>
          <a:p>
            <a:pPr algn="l"/>
            <a:r>
              <a:rPr lang="cs-CZ" sz="2400" b="0" i="0" u="none" strike="noStrike" baseline="0" dirty="0">
                <a:latin typeface="TimesNewRoman"/>
              </a:rPr>
              <a:t>(4) cesta vedoucí k jejímu odstranění</a:t>
            </a:r>
          </a:p>
          <a:p>
            <a:pPr algn="l"/>
            <a:endParaRPr lang="cs-CZ" sz="2400" dirty="0">
              <a:latin typeface="TimesNewRoman"/>
            </a:endParaRPr>
          </a:p>
          <a:p>
            <a:pPr algn="l"/>
            <a:r>
              <a:rPr lang="cs-CZ" sz="2400" dirty="0">
                <a:latin typeface="TimesNewRoman"/>
              </a:rPr>
              <a:t>Odpoutání od </a:t>
            </a:r>
            <a:r>
              <a:rPr lang="cs-CZ" sz="2400" b="1" dirty="0">
                <a:latin typeface="TimesNewRoman"/>
              </a:rPr>
              <a:t>chtivosti</a:t>
            </a:r>
            <a:r>
              <a:rPr lang="cs-CZ" sz="2400" dirty="0">
                <a:latin typeface="TimesNewRoman"/>
              </a:rPr>
              <a:t>, </a:t>
            </a:r>
            <a:r>
              <a:rPr lang="cs-CZ" sz="2400" b="1" dirty="0">
                <a:latin typeface="TimesNewRoman"/>
              </a:rPr>
              <a:t>nenávisti</a:t>
            </a:r>
            <a:r>
              <a:rPr lang="cs-CZ" sz="2400" dirty="0">
                <a:latin typeface="TimesNewRoman"/>
              </a:rPr>
              <a:t> a </a:t>
            </a:r>
            <a:r>
              <a:rPr lang="cs-CZ" sz="2400" b="1" dirty="0">
                <a:latin typeface="TimesNewRoman"/>
              </a:rPr>
              <a:t>zaslepenosti</a:t>
            </a:r>
            <a:r>
              <a:rPr lang="cs-CZ" sz="2400" dirty="0">
                <a:latin typeface="TimesNewRoman"/>
              </a:rPr>
              <a:t> (</a:t>
            </a:r>
            <a:r>
              <a:rPr lang="cs-CZ" sz="2400" i="1" dirty="0" err="1">
                <a:latin typeface="TimesNewRoman"/>
              </a:rPr>
              <a:t>kléša</a:t>
            </a:r>
            <a:r>
              <a:rPr lang="cs-CZ" sz="2400" dirty="0">
                <a:latin typeface="TimesNewRoman"/>
              </a:rPr>
              <a:t>, tzv. vášně či nečistoty mysli), které poutají bytosti ve strastném (</a:t>
            </a:r>
            <a:r>
              <a:rPr lang="cs-CZ" sz="2400" b="1" i="1" dirty="0" err="1">
                <a:latin typeface="TimesNewRoman"/>
              </a:rPr>
              <a:t>duhkha</a:t>
            </a:r>
            <a:r>
              <a:rPr lang="cs-CZ" sz="2400" dirty="0">
                <a:latin typeface="TimesNewRoman"/>
              </a:rPr>
              <a:t>) koloběhu znovuzrozování (</a:t>
            </a:r>
            <a:r>
              <a:rPr lang="cs-CZ" sz="2400" b="1" i="1" dirty="0" err="1">
                <a:latin typeface="TimesNewRoman"/>
              </a:rPr>
              <a:t>sansára</a:t>
            </a:r>
            <a:r>
              <a:rPr lang="cs-CZ" sz="2400" dirty="0">
                <a:latin typeface="TimesNewRoman"/>
              </a:rPr>
              <a:t>)</a:t>
            </a:r>
            <a:endParaRPr lang="cs-CZ"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BE551F-2BF1-48BB-BBDC-CD56D846CC60}"/>
              </a:ext>
            </a:extLst>
          </p:cNvPr>
          <p:cNvSpPr>
            <a:spLocks noGrp="1"/>
          </p:cNvSpPr>
          <p:nvPr>
            <p:ph type="title"/>
          </p:nvPr>
        </p:nvSpPr>
        <p:spPr/>
        <p:txBody>
          <a:bodyPr/>
          <a:lstStyle/>
          <a:p>
            <a:pPr algn="ctr"/>
            <a:r>
              <a:rPr lang="cs-CZ" sz="2800" b="1" dirty="0">
                <a:effectLst/>
                <a:latin typeface="Times New Roman" panose="02020603050405020304" pitchFamily="18" charset="0"/>
                <a:ea typeface="Times New Roman" panose="02020603050405020304" pitchFamily="18" charset="0"/>
              </a:rPr>
              <a:t>Buddhova nauka</a:t>
            </a:r>
            <a:endParaRPr lang="cs-CZ" sz="2800" dirty="0"/>
          </a:p>
        </p:txBody>
      </p:sp>
      <p:sp>
        <p:nvSpPr>
          <p:cNvPr id="3" name="Zástupný obsah 2">
            <a:extLst>
              <a:ext uri="{FF2B5EF4-FFF2-40B4-BE49-F238E27FC236}">
                <a16:creationId xmlns:a16="http://schemas.microsoft.com/office/drawing/2014/main" id="{61CD8A26-8260-4832-8454-02680AC72D8F}"/>
              </a:ext>
            </a:extLst>
          </p:cNvPr>
          <p:cNvSpPr>
            <a:spLocks noGrp="1"/>
          </p:cNvSpPr>
          <p:nvPr>
            <p:ph idx="1"/>
          </p:nvPr>
        </p:nvSpPr>
        <p:spPr/>
        <p:txBody>
          <a:bodyPr/>
          <a:lstStyle/>
          <a:p>
            <a:r>
              <a:rPr lang="cs-CZ" sz="2400" b="1" i="1" dirty="0">
                <a:latin typeface="Times New Roman" panose="02020603050405020304" pitchFamily="18" charset="0"/>
                <a:ea typeface="Times New Roman" panose="02020603050405020304" pitchFamily="18" charset="0"/>
              </a:rPr>
              <a:t>karman </a:t>
            </a:r>
            <a:r>
              <a:rPr lang="cs-CZ" sz="2400" i="1" dirty="0">
                <a:latin typeface="Times New Roman" panose="02020603050405020304" pitchFamily="18" charset="0"/>
                <a:ea typeface="Times New Roman" panose="02020603050405020304" pitchFamily="18" charset="0"/>
              </a:rPr>
              <a:t>= kauzální </a:t>
            </a:r>
            <a:r>
              <a:rPr lang="cs-CZ" sz="2400" dirty="0">
                <a:effectLst/>
                <a:latin typeface="Times New Roman" panose="02020603050405020304" pitchFamily="18" charset="0"/>
                <a:ea typeface="Times New Roman" panose="02020603050405020304" pitchFamily="18" charset="0"/>
              </a:rPr>
              <a:t>princip příčiny a následku</a:t>
            </a:r>
            <a:endParaRPr lang="cs-CZ" sz="2400" dirty="0"/>
          </a:p>
          <a:p>
            <a:r>
              <a:rPr lang="cs-CZ" sz="2400" b="1" i="1" dirty="0">
                <a:effectLst/>
                <a:latin typeface="Times New Roman" panose="02020603050405020304" pitchFamily="18" charset="0"/>
                <a:ea typeface="Times New Roman" panose="02020603050405020304" pitchFamily="18" charset="0"/>
              </a:rPr>
              <a:t>nirvána</a:t>
            </a:r>
            <a:r>
              <a:rPr lang="cs-CZ" sz="2400" dirty="0">
                <a:effectLst/>
                <a:latin typeface="Times New Roman" panose="02020603050405020304" pitchFamily="18" charset="0"/>
                <a:ea typeface="Times New Roman" panose="02020603050405020304" pitchFamily="18" charset="0"/>
              </a:rPr>
              <a:t> = vysvobození z koloběhu znovuzrozování  (</a:t>
            </a:r>
            <a:r>
              <a:rPr lang="cs-CZ" sz="2400" i="1" dirty="0" err="1">
                <a:effectLst/>
                <a:latin typeface="Times New Roman" panose="02020603050405020304" pitchFamily="18" charset="0"/>
                <a:ea typeface="Times New Roman" panose="02020603050405020304" pitchFamily="18" charset="0"/>
              </a:rPr>
              <a:t>sansára</a:t>
            </a:r>
            <a:r>
              <a:rPr lang="cs-CZ" sz="2400" dirty="0">
                <a:effectLst/>
                <a:latin typeface="Times New Roman" panose="02020603050405020304" pitchFamily="18" charset="0"/>
                <a:ea typeface="Times New Roman" panose="02020603050405020304" pitchFamily="18" charset="0"/>
              </a:rPr>
              <a:t>)</a:t>
            </a:r>
          </a:p>
          <a:p>
            <a:r>
              <a:rPr lang="cs-CZ" sz="2400" dirty="0">
                <a:effectLst/>
                <a:latin typeface="Times New Roman" panose="02020603050405020304" pitchFamily="18" charset="0"/>
                <a:ea typeface="Times New Roman" panose="02020603050405020304" pitchFamily="18" charset="0"/>
              </a:rPr>
              <a:t>všechny věci jsou </a:t>
            </a:r>
            <a:r>
              <a:rPr lang="cs-CZ" sz="2400" b="1" dirty="0">
                <a:effectLst/>
                <a:latin typeface="Times New Roman" panose="02020603050405020304" pitchFamily="18" charset="0"/>
                <a:ea typeface="Times New Roman" panose="02020603050405020304" pitchFamily="18" charset="0"/>
              </a:rPr>
              <a:t>nestálé</a:t>
            </a:r>
            <a:r>
              <a:rPr lang="cs-CZ" sz="2400" dirty="0">
                <a:effectLst/>
                <a:latin typeface="Times New Roman" panose="02020603050405020304" pitchFamily="18" charset="0"/>
                <a:ea typeface="Times New Roman" panose="02020603050405020304" pitchFamily="18" charset="0"/>
              </a:rPr>
              <a:t>: vznikají a zanikají na základě svých příčin a podmínek</a:t>
            </a:r>
          </a:p>
          <a:p>
            <a:pPr algn="just"/>
            <a:r>
              <a:rPr lang="cs-CZ" sz="1800" b="1" dirty="0">
                <a:latin typeface="Times New Roman" panose="02020603050405020304" pitchFamily="18" charset="0"/>
                <a:ea typeface="Times New Roman" panose="02020603050405020304" pitchFamily="18" charset="0"/>
              </a:rPr>
              <a:t>¨</a:t>
            </a:r>
            <a:r>
              <a:rPr lang="cs-CZ" sz="2400" b="1" dirty="0">
                <a:effectLst/>
                <a:latin typeface="Times New Roman" panose="02020603050405020304" pitchFamily="18" charset="0"/>
                <a:ea typeface="Times New Roman" panose="02020603050405020304" pitchFamily="18" charset="0"/>
              </a:rPr>
              <a:t>závislé vznikání</a:t>
            </a:r>
            <a:r>
              <a:rPr lang="cs-CZ" sz="2400" dirty="0">
                <a:effectLst/>
                <a:latin typeface="Times New Roman" panose="02020603050405020304" pitchFamily="18" charset="0"/>
                <a:ea typeface="Times New Roman" panose="02020603050405020304" pitchFamily="18" charset="0"/>
              </a:rPr>
              <a:t> (</a:t>
            </a:r>
            <a:r>
              <a:rPr lang="cs-CZ" sz="2400" b="1" i="1" dirty="0" err="1">
                <a:effectLst/>
                <a:latin typeface="Times New Roman" panose="02020603050405020304" pitchFamily="18" charset="0"/>
                <a:ea typeface="Times New Roman" panose="02020603050405020304" pitchFamily="18" charset="0"/>
              </a:rPr>
              <a:t>pratítjasamutpáda</a:t>
            </a:r>
            <a:r>
              <a:rPr lang="cs-CZ" sz="2400" dirty="0">
                <a:effectLst/>
                <a:latin typeface="Times New Roman" panose="02020603050405020304" pitchFamily="18" charset="0"/>
                <a:ea typeface="Times New Roman" panose="02020603050405020304" pitchFamily="18" charset="0"/>
              </a:rPr>
              <a:t>): Když existuje toto, existuje i tamto; když vzniká toto, vzniká i tamto; když neexistuje toto, neexistuje ani tamto; když zaniká toto, zaniká i tamto. </a:t>
            </a:r>
          </a:p>
          <a:p>
            <a:pPr algn="just"/>
            <a:r>
              <a:rPr lang="cs-CZ" sz="2400" b="1" dirty="0">
                <a:effectLst/>
                <a:latin typeface="Times New Roman" panose="02020603050405020304" pitchFamily="18" charset="0"/>
                <a:ea typeface="Times New Roman" panose="02020603050405020304" pitchFamily="18" charset="0"/>
              </a:rPr>
              <a:t>neexistence </a:t>
            </a:r>
            <a:r>
              <a:rPr lang="cs-CZ" sz="2400" dirty="0">
                <a:effectLst/>
                <a:latin typeface="Times New Roman" panose="02020603050405020304" pitchFamily="18" charset="0"/>
                <a:ea typeface="Times New Roman" panose="02020603050405020304" pitchFamily="18" charset="0"/>
              </a:rPr>
              <a:t>trvalého, samo-sebou-jsoucího </a:t>
            </a:r>
            <a:r>
              <a:rPr lang="cs-CZ" sz="2400" b="1" dirty="0">
                <a:effectLst/>
                <a:latin typeface="Times New Roman" panose="02020603050405020304" pitchFamily="18" charset="0"/>
                <a:ea typeface="Times New Roman" panose="02020603050405020304" pitchFamily="18" charset="0"/>
              </a:rPr>
              <a:t>Já</a:t>
            </a:r>
            <a:r>
              <a:rPr lang="cs-CZ" sz="2400" dirty="0">
                <a:effectLst/>
                <a:latin typeface="Times New Roman" panose="02020603050405020304" pitchFamily="18" charset="0"/>
                <a:ea typeface="Times New Roman" panose="02020603050405020304" pitchFamily="18" charset="0"/>
              </a:rPr>
              <a:t> (</a:t>
            </a:r>
            <a:r>
              <a:rPr lang="cs-CZ" sz="2400" i="1" dirty="0">
                <a:effectLst/>
                <a:latin typeface="Times New Roman" panose="02020603050405020304" pitchFamily="18" charset="0"/>
                <a:ea typeface="Times New Roman" panose="02020603050405020304" pitchFamily="18" charset="0"/>
              </a:rPr>
              <a:t>átman</a:t>
            </a:r>
            <a:r>
              <a:rPr lang="cs-CZ" sz="24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3731877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5BD97C-9A31-4E9B-924F-36C2B8140C34}"/>
              </a:ext>
            </a:extLst>
          </p:cNvPr>
          <p:cNvSpPr>
            <a:spLocks noGrp="1"/>
          </p:cNvSpPr>
          <p:nvPr>
            <p:ph type="title"/>
          </p:nvPr>
        </p:nvSpPr>
        <p:spPr/>
        <p:txBody>
          <a:bodyPr/>
          <a:lstStyle/>
          <a:p>
            <a:pPr algn="ctr"/>
            <a:r>
              <a:rPr lang="cs-CZ" sz="3200" b="1" dirty="0">
                <a:effectLst/>
                <a:latin typeface="Times New Roman" panose="02020603050405020304" pitchFamily="18" charset="0"/>
                <a:ea typeface="Times New Roman" panose="02020603050405020304" pitchFamily="18" charset="0"/>
              </a:rPr>
              <a:t>Čtyři vznešené pravdy</a:t>
            </a:r>
            <a:endParaRPr lang="cs-CZ" sz="3200" dirty="0"/>
          </a:p>
        </p:txBody>
      </p:sp>
      <p:sp>
        <p:nvSpPr>
          <p:cNvPr id="3" name="Zástupný obsah 2">
            <a:extLst>
              <a:ext uri="{FF2B5EF4-FFF2-40B4-BE49-F238E27FC236}">
                <a16:creationId xmlns:a16="http://schemas.microsoft.com/office/drawing/2014/main" id="{7DEB2C91-8A70-49BB-B1A6-AD093F72D0FB}"/>
              </a:ext>
            </a:extLst>
          </p:cNvPr>
          <p:cNvSpPr>
            <a:spLocks noGrp="1"/>
          </p:cNvSpPr>
          <p:nvPr>
            <p:ph idx="1"/>
          </p:nvPr>
        </p:nvSpPr>
        <p:spPr/>
        <p:txBody>
          <a:bodyPr/>
          <a:lstStyle/>
          <a:p>
            <a:pPr algn="just">
              <a:lnSpc>
                <a:spcPct val="100000"/>
              </a:lnSpc>
            </a:pPr>
            <a:r>
              <a:rPr lang="cs-CZ" sz="1800" b="1" dirty="0">
                <a:effectLst/>
                <a:latin typeface="Times New Roman" panose="02020603050405020304" pitchFamily="18" charset="0"/>
                <a:ea typeface="Times New Roman" panose="02020603050405020304" pitchFamily="18" charset="0"/>
              </a:rPr>
              <a:t>1) existence strasti: </a:t>
            </a:r>
            <a:r>
              <a:rPr lang="cs-CZ" sz="1800" dirty="0">
                <a:effectLst/>
                <a:latin typeface="Times New Roman" panose="02020603050405020304" pitchFamily="18" charset="0"/>
                <a:ea typeface="Times New Roman" panose="02020603050405020304" pitchFamily="18" charset="0"/>
              </a:rPr>
              <a:t>„Zrození je strastné, stáří je strastné, nemoc je strastná, smrt je strastná, spojování s věcmi nemilými je strastné, odlučování od věcí milých je strastné, když člověk nezíská, po čem touží, i to je strastné…“</a:t>
            </a:r>
          </a:p>
          <a:p>
            <a:pPr algn="just">
              <a:lnSpc>
                <a:spcPct val="100000"/>
              </a:lnSpc>
            </a:pPr>
            <a:r>
              <a:rPr lang="cs-CZ" sz="1800" b="1" dirty="0">
                <a:effectLst/>
                <a:latin typeface="Times New Roman" panose="02020603050405020304" pitchFamily="18" charset="0"/>
                <a:ea typeface="Times New Roman" panose="02020603050405020304" pitchFamily="18" charset="0"/>
              </a:rPr>
              <a:t>2) Vznik strasti: </a:t>
            </a:r>
            <a:r>
              <a:rPr lang="cs-CZ" sz="1800" dirty="0">
                <a:effectLst/>
                <a:latin typeface="Times New Roman" panose="02020603050405020304" pitchFamily="18" charset="0"/>
                <a:ea typeface="Times New Roman" panose="02020603050405020304" pitchFamily="18" charset="0"/>
              </a:rPr>
              <a:t>„Toto pak je, mnichové, ušlechtilá pravda o vzniku strasti: je to ona </a:t>
            </a:r>
            <a:r>
              <a:rPr lang="cs-CZ" sz="1800" b="1" dirty="0">
                <a:effectLst/>
                <a:latin typeface="Times New Roman" panose="02020603050405020304" pitchFamily="18" charset="0"/>
                <a:ea typeface="Times New Roman" panose="02020603050405020304" pitchFamily="18" charset="0"/>
              </a:rPr>
              <a:t>žízeň</a:t>
            </a:r>
            <a:r>
              <a:rPr lang="cs-CZ" sz="1800" dirty="0">
                <a:effectLst/>
                <a:latin typeface="Times New Roman" panose="02020603050405020304" pitchFamily="18" charset="0"/>
                <a:ea typeface="Times New Roman" panose="02020603050405020304" pitchFamily="18" charset="0"/>
              </a:rPr>
              <a:t>, jež vede k znovuzrození, doprovázená radostí a vášní, tu a tam se z něčeho těšící – totiž žízeň chtíče, žízeň bytí [tj. touha existovat], žízeň zániku [tj. touha neexistovat].“ </a:t>
            </a:r>
          </a:p>
          <a:p>
            <a:pPr algn="just">
              <a:lnSpc>
                <a:spcPct val="100000"/>
              </a:lnSpc>
            </a:pPr>
            <a:r>
              <a:rPr lang="cs-CZ" sz="1800" b="1" dirty="0">
                <a:effectLst/>
                <a:latin typeface="Times New Roman" panose="02020603050405020304" pitchFamily="18" charset="0"/>
                <a:ea typeface="Times New Roman" panose="02020603050405020304" pitchFamily="18" charset="0"/>
              </a:rPr>
              <a:t>3) Zánik strasti: </a:t>
            </a:r>
            <a:r>
              <a:rPr lang="cs-CZ" sz="1800" dirty="0">
                <a:effectLst/>
                <a:latin typeface="Times New Roman" panose="02020603050405020304" pitchFamily="18" charset="0"/>
                <a:ea typeface="Times New Roman" panose="02020603050405020304" pitchFamily="18" charset="0"/>
              </a:rPr>
              <a:t>„Toto pak je, mnichové, ušlechtilá pravda o zániku strasti: je to zánik oné žízně prostřednictvím úplné </a:t>
            </a:r>
            <a:r>
              <a:rPr lang="cs-CZ" sz="1800" dirty="0" err="1">
                <a:effectLst/>
                <a:latin typeface="Times New Roman" panose="02020603050405020304" pitchFamily="18" charset="0"/>
                <a:ea typeface="Times New Roman" panose="02020603050405020304" pitchFamily="18" charset="0"/>
              </a:rPr>
              <a:t>bezvášnivosti</a:t>
            </a:r>
            <a:r>
              <a:rPr lang="cs-CZ" sz="1800" dirty="0">
                <a:effectLst/>
                <a:latin typeface="Times New Roman" panose="02020603050405020304" pitchFamily="18" charset="0"/>
                <a:ea typeface="Times New Roman" panose="02020603050405020304" pitchFamily="18" charset="0"/>
              </a:rPr>
              <a:t>, je to vzdání se, odvrhnutí, uvolnění se, neulpívání na oné žízni.“</a:t>
            </a:r>
          </a:p>
          <a:p>
            <a:pPr algn="just">
              <a:lnSpc>
                <a:spcPct val="100000"/>
              </a:lnSpc>
            </a:pPr>
            <a:r>
              <a:rPr lang="cs-CZ" sz="1800" b="1" dirty="0">
                <a:effectLst/>
                <a:latin typeface="Times New Roman" panose="02020603050405020304" pitchFamily="18" charset="0"/>
                <a:ea typeface="Times New Roman" panose="02020603050405020304" pitchFamily="18" charset="0"/>
              </a:rPr>
              <a:t>4) Cesta vedoucí k zániku strasti: </a:t>
            </a:r>
            <a:r>
              <a:rPr lang="cs-CZ" sz="1800" dirty="0">
                <a:effectLst/>
                <a:latin typeface="Times New Roman" panose="02020603050405020304" pitchFamily="18" charset="0"/>
                <a:ea typeface="Times New Roman" panose="02020603050405020304" pitchFamily="18" charset="0"/>
              </a:rPr>
              <a:t>„Pravý názor, pravé rozhodnutí, pravá řeč, pravé jednání, pravé žití, pravé snažení, pravá bdělost, pravé soustředění.“</a:t>
            </a:r>
          </a:p>
          <a:p>
            <a:pPr algn="just">
              <a:lnSpc>
                <a:spcPct val="100000"/>
              </a:lnSpc>
            </a:pPr>
            <a:endParaRPr lang="cs-CZ" sz="1800" dirty="0">
              <a:effectLst/>
              <a:latin typeface="Times New Roman" panose="02020603050405020304" pitchFamily="18" charset="0"/>
              <a:ea typeface="Times New Roman" panose="02020603050405020304" pitchFamily="18" charset="0"/>
            </a:endParaRPr>
          </a:p>
          <a:p>
            <a:pPr algn="just">
              <a:lnSpc>
                <a:spcPct val="100000"/>
              </a:lnSpc>
            </a:pPr>
            <a:r>
              <a:rPr lang="cs-CZ" sz="1800" dirty="0">
                <a:effectLst/>
                <a:latin typeface="Times New Roman" panose="02020603050405020304" pitchFamily="18" charset="0"/>
                <a:ea typeface="Times New Roman" panose="02020603050405020304" pitchFamily="18" charset="0"/>
              </a:rPr>
              <a:t> </a:t>
            </a:r>
          </a:p>
          <a:p>
            <a:endParaRPr lang="cs-CZ" dirty="0"/>
          </a:p>
        </p:txBody>
      </p:sp>
    </p:spTree>
    <p:extLst>
      <p:ext uri="{BB962C8B-B14F-4D97-AF65-F5344CB8AC3E}">
        <p14:creationId xmlns:p14="http://schemas.microsoft.com/office/powerpoint/2010/main" val="2575494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BE27A2-69F4-4530-9EC8-349A40D7DB75}"/>
              </a:ext>
            </a:extLst>
          </p:cNvPr>
          <p:cNvSpPr>
            <a:spLocks noGrp="1"/>
          </p:cNvSpPr>
          <p:nvPr>
            <p:ph type="title"/>
          </p:nvPr>
        </p:nvSpPr>
        <p:spPr/>
        <p:txBody>
          <a:bodyPr/>
          <a:lstStyle/>
          <a:p>
            <a:pPr algn="ctr"/>
            <a:r>
              <a:rPr lang="cs-CZ" sz="4400" b="1" dirty="0">
                <a:effectLst/>
                <a:latin typeface="Times New Roman" panose="02020603050405020304" pitchFamily="18" charset="0"/>
                <a:ea typeface="Times New Roman" panose="02020603050405020304" pitchFamily="18" charset="0"/>
              </a:rPr>
              <a:t>Mahájánový buddhismus</a:t>
            </a:r>
            <a:endParaRPr lang="cs-CZ" dirty="0"/>
          </a:p>
        </p:txBody>
      </p:sp>
      <p:sp>
        <p:nvSpPr>
          <p:cNvPr id="3" name="Zástupný obsah 2">
            <a:extLst>
              <a:ext uri="{FF2B5EF4-FFF2-40B4-BE49-F238E27FC236}">
                <a16:creationId xmlns:a16="http://schemas.microsoft.com/office/drawing/2014/main" id="{AC2681A4-D737-4E34-805D-B21736BA82AF}"/>
              </a:ext>
            </a:extLst>
          </p:cNvPr>
          <p:cNvSpPr>
            <a:spLocks noGrp="1"/>
          </p:cNvSpPr>
          <p:nvPr>
            <p:ph idx="1"/>
          </p:nvPr>
        </p:nvSpPr>
        <p:spPr/>
        <p:txBody>
          <a:bodyPr/>
          <a:lstStyle/>
          <a:p>
            <a:pPr>
              <a:lnSpc>
                <a:spcPct val="150000"/>
              </a:lnSpc>
            </a:pPr>
            <a:r>
              <a:rPr lang="cs-CZ" sz="1800" b="1" dirty="0"/>
              <a:t>Vznik</a:t>
            </a:r>
            <a:r>
              <a:rPr lang="cs-CZ" sz="1800" dirty="0"/>
              <a:t> </a:t>
            </a:r>
            <a:r>
              <a:rPr lang="cs-CZ" sz="1800" b="1" dirty="0"/>
              <a:t>1. st. př. n. l. – 1. st. n. l. – </a:t>
            </a:r>
            <a:r>
              <a:rPr lang="cs-CZ" sz="1800" b="1" dirty="0">
                <a:effectLst/>
                <a:latin typeface="Times New Roman" panose="02020603050405020304" pitchFamily="18" charset="0"/>
                <a:ea typeface="Times New Roman" panose="02020603050405020304" pitchFamily="18" charset="0"/>
              </a:rPr>
              <a:t>literatura o dokonalém poznání (</a:t>
            </a:r>
            <a:r>
              <a:rPr lang="cs-CZ" sz="1800" b="1" i="1" dirty="0" err="1">
                <a:effectLst/>
                <a:latin typeface="Times New Roman" panose="02020603050405020304" pitchFamily="18" charset="0"/>
                <a:ea typeface="Times New Roman" panose="02020603050405020304" pitchFamily="18" charset="0"/>
              </a:rPr>
              <a:t>pradžňá-páramitá</a:t>
            </a:r>
            <a:r>
              <a:rPr lang="cs-CZ" sz="1800" b="1" dirty="0">
                <a:effectLst/>
                <a:latin typeface="Times New Roman" panose="02020603050405020304" pitchFamily="18" charset="0"/>
                <a:ea typeface="Times New Roman" panose="02020603050405020304" pitchFamily="18" charset="0"/>
              </a:rPr>
              <a:t>)</a:t>
            </a:r>
          </a:p>
          <a:p>
            <a:pPr>
              <a:lnSpc>
                <a:spcPct val="150000"/>
              </a:lnSpc>
            </a:pPr>
            <a:r>
              <a:rPr lang="cs-CZ" sz="1800" dirty="0">
                <a:effectLst/>
                <a:latin typeface="Times New Roman" panose="02020603050405020304" pitchFamily="18" charset="0"/>
                <a:ea typeface="Times New Roman" panose="02020603050405020304" pitchFamily="18" charset="0"/>
              </a:rPr>
              <a:t>ideál </a:t>
            </a:r>
            <a:r>
              <a:rPr lang="cs-CZ" sz="1800" dirty="0" err="1">
                <a:effectLst/>
                <a:latin typeface="Times New Roman" panose="02020603050405020304" pitchFamily="18" charset="0"/>
                <a:ea typeface="Times New Roman" panose="02020603050405020304" pitchFamily="18" charset="0"/>
              </a:rPr>
              <a:t>mahájány</a:t>
            </a:r>
            <a:r>
              <a:rPr lang="cs-CZ" sz="1800" dirty="0">
                <a:effectLst/>
                <a:latin typeface="Times New Roman" panose="02020603050405020304" pitchFamily="18" charset="0"/>
                <a:ea typeface="Times New Roman" panose="02020603050405020304" pitchFamily="18" charset="0"/>
              </a:rPr>
              <a:t> – </a:t>
            </a:r>
            <a:r>
              <a:rPr lang="cs-CZ" sz="1800" b="1" dirty="0">
                <a:effectLst/>
                <a:latin typeface="Times New Roman" panose="02020603050405020304" pitchFamily="18" charset="0"/>
                <a:ea typeface="Times New Roman" panose="02020603050405020304" pitchFamily="18" charset="0"/>
              </a:rPr>
              <a:t>b</a:t>
            </a:r>
            <a:r>
              <a:rPr lang="cs-CZ" sz="1800" b="1" dirty="0">
                <a:effectLst/>
                <a:latin typeface="Times New Roman" panose="02020603050405020304" pitchFamily="18" charset="0"/>
                <a:ea typeface="Times New Roman" panose="02020603050405020304" pitchFamily="18" charset="0"/>
                <a:cs typeface="Times New Roman obyčejné CE"/>
              </a:rPr>
              <a:t>ó</a:t>
            </a:r>
            <a:r>
              <a:rPr lang="cs-CZ" sz="1800" b="1" dirty="0">
                <a:effectLst/>
                <a:latin typeface="Times New Roman" panose="02020603050405020304" pitchFamily="18" charset="0"/>
                <a:ea typeface="Times New Roman" panose="02020603050405020304" pitchFamily="18" charset="0"/>
              </a:rPr>
              <a:t>dhisattva </a:t>
            </a:r>
            <a:r>
              <a:rPr lang="cs-CZ" sz="1800" dirty="0">
                <a:effectLst/>
                <a:latin typeface="Times New Roman" panose="02020603050405020304" pitchFamily="18" charset="0"/>
                <a:ea typeface="Times New Roman" panose="02020603050405020304" pitchFamily="18" charset="0"/>
              </a:rPr>
              <a:t>neboli budouc</a:t>
            </a:r>
            <a:r>
              <a:rPr lang="cs-CZ" sz="1800" dirty="0">
                <a:effectLst/>
                <a:latin typeface="Times New Roman" panose="02020603050405020304" pitchFamily="18" charset="0"/>
                <a:ea typeface="Times New Roman" panose="02020603050405020304" pitchFamily="18" charset="0"/>
                <a:cs typeface="Times New Roman obyčejné CE"/>
              </a:rPr>
              <a:t>í</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buddha</a:t>
            </a:r>
            <a:r>
              <a:rPr lang="cs-CZ" sz="1800" dirty="0">
                <a:effectLst/>
                <a:latin typeface="Times New Roman" panose="02020603050405020304" pitchFamily="18" charset="0"/>
                <a:ea typeface="Times New Roman" panose="02020603050405020304" pitchFamily="18" charset="0"/>
              </a:rPr>
              <a:t>. Jeho cílem </a:t>
            </a:r>
            <a:r>
              <a:rPr lang="cs-CZ" sz="1800" dirty="0">
                <a:effectLst/>
                <a:latin typeface="Times New Roman" panose="02020603050405020304" pitchFamily="18" charset="0"/>
                <a:ea typeface="Times New Roman" panose="02020603050405020304" pitchFamily="18" charset="0"/>
                <a:cs typeface="Times New Roman CE oby ejné"/>
              </a:rPr>
              <a:t>je dosažení jak vlastního probuzen</a:t>
            </a:r>
            <a:r>
              <a:rPr lang="cs-CZ" sz="1800" dirty="0">
                <a:effectLst/>
                <a:latin typeface="Times New Roman" panose="02020603050405020304" pitchFamily="18" charset="0"/>
                <a:ea typeface="Times New Roman" panose="02020603050405020304" pitchFamily="18" charset="0"/>
                <a:cs typeface="Times New Roman CE oby ejné CE"/>
              </a:rPr>
              <a:t>í</a:t>
            </a:r>
            <a:r>
              <a:rPr lang="cs-CZ" sz="1800" dirty="0">
                <a:effectLst/>
                <a:latin typeface="Times New Roman" panose="02020603050405020304" pitchFamily="18" charset="0"/>
                <a:ea typeface="Times New Roman" panose="02020603050405020304" pitchFamily="18" charset="0"/>
                <a:cs typeface="Times New Roman CE oby ejné"/>
              </a:rPr>
              <a:t> (</a:t>
            </a:r>
            <a:r>
              <a:rPr lang="cs-CZ" sz="1800" i="1" dirty="0" err="1">
                <a:effectLst/>
                <a:latin typeface="Times New Roman" panose="02020603050405020304" pitchFamily="18" charset="0"/>
                <a:ea typeface="Times New Roman" panose="02020603050405020304" pitchFamily="18" charset="0"/>
                <a:cs typeface="Times New Roman CE oby ejné"/>
              </a:rPr>
              <a:t>bódhi</a:t>
            </a:r>
            <a:r>
              <a:rPr lang="cs-CZ" sz="1800" dirty="0">
                <a:effectLst/>
                <a:latin typeface="Times New Roman" panose="02020603050405020304" pitchFamily="18" charset="0"/>
                <a:ea typeface="Times New Roman" panose="02020603050405020304" pitchFamily="18" charset="0"/>
                <a:cs typeface="Times New Roman CE oby ejné"/>
              </a:rPr>
              <a:t>), tak i probuzení všech bytost</a:t>
            </a:r>
            <a:r>
              <a:rPr lang="cs-CZ" sz="1800" dirty="0">
                <a:effectLst/>
                <a:latin typeface="Times New Roman" panose="02020603050405020304" pitchFamily="18" charset="0"/>
                <a:ea typeface="Times New Roman" panose="02020603050405020304" pitchFamily="18" charset="0"/>
                <a:cs typeface="Times New Roman CE oby ejné CE"/>
              </a:rPr>
              <a:t>í</a:t>
            </a:r>
            <a:r>
              <a:rPr lang="cs-CZ" sz="1800" dirty="0">
                <a:effectLst/>
                <a:latin typeface="Times New Roman" panose="02020603050405020304" pitchFamily="18" charset="0"/>
                <a:ea typeface="Times New Roman" panose="02020603050405020304" pitchFamily="18" charset="0"/>
                <a:cs typeface="Times New Roman CE oby ejné"/>
              </a:rPr>
              <a:t>. O tyto dva cíle usiluje rozvíjením </a:t>
            </a:r>
            <a:r>
              <a:rPr lang="cs-CZ" sz="1800" b="1" dirty="0">
                <a:effectLst/>
                <a:latin typeface="Times New Roman" panose="02020603050405020304" pitchFamily="18" charset="0"/>
                <a:ea typeface="Times New Roman" panose="02020603050405020304" pitchFamily="18" charset="0"/>
                <a:cs typeface="Times New Roman CE oby ejné"/>
              </a:rPr>
              <a:t>dokonalého pozn</a:t>
            </a:r>
            <a:r>
              <a:rPr lang="cs-CZ" sz="1800" b="1" dirty="0">
                <a:effectLst/>
                <a:latin typeface="Times New Roman" panose="02020603050405020304" pitchFamily="18" charset="0"/>
                <a:ea typeface="Times New Roman" panose="02020603050405020304" pitchFamily="18" charset="0"/>
                <a:cs typeface="Times New Roman CE oby ejné CE"/>
              </a:rPr>
              <a:t>á</a:t>
            </a:r>
            <a:r>
              <a:rPr lang="cs-CZ" sz="1800" b="1" dirty="0">
                <a:effectLst/>
                <a:latin typeface="Times New Roman" panose="02020603050405020304" pitchFamily="18" charset="0"/>
                <a:ea typeface="Times New Roman" panose="02020603050405020304" pitchFamily="18" charset="0"/>
                <a:cs typeface="Times New Roman CE oby ejné"/>
              </a:rPr>
              <a:t>n</a:t>
            </a:r>
            <a:r>
              <a:rPr lang="cs-CZ" sz="1800" b="1" dirty="0">
                <a:effectLst/>
                <a:latin typeface="Times New Roman" panose="02020603050405020304" pitchFamily="18" charset="0"/>
                <a:ea typeface="Times New Roman" panose="02020603050405020304" pitchFamily="18" charset="0"/>
                <a:cs typeface="Times New Roman CE oby ejné CE"/>
              </a:rPr>
              <a:t>í</a:t>
            </a:r>
            <a:r>
              <a:rPr lang="cs-CZ" sz="1800" dirty="0">
                <a:effectLst/>
                <a:latin typeface="Times New Roman" panose="02020603050405020304" pitchFamily="18" charset="0"/>
                <a:ea typeface="Times New Roman" panose="02020603050405020304" pitchFamily="18" charset="0"/>
                <a:cs typeface="Times New Roman CE oby ejné"/>
              </a:rPr>
              <a:t> (</a:t>
            </a:r>
            <a:r>
              <a:rPr lang="cs-CZ" sz="1800" b="1" i="1" dirty="0" err="1">
                <a:effectLst/>
                <a:latin typeface="Times New Roman" panose="02020603050405020304" pitchFamily="18" charset="0"/>
                <a:ea typeface="Times New Roman" panose="02020603050405020304" pitchFamily="18" charset="0"/>
                <a:cs typeface="Times New Roman CE oby ejné"/>
              </a:rPr>
              <a:t>pradžňá</a:t>
            </a:r>
            <a:r>
              <a:rPr lang="cs-CZ" sz="1800" dirty="0">
                <a:effectLst/>
                <a:latin typeface="Times New Roman" panose="02020603050405020304" pitchFamily="18" charset="0"/>
                <a:ea typeface="Times New Roman" panose="02020603050405020304" pitchFamily="18" charset="0"/>
                <a:cs typeface="Times New Roman CE oby ejné"/>
              </a:rPr>
              <a:t>) </a:t>
            </a:r>
            <a:r>
              <a:rPr lang="cs-CZ" sz="1800" dirty="0">
                <a:effectLst/>
                <a:latin typeface="Times New Roman" panose="02020603050405020304" pitchFamily="18" charset="0"/>
                <a:ea typeface="Times New Roman" panose="02020603050405020304" pitchFamily="18" charset="0"/>
                <a:cs typeface="Normyn"/>
              </a:rPr>
              <a:t>a </a:t>
            </a:r>
            <a:r>
              <a:rPr lang="cs-CZ" sz="1800" b="1" dirty="0">
                <a:effectLst/>
                <a:latin typeface="Times New Roman" panose="02020603050405020304" pitchFamily="18" charset="0"/>
                <a:ea typeface="Times New Roman" panose="02020603050405020304" pitchFamily="18" charset="0"/>
                <a:cs typeface="Times New Roman CE oby ejné"/>
              </a:rPr>
              <a:t>souc</a:t>
            </a:r>
            <a:r>
              <a:rPr lang="cs-CZ" sz="1800" b="1" dirty="0">
                <a:effectLst/>
                <a:latin typeface="Times New Roman" panose="02020603050405020304" pitchFamily="18" charset="0"/>
                <a:ea typeface="Times New Roman" panose="02020603050405020304" pitchFamily="18" charset="0"/>
                <a:cs typeface="Times New Roman CE oby ejné CE"/>
              </a:rPr>
              <a:t>í</a:t>
            </a:r>
            <a:r>
              <a:rPr lang="cs-CZ" sz="1800" b="1" dirty="0">
                <a:effectLst/>
                <a:latin typeface="Times New Roman" panose="02020603050405020304" pitchFamily="18" charset="0"/>
                <a:ea typeface="Times New Roman" panose="02020603050405020304" pitchFamily="18" charset="0"/>
                <a:cs typeface="Times New Roman CE oby ejné"/>
              </a:rPr>
              <a:t>t</a:t>
            </a:r>
            <a:r>
              <a:rPr lang="cs-CZ" sz="1800" b="1" dirty="0">
                <a:effectLst/>
                <a:latin typeface="Times New Roman" panose="02020603050405020304" pitchFamily="18" charset="0"/>
                <a:ea typeface="Times New Roman" panose="02020603050405020304" pitchFamily="18" charset="0"/>
                <a:cs typeface="Times New Roman CE oby ejné CE"/>
              </a:rPr>
              <a:t>ě</a:t>
            </a:r>
            <a:r>
              <a:rPr lang="cs-CZ" sz="1800" b="1" dirty="0">
                <a:effectLst/>
                <a:latin typeface="Times New Roman" panose="02020603050405020304" pitchFamily="18" charset="0"/>
                <a:ea typeface="Times New Roman" panose="02020603050405020304" pitchFamily="18" charset="0"/>
                <a:cs typeface="Times New Roman CE oby ejné"/>
              </a:rPr>
              <a:t>n</a:t>
            </a:r>
            <a:r>
              <a:rPr lang="cs-CZ" sz="1800" b="1" dirty="0">
                <a:effectLst/>
                <a:latin typeface="Times New Roman" panose="02020603050405020304" pitchFamily="18" charset="0"/>
                <a:ea typeface="Times New Roman" panose="02020603050405020304" pitchFamily="18" charset="0"/>
                <a:cs typeface="Times New Roman CE oby ejné CE"/>
              </a:rPr>
              <a:t>í</a:t>
            </a:r>
            <a:r>
              <a:rPr lang="cs-CZ" sz="1800" dirty="0">
                <a:effectLst/>
                <a:latin typeface="Times New Roman" panose="02020603050405020304" pitchFamily="18" charset="0"/>
                <a:ea typeface="Times New Roman" panose="02020603050405020304" pitchFamily="18" charset="0"/>
                <a:cs typeface="Times New Roman CE oby ejné CE"/>
              </a:rPr>
              <a:t> (</a:t>
            </a:r>
            <a:r>
              <a:rPr lang="cs-CZ" sz="1800" b="1" i="1" dirty="0" err="1">
                <a:effectLst/>
                <a:latin typeface="Times New Roman" panose="02020603050405020304" pitchFamily="18" charset="0"/>
                <a:ea typeface="Times New Roman" panose="02020603050405020304" pitchFamily="18" charset="0"/>
                <a:cs typeface="Times New Roman CE oby ejné CE"/>
              </a:rPr>
              <a:t>karuná</a:t>
            </a:r>
            <a:r>
              <a:rPr lang="cs-CZ" sz="1800" dirty="0">
                <a:effectLst/>
                <a:latin typeface="Times New Roman" panose="02020603050405020304" pitchFamily="18" charset="0"/>
                <a:ea typeface="Times New Roman" panose="02020603050405020304" pitchFamily="18" charset="0"/>
                <a:cs typeface="Times New Roman CE oby ejné CE"/>
              </a:rPr>
              <a:t>)</a:t>
            </a:r>
            <a:r>
              <a:rPr lang="cs-CZ" sz="1800" dirty="0">
                <a:effectLst/>
                <a:latin typeface="Times New Roman" panose="02020603050405020304" pitchFamily="18" charset="0"/>
                <a:ea typeface="Times New Roman" panose="02020603050405020304" pitchFamily="18" charset="0"/>
                <a:cs typeface="Normyn"/>
              </a:rPr>
              <a:t>.</a:t>
            </a:r>
            <a:endParaRPr lang="cs-CZ" sz="1800" dirty="0">
              <a:effectLst/>
              <a:latin typeface="Times New Roman" panose="02020603050405020304" pitchFamily="18" charset="0"/>
              <a:ea typeface="Times New Roman" panose="02020603050405020304" pitchFamily="18" charset="0"/>
            </a:endParaRPr>
          </a:p>
          <a:p>
            <a:pPr>
              <a:lnSpc>
                <a:spcPct val="150000"/>
              </a:lnSpc>
            </a:pPr>
            <a:r>
              <a:rPr lang="cs-CZ" sz="1800" dirty="0">
                <a:latin typeface="Times New Roman" panose="02020603050405020304" pitchFamily="18" charset="0"/>
                <a:ea typeface="Times New Roman" panose="02020603050405020304" pitchFamily="18" charset="0"/>
              </a:rPr>
              <a:t>ide</a:t>
            </a:r>
            <a:r>
              <a:rPr lang="cs-CZ" sz="1800" dirty="0">
                <a:latin typeface="Times New Roman" panose="02020603050405020304" pitchFamily="18" charset="0"/>
                <a:ea typeface="Times New Roman" panose="02020603050405020304" pitchFamily="18" charset="0"/>
                <a:cs typeface="Times New Roman obyčejné CE"/>
              </a:rPr>
              <a:t>á</a:t>
            </a:r>
            <a:r>
              <a:rPr lang="cs-CZ" sz="1800" dirty="0">
                <a:latin typeface="Times New Roman" panose="02020603050405020304" pitchFamily="18" charset="0"/>
                <a:ea typeface="Times New Roman" panose="02020603050405020304" pitchFamily="18" charset="0"/>
              </a:rPr>
              <a:t>l raného buddhismu – </a:t>
            </a:r>
            <a:r>
              <a:rPr lang="cs-CZ" sz="1800" b="1" dirty="0">
                <a:effectLst/>
                <a:latin typeface="Times New Roman" panose="02020603050405020304" pitchFamily="18" charset="0"/>
                <a:ea typeface="Times New Roman" panose="02020603050405020304" pitchFamily="18" charset="0"/>
              </a:rPr>
              <a:t>arhat</a:t>
            </a:r>
            <a:r>
              <a:rPr lang="cs-CZ" sz="1800" dirty="0">
                <a:effectLst/>
                <a:latin typeface="Times New Roman" panose="02020603050405020304" pitchFamily="18" charset="0"/>
                <a:ea typeface="Times New Roman" panose="02020603050405020304" pitchFamily="18" charset="0"/>
              </a:rPr>
              <a:t> </a:t>
            </a:r>
          </a:p>
          <a:p>
            <a:pPr>
              <a:lnSpc>
                <a:spcPct val="150000"/>
              </a:lnSpc>
            </a:pPr>
            <a:r>
              <a:rPr lang="cs-CZ" sz="1800" b="1" dirty="0">
                <a:effectLst/>
                <a:latin typeface="Times New Roman" panose="02020603050405020304" pitchFamily="18" charset="0"/>
                <a:ea typeface="Times New Roman" panose="02020603050405020304" pitchFamily="18" charset="0"/>
              </a:rPr>
              <a:t>Literatura o dokonalém poznání (</a:t>
            </a:r>
            <a:r>
              <a:rPr lang="cs-CZ" sz="1800" b="1" i="1" dirty="0" err="1">
                <a:effectLst/>
                <a:latin typeface="Times New Roman" panose="02020603050405020304" pitchFamily="18" charset="0"/>
                <a:ea typeface="Times New Roman" panose="02020603050405020304" pitchFamily="18" charset="0"/>
              </a:rPr>
              <a:t>pradžňá-páramitá</a:t>
            </a:r>
            <a:r>
              <a:rPr lang="cs-CZ" sz="1800" b="1" dirty="0">
                <a:effectLst/>
                <a:latin typeface="Times New Roman" panose="02020603050405020304" pitchFamily="18" charset="0"/>
                <a:ea typeface="Times New Roman" panose="02020603050405020304" pitchFamily="18" charset="0"/>
              </a:rPr>
              <a:t>)</a:t>
            </a:r>
          </a:p>
          <a:p>
            <a:pPr>
              <a:lnSpc>
                <a:spcPct val="150000"/>
              </a:lnSpc>
            </a:pPr>
            <a:r>
              <a:rPr lang="cs-CZ" sz="1800" b="1" dirty="0">
                <a:effectLst/>
                <a:latin typeface="Times New Roman" panose="02020603050405020304" pitchFamily="18" charset="0"/>
                <a:ea typeface="Times New Roman" panose="02020603050405020304" pitchFamily="18" charset="0"/>
              </a:rPr>
              <a:t>(1) prázdnota</a:t>
            </a:r>
            <a:r>
              <a:rPr lang="cs-CZ" sz="1800" dirty="0">
                <a:effectLst/>
                <a:latin typeface="Times New Roman" panose="02020603050405020304" pitchFamily="18" charset="0"/>
                <a:ea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rPr>
              <a:t>šúnjatá</a:t>
            </a:r>
            <a:r>
              <a:rPr lang="cs-CZ" sz="1800" dirty="0">
                <a:effectLst/>
                <a:latin typeface="Times New Roman" panose="02020603050405020304" pitchFamily="18" charset="0"/>
                <a:ea typeface="Times New Roman" panose="02020603050405020304" pitchFamily="18" charset="0"/>
              </a:rPr>
              <a:t>), (2) </a:t>
            </a:r>
            <a:r>
              <a:rPr lang="cs-CZ" sz="1800" b="1" dirty="0">
                <a:effectLst/>
                <a:latin typeface="Times New Roman" panose="02020603050405020304" pitchFamily="18" charset="0"/>
                <a:ea typeface="Times New Roman" panose="02020603050405020304" pitchFamily="18" charset="0"/>
              </a:rPr>
              <a:t>dokonalé poznání prázdnoty</a:t>
            </a:r>
            <a:r>
              <a:rPr lang="cs-CZ" sz="1800" dirty="0">
                <a:effectLst/>
                <a:latin typeface="Times New Roman" panose="02020603050405020304" pitchFamily="18" charset="0"/>
                <a:ea typeface="Times New Roman" panose="02020603050405020304" pitchFamily="18" charset="0"/>
              </a:rPr>
              <a:t>, (3) </a:t>
            </a:r>
            <a:r>
              <a:rPr lang="cs-CZ" sz="1800" b="1" dirty="0">
                <a:effectLst/>
                <a:latin typeface="Times New Roman" panose="02020603050405020304" pitchFamily="18" charset="0"/>
                <a:ea typeface="Times New Roman" panose="02020603050405020304" pitchFamily="18" charset="0"/>
              </a:rPr>
              <a:t>cesta bódhisattvů</a:t>
            </a:r>
          </a:p>
          <a:p>
            <a:endParaRPr lang="cs-CZ" sz="2400" dirty="0"/>
          </a:p>
        </p:txBody>
      </p:sp>
    </p:spTree>
    <p:extLst>
      <p:ext uri="{BB962C8B-B14F-4D97-AF65-F5344CB8AC3E}">
        <p14:creationId xmlns:p14="http://schemas.microsoft.com/office/powerpoint/2010/main" val="11694456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1953</TotalTime>
  <Words>1540</Words>
  <Application>Microsoft Office PowerPoint</Application>
  <PresentationFormat>Předvádění na obrazovce (4:3)</PresentationFormat>
  <Paragraphs>96</Paragraphs>
  <Slides>18</Slides>
  <Notes>0</Notes>
  <HiddenSlides>0</HiddenSlides>
  <MMClips>0</MMClips>
  <ScaleCrop>false</ScaleCrop>
  <HeadingPairs>
    <vt:vector size="6" baseType="variant">
      <vt:variant>
        <vt:lpstr>Použitá písma</vt:lpstr>
      </vt:variant>
      <vt:variant>
        <vt:i4>12</vt:i4>
      </vt:variant>
      <vt:variant>
        <vt:lpstr>Motiv</vt:lpstr>
      </vt:variant>
      <vt:variant>
        <vt:i4>1</vt:i4>
      </vt:variant>
      <vt:variant>
        <vt:lpstr>Nadpisy snímků</vt:lpstr>
      </vt:variant>
      <vt:variant>
        <vt:i4>18</vt:i4>
      </vt:variant>
    </vt:vector>
  </HeadingPairs>
  <TitlesOfParts>
    <vt:vector size="31" baseType="lpstr">
      <vt:lpstr>AMinion Pro</vt:lpstr>
      <vt:lpstr>MS Gothic</vt:lpstr>
      <vt:lpstr>MS Mincho</vt:lpstr>
      <vt:lpstr>MS PMincho</vt:lpstr>
      <vt:lpstr>SimSun</vt:lpstr>
      <vt:lpstr>Times_CSX+,Italic</vt:lpstr>
      <vt:lpstr>TimesNewRoman</vt:lpstr>
      <vt:lpstr>TimesNewRoman,Italic</vt:lpstr>
      <vt:lpstr>Arial</vt:lpstr>
      <vt:lpstr>Calibri</vt:lpstr>
      <vt:lpstr>Calibri Light</vt:lpstr>
      <vt:lpstr>Times New Roman</vt:lpstr>
      <vt:lpstr>Office Theme</vt:lpstr>
      <vt:lpstr>Buddhismus </vt:lpstr>
      <vt:lpstr>Prezentace aplikace PowerPoint</vt:lpstr>
      <vt:lpstr>Prezentace aplikace PowerPoint</vt:lpstr>
      <vt:lpstr>Geografické rozšíření buddhismu </vt:lpstr>
      <vt:lpstr>Prezentace aplikace PowerPoint</vt:lpstr>
      <vt:lpstr>Probuzení  (bódhi)</vt:lpstr>
      <vt:lpstr>Buddhova nauka</vt:lpstr>
      <vt:lpstr>Čtyři vznešené pravdy</vt:lpstr>
      <vt:lpstr>Mahájánový buddhismus</vt:lpstr>
      <vt:lpstr>madhjamaka a jógáčára</vt:lpstr>
      <vt:lpstr>Tathágatagarbha</vt:lpstr>
      <vt:lpstr>Setkání čínského světa s buddhismem </vt:lpstr>
      <vt:lpstr>Buddhist adoption in Asia, Mahāyāna Buddhism first entered China through Silk Road.</vt:lpstr>
      <vt:lpstr>Kušánská říše, 2. st- n. l.</vt:lpstr>
      <vt:lpstr>Hedvábná stezka</vt:lpstr>
      <vt:lpstr>Buddhismus a taoismus</vt:lpstr>
      <vt:lpstr>První překlady buddhistických textů do čínštiny </vt:lpstr>
      <vt:lpstr>Lókakšéma v plné práci!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Emptying Out</dc:title>
  <dc:creator>KLR</dc:creator>
  <cp:lastModifiedBy>Gajdošová, Kateřina</cp:lastModifiedBy>
  <cp:revision>94</cp:revision>
  <dcterms:created xsi:type="dcterms:W3CDTF">2016-10-04T13:30:16Z</dcterms:created>
  <dcterms:modified xsi:type="dcterms:W3CDTF">2020-11-16T21:15:00Z</dcterms:modified>
</cp:coreProperties>
</file>