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68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76" r:id="rId14"/>
    <p:sldId id="266" r:id="rId15"/>
    <p:sldId id="274" r:id="rId16"/>
    <p:sldId id="270" r:id="rId17"/>
    <p:sldId id="271" r:id="rId18"/>
    <p:sldId id="272" r:id="rId19"/>
    <p:sldId id="273" r:id="rId20"/>
    <p:sldId id="27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02480-F19C-4E39-A5D2-9EF21F2DAF97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FE50346-10FE-461C-AC05-CD97B9ECBA6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02480-F19C-4E39-A5D2-9EF21F2DAF97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0346-10FE-461C-AC05-CD97B9ECBA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FE50346-10FE-461C-AC05-CD97B9ECBA6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02480-F19C-4E39-A5D2-9EF21F2DAF97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02480-F19C-4E39-A5D2-9EF21F2DAF97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FE50346-10FE-461C-AC05-CD97B9ECBA6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02480-F19C-4E39-A5D2-9EF21F2DAF97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FE50346-10FE-461C-AC05-CD97B9ECBA6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A402480-F19C-4E39-A5D2-9EF21F2DAF97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50346-10FE-461C-AC05-CD97B9ECBA6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02480-F19C-4E39-A5D2-9EF21F2DAF97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FE50346-10FE-461C-AC05-CD97B9ECBA6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02480-F19C-4E39-A5D2-9EF21F2DAF97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FE50346-10FE-461C-AC05-CD97B9ECBA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02480-F19C-4E39-A5D2-9EF21F2DAF97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FE50346-10FE-461C-AC05-CD97B9ECBA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FE50346-10FE-461C-AC05-CD97B9ECBA6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02480-F19C-4E39-A5D2-9EF21F2DAF97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FE50346-10FE-461C-AC05-CD97B9ECBA6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A402480-F19C-4E39-A5D2-9EF21F2DAF97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A402480-F19C-4E39-A5D2-9EF21F2DAF97}" type="datetimeFigureOut">
              <a:rPr lang="cs-CZ" smtClean="0"/>
              <a:pPr/>
              <a:t>23.03.2020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FE50346-10FE-461C-AC05-CD97B9ECBA6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Strategický management a marketing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Distribuční strategie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DC na průmyslových trzích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Přímá = daleko častější než na spotřebitelských trzích</a:t>
            </a:r>
          </a:p>
          <a:p>
            <a:endParaRPr lang="cs-CZ" dirty="0" smtClean="0"/>
          </a:p>
          <a:p>
            <a:r>
              <a:rPr lang="cs-CZ" dirty="0" smtClean="0"/>
              <a:t>Nepřímá = většinou jednoúrovňová (mezipodnikový distributor, který nakupuje zboží od výrobce a obsluhuje převážně menší odběratele. Nabízejí široký sortiment nebo přímo naopak)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DC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Charakterizována vlastnostmi služeb</a:t>
            </a:r>
          </a:p>
          <a:p>
            <a:pPr lvl="2"/>
            <a:r>
              <a:rPr lang="cs-CZ" dirty="0" smtClean="0"/>
              <a:t>Nehmotnost</a:t>
            </a:r>
          </a:p>
          <a:p>
            <a:pPr lvl="2"/>
            <a:r>
              <a:rPr lang="cs-CZ" dirty="0" smtClean="0"/>
              <a:t>Nestálost</a:t>
            </a:r>
          </a:p>
          <a:p>
            <a:pPr lvl="2"/>
            <a:r>
              <a:rPr lang="cs-CZ" dirty="0" smtClean="0"/>
              <a:t>Neoddělitelnost</a:t>
            </a:r>
          </a:p>
          <a:p>
            <a:pPr lvl="2"/>
            <a:r>
              <a:rPr lang="cs-CZ" dirty="0" smtClean="0"/>
              <a:t>Neskladovatelnost</a:t>
            </a:r>
          </a:p>
          <a:p>
            <a:r>
              <a:rPr lang="cs-CZ" dirty="0" smtClean="0"/>
              <a:t>Službu poskytuje většinou její producent</a:t>
            </a:r>
          </a:p>
          <a:p>
            <a:r>
              <a:rPr lang="cs-CZ" dirty="0" smtClean="0"/>
              <a:t>DC ovlivněny novými počítačovými rezervačním systémy CRS a globálními distribučními systémy (GDS)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DC míst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Většinou v rámci CR</a:t>
            </a:r>
          </a:p>
          <a:p>
            <a:r>
              <a:rPr lang="cs-CZ" dirty="0" smtClean="0"/>
              <a:t>Je nabízeno na trhu, ale nelze doručit zákazníkovi</a:t>
            </a:r>
          </a:p>
          <a:p>
            <a:r>
              <a:rPr lang="cs-CZ" dirty="0" smtClean="0"/>
              <a:t>Zákazník musí přijet na místo sám</a:t>
            </a:r>
          </a:p>
          <a:p>
            <a:r>
              <a:rPr lang="cs-CZ" dirty="0" smtClean="0"/>
              <a:t>Volbu DC ovlivňují náklady na zprostředkování, požadovaná úroveň služeb, vlastnosti trhu a dostupnost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distribuční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Intenzivní …</a:t>
            </a:r>
          </a:p>
          <a:p>
            <a:endParaRPr lang="cs-CZ" dirty="0" smtClean="0"/>
          </a:p>
          <a:p>
            <a:r>
              <a:rPr lang="cs-CZ" dirty="0" smtClean="0"/>
              <a:t>Selektivní …</a:t>
            </a:r>
          </a:p>
          <a:p>
            <a:endParaRPr lang="cs-CZ" dirty="0" smtClean="0"/>
          </a:p>
          <a:p>
            <a:r>
              <a:rPr lang="cs-CZ" dirty="0" smtClean="0"/>
              <a:t>Exkluzivní …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0114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Distribuční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Strategie motivace v DC</a:t>
            </a:r>
          </a:p>
          <a:p>
            <a:pPr marL="914400" lvl="1" indent="-514350"/>
            <a:r>
              <a:rPr lang="cs-CZ" dirty="0" smtClean="0"/>
              <a:t>Strategie </a:t>
            </a:r>
            <a:r>
              <a:rPr lang="cs-CZ" dirty="0" err="1" smtClean="0"/>
              <a:t>push</a:t>
            </a:r>
            <a:r>
              <a:rPr lang="cs-CZ" dirty="0" smtClean="0"/>
              <a:t> (tlaku)</a:t>
            </a:r>
          </a:p>
          <a:p>
            <a:pPr marL="914400" lvl="1" indent="-514350"/>
            <a:r>
              <a:rPr lang="cs-CZ" dirty="0" smtClean="0"/>
              <a:t>Strategie </a:t>
            </a:r>
            <a:r>
              <a:rPr lang="cs-CZ" dirty="0" err="1" smtClean="0"/>
              <a:t>pull</a:t>
            </a:r>
            <a:r>
              <a:rPr lang="cs-CZ" dirty="0" smtClean="0"/>
              <a:t> (tahu)</a:t>
            </a:r>
          </a:p>
          <a:p>
            <a:pPr marL="914400" lvl="1" indent="-514350"/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Strategie zaměřená na prostředníky</a:t>
            </a:r>
          </a:p>
          <a:p>
            <a:pPr marL="914400" lvl="1" indent="-514350"/>
            <a:r>
              <a:rPr lang="cs-CZ" dirty="0" smtClean="0"/>
              <a:t>Strategie přizpůsobení</a:t>
            </a:r>
          </a:p>
          <a:p>
            <a:pPr marL="914400" lvl="1" indent="-514350"/>
            <a:r>
              <a:rPr lang="cs-CZ" dirty="0" smtClean="0"/>
              <a:t>Konfliktní strategie</a:t>
            </a:r>
          </a:p>
          <a:p>
            <a:pPr marL="914400" lvl="1" indent="-514350"/>
            <a:r>
              <a:rPr lang="cs-CZ" dirty="0" smtClean="0"/>
              <a:t>Strategie kooperace</a:t>
            </a:r>
          </a:p>
          <a:p>
            <a:pPr marL="914400" lvl="1" indent="-514350"/>
            <a:r>
              <a:rPr lang="cs-CZ" dirty="0" smtClean="0"/>
              <a:t>Strategie úhybná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Místo prodeje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Prodejní místo, jeho materiální i nemateriální prostředí má vliv na rozhodování zákazníka o tom, zda si produkt koupí.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Důležitý je i výběr lokality – polohy, dopravní dostupnost, možnost parkování, dispoziční řešení, výběr a zaškolení personálu, celková atmosféra aj.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Obecné zásady pro volbu stanoviště prodejny/provozovny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 smtClean="0"/>
              <a:t>Stav a vývoj koupěschopnosti v oblasti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Blízkost místa k surovinovým zdrojům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Blízkost místa k odbytu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Blízkost místa ke zdroji pracovních sil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Atraktivita místa, dopravní spojení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Zásobování energií a vodou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Cena místa a délka potřebného pronájmu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Možnost rozšíření podnikání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Existující konkurence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Spádová oblast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b="1" i="1" dirty="0" smtClean="0">
                <a:solidFill>
                  <a:schemeClr val="hlink"/>
                </a:solidFill>
              </a:rPr>
              <a:t>„Spádová oblast je geografická oblast, ze které přicházejí zákazníci do prodejní jednotky“.</a:t>
            </a:r>
          </a:p>
          <a:p>
            <a:pPr>
              <a:buNone/>
            </a:pPr>
            <a:endParaRPr lang="cs-CZ" i="1" dirty="0" smtClean="0">
              <a:solidFill>
                <a:schemeClr val="hlink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chemeClr val="hlink"/>
                </a:solidFill>
              </a:rPr>
              <a:t>Stanovování spádové oblasti:</a:t>
            </a:r>
          </a:p>
          <a:p>
            <a:r>
              <a:rPr lang="cs-CZ" dirty="0" smtClean="0"/>
              <a:t>Přímé dotazování zákazníků na bydliště – slevové karty, věrnostní bonusy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Spádová oblast - index maloobchodní saturace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/>
              <a:t>                        P   x   AE           </a:t>
            </a:r>
          </a:p>
          <a:p>
            <a:pPr>
              <a:buNone/>
            </a:pPr>
            <a:r>
              <a:rPr lang="cs-CZ" dirty="0" smtClean="0"/>
              <a:t>   </a:t>
            </a:r>
            <a:r>
              <a:rPr lang="cs-CZ" b="1" dirty="0" smtClean="0"/>
              <a:t>IMS</a:t>
            </a:r>
            <a:r>
              <a:rPr lang="cs-CZ" dirty="0" smtClean="0"/>
              <a:t>   =   ----------------------</a:t>
            </a:r>
          </a:p>
          <a:p>
            <a:pPr>
              <a:buNone/>
            </a:pPr>
            <a:r>
              <a:rPr lang="cs-CZ" dirty="0" smtClean="0"/>
              <a:t>                              </a:t>
            </a:r>
            <a:r>
              <a:rPr lang="cs-CZ" b="1" dirty="0" smtClean="0"/>
              <a:t>S</a:t>
            </a:r>
          </a:p>
          <a:p>
            <a:pPr>
              <a:buNone/>
            </a:pPr>
            <a:r>
              <a:rPr lang="cs-CZ" sz="3600" b="1" dirty="0" smtClean="0"/>
              <a:t>IMS</a:t>
            </a:r>
            <a:r>
              <a:rPr lang="cs-CZ" b="1" dirty="0" smtClean="0"/>
              <a:t> = </a:t>
            </a:r>
            <a:r>
              <a:rPr lang="cs-CZ" b="1" i="1" dirty="0" smtClean="0">
                <a:solidFill>
                  <a:schemeClr val="hlink"/>
                </a:solidFill>
              </a:rPr>
              <a:t>objem tržeb z prodeje zboží na m</a:t>
            </a:r>
            <a:r>
              <a:rPr lang="cs-CZ" b="1" i="1" baseline="30000" dirty="0" smtClean="0">
                <a:solidFill>
                  <a:schemeClr val="hlink"/>
                </a:solidFill>
              </a:rPr>
              <a:t>2</a:t>
            </a:r>
            <a:endParaRPr lang="cs-CZ" b="1" dirty="0" smtClean="0"/>
          </a:p>
          <a:p>
            <a:pPr>
              <a:buNone/>
            </a:pPr>
            <a:r>
              <a:rPr lang="cs-CZ" sz="3600" b="1" dirty="0" smtClean="0"/>
              <a:t>P</a:t>
            </a:r>
            <a:r>
              <a:rPr lang="cs-CZ" b="1" dirty="0" smtClean="0"/>
              <a:t> = počet lidí v oblasti (pravděpodobných zájemců o určitou výrobkovou řadu)</a:t>
            </a:r>
          </a:p>
          <a:p>
            <a:pPr>
              <a:buNone/>
            </a:pPr>
            <a:r>
              <a:rPr lang="cs-CZ" sz="3600" b="1" dirty="0" smtClean="0"/>
              <a:t>AE</a:t>
            </a:r>
            <a:r>
              <a:rPr lang="cs-CZ" b="1" dirty="0" smtClean="0"/>
              <a:t> = průměrné výdaje za toto zboží na osobu</a:t>
            </a:r>
          </a:p>
          <a:p>
            <a:pPr>
              <a:buNone/>
            </a:pPr>
            <a:r>
              <a:rPr lang="cs-CZ" sz="3600" b="1" dirty="0" smtClean="0"/>
              <a:t>S</a:t>
            </a:r>
            <a:r>
              <a:rPr lang="cs-CZ" b="1" dirty="0" smtClean="0"/>
              <a:t> = celkový prostor věnovaný prodeji tohoto zboží ve všech obchodech v dané oblasti </a:t>
            </a:r>
            <a:r>
              <a:rPr lang="cs-CZ" dirty="0" smtClean="0"/>
              <a:t>              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Spádová oblast: případová studie - restaurace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3600" dirty="0" smtClean="0"/>
              <a:t>Restaurace bude přitahovat hosty v okruhu 10 km, v této oblasti žije 80.000 obyvatel</a:t>
            </a:r>
          </a:p>
          <a:p>
            <a:r>
              <a:rPr lang="cs-CZ" sz="3600" dirty="0" smtClean="0"/>
              <a:t>Odhadneme, že 5% obyvatel chodí občas do restaurace (cca 6x za rok) a jí mimo domov, tj. (6 x 4000 = 24.000 jídel)</a:t>
            </a:r>
          </a:p>
          <a:p>
            <a:r>
              <a:rPr lang="cs-CZ" sz="3600" dirty="0" smtClean="0"/>
              <a:t>Ve spádové oblasti je několik kaváren a restaurací, ale jen tři jsou schopné nám konkurovat. To znamená, že 4 restaurace (včetně nás)  by mohlo za rok navštívit 4000 hostů a že každá restaurace by mohla nabídnout průměrně 6000 jídel.</a:t>
            </a:r>
          </a:p>
          <a:p>
            <a:r>
              <a:rPr lang="cs-CZ" sz="3600" dirty="0" smtClean="0"/>
              <a:t>Naše restaurace bude mít 50 míst u stolu a bude otevřena 300 dní v roce po dobu oběda a večeře.</a:t>
            </a:r>
          </a:p>
          <a:p>
            <a:r>
              <a:rPr lang="cs-CZ" sz="3600" dirty="0" smtClean="0"/>
              <a:t>Celkový počet jídel, které můžeme nabídnout je (300 x 2 x 50 = 30000. Vyjdeme-li z průměru 6000 oproti možným 30000, pak je to pouhých 20%.</a:t>
            </a:r>
          </a:p>
          <a:p>
            <a:r>
              <a:rPr lang="cs-CZ" sz="3600" dirty="0" smtClean="0"/>
              <a:t>80% nevydělává nic. 6000 jídel za rok představuje průměr 5 jídel za dobu oběda nebo večeře, tedy 10 jídel denně, 60 týdně. Jídla se budou pravděpodobně hustit na konec týdne, restaurace bude plně obsazená v sobotu večer. </a:t>
            </a:r>
            <a:r>
              <a:rPr lang="cs-CZ" sz="3600" i="1" dirty="0" smtClean="0">
                <a:solidFill>
                  <a:schemeClr val="hlink"/>
                </a:solidFill>
              </a:rPr>
              <a:t>PERSONÁL SE BUDE NUDIT</a:t>
            </a:r>
            <a:r>
              <a:rPr lang="cs-CZ" sz="3600" dirty="0" smtClean="0">
                <a:solidFill>
                  <a:schemeClr val="hlink"/>
                </a:solidFill>
              </a:rPr>
              <a:t> </a:t>
            </a:r>
            <a:endParaRPr lang="cs-CZ" sz="36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Distribuce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Procesy fyzického přemístění</a:t>
            </a:r>
          </a:p>
          <a:p>
            <a:r>
              <a:rPr lang="cs-CZ" dirty="0" smtClean="0"/>
              <a:t>Změna vlastnických vztahů</a:t>
            </a:r>
          </a:p>
          <a:p>
            <a:r>
              <a:rPr lang="cs-CZ" dirty="0" smtClean="0"/>
              <a:t>Podpůrné činnosti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Klasické pojetí = dodání hodnoty v podobě produktů</a:t>
            </a:r>
          </a:p>
          <a:p>
            <a:r>
              <a:rPr lang="cs-CZ" dirty="0" smtClean="0"/>
              <a:t>V novém pojetí = vytvoření vztahu se zákazníkem,kdy distribuce hodnoty je </a:t>
            </a:r>
            <a:r>
              <a:rPr lang="cs-CZ" dirty="0" err="1" smtClean="0"/>
              <a:t>povýšna</a:t>
            </a:r>
            <a:r>
              <a:rPr lang="cs-CZ" dirty="0" smtClean="0"/>
              <a:t> na tvorbu hodnoty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Spádová oblast - rovnice zlomového bodu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atin typeface="Times New Roman" pitchFamily="18" charset="0"/>
              </a:rPr>
              <a:t>Existují dvě města, A, B. V jaké vzdálenosti od města B začne přitahovat město A zákazníky mnohem silněji, než město B?</a:t>
            </a:r>
          </a:p>
          <a:p>
            <a:pPr eaLnBrk="0" hangingPunct="0">
              <a:buNone/>
            </a:pPr>
            <a:r>
              <a:rPr lang="cs-CZ" b="1" dirty="0" smtClean="0">
                <a:latin typeface="Times New Roman" pitchFamily="18" charset="0"/>
              </a:rPr>
              <a:t>                                      Vzdálenost A - B</a:t>
            </a:r>
          </a:p>
          <a:p>
            <a:pPr eaLnBrk="0" hangingPunct="0"/>
            <a:r>
              <a:rPr lang="cs-CZ" b="1" dirty="0" smtClean="0">
                <a:latin typeface="Times New Roman" pitchFamily="18" charset="0"/>
              </a:rPr>
              <a:t>Zlomový bod =  ---------------------------------------</a:t>
            </a:r>
          </a:p>
          <a:p>
            <a:pPr eaLnBrk="0" hangingPunct="0">
              <a:buNone/>
            </a:pPr>
            <a:r>
              <a:rPr lang="cs-CZ" b="1" dirty="0" smtClean="0">
                <a:latin typeface="Times New Roman" pitchFamily="18" charset="0"/>
              </a:rPr>
              <a:t>                            1  +            Obyvatelstvo A</a:t>
            </a:r>
          </a:p>
          <a:p>
            <a:pPr eaLnBrk="0" hangingPunct="0">
              <a:buNone/>
            </a:pPr>
            <a:r>
              <a:rPr lang="cs-CZ" b="1" dirty="0" smtClean="0">
                <a:latin typeface="Times New Roman" pitchFamily="18" charset="0"/>
              </a:rPr>
              <a:t>                                              ----------------------</a:t>
            </a:r>
          </a:p>
          <a:p>
            <a:pPr eaLnBrk="0" hangingPunct="0">
              <a:buNone/>
            </a:pPr>
            <a:r>
              <a:rPr lang="cs-CZ" b="1" dirty="0" smtClean="0">
                <a:latin typeface="Times New Roman" pitchFamily="18" charset="0"/>
              </a:rPr>
              <a:t>                                                Obyvatelstvo B</a:t>
            </a:r>
            <a:endParaRPr lang="cs-CZ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>
            <a:off x="3707904" y="4365104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3923928" y="4365104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flipV="1">
            <a:off x="4139952" y="3933056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4283968" y="3933056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Hodnotový řetězec</a:t>
            </a:r>
            <a:endParaRPr lang="cs-CZ" dirty="0"/>
          </a:p>
        </p:txBody>
      </p:sp>
      <p:pic>
        <p:nvPicPr>
          <p:cNvPr id="4" name="Zástupný symbol pro obsah 3" descr="Hodnotový+řetězec+podle+Porter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505744" y="1527175"/>
            <a:ext cx="6096000" cy="4572000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Hodnotový řetězec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Zahrnuje všechny aktivity, jimiž firma vytváří produkty a služby, a ty na druhé straně vytvářejí hodnotu pro spotřebitele a přinášejí firmě zisky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Distribuční řetězec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Dodavatelský řetězec sleduje výrobní  a prodejní stránku podnikání. Sleduje vnější prvky podnikání. Řízení DŘ je řízení toků mezi firmami. </a:t>
            </a:r>
          </a:p>
          <a:p>
            <a:r>
              <a:rPr lang="cs-CZ" dirty="0" smtClean="0"/>
              <a:t>Rozdíl mezi dodavatelským řetězcem a distribuční cestou</a:t>
            </a:r>
          </a:p>
          <a:p>
            <a:endParaRPr lang="cs-CZ" dirty="0"/>
          </a:p>
          <a:p>
            <a:r>
              <a:rPr lang="cs-CZ" dirty="0" smtClean="0"/>
              <a:t>Zvolení skladby distribučních cest spadá pod distribuční politiku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Distribuční cesty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Přímá cesta</a:t>
            </a:r>
          </a:p>
          <a:p>
            <a:pPr lvl="1">
              <a:buNone/>
            </a:pPr>
            <a:r>
              <a:rPr lang="cs-CZ" dirty="0" smtClean="0"/>
              <a:t>Výrobce =</a:t>
            </a:r>
            <a:r>
              <a:rPr lang="en-US" dirty="0" smtClean="0"/>
              <a:t>&gt; </a:t>
            </a:r>
            <a:r>
              <a:rPr lang="cs-CZ" dirty="0" smtClean="0"/>
              <a:t>Zákazník</a:t>
            </a:r>
          </a:p>
          <a:p>
            <a:pPr marL="571500" indent="-514350"/>
            <a:endParaRPr lang="cs-CZ" dirty="0"/>
          </a:p>
          <a:p>
            <a:pPr marL="571500" indent="-514350"/>
            <a:r>
              <a:rPr lang="cs-CZ" dirty="0" smtClean="0"/>
              <a:t>Nepřímá cesta je s mezičlánkem</a:t>
            </a:r>
          </a:p>
          <a:p>
            <a:pPr marL="971550" lvl="1" indent="-514350"/>
            <a:r>
              <a:rPr lang="cs-CZ" dirty="0" smtClean="0"/>
              <a:t>Zprostředkovatelé</a:t>
            </a:r>
          </a:p>
          <a:p>
            <a:pPr marL="971550" lvl="1" indent="-514350"/>
            <a:r>
              <a:rPr lang="cs-CZ" dirty="0" smtClean="0"/>
              <a:t>Prostředníci</a:t>
            </a:r>
          </a:p>
          <a:p>
            <a:pPr marL="971550" lvl="1" indent="-514350"/>
            <a:r>
              <a:rPr lang="cs-CZ" dirty="0" smtClean="0"/>
              <a:t>Podpůrné distribuční mezičlánky (firmy poskytující přepravu, poradenské služby, finanční služby aj.)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Mezičlánky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Prostředník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Maloobchod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Velkoobchod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/>
            <a:r>
              <a:rPr lang="cs-CZ" dirty="0" smtClean="0"/>
              <a:t>Zprostředkovatel	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Broker (</a:t>
            </a:r>
            <a:r>
              <a:rPr lang="cs-CZ" dirty="0" err="1" smtClean="0"/>
              <a:t>komisionář</a:t>
            </a:r>
            <a:r>
              <a:rPr lang="cs-CZ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Obchodní zástupce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Aukční síně,…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distribučních cest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Vpřed </a:t>
            </a:r>
          </a:p>
          <a:p>
            <a:r>
              <a:rPr lang="cs-CZ" dirty="0" smtClean="0"/>
              <a:t>Vzad</a:t>
            </a:r>
          </a:p>
          <a:p>
            <a:endParaRPr lang="cs-CZ" dirty="0"/>
          </a:p>
          <a:p>
            <a:r>
              <a:rPr lang="cs-CZ" dirty="0" smtClean="0"/>
              <a:t>Pro výrobky</a:t>
            </a:r>
          </a:p>
          <a:p>
            <a:r>
              <a:rPr lang="cs-CZ" dirty="0" smtClean="0"/>
              <a:t>Pro služby</a:t>
            </a:r>
          </a:p>
          <a:p>
            <a:r>
              <a:rPr lang="cs-CZ" dirty="0" smtClean="0"/>
              <a:t>Pro místa</a:t>
            </a:r>
          </a:p>
          <a:p>
            <a:endParaRPr lang="cs-CZ" dirty="0"/>
          </a:p>
          <a:p>
            <a:r>
              <a:rPr lang="cs-CZ" dirty="0" smtClean="0"/>
              <a:t>Pro spotřebitelské trhy</a:t>
            </a:r>
          </a:p>
          <a:p>
            <a:r>
              <a:rPr lang="cs-CZ" dirty="0" smtClean="0"/>
              <a:t>Pro výrobní trhy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DC na spotřebitelských trzích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Cesta přímá = </a:t>
            </a:r>
            <a:r>
              <a:rPr lang="cs-CZ" dirty="0" err="1" smtClean="0"/>
              <a:t>bezúrovňová</a:t>
            </a:r>
            <a:r>
              <a:rPr lang="cs-CZ" dirty="0" smtClean="0"/>
              <a:t> (osobní, katalog,…)</a:t>
            </a:r>
          </a:p>
          <a:p>
            <a:r>
              <a:rPr lang="cs-CZ" dirty="0" smtClean="0"/>
              <a:t>Cesta nepřímá = </a:t>
            </a:r>
            <a:r>
              <a:rPr lang="cs-CZ" dirty="0" err="1" smtClean="0"/>
              <a:t>několikaúrovňová</a:t>
            </a:r>
            <a:r>
              <a:rPr lang="cs-CZ" dirty="0" smtClean="0"/>
              <a:t> (1,2, 3)</a:t>
            </a:r>
          </a:p>
          <a:p>
            <a:pPr lvl="1"/>
            <a:r>
              <a:rPr lang="cs-CZ" dirty="0" smtClean="0"/>
              <a:t>Jednoúrovňová se začleněním maloobchodu</a:t>
            </a:r>
          </a:p>
          <a:p>
            <a:pPr lvl="1"/>
            <a:r>
              <a:rPr lang="cs-CZ" dirty="0" smtClean="0"/>
              <a:t>Jednoúrovňová se začleněním </a:t>
            </a:r>
            <a:r>
              <a:rPr lang="cs-CZ" dirty="0" err="1" smtClean="0"/>
              <a:t>velkooobchodu</a:t>
            </a:r>
            <a:endParaRPr lang="cs-CZ" dirty="0" smtClean="0"/>
          </a:p>
          <a:p>
            <a:pPr lvl="1"/>
            <a:r>
              <a:rPr lang="cs-CZ" dirty="0" smtClean="0"/>
              <a:t>Jednoúrovňová se začleněním zásilkového obchodu</a:t>
            </a:r>
          </a:p>
          <a:p>
            <a:pPr lvl="1"/>
            <a:endParaRPr lang="cs-CZ" dirty="0"/>
          </a:p>
          <a:p>
            <a:r>
              <a:rPr lang="cs-CZ" dirty="0" err="1" smtClean="0"/>
              <a:t>Multilevel</a:t>
            </a:r>
            <a:r>
              <a:rPr lang="cs-CZ" dirty="0" smtClean="0"/>
              <a:t> marketing = několik úrovní obchodníků, např. </a:t>
            </a:r>
            <a:r>
              <a:rPr lang="cs-CZ" dirty="0" err="1"/>
              <a:t>A</a:t>
            </a:r>
            <a:r>
              <a:rPr lang="cs-CZ" dirty="0" err="1" smtClean="0"/>
              <a:t>von</a:t>
            </a:r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66</TotalTime>
  <Words>780</Words>
  <Application>Microsoft Office PowerPoint</Application>
  <PresentationFormat>Předvádění na obrazovce (4:3)</PresentationFormat>
  <Paragraphs>128</Paragraphs>
  <Slides>20</Slides>
  <Notes>0</Notes>
  <HiddenSlides>2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Georgia</vt:lpstr>
      <vt:lpstr>Times New Roman</vt:lpstr>
      <vt:lpstr>Wingdings</vt:lpstr>
      <vt:lpstr>Wingdings 2</vt:lpstr>
      <vt:lpstr>Administrativní</vt:lpstr>
      <vt:lpstr>Distribuční strategie</vt:lpstr>
      <vt:lpstr>Distribuce</vt:lpstr>
      <vt:lpstr>Hodnotový řetězec</vt:lpstr>
      <vt:lpstr>Hodnotový řetězec</vt:lpstr>
      <vt:lpstr>Distribuční řetězec</vt:lpstr>
      <vt:lpstr>Distribuční cesty</vt:lpstr>
      <vt:lpstr>Mezičlánky</vt:lpstr>
      <vt:lpstr>Typy distribučních cest</vt:lpstr>
      <vt:lpstr>DC na spotřebitelských trzích</vt:lpstr>
      <vt:lpstr>DC na průmyslových trzích</vt:lpstr>
      <vt:lpstr>DC služeb</vt:lpstr>
      <vt:lpstr>DC míst</vt:lpstr>
      <vt:lpstr>Základní distribuční strategie</vt:lpstr>
      <vt:lpstr>Distribuční strategie</vt:lpstr>
      <vt:lpstr>Místo prodeje</vt:lpstr>
      <vt:lpstr>Obecné zásady pro volbu stanoviště prodejny/provozovny</vt:lpstr>
      <vt:lpstr>Spádová oblast</vt:lpstr>
      <vt:lpstr>Spádová oblast - index maloobchodní saturace</vt:lpstr>
      <vt:lpstr>Spádová oblast: případová studie - restaurace</vt:lpstr>
      <vt:lpstr>Spádová oblast - rovnice zlomového bodu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Distribuční strategie</dc:title>
  <dc:creator>Petka</dc:creator>
  <cp:lastModifiedBy>Hewlett-Packard Company</cp:lastModifiedBy>
  <cp:revision>9</cp:revision>
  <dcterms:created xsi:type="dcterms:W3CDTF">2018-04-09T12:37:13Z</dcterms:created>
  <dcterms:modified xsi:type="dcterms:W3CDTF">2020-03-23T15:24:03Z</dcterms:modified>
</cp:coreProperties>
</file>