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0" r:id="rId4"/>
  </p:sldMasterIdLst>
  <p:notesMasterIdLst>
    <p:notesMasterId r:id="rId19"/>
  </p:notesMasterIdLst>
  <p:handoutMasterIdLst>
    <p:handoutMasterId r:id="rId20"/>
  </p:handoutMasterIdLst>
  <p:sldIdLst>
    <p:sldId id="277" r:id="rId5"/>
    <p:sldId id="265" r:id="rId6"/>
    <p:sldId id="274" r:id="rId7"/>
    <p:sldId id="271" r:id="rId8"/>
    <p:sldId id="276" r:id="rId9"/>
    <p:sldId id="278" r:id="rId10"/>
    <p:sldId id="279" r:id="rId11"/>
    <p:sldId id="283" r:id="rId12"/>
    <p:sldId id="266" r:id="rId13"/>
    <p:sldId id="284" r:id="rId14"/>
    <p:sldId id="285" r:id="rId15"/>
    <p:sldId id="267" r:id="rId16"/>
    <p:sldId id="287" r:id="rId17"/>
    <p:sldId id="281" r:id="rId18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08" autoAdjust="0"/>
  </p:normalViewPr>
  <p:slideViewPr>
    <p:cSldViewPr snapToGrid="0">
      <p:cViewPr varScale="1">
        <p:scale>
          <a:sx n="66" d="100"/>
          <a:sy n="66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4EF8F8-CD58-4D56-939C-EAB6C0DF8666}" type="doc">
      <dgm:prSet loTypeId="urn:microsoft.com/office/officeart/2008/layout/LinedList" loCatId="list" qsTypeId="urn:microsoft.com/office/officeart/2005/8/quickstyle/simple1" qsCatId="simple" csTypeId="urn:microsoft.com/office/officeart/2005/8/colors/accent4_3" csCatId="accent4"/>
      <dgm:spPr/>
      <dgm:t>
        <a:bodyPr/>
        <a:lstStyle/>
        <a:p>
          <a:endParaRPr lang="en-US"/>
        </a:p>
      </dgm:t>
    </dgm:pt>
    <dgm:pt modelId="{F888B64E-4B40-4920-826D-F8D392DB3297}">
      <dgm:prSet/>
      <dgm:spPr/>
      <dgm:t>
        <a:bodyPr/>
        <a:lstStyle/>
        <a:p>
          <a:r>
            <a:rPr lang="cs-CZ" dirty="0"/>
            <a:t>Experiment</a:t>
          </a:r>
          <a:endParaRPr lang="en-US" dirty="0"/>
        </a:p>
      </dgm:t>
    </dgm:pt>
    <dgm:pt modelId="{5559825D-DAC4-40B5-B57A-99EA4A1A3462}" type="parTrans" cxnId="{82110618-418E-4958-8415-71DC914E95C9}">
      <dgm:prSet/>
      <dgm:spPr/>
      <dgm:t>
        <a:bodyPr/>
        <a:lstStyle/>
        <a:p>
          <a:endParaRPr lang="en-US"/>
        </a:p>
      </dgm:t>
    </dgm:pt>
    <dgm:pt modelId="{E7D4F832-FA8F-4CD1-B0A7-36C33F1D8285}" type="sibTrans" cxnId="{82110618-418E-4958-8415-71DC914E95C9}">
      <dgm:prSet/>
      <dgm:spPr/>
      <dgm:t>
        <a:bodyPr/>
        <a:lstStyle/>
        <a:p>
          <a:endParaRPr lang="en-US"/>
        </a:p>
      </dgm:t>
    </dgm:pt>
    <dgm:pt modelId="{EE444473-0D5F-4198-8998-3F33CDBED208}">
      <dgm:prSet/>
      <dgm:spPr/>
      <dgm:t>
        <a:bodyPr/>
        <a:lstStyle/>
        <a:p>
          <a:r>
            <a:rPr lang="cs-CZ" dirty="0"/>
            <a:t>Co to je?</a:t>
          </a:r>
          <a:endParaRPr lang="en-US" dirty="0"/>
        </a:p>
      </dgm:t>
    </dgm:pt>
    <dgm:pt modelId="{AE4F5DF9-2C24-4DC9-AE17-AD52C6DE6CD7}" type="parTrans" cxnId="{562E8BD3-11C9-4B8B-B942-5B29433D4A2C}">
      <dgm:prSet/>
      <dgm:spPr/>
      <dgm:t>
        <a:bodyPr/>
        <a:lstStyle/>
        <a:p>
          <a:endParaRPr lang="en-US"/>
        </a:p>
      </dgm:t>
    </dgm:pt>
    <dgm:pt modelId="{511E30A9-4D89-4EE7-BDCB-40273AF78D4A}" type="sibTrans" cxnId="{562E8BD3-11C9-4B8B-B942-5B29433D4A2C}">
      <dgm:prSet/>
      <dgm:spPr/>
      <dgm:t>
        <a:bodyPr/>
        <a:lstStyle/>
        <a:p>
          <a:endParaRPr lang="en-US"/>
        </a:p>
      </dgm:t>
    </dgm:pt>
    <dgm:pt modelId="{335A8908-0CF5-4B87-A562-9F2BBCF57449}">
      <dgm:prSet/>
      <dgm:spPr/>
      <dgm:t>
        <a:bodyPr/>
        <a:lstStyle/>
        <a:p>
          <a:r>
            <a:rPr lang="cs-CZ" dirty="0"/>
            <a:t>Příklady</a:t>
          </a:r>
          <a:endParaRPr lang="en-US" dirty="0"/>
        </a:p>
      </dgm:t>
    </dgm:pt>
    <dgm:pt modelId="{2F40D6DF-9A41-4DF1-AC37-ADFEC4A841B8}" type="parTrans" cxnId="{C683FB84-7794-417F-92B0-72E81D4E0C78}">
      <dgm:prSet/>
      <dgm:spPr/>
      <dgm:t>
        <a:bodyPr/>
        <a:lstStyle/>
        <a:p>
          <a:endParaRPr lang="en-US"/>
        </a:p>
      </dgm:t>
    </dgm:pt>
    <dgm:pt modelId="{B8F3673D-97D9-406E-BB91-1DF6A2C6EAB6}" type="sibTrans" cxnId="{C683FB84-7794-417F-92B0-72E81D4E0C78}">
      <dgm:prSet/>
      <dgm:spPr/>
      <dgm:t>
        <a:bodyPr/>
        <a:lstStyle/>
        <a:p>
          <a:endParaRPr lang="en-US"/>
        </a:p>
      </dgm:t>
    </dgm:pt>
    <dgm:pt modelId="{E5E802FD-FC62-4D62-8E96-DB18453C9535}">
      <dgm:prSet/>
      <dgm:spPr/>
      <dgm:t>
        <a:bodyPr/>
        <a:lstStyle/>
        <a:p>
          <a:r>
            <a:rPr lang="cs-CZ" dirty="0"/>
            <a:t>Propojení s naším tématem</a:t>
          </a:r>
          <a:endParaRPr lang="en-US" dirty="0"/>
        </a:p>
      </dgm:t>
    </dgm:pt>
    <dgm:pt modelId="{9129CDCC-5910-44C5-BCC8-E59FAE93A54C}" type="parTrans" cxnId="{CFBE0FE4-74C6-47A7-B0A1-FE03373FEEB3}">
      <dgm:prSet/>
      <dgm:spPr/>
      <dgm:t>
        <a:bodyPr/>
        <a:lstStyle/>
        <a:p>
          <a:endParaRPr lang="en-US"/>
        </a:p>
      </dgm:t>
    </dgm:pt>
    <dgm:pt modelId="{5C8C0C53-AB84-4253-9183-141FD5B27309}" type="sibTrans" cxnId="{CFBE0FE4-74C6-47A7-B0A1-FE03373FEEB3}">
      <dgm:prSet/>
      <dgm:spPr/>
      <dgm:t>
        <a:bodyPr/>
        <a:lstStyle/>
        <a:p>
          <a:endParaRPr lang="en-US"/>
        </a:p>
      </dgm:t>
    </dgm:pt>
    <dgm:pt modelId="{B710F59F-ED7A-4B34-A24B-F84E0B4F85AC}" type="pres">
      <dgm:prSet presAssocID="{574EF8F8-CD58-4D56-939C-EAB6C0DF8666}" presName="vert0" presStyleCnt="0">
        <dgm:presLayoutVars>
          <dgm:dir/>
          <dgm:animOne val="branch"/>
          <dgm:animLvl val="lvl"/>
        </dgm:presLayoutVars>
      </dgm:prSet>
      <dgm:spPr/>
    </dgm:pt>
    <dgm:pt modelId="{7E539072-10D8-40C2-8275-EB60EB95184E}" type="pres">
      <dgm:prSet presAssocID="{F888B64E-4B40-4920-826D-F8D392DB3297}" presName="thickLine" presStyleLbl="alignNode1" presStyleIdx="0" presStyleCnt="4"/>
      <dgm:spPr/>
    </dgm:pt>
    <dgm:pt modelId="{71CCCB7D-E58F-445D-B5CC-BA3C94864935}" type="pres">
      <dgm:prSet presAssocID="{F888B64E-4B40-4920-826D-F8D392DB3297}" presName="horz1" presStyleCnt="0"/>
      <dgm:spPr/>
    </dgm:pt>
    <dgm:pt modelId="{58A2B620-5689-4162-8068-F8CC87C3D7F6}" type="pres">
      <dgm:prSet presAssocID="{F888B64E-4B40-4920-826D-F8D392DB3297}" presName="tx1" presStyleLbl="revTx" presStyleIdx="0" presStyleCnt="4"/>
      <dgm:spPr/>
    </dgm:pt>
    <dgm:pt modelId="{4F59BE17-AE37-44B5-B403-EC37780BF436}" type="pres">
      <dgm:prSet presAssocID="{F888B64E-4B40-4920-826D-F8D392DB3297}" presName="vert1" presStyleCnt="0"/>
      <dgm:spPr/>
    </dgm:pt>
    <dgm:pt modelId="{81E2925B-F8F3-49CC-8232-EB15AE761A76}" type="pres">
      <dgm:prSet presAssocID="{EE444473-0D5F-4198-8998-3F33CDBED208}" presName="thickLine" presStyleLbl="alignNode1" presStyleIdx="1" presStyleCnt="4"/>
      <dgm:spPr/>
    </dgm:pt>
    <dgm:pt modelId="{010D16C9-6B61-48B9-90A6-36526E065313}" type="pres">
      <dgm:prSet presAssocID="{EE444473-0D5F-4198-8998-3F33CDBED208}" presName="horz1" presStyleCnt="0"/>
      <dgm:spPr/>
    </dgm:pt>
    <dgm:pt modelId="{C6753812-3AF7-4022-A21C-808B5391ECCA}" type="pres">
      <dgm:prSet presAssocID="{EE444473-0D5F-4198-8998-3F33CDBED208}" presName="tx1" presStyleLbl="revTx" presStyleIdx="1" presStyleCnt="4"/>
      <dgm:spPr/>
    </dgm:pt>
    <dgm:pt modelId="{0A0FD183-4029-4AFD-9462-F886D8346AE7}" type="pres">
      <dgm:prSet presAssocID="{EE444473-0D5F-4198-8998-3F33CDBED208}" presName="vert1" presStyleCnt="0"/>
      <dgm:spPr/>
    </dgm:pt>
    <dgm:pt modelId="{298D1B71-B926-4B43-894D-D60A91F77949}" type="pres">
      <dgm:prSet presAssocID="{335A8908-0CF5-4B87-A562-9F2BBCF57449}" presName="thickLine" presStyleLbl="alignNode1" presStyleIdx="2" presStyleCnt="4"/>
      <dgm:spPr/>
    </dgm:pt>
    <dgm:pt modelId="{E573D1AC-3E45-4518-953E-760CB89D0E10}" type="pres">
      <dgm:prSet presAssocID="{335A8908-0CF5-4B87-A562-9F2BBCF57449}" presName="horz1" presStyleCnt="0"/>
      <dgm:spPr/>
    </dgm:pt>
    <dgm:pt modelId="{3D5D4AA5-1C16-41BE-8D04-5C7D5BB80A4D}" type="pres">
      <dgm:prSet presAssocID="{335A8908-0CF5-4B87-A562-9F2BBCF57449}" presName="tx1" presStyleLbl="revTx" presStyleIdx="2" presStyleCnt="4"/>
      <dgm:spPr/>
    </dgm:pt>
    <dgm:pt modelId="{1CFCF077-C09C-4DBC-A113-3F96CE4C9FEE}" type="pres">
      <dgm:prSet presAssocID="{335A8908-0CF5-4B87-A562-9F2BBCF57449}" presName="vert1" presStyleCnt="0"/>
      <dgm:spPr/>
    </dgm:pt>
    <dgm:pt modelId="{575ED4A6-7C73-4BC2-9AE3-A943A1BBDE53}" type="pres">
      <dgm:prSet presAssocID="{E5E802FD-FC62-4D62-8E96-DB18453C9535}" presName="thickLine" presStyleLbl="alignNode1" presStyleIdx="3" presStyleCnt="4"/>
      <dgm:spPr/>
    </dgm:pt>
    <dgm:pt modelId="{CCB94991-83D6-4FC2-932B-ABE9CF72EA9B}" type="pres">
      <dgm:prSet presAssocID="{E5E802FD-FC62-4D62-8E96-DB18453C9535}" presName="horz1" presStyleCnt="0"/>
      <dgm:spPr/>
    </dgm:pt>
    <dgm:pt modelId="{BD6C0ECC-1251-458B-82D5-5C0EC6F001FB}" type="pres">
      <dgm:prSet presAssocID="{E5E802FD-FC62-4D62-8E96-DB18453C9535}" presName="tx1" presStyleLbl="revTx" presStyleIdx="3" presStyleCnt="4"/>
      <dgm:spPr/>
    </dgm:pt>
    <dgm:pt modelId="{6FF77709-9F22-4AA3-A36B-EC1ED18E4F3A}" type="pres">
      <dgm:prSet presAssocID="{E5E802FD-FC62-4D62-8E96-DB18453C9535}" presName="vert1" presStyleCnt="0"/>
      <dgm:spPr/>
    </dgm:pt>
  </dgm:ptLst>
  <dgm:cxnLst>
    <dgm:cxn modelId="{DA172C12-DDA5-4341-B09D-A0A075B45ABF}" type="presOf" srcId="{F888B64E-4B40-4920-826D-F8D392DB3297}" destId="{58A2B620-5689-4162-8068-F8CC87C3D7F6}" srcOrd="0" destOrd="0" presId="urn:microsoft.com/office/officeart/2008/layout/LinedList"/>
    <dgm:cxn modelId="{82110618-418E-4958-8415-71DC914E95C9}" srcId="{574EF8F8-CD58-4D56-939C-EAB6C0DF8666}" destId="{F888B64E-4B40-4920-826D-F8D392DB3297}" srcOrd="0" destOrd="0" parTransId="{5559825D-DAC4-40B5-B57A-99EA4A1A3462}" sibTransId="{E7D4F832-FA8F-4CD1-B0A7-36C33F1D8285}"/>
    <dgm:cxn modelId="{C51B3E4C-6C8D-4A55-907F-69EAB5E05077}" type="presOf" srcId="{335A8908-0CF5-4B87-A562-9F2BBCF57449}" destId="{3D5D4AA5-1C16-41BE-8D04-5C7D5BB80A4D}" srcOrd="0" destOrd="0" presId="urn:microsoft.com/office/officeart/2008/layout/LinedList"/>
    <dgm:cxn modelId="{C683FB84-7794-417F-92B0-72E81D4E0C78}" srcId="{574EF8F8-CD58-4D56-939C-EAB6C0DF8666}" destId="{335A8908-0CF5-4B87-A562-9F2BBCF57449}" srcOrd="2" destOrd="0" parTransId="{2F40D6DF-9A41-4DF1-AC37-ADFEC4A841B8}" sibTransId="{B8F3673D-97D9-406E-BB91-1DF6A2C6EAB6}"/>
    <dgm:cxn modelId="{D8FE0C86-FF26-4138-8ABA-B90466CE4C58}" type="presOf" srcId="{E5E802FD-FC62-4D62-8E96-DB18453C9535}" destId="{BD6C0ECC-1251-458B-82D5-5C0EC6F001FB}" srcOrd="0" destOrd="0" presId="urn:microsoft.com/office/officeart/2008/layout/LinedList"/>
    <dgm:cxn modelId="{40A7BEAC-269C-4D97-8A1E-1CC0853C7BFA}" type="presOf" srcId="{574EF8F8-CD58-4D56-939C-EAB6C0DF8666}" destId="{B710F59F-ED7A-4B34-A24B-F84E0B4F85AC}" srcOrd="0" destOrd="0" presId="urn:microsoft.com/office/officeart/2008/layout/LinedList"/>
    <dgm:cxn modelId="{562E8BD3-11C9-4B8B-B942-5B29433D4A2C}" srcId="{574EF8F8-CD58-4D56-939C-EAB6C0DF8666}" destId="{EE444473-0D5F-4198-8998-3F33CDBED208}" srcOrd="1" destOrd="0" parTransId="{AE4F5DF9-2C24-4DC9-AE17-AD52C6DE6CD7}" sibTransId="{511E30A9-4D89-4EE7-BDCB-40273AF78D4A}"/>
    <dgm:cxn modelId="{CFBE0FE4-74C6-47A7-B0A1-FE03373FEEB3}" srcId="{574EF8F8-CD58-4D56-939C-EAB6C0DF8666}" destId="{E5E802FD-FC62-4D62-8E96-DB18453C9535}" srcOrd="3" destOrd="0" parTransId="{9129CDCC-5910-44C5-BCC8-E59FAE93A54C}" sibTransId="{5C8C0C53-AB84-4253-9183-141FD5B27309}"/>
    <dgm:cxn modelId="{A85233E6-82E9-4EA2-B96F-A970797B632E}" type="presOf" srcId="{EE444473-0D5F-4198-8998-3F33CDBED208}" destId="{C6753812-3AF7-4022-A21C-808B5391ECCA}" srcOrd="0" destOrd="0" presId="urn:microsoft.com/office/officeart/2008/layout/LinedList"/>
    <dgm:cxn modelId="{C592A9CF-4EC1-4DE5-AD23-7201CB51B4C0}" type="presParOf" srcId="{B710F59F-ED7A-4B34-A24B-F84E0B4F85AC}" destId="{7E539072-10D8-40C2-8275-EB60EB95184E}" srcOrd="0" destOrd="0" presId="urn:microsoft.com/office/officeart/2008/layout/LinedList"/>
    <dgm:cxn modelId="{0C53C79F-9FA8-4D57-A798-F0CFDDC60969}" type="presParOf" srcId="{B710F59F-ED7A-4B34-A24B-F84E0B4F85AC}" destId="{71CCCB7D-E58F-445D-B5CC-BA3C94864935}" srcOrd="1" destOrd="0" presId="urn:microsoft.com/office/officeart/2008/layout/LinedList"/>
    <dgm:cxn modelId="{808F8E73-FF4C-42FD-8703-F4B133741C19}" type="presParOf" srcId="{71CCCB7D-E58F-445D-B5CC-BA3C94864935}" destId="{58A2B620-5689-4162-8068-F8CC87C3D7F6}" srcOrd="0" destOrd="0" presId="urn:microsoft.com/office/officeart/2008/layout/LinedList"/>
    <dgm:cxn modelId="{C2054777-7686-4032-A0C7-EF0BF8D331D1}" type="presParOf" srcId="{71CCCB7D-E58F-445D-B5CC-BA3C94864935}" destId="{4F59BE17-AE37-44B5-B403-EC37780BF436}" srcOrd="1" destOrd="0" presId="urn:microsoft.com/office/officeart/2008/layout/LinedList"/>
    <dgm:cxn modelId="{2DA4BA83-4E88-4C7E-90E3-5E2B1F018F59}" type="presParOf" srcId="{B710F59F-ED7A-4B34-A24B-F84E0B4F85AC}" destId="{81E2925B-F8F3-49CC-8232-EB15AE761A76}" srcOrd="2" destOrd="0" presId="urn:microsoft.com/office/officeart/2008/layout/LinedList"/>
    <dgm:cxn modelId="{EE4A89B8-6D8B-4629-9EDB-102CD733FA8E}" type="presParOf" srcId="{B710F59F-ED7A-4B34-A24B-F84E0B4F85AC}" destId="{010D16C9-6B61-48B9-90A6-36526E065313}" srcOrd="3" destOrd="0" presId="urn:microsoft.com/office/officeart/2008/layout/LinedList"/>
    <dgm:cxn modelId="{5539BBFE-23EB-43A1-9EE0-027ABD8AA542}" type="presParOf" srcId="{010D16C9-6B61-48B9-90A6-36526E065313}" destId="{C6753812-3AF7-4022-A21C-808B5391ECCA}" srcOrd="0" destOrd="0" presId="urn:microsoft.com/office/officeart/2008/layout/LinedList"/>
    <dgm:cxn modelId="{C1767C26-1FE4-455D-B09C-90D305295FE6}" type="presParOf" srcId="{010D16C9-6B61-48B9-90A6-36526E065313}" destId="{0A0FD183-4029-4AFD-9462-F886D8346AE7}" srcOrd="1" destOrd="0" presId="urn:microsoft.com/office/officeart/2008/layout/LinedList"/>
    <dgm:cxn modelId="{4679D80A-A4E6-4CA8-8EB4-5D82BAEAB62B}" type="presParOf" srcId="{B710F59F-ED7A-4B34-A24B-F84E0B4F85AC}" destId="{298D1B71-B926-4B43-894D-D60A91F77949}" srcOrd="4" destOrd="0" presId="urn:microsoft.com/office/officeart/2008/layout/LinedList"/>
    <dgm:cxn modelId="{7809A1A7-FE45-4E08-B59A-A995D6747962}" type="presParOf" srcId="{B710F59F-ED7A-4B34-A24B-F84E0B4F85AC}" destId="{E573D1AC-3E45-4518-953E-760CB89D0E10}" srcOrd="5" destOrd="0" presId="urn:microsoft.com/office/officeart/2008/layout/LinedList"/>
    <dgm:cxn modelId="{ECC36FB2-F8B3-4655-BF19-90AAE5ECDE0C}" type="presParOf" srcId="{E573D1AC-3E45-4518-953E-760CB89D0E10}" destId="{3D5D4AA5-1C16-41BE-8D04-5C7D5BB80A4D}" srcOrd="0" destOrd="0" presId="urn:microsoft.com/office/officeart/2008/layout/LinedList"/>
    <dgm:cxn modelId="{F188C90A-070B-48F8-9F13-355635927A5E}" type="presParOf" srcId="{E573D1AC-3E45-4518-953E-760CB89D0E10}" destId="{1CFCF077-C09C-4DBC-A113-3F96CE4C9FEE}" srcOrd="1" destOrd="0" presId="urn:microsoft.com/office/officeart/2008/layout/LinedList"/>
    <dgm:cxn modelId="{37411E18-2A19-4AAB-B26F-389A02E9AF39}" type="presParOf" srcId="{B710F59F-ED7A-4B34-A24B-F84E0B4F85AC}" destId="{575ED4A6-7C73-4BC2-9AE3-A943A1BBDE53}" srcOrd="6" destOrd="0" presId="urn:microsoft.com/office/officeart/2008/layout/LinedList"/>
    <dgm:cxn modelId="{3ABF0257-62CE-49B0-A652-0994504A6630}" type="presParOf" srcId="{B710F59F-ED7A-4B34-A24B-F84E0B4F85AC}" destId="{CCB94991-83D6-4FC2-932B-ABE9CF72EA9B}" srcOrd="7" destOrd="0" presId="urn:microsoft.com/office/officeart/2008/layout/LinedList"/>
    <dgm:cxn modelId="{24F22FC2-B090-4AB8-B236-C6D253662130}" type="presParOf" srcId="{CCB94991-83D6-4FC2-932B-ABE9CF72EA9B}" destId="{BD6C0ECC-1251-458B-82D5-5C0EC6F001FB}" srcOrd="0" destOrd="0" presId="urn:microsoft.com/office/officeart/2008/layout/LinedList"/>
    <dgm:cxn modelId="{49EAE716-DF6B-4E46-9B2C-2D76305AEB25}" type="presParOf" srcId="{CCB94991-83D6-4FC2-932B-ABE9CF72EA9B}" destId="{6FF77709-9F22-4AA3-A36B-EC1ED18E4F3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539072-10D8-40C2-8275-EB60EB95184E}">
      <dsp:nvSpPr>
        <dsp:cNvPr id="0" name=""/>
        <dsp:cNvSpPr/>
      </dsp:nvSpPr>
      <dsp:spPr>
        <a:xfrm>
          <a:off x="0" y="0"/>
          <a:ext cx="8947150" cy="0"/>
        </a:xfrm>
        <a:prstGeom prst="line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A2B620-5689-4162-8068-F8CC87C3D7F6}">
      <dsp:nvSpPr>
        <dsp:cNvPr id="0" name=""/>
        <dsp:cNvSpPr/>
      </dsp:nvSpPr>
      <dsp:spPr>
        <a:xfrm>
          <a:off x="0" y="0"/>
          <a:ext cx="8947150" cy="1048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Experiment</a:t>
          </a:r>
          <a:endParaRPr lang="en-US" sz="4800" kern="1200" dirty="0"/>
        </a:p>
      </dsp:txBody>
      <dsp:txXfrm>
        <a:off x="0" y="0"/>
        <a:ext cx="8947150" cy="1048940"/>
      </dsp:txXfrm>
    </dsp:sp>
    <dsp:sp modelId="{81E2925B-F8F3-49CC-8232-EB15AE761A76}">
      <dsp:nvSpPr>
        <dsp:cNvPr id="0" name=""/>
        <dsp:cNvSpPr/>
      </dsp:nvSpPr>
      <dsp:spPr>
        <a:xfrm>
          <a:off x="0" y="1048940"/>
          <a:ext cx="8947150" cy="0"/>
        </a:xfrm>
        <a:prstGeom prst="line">
          <a:avLst/>
        </a:prstGeom>
        <a:solidFill>
          <a:schemeClr val="accent4">
            <a:shade val="80000"/>
            <a:hueOff val="-55004"/>
            <a:satOff val="-308"/>
            <a:lumOff val="7888"/>
            <a:alphaOff val="0"/>
          </a:schemeClr>
        </a:solidFill>
        <a:ln w="19050" cap="rnd" cmpd="sng" algn="ctr">
          <a:solidFill>
            <a:schemeClr val="accent4">
              <a:shade val="80000"/>
              <a:hueOff val="-55004"/>
              <a:satOff val="-308"/>
              <a:lumOff val="78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53812-3AF7-4022-A21C-808B5391ECCA}">
      <dsp:nvSpPr>
        <dsp:cNvPr id="0" name=""/>
        <dsp:cNvSpPr/>
      </dsp:nvSpPr>
      <dsp:spPr>
        <a:xfrm>
          <a:off x="0" y="1048940"/>
          <a:ext cx="8947150" cy="1048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Co to je?</a:t>
          </a:r>
          <a:endParaRPr lang="en-US" sz="4800" kern="1200" dirty="0"/>
        </a:p>
      </dsp:txBody>
      <dsp:txXfrm>
        <a:off x="0" y="1048940"/>
        <a:ext cx="8947150" cy="1048940"/>
      </dsp:txXfrm>
    </dsp:sp>
    <dsp:sp modelId="{298D1B71-B926-4B43-894D-D60A91F77949}">
      <dsp:nvSpPr>
        <dsp:cNvPr id="0" name=""/>
        <dsp:cNvSpPr/>
      </dsp:nvSpPr>
      <dsp:spPr>
        <a:xfrm>
          <a:off x="0" y="2097880"/>
          <a:ext cx="8947150" cy="0"/>
        </a:xfrm>
        <a:prstGeom prst="line">
          <a:avLst/>
        </a:prstGeom>
        <a:solidFill>
          <a:schemeClr val="accent4">
            <a:shade val="80000"/>
            <a:hueOff val="-110007"/>
            <a:satOff val="-615"/>
            <a:lumOff val="15776"/>
            <a:alphaOff val="0"/>
          </a:schemeClr>
        </a:solidFill>
        <a:ln w="19050" cap="rnd" cmpd="sng" algn="ctr">
          <a:solidFill>
            <a:schemeClr val="accent4">
              <a:shade val="80000"/>
              <a:hueOff val="-110007"/>
              <a:satOff val="-615"/>
              <a:lumOff val="157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5D4AA5-1C16-41BE-8D04-5C7D5BB80A4D}">
      <dsp:nvSpPr>
        <dsp:cNvPr id="0" name=""/>
        <dsp:cNvSpPr/>
      </dsp:nvSpPr>
      <dsp:spPr>
        <a:xfrm>
          <a:off x="0" y="2097881"/>
          <a:ext cx="8947150" cy="1048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Příklady</a:t>
          </a:r>
          <a:endParaRPr lang="en-US" sz="4800" kern="1200" dirty="0"/>
        </a:p>
      </dsp:txBody>
      <dsp:txXfrm>
        <a:off x="0" y="2097881"/>
        <a:ext cx="8947150" cy="1048940"/>
      </dsp:txXfrm>
    </dsp:sp>
    <dsp:sp modelId="{575ED4A6-7C73-4BC2-9AE3-A943A1BBDE53}">
      <dsp:nvSpPr>
        <dsp:cNvPr id="0" name=""/>
        <dsp:cNvSpPr/>
      </dsp:nvSpPr>
      <dsp:spPr>
        <a:xfrm>
          <a:off x="0" y="3146821"/>
          <a:ext cx="8947150" cy="0"/>
        </a:xfrm>
        <a:prstGeom prst="line">
          <a:avLst/>
        </a:prstGeom>
        <a:solidFill>
          <a:schemeClr val="accent4">
            <a:shade val="80000"/>
            <a:hueOff val="-165011"/>
            <a:satOff val="-923"/>
            <a:lumOff val="23664"/>
            <a:alphaOff val="0"/>
          </a:schemeClr>
        </a:solidFill>
        <a:ln w="19050" cap="rnd" cmpd="sng" algn="ctr">
          <a:solidFill>
            <a:schemeClr val="accent4">
              <a:shade val="80000"/>
              <a:hueOff val="-165011"/>
              <a:satOff val="-923"/>
              <a:lumOff val="236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6C0ECC-1251-458B-82D5-5C0EC6F001FB}">
      <dsp:nvSpPr>
        <dsp:cNvPr id="0" name=""/>
        <dsp:cNvSpPr/>
      </dsp:nvSpPr>
      <dsp:spPr>
        <a:xfrm>
          <a:off x="0" y="3146821"/>
          <a:ext cx="8947150" cy="10489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Propojení s naším tématem</a:t>
          </a:r>
          <a:endParaRPr lang="en-US" sz="4800" kern="1200" dirty="0"/>
        </a:p>
      </dsp:txBody>
      <dsp:txXfrm>
        <a:off x="0" y="3146821"/>
        <a:ext cx="8947150" cy="1048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>
            <a:extLst>
              <a:ext uri="{FF2B5EF4-FFF2-40B4-BE49-F238E27FC236}">
                <a16:creationId xmlns:a16="http://schemas.microsoft.com/office/drawing/2014/main" id="{FCD5339C-519D-4230-BF0C-1BF09A2FE2D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3982FE9-1227-454F-8FBE-5D49EEFEFD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A69902D-3675-4695-A73F-78AE0B25B505}" type="datetime1">
              <a:rPr lang="cs-CZ" smtClean="0"/>
              <a:t>01.12.2020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2C515AC-387D-4DC2-8066-2F960E1511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CA55534-4B86-498E-A9D9-C98A3290DC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D9C5148-8ED6-434E-BA59-EF48324382B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995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96E8-A1B9-4852-AFA8-A9B14BF58AC7}" type="datetime1">
              <a:rPr lang="cs-CZ" smtClean="0"/>
              <a:pPr/>
              <a:t>01.12.2020</a:t>
            </a:fld>
            <a:endParaRPr lang="cs-CZ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ED33291-C0D9-4415-AEC4-F67D377A5ADC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29030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F308DA0-455B-42B2-A335-135B9F71D414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89016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6CAB28-87C2-42F6-AE8C-0EBFF524DD6A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6321575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6CAB28-87C2-42F6-AE8C-0EBFF524DD6A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15830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6CAB28-87C2-42F6-AE8C-0EBFF524DD6A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283851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6CAB28-87C2-42F6-AE8C-0EBFF524DD6A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1971084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6CAB28-87C2-42F6-AE8C-0EBFF524DD6A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7896126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6CAB28-87C2-42F6-AE8C-0EBFF524DD6A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4629518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8B1A6E5-FCD2-4FA7-B635-56DC55B31F46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39123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A42346F-731E-4926-9F23-29AE257CD422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659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6CAB28-87C2-42F6-AE8C-0EBFF524DD6A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2923907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6CAB28-87C2-42F6-AE8C-0EBFF524DD6A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4284693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6CAB28-87C2-42F6-AE8C-0EBFF524DD6A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0572089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51090E3-3330-4D56-9C62-2B5CC8D9B09D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97268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6CAB28-87C2-42F6-AE8C-0EBFF524DD6A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4684614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06CAB28-87C2-42F6-AE8C-0EBFF524DD6A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4647663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1F87155-5431-45CA-860F-1EFDE65A1D2C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1922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F8D197A-3C4C-4BE9-B5E0-3281E33D506B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5111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fld id="{206CAB28-87C2-42F6-AE8C-0EBFF524DD6A}" type="datetime1">
              <a:rPr lang="cs-CZ" noProof="0" smtClean="0"/>
              <a:t>01.12.2020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7622351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  <p:sldLayoutId id="2147483884" r:id="rId14"/>
    <p:sldLayoutId id="2147483885" r:id="rId15"/>
    <p:sldLayoutId id="2147483886" r:id="rId16"/>
    <p:sldLayoutId id="214748388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f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WSxSQsspi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Heuristiky a kognitivní zkreslení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Tereza Gardianová</a:t>
            </a:r>
          </a:p>
        </p:txBody>
      </p:sp>
    </p:spTree>
    <p:extLst>
      <p:ext uri="{BB962C8B-B14F-4D97-AF65-F5344CB8AC3E}">
        <p14:creationId xmlns:p14="http://schemas.microsoft.com/office/powerpoint/2010/main" val="921041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0AD85B-75C7-4D28-B10B-8815AD7AF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Thaler</a:t>
            </a:r>
            <a:r>
              <a:rPr lang="cs-CZ" dirty="0"/>
              <a:t> - </a:t>
            </a:r>
            <a:r>
              <a:rPr lang="cs-CZ" dirty="0" err="1"/>
              <a:t>nudge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0F776C-875D-447A-966C-7D6AAD26B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způsob, jak lidé myslí, můžeme navrhnout prostředí, v němž pro ně bude jednodušší vybrat si tu nejlepší alternativu pro sebe, své prostředí a společnost</a:t>
            </a:r>
          </a:p>
          <a:p>
            <a:r>
              <a:rPr lang="cs-CZ" dirty="0"/>
              <a:t>Architektura výběru</a:t>
            </a:r>
          </a:p>
          <a:p>
            <a:r>
              <a:rPr lang="cs-CZ" dirty="0"/>
              <a:t>Zdravotní systém </a:t>
            </a:r>
          </a:p>
          <a:p>
            <a:r>
              <a:rPr lang="cs-CZ" dirty="0"/>
              <a:t>Byznys, politologie</a:t>
            </a:r>
          </a:p>
          <a:p>
            <a:r>
              <a:rPr lang="cs-CZ" dirty="0"/>
              <a:t>Penzijní spoření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559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E4E366E-272A-409E-840F-9A6A64A9E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21560C-E4AB-4287-A29C-3F6916794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DF6CFF07-D953-4F9C-9A0E-E0A6AACB6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EBB9568-3792-43AE-B834-D56BB90B5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EBEBEB"/>
                </a:solidFill>
              </a:rPr>
              <a:t>Framing </a:t>
            </a:r>
            <a:endParaRPr lang="en-US">
              <a:solidFill>
                <a:srgbClr val="EBEBEB"/>
              </a:solidFill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DAA4FEEE-0B5F-41BF-825D-60F9FB089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EB649E-BAB2-4DE6-B9D2-5B43388DB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548281"/>
            <a:ext cx="5122606" cy="3658689"/>
          </a:xfrm>
        </p:spPr>
        <p:txBody>
          <a:bodyPr>
            <a:normAutofit/>
          </a:bodyPr>
          <a:lstStyle/>
          <a:p>
            <a:r>
              <a:rPr lang="cs-CZ" dirty="0"/>
              <a:t>lidé</a:t>
            </a:r>
            <a:r>
              <a:rPr lang="en-US" dirty="0"/>
              <a:t> </a:t>
            </a:r>
            <a:r>
              <a:rPr lang="cs-CZ" dirty="0"/>
              <a:t>rozhodují</a:t>
            </a:r>
            <a:r>
              <a:rPr lang="en-US" dirty="0"/>
              <a:t> o </a:t>
            </a:r>
            <a:r>
              <a:rPr lang="en-US" dirty="0" err="1"/>
              <a:t>možnostech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toho, </a:t>
            </a:r>
            <a:r>
              <a:rPr lang="en-US" dirty="0" err="1"/>
              <a:t>zda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 </a:t>
            </a:r>
            <a:r>
              <a:rPr lang="en-US" dirty="0" err="1"/>
              <a:t>prezentovány</a:t>
            </a:r>
            <a:r>
              <a:rPr lang="en-US" dirty="0"/>
              <a:t> s </a:t>
            </a:r>
            <a:r>
              <a:rPr lang="en-US" dirty="0" err="1"/>
              <a:t>pozitivními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negativními</a:t>
            </a:r>
            <a:r>
              <a:rPr lang="en-US" dirty="0"/>
              <a:t> </a:t>
            </a:r>
            <a:r>
              <a:rPr lang="en-US" dirty="0" err="1"/>
              <a:t>konotacemi</a:t>
            </a:r>
            <a:endParaRPr lang="cs-CZ" dirty="0"/>
          </a:p>
          <a:p>
            <a:endParaRPr lang="en-US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56CC4E10-EABA-4EC3-9344-DF98EB2E0D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1619129"/>
              </p:ext>
            </p:extLst>
          </p:nvPr>
        </p:nvGraphicFramePr>
        <p:xfrm>
          <a:off x="6091916" y="2984894"/>
          <a:ext cx="5451629" cy="3032091"/>
        </p:xfrm>
        <a:graphic>
          <a:graphicData uri="http://schemas.openxmlformats.org/drawingml/2006/table">
            <a:tbl>
              <a:tblPr>
                <a:solidFill>
                  <a:schemeClr val="bg1"/>
                </a:solidFill>
                <a:tableStyleId>{5C22544A-7EE6-4342-B048-85BDC9FD1C3A}</a:tableStyleId>
              </a:tblPr>
              <a:tblGrid>
                <a:gridCol w="1215443">
                  <a:extLst>
                    <a:ext uri="{9D8B030D-6E8A-4147-A177-3AD203B41FA5}">
                      <a16:colId xmlns:a16="http://schemas.microsoft.com/office/drawing/2014/main" val="90221967"/>
                    </a:ext>
                  </a:extLst>
                </a:gridCol>
                <a:gridCol w="2007373">
                  <a:extLst>
                    <a:ext uri="{9D8B030D-6E8A-4147-A177-3AD203B41FA5}">
                      <a16:colId xmlns:a16="http://schemas.microsoft.com/office/drawing/2014/main" val="2586544397"/>
                    </a:ext>
                  </a:extLst>
                </a:gridCol>
                <a:gridCol w="2228813">
                  <a:extLst>
                    <a:ext uri="{9D8B030D-6E8A-4147-A177-3AD203B41FA5}">
                      <a16:colId xmlns:a16="http://schemas.microsoft.com/office/drawing/2014/main" val="1817229327"/>
                    </a:ext>
                  </a:extLst>
                </a:gridCol>
              </a:tblGrid>
              <a:tr h="1520505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Positive</a:t>
                      </a:r>
                      <a:endParaRPr lang="cs-CZ" sz="17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521" marR="108093" marT="108093" marB="108093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"Saves 200 lives"</a:t>
                      </a:r>
                      <a:endParaRPr lang="cs-CZ" sz="17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521" marR="108093" marT="108093" marB="108093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"A 33% chance of saving all 600 people, 66% possibility of saving no one."</a:t>
                      </a:r>
                      <a:endParaRPr lang="en-US" sz="17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521" marR="108093" marT="108093" marB="108093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3255118"/>
                  </a:ext>
                </a:extLst>
              </a:tr>
              <a:tr h="1268289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Negative</a:t>
                      </a:r>
                      <a:endParaRPr lang="cs-CZ" sz="17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521" marR="108093" marT="108093" marB="108093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7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"400 people will die"</a:t>
                      </a:r>
                      <a:endParaRPr lang="cs-CZ" sz="17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521" marR="108093" marT="108093" marB="108093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"A 33% chance that no people will die, 66% probability that all 600 will die."</a:t>
                      </a:r>
                      <a:endParaRPr lang="en-US" sz="17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521" marR="108093" marT="108093" marB="108093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457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203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8B76B0-66A6-4B30-9CBF-41DFDF919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Propojení s naším tématem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2E00A-37A2-4F93-837B-AF222FF57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nedůvěra k lidem, jenž si něčeho „nevšimli“ </a:t>
            </a:r>
          </a:p>
          <a:p>
            <a:pPr lvl="1"/>
            <a:r>
              <a:rPr lang="cs-CZ" dirty="0"/>
              <a:t>přeceňování vlastní spolehlivosti</a:t>
            </a:r>
          </a:p>
          <a:p>
            <a:pPr lvl="1"/>
            <a:r>
              <a:rPr lang="cs-CZ" dirty="0"/>
              <a:t>nedostatečná kontrola</a:t>
            </a:r>
          </a:p>
          <a:p>
            <a:pPr lvl="1"/>
            <a:r>
              <a:rPr lang="cs-CZ" dirty="0"/>
              <a:t>Nedokážeme vyhodnotit situaci správně</a:t>
            </a:r>
          </a:p>
          <a:p>
            <a:pPr lvl="1"/>
            <a:r>
              <a:rPr lang="cs-CZ" dirty="0"/>
              <a:t>Jsme lehce ovlivnitelní (vnějšími faktory) – reklama, média</a:t>
            </a:r>
          </a:p>
          <a:p>
            <a:pPr lvl="1"/>
            <a:r>
              <a:rPr lang="cs-CZ" dirty="0"/>
              <a:t>Neuvědomujeme si všechny důvody proč jsme se nějak rozhodli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31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D252CA-06A4-45B9-BA71-59435CE22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endParaRPr lang="en-US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717ADD-27E0-4B83-ACDE-3987651FDE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Tereza Gardianová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57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F2939-560D-4AB6-A3D9-80E15D85F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84A899-F5BC-45B9-B0D4-4B7E336DD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Haselton</a:t>
            </a:r>
            <a:r>
              <a:rPr lang="en-US" dirty="0"/>
              <a:t> MG, Nettle D, Andrews PW (2005). "The evolution of cognitive bias.". In Buss DM (ed.). The Handbook of Evolutionary Psychology (PDF). Hoboken, NJ, US: John Wiley &amp; Sons Inc. pp. 724–746.</a:t>
            </a:r>
            <a:endParaRPr lang="cs-CZ" dirty="0"/>
          </a:p>
          <a:p>
            <a:r>
              <a:rPr lang="en-US" dirty="0"/>
              <a:t>Tversky A, Kahneman D (September 1974). "Judgment under Uncertainty: Heuristics and Biases". Science. 185 (4157): 1124–31. </a:t>
            </a:r>
            <a:endParaRPr lang="cs-CZ" dirty="0"/>
          </a:p>
          <a:p>
            <a:r>
              <a:rPr lang="en-US" dirty="0"/>
              <a:t> Kahneman D, Tversky A (July 1996). "On the reality of cognitive illusions" (PDF). Psychological Review. 103 (3): 582–91, discussion 592–6. </a:t>
            </a:r>
            <a:r>
              <a:rPr lang="en-US" dirty="0" err="1"/>
              <a:t>CiteSeerX</a:t>
            </a:r>
            <a:r>
              <a:rPr lang="en-US" dirty="0"/>
              <a:t> 10.1.1.174.5117. doi:10.1037/0033-295X.103.3.582. PMID 8759048.</a:t>
            </a:r>
            <a:endParaRPr lang="cs-CZ" dirty="0"/>
          </a:p>
          <a:p>
            <a:r>
              <a:rPr lang="en-US" dirty="0"/>
              <a:t>Kahneman, D. (2011). </a:t>
            </a:r>
            <a:r>
              <a:rPr lang="en-US" dirty="0" err="1"/>
              <a:t>Myšlení</a:t>
            </a:r>
            <a:r>
              <a:rPr lang="en-US" dirty="0"/>
              <a:t> – </a:t>
            </a:r>
            <a:r>
              <a:rPr lang="en-US" dirty="0" err="1"/>
              <a:t>rychlé</a:t>
            </a:r>
            <a:r>
              <a:rPr lang="en-US" dirty="0"/>
              <a:t> a </a:t>
            </a:r>
            <a:r>
              <a:rPr lang="en-US" dirty="0" err="1"/>
              <a:t>pomalé</a:t>
            </a:r>
            <a:r>
              <a:rPr lang="en-US" dirty="0"/>
              <a:t>. Jan </a:t>
            </a:r>
            <a:r>
              <a:rPr lang="en-US" dirty="0" err="1"/>
              <a:t>Melvil</a:t>
            </a:r>
            <a:r>
              <a:rPr lang="en-US" dirty="0"/>
              <a:t> Publishing, </a:t>
            </a:r>
            <a:r>
              <a:rPr lang="en-US" dirty="0" err="1"/>
              <a:t>s.r.o.</a:t>
            </a:r>
            <a:endParaRPr lang="cs-CZ" dirty="0"/>
          </a:p>
          <a:p>
            <a:r>
              <a:rPr lang="en-US" dirty="0"/>
              <a:t>Simon, H. A. (1986). Rationality in psychology and economics. Journal of Business, S209-S224.</a:t>
            </a:r>
          </a:p>
          <a:p>
            <a:r>
              <a:rPr lang="en-US" dirty="0"/>
              <a:t> Zhang SX, Cueto J (2015). "The Study of Bias in Entrepreneurship". Entrepreneurship Theory and Practice. 41 (3): 419–454. doi:10.1111/etap.12212. S2CID 146617323.</a:t>
            </a:r>
          </a:p>
        </p:txBody>
      </p:sp>
    </p:spTree>
    <p:extLst>
      <p:ext uri="{BB962C8B-B14F-4D97-AF65-F5344CB8AC3E}">
        <p14:creationId xmlns:p14="http://schemas.microsoft.com/office/powerpoint/2010/main" val="2111089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D7A6E-B118-4CC6-A2E5-225C6BB0E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Obsah</a:t>
            </a:r>
            <a:endParaRPr lang="en-US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5F574C3-7D50-44A6-9C33-84684BC532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898738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3762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E4E366E-272A-409E-840F-9A6A64A9E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21560C-E4AB-4287-A29C-3F6916794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DF6CFF07-D953-4F9C-9A0E-E0A6AACB6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C9E13C-84AC-481C-90FA-957D89A9D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600">
                <a:solidFill>
                  <a:srgbClr val="EBEBEB"/>
                </a:solidFill>
              </a:rPr>
              <a:t>Co je podle vás více pravděpodobné?</a:t>
            </a:r>
            <a:endParaRPr lang="en-US" sz="3600">
              <a:solidFill>
                <a:srgbClr val="EBEBEB"/>
              </a:solidFill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DAA4FEEE-0B5F-41BF-825D-60F9FB089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8AC685-FEBB-4516-AE5D-2F7BE79BF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548281"/>
            <a:ext cx="5122606" cy="3658689"/>
          </a:xfrm>
        </p:spPr>
        <p:txBody>
          <a:bodyPr>
            <a:normAutofit/>
          </a:bodyPr>
          <a:lstStyle/>
          <a:p>
            <a:endParaRPr lang="cs-CZ" dirty="0">
              <a:latin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</a:rPr>
              <a:t>A: POPOPP</a:t>
            </a:r>
          </a:p>
          <a:p>
            <a:r>
              <a:rPr lang="cs-CZ" dirty="0">
                <a:latin typeface="Times New Roman" panose="02020603050405020304" pitchFamily="18" charset="0"/>
              </a:rPr>
              <a:t>B: PPPOOO</a:t>
            </a:r>
          </a:p>
          <a:p>
            <a:endParaRPr lang="en-US" dirty="0"/>
          </a:p>
        </p:txBody>
      </p:sp>
      <p:pic>
        <p:nvPicPr>
          <p:cNvPr id="7" name="Graphic 6" descr="Kostky">
            <a:extLst>
              <a:ext uri="{FF2B5EF4-FFF2-40B4-BE49-F238E27FC236}">
                <a16:creationId xmlns:a16="http://schemas.microsoft.com/office/drawing/2014/main" id="{EA9689AC-1A2C-4247-9B60-013A325906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6720" y="2548281"/>
            <a:ext cx="3662018" cy="366201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24704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370DBFD-F2BB-4A79-BC13-19654BB00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3956" y="1017268"/>
            <a:ext cx="3474720" cy="807720"/>
          </a:xfrm>
        </p:spPr>
        <p:txBody>
          <a:bodyPr/>
          <a:lstStyle/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SKUPINA    A:</a:t>
            </a:r>
          </a:p>
          <a:p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D990FC-DE83-4E30-9C8E-75582C77C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23" y="1202288"/>
            <a:ext cx="2947482" cy="1245401"/>
          </a:xfrm>
        </p:spPr>
        <p:txBody>
          <a:bodyPr/>
          <a:lstStyle/>
          <a:p>
            <a:pPr marL="468630" indent="-285750" algn="just">
              <a:lnSpc>
                <a:spcPct val="150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8x7x6x5x4x3x2x1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E820EC1F-62FE-45A8-972D-EFDA9608C8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429911" y="3372333"/>
            <a:ext cx="3474720" cy="554957"/>
          </a:xfrm>
        </p:spPr>
        <p:txBody>
          <a:bodyPr/>
          <a:lstStyle/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SKUPINA   B:</a:t>
            </a:r>
            <a:endParaRPr lang="en-US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7A637739-E0C1-44EB-84BF-605A7C17F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150061" y="4052550"/>
            <a:ext cx="2865579" cy="2248570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1x2x3x4x5x6x7x8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6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D598-05E1-42AD-B22C-BF51086CE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je?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1203AE-EB03-4ADE-9372-10F15D855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Heuristika = „</a:t>
            </a:r>
            <a:r>
              <a:rPr lang="cs-CZ" dirty="0" err="1"/>
              <a:t>shortcuts</a:t>
            </a:r>
            <a:r>
              <a:rPr lang="cs-CZ" dirty="0"/>
              <a:t>“ zkratkovité jednání, které nám pomáhá vyřešit složité úkoly </a:t>
            </a:r>
          </a:p>
          <a:p>
            <a:r>
              <a:rPr lang="cs-CZ" dirty="0" err="1"/>
              <a:t>Cognitive</a:t>
            </a:r>
            <a:r>
              <a:rPr lang="cs-CZ" dirty="0"/>
              <a:t> </a:t>
            </a:r>
            <a:r>
              <a:rPr lang="cs-CZ" dirty="0" err="1"/>
              <a:t>bias</a:t>
            </a:r>
            <a:r>
              <a:rPr lang="cs-CZ" dirty="0"/>
              <a:t> = systematická chyba (</a:t>
            </a:r>
            <a:r>
              <a:rPr lang="cs-CZ" dirty="0" err="1"/>
              <a:t>error</a:t>
            </a:r>
            <a:r>
              <a:rPr lang="cs-CZ" dirty="0"/>
              <a:t>) v našem myšlení</a:t>
            </a:r>
          </a:p>
          <a:p>
            <a:r>
              <a:rPr lang="cs-CZ" dirty="0"/>
              <a:t>Nemáme kapacitu ani dostatek času vybrat racionálně vždy tu nejlepší variantu</a:t>
            </a:r>
          </a:p>
          <a:p>
            <a:r>
              <a:rPr lang="cs-CZ" dirty="0"/>
              <a:t>Obecně se toto jednání často označuje za iracionální </a:t>
            </a:r>
          </a:p>
          <a:p>
            <a:r>
              <a:rPr lang="cs-CZ" dirty="0"/>
              <a:t>Ovlivňují nás různé podněty, které si neuvědomujeme</a:t>
            </a:r>
          </a:p>
          <a:p>
            <a:r>
              <a:rPr lang="cs-CZ" dirty="0"/>
              <a:t>Psychologie a behaviorální ekonomie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414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609601"/>
            <a:ext cx="4793473" cy="1675975"/>
          </a:xfrm>
        </p:spPr>
        <p:txBody>
          <a:bodyPr>
            <a:normAutofit/>
          </a:bodyPr>
          <a:lstStyle/>
          <a:p>
            <a:r>
              <a:rPr lang="cs-CZ"/>
              <a:t>Historie a významní autoři</a:t>
            </a:r>
          </a:p>
        </p:txBody>
      </p:sp>
      <p:pic>
        <p:nvPicPr>
          <p:cNvPr id="7" name="Obrázek 6" descr="Obsah obrázku muž, osoba, oblek, vázanka&#10;&#10;Popis byl vytvořen automaticky">
            <a:extLst>
              <a:ext uri="{FF2B5EF4-FFF2-40B4-BE49-F238E27FC236}">
                <a16:creationId xmlns:a16="http://schemas.microsoft.com/office/drawing/2014/main" id="{0AD1D48D-E726-459C-A7D5-C5E799EACB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6649" r="2" b="34790"/>
          <a:stretch/>
        </p:blipFill>
        <p:spPr>
          <a:xfrm>
            <a:off x="6094412" y="609137"/>
            <a:ext cx="5449888" cy="276629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C546BE4-C7A3-4A47-9FA5-0866D5E65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175" y="2484544"/>
            <a:ext cx="4799145" cy="3763855"/>
          </a:xfrm>
        </p:spPr>
        <p:txBody>
          <a:bodyPr>
            <a:normAutofit/>
          </a:bodyPr>
          <a:lstStyle/>
          <a:p>
            <a:r>
              <a:rPr lang="cs-CZ" dirty="0"/>
              <a:t>Herbert A. Simon(</a:t>
            </a:r>
            <a:r>
              <a:rPr lang="cs-CZ" altLang="ja-JP" sz="2000" dirty="0">
                <a:ea typeface="ＭＳ Ｐゴシック" pitchFamily="34" charset="-128"/>
              </a:rPr>
              <a:t>1985)</a:t>
            </a:r>
            <a:r>
              <a:rPr lang="cs-CZ" dirty="0"/>
              <a:t> – omezená racionalita (iracionalita?)</a:t>
            </a:r>
          </a:p>
          <a:p>
            <a:r>
              <a:rPr lang="cs-CZ" dirty="0" err="1"/>
              <a:t>Kahneman</a:t>
            </a:r>
            <a:r>
              <a:rPr lang="cs-CZ" dirty="0"/>
              <a:t> a </a:t>
            </a:r>
            <a:r>
              <a:rPr lang="cs-CZ" dirty="0" err="1"/>
              <a:t>Tversky</a:t>
            </a:r>
            <a:r>
              <a:rPr lang="cs-CZ" dirty="0"/>
              <a:t> – (1974, 1979) behaviorální ekonomie, heuristiky, prospektová teorie – Nobelova cena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muž, fotka, stojící, pózování&#10;&#10;Popis byl vytvořen automaticky">
            <a:extLst>
              <a:ext uri="{FF2B5EF4-FFF2-40B4-BE49-F238E27FC236}">
                <a16:creationId xmlns:a16="http://schemas.microsoft.com/office/drawing/2014/main" id="{72589E23-8F66-4A51-9343-5761BD58F54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-1" b="17228"/>
          <a:stretch/>
        </p:blipFill>
        <p:spPr>
          <a:xfrm>
            <a:off x="6094412" y="3482108"/>
            <a:ext cx="5449888" cy="276629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82420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E4E366E-272A-409E-840F-9A6A64A9E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21560C-E4AB-4287-A29C-3F6916794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DF6CFF07-D953-4F9C-9A0E-E0A6AACB6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EBEBEB"/>
                </a:solidFill>
              </a:rPr>
              <a:t>Dělení</a:t>
            </a: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DAA4FEEE-0B5F-41BF-825D-60F9FB089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931" y="2548281"/>
            <a:ext cx="5122606" cy="3658689"/>
          </a:xfrm>
        </p:spPr>
        <p:txBody>
          <a:bodyPr>
            <a:normAutofit/>
          </a:bodyPr>
          <a:lstStyle/>
          <a:p>
            <a:r>
              <a:rPr lang="cs-CZ" dirty="0"/>
              <a:t>Ovlivnění – individuální X skupinové - sociální</a:t>
            </a:r>
          </a:p>
          <a:p>
            <a:r>
              <a:rPr lang="cs-CZ" dirty="0"/>
              <a:t>Ovlivnění – rozhodovací proces, chování, přesvědčení</a:t>
            </a:r>
          </a:p>
          <a:p>
            <a:r>
              <a:rPr lang="cs-CZ" dirty="0"/>
              <a:t>Ovlivnění – iluzorní korelace – pravděpodobnost či následky jevů</a:t>
            </a:r>
          </a:p>
          <a:p>
            <a:r>
              <a:rPr lang="cs-CZ" dirty="0"/>
              <a:t>Ovlivnění – paměti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Graphic 6" descr="Brain in head">
            <a:extLst>
              <a:ext uri="{FF2B5EF4-FFF2-40B4-BE49-F238E27FC236}">
                <a16:creationId xmlns:a16="http://schemas.microsoft.com/office/drawing/2014/main" id="{35784B1E-82E6-4C87-A0E3-DA41E9A8E2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6720" y="2548281"/>
            <a:ext cx="3662018" cy="366201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5581381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6D807-5CC1-45CB-A18D-9651CB4E3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 k experimentu – kotvení a heuristika reprezentativnosti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E535C7-FD93-4C1E-B533-EAF4C60E9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Kotvení = Jev, kdy se někomu řekne v podstatě neinformativní číslo, které pak může ovlivnit výsledek</a:t>
            </a:r>
          </a:p>
          <a:p>
            <a:r>
              <a:rPr lang="cs-CZ" dirty="0"/>
              <a:t>Heuristika reprezentativnosti = mylná představa o šancích </a:t>
            </a:r>
          </a:p>
          <a:p>
            <a:r>
              <a:rPr lang="cs-CZ" dirty="0"/>
              <a:t>Dostupnosti – snadno vybavitelné informace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08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83834C-8B62-4F7C-A8D2-02FB16EC8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rgbClr val="FFFFFF"/>
                </a:solidFill>
              </a:rPr>
              <a:t>Change blindness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0534D2-47EB-43E0-AF44-4DD242E48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err="1"/>
              <a:t>Simons</a:t>
            </a:r>
            <a:r>
              <a:rPr lang="cs-CZ" dirty="0"/>
              <a:t>, </a:t>
            </a:r>
            <a:r>
              <a:rPr lang="cs-CZ" dirty="0" err="1"/>
              <a:t>Rensink</a:t>
            </a:r>
            <a:r>
              <a:rPr lang="cs-CZ" dirty="0"/>
              <a:t>, (2005): „[CB]</a:t>
            </a:r>
            <a:r>
              <a:rPr lang="en-US" i="1" dirty="0"/>
              <a:t> is the striking </a:t>
            </a:r>
            <a:r>
              <a:rPr lang="en-US" b="1" i="1" dirty="0"/>
              <a:t>failure to see large</a:t>
            </a:r>
            <a:r>
              <a:rPr lang="cs-CZ" b="1" i="1" dirty="0"/>
              <a:t> </a:t>
            </a:r>
            <a:r>
              <a:rPr lang="en-US" b="1" i="1" dirty="0"/>
              <a:t>changes</a:t>
            </a:r>
            <a:r>
              <a:rPr lang="en-US" i="1" dirty="0"/>
              <a:t> that normally would be noticed easily. Over the</a:t>
            </a:r>
            <a:r>
              <a:rPr lang="cs-CZ" i="1" dirty="0"/>
              <a:t> </a:t>
            </a:r>
            <a:r>
              <a:rPr lang="en-US" i="1" dirty="0"/>
              <a:t>past decade this phenomenon has greatly contributed to</a:t>
            </a:r>
            <a:r>
              <a:rPr lang="cs-CZ" i="1" dirty="0"/>
              <a:t> </a:t>
            </a:r>
            <a:r>
              <a:rPr lang="en-US" i="1" dirty="0"/>
              <a:t>our understanding of </a:t>
            </a:r>
            <a:r>
              <a:rPr lang="en-US" b="1" i="1" dirty="0"/>
              <a:t>attention</a:t>
            </a:r>
            <a:r>
              <a:rPr lang="en-US" i="1" dirty="0"/>
              <a:t>, </a:t>
            </a:r>
            <a:r>
              <a:rPr lang="en-US" b="1" i="1" dirty="0"/>
              <a:t>perception</a:t>
            </a:r>
            <a:r>
              <a:rPr lang="en-US" i="1" dirty="0"/>
              <a:t>, and even</a:t>
            </a:r>
            <a:r>
              <a:rPr lang="cs-CZ" i="1" dirty="0"/>
              <a:t> </a:t>
            </a:r>
            <a:r>
              <a:rPr lang="en-US" b="1" i="1" dirty="0"/>
              <a:t>consciousness</a:t>
            </a:r>
            <a:r>
              <a:rPr lang="en-US" i="1" dirty="0"/>
              <a:t>. The surprising extent of change</a:t>
            </a:r>
            <a:r>
              <a:rPr lang="cs-CZ" i="1" dirty="0"/>
              <a:t> </a:t>
            </a:r>
            <a:r>
              <a:rPr lang="en-US" i="1" dirty="0"/>
              <a:t>blindness explains its broad appeal, but its</a:t>
            </a:r>
            <a:r>
              <a:rPr lang="cs-CZ" i="1" dirty="0"/>
              <a:t> </a:t>
            </a:r>
            <a:r>
              <a:rPr lang="en-US" i="1" dirty="0"/>
              <a:t>counterintuitive nature has </a:t>
            </a:r>
            <a:r>
              <a:rPr lang="en-US" b="1" i="1" dirty="0"/>
              <a:t>also engendered confusions</a:t>
            </a:r>
            <a:r>
              <a:rPr lang="cs-CZ" i="1" dirty="0"/>
              <a:t> </a:t>
            </a:r>
            <a:r>
              <a:rPr lang="en-US" i="1" dirty="0"/>
              <a:t>about the kinds of inferences that legitimately </a:t>
            </a:r>
            <a:r>
              <a:rPr lang="cs-CZ" i="1" dirty="0" err="1"/>
              <a:t>follo</a:t>
            </a:r>
            <a:r>
              <a:rPr lang="en-US" i="1" dirty="0"/>
              <a:t>w</a:t>
            </a:r>
            <a:r>
              <a:rPr lang="cs-CZ" i="1" dirty="0"/>
              <a:t> </a:t>
            </a:r>
            <a:r>
              <a:rPr lang="en-US" i="1" dirty="0"/>
              <a:t>from it.</a:t>
            </a:r>
            <a:r>
              <a:rPr lang="cs-CZ" dirty="0"/>
              <a:t>“</a:t>
            </a:r>
            <a:endParaRPr lang="cs-CZ"/>
          </a:p>
          <a:p>
            <a:pPr>
              <a:lnSpc>
                <a:spcPct val="90000"/>
              </a:lnSpc>
            </a:pPr>
            <a:r>
              <a:rPr lang="cs-CZ" dirty="0"/>
              <a:t>Video s gorilami</a:t>
            </a:r>
            <a:endParaRPr lang="cs-CZ"/>
          </a:p>
          <a:p>
            <a:pPr>
              <a:lnSpc>
                <a:spcPct val="90000"/>
              </a:lnSpc>
            </a:pPr>
            <a:r>
              <a:rPr lang="cs-CZ" dirty="0">
                <a:hlinkClick r:id="rId2"/>
              </a:rPr>
              <a:t>https://www.youtube.com/watch?v=FWSxSQsspiQ</a:t>
            </a:r>
            <a:r>
              <a:rPr lang="cs-CZ" dirty="0"/>
              <a:t> </a:t>
            </a:r>
            <a:endParaRPr lang="cs-CZ"/>
          </a:p>
          <a:p>
            <a:pPr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365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D8AF61-0EFE-4B67-AC63-165AA360F9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A9C098-A058-4A59-AA77-E2402053F60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8CEA0254-3646-4633-AE89-92733C2D69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657</Words>
  <Application>Microsoft Office PowerPoint</Application>
  <PresentationFormat>Širokoúhlá obrazovka</PresentationFormat>
  <Paragraphs>70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Ion</vt:lpstr>
      <vt:lpstr>Heuristiky a kognitivní zkreslení</vt:lpstr>
      <vt:lpstr>Obsah</vt:lpstr>
      <vt:lpstr>Co je podle vás více pravděpodobné?</vt:lpstr>
      <vt:lpstr>Prezentace aplikace PowerPoint</vt:lpstr>
      <vt:lpstr>Co to je?</vt:lpstr>
      <vt:lpstr>Historie a významní autoři</vt:lpstr>
      <vt:lpstr>Dělení</vt:lpstr>
      <vt:lpstr>Zpět k experimentu – kotvení a heuristika reprezentativnosti </vt:lpstr>
      <vt:lpstr>Change blindness</vt:lpstr>
      <vt:lpstr>Thaler - nudge</vt:lpstr>
      <vt:lpstr>Framing </vt:lpstr>
      <vt:lpstr>Propojení s naším tématem</vt:lpstr>
      <vt:lpstr>Děkuji za pozornost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Heuristiky a kognitivní zkreslení</dc:title>
  <dc:creator>Tereza Gardianová</dc:creator>
  <cp:lastModifiedBy>Tereza Gardianová</cp:lastModifiedBy>
  <cp:revision>2</cp:revision>
  <dcterms:created xsi:type="dcterms:W3CDTF">2020-11-30T21:43:53Z</dcterms:created>
  <dcterms:modified xsi:type="dcterms:W3CDTF">2020-12-01T14:02:57Z</dcterms:modified>
</cp:coreProperties>
</file>