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70" r:id="rId3"/>
    <p:sldId id="301" r:id="rId4"/>
    <p:sldId id="290" r:id="rId5"/>
    <p:sldId id="286" r:id="rId6"/>
    <p:sldId id="289" r:id="rId7"/>
    <p:sldId id="287" r:id="rId8"/>
    <p:sldId id="288" r:id="rId9"/>
    <p:sldId id="305" r:id="rId10"/>
    <p:sldId id="272" r:id="rId11"/>
    <p:sldId id="297" r:id="rId12"/>
    <p:sldId id="300" r:id="rId13"/>
    <p:sldId id="276" r:id="rId14"/>
    <p:sldId id="299" r:id="rId15"/>
    <p:sldId id="296" r:id="rId16"/>
    <p:sldId id="298" r:id="rId17"/>
    <p:sldId id="293" r:id="rId18"/>
    <p:sldId id="273" r:id="rId19"/>
    <p:sldId id="282" r:id="rId20"/>
    <p:sldId id="283" r:id="rId21"/>
    <p:sldId id="302" r:id="rId22"/>
    <p:sldId id="292" r:id="rId23"/>
    <p:sldId id="291" r:id="rId24"/>
    <p:sldId id="303" r:id="rId25"/>
    <p:sldId id="304" r:id="rId26"/>
    <p:sldId id="263" r:id="rId2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5278" autoAdjust="0"/>
  </p:normalViewPr>
  <p:slideViewPr>
    <p:cSldViewPr snapToGrid="0">
      <p:cViewPr varScale="1">
        <p:scale>
          <a:sx n="71" d="100"/>
          <a:sy n="71" d="100"/>
        </p:scale>
        <p:origin x="105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1918-53B4-41AD-8E3A-39EC5CFA77E9}" type="datetimeFigureOut">
              <a:rPr lang="cs-CZ" smtClean="0"/>
              <a:t>02.03.2021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8CFE-4935-4B20-9CF9-60DE49C2C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4126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1918-53B4-41AD-8E3A-39EC5CFA77E9}" type="datetimeFigureOut">
              <a:rPr lang="cs-CZ" smtClean="0"/>
              <a:t>02.03.2021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8CFE-4935-4B20-9CF9-60DE49C2C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608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1918-53B4-41AD-8E3A-39EC5CFA77E9}" type="datetimeFigureOut">
              <a:rPr lang="cs-CZ" smtClean="0"/>
              <a:t>02.03.2021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8CFE-4935-4B20-9CF9-60DE49C2C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5111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1918-53B4-41AD-8E3A-39EC5CFA77E9}" type="datetimeFigureOut">
              <a:rPr lang="cs-CZ" smtClean="0"/>
              <a:t>02.03.2021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8CFE-4935-4B20-9CF9-60DE49C2C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640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1918-53B4-41AD-8E3A-39EC5CFA77E9}" type="datetimeFigureOut">
              <a:rPr lang="cs-CZ" smtClean="0"/>
              <a:t>02.03.2021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8CFE-4935-4B20-9CF9-60DE49C2C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354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1918-53B4-41AD-8E3A-39EC5CFA77E9}" type="datetimeFigureOut">
              <a:rPr lang="cs-CZ" smtClean="0"/>
              <a:t>02.03.2021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8CFE-4935-4B20-9CF9-60DE49C2C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5391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1918-53B4-41AD-8E3A-39EC5CFA77E9}" type="datetimeFigureOut">
              <a:rPr lang="cs-CZ" smtClean="0"/>
              <a:t>02.03.2021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8CFE-4935-4B20-9CF9-60DE49C2C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9065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1918-53B4-41AD-8E3A-39EC5CFA77E9}" type="datetimeFigureOut">
              <a:rPr lang="cs-CZ" smtClean="0"/>
              <a:t>02.03.2021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8CFE-4935-4B20-9CF9-60DE49C2C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9629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1918-53B4-41AD-8E3A-39EC5CFA77E9}" type="datetimeFigureOut">
              <a:rPr lang="cs-CZ" smtClean="0"/>
              <a:t>02.03.2021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8CFE-4935-4B20-9CF9-60DE49C2C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9438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1918-53B4-41AD-8E3A-39EC5CFA77E9}" type="datetimeFigureOut">
              <a:rPr lang="cs-CZ" smtClean="0"/>
              <a:t>02.03.2021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8CFE-4935-4B20-9CF9-60DE49C2C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4406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1918-53B4-41AD-8E3A-39EC5CFA77E9}" type="datetimeFigureOut">
              <a:rPr lang="cs-CZ" smtClean="0"/>
              <a:t>02.03.2021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8CFE-4935-4B20-9CF9-60DE49C2C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840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A41918-53B4-41AD-8E3A-39EC5CFA77E9}" type="datetimeFigureOut">
              <a:rPr lang="cs-CZ" smtClean="0"/>
              <a:t>02.03.2021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378CFE-4935-4B20-9CF9-60DE49C2C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905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66482" y="0"/>
            <a:ext cx="10932460" cy="4383741"/>
          </a:xfrm>
        </p:spPr>
        <p:txBody>
          <a:bodyPr>
            <a:normAutofit/>
          </a:bodyPr>
          <a:lstStyle/>
          <a:p>
            <a:r>
              <a:rPr lang="cs-CZ" sz="4400" b="1" dirty="0" smtClean="0"/>
              <a:t>Sebepojetí v sociálním světě </a:t>
            </a:r>
            <a:r>
              <a:rPr lang="cs-CZ" sz="4400" dirty="0" smtClean="0"/>
              <a:t/>
            </a:r>
            <a:br>
              <a:rPr lang="cs-CZ" sz="4400" dirty="0" smtClean="0"/>
            </a:br>
            <a:r>
              <a:rPr lang="cs-CZ" sz="4400" dirty="0"/>
              <a:t/>
            </a:r>
            <a:br>
              <a:rPr lang="cs-CZ" sz="4400" dirty="0"/>
            </a:br>
            <a:endParaRPr lang="cs-CZ" sz="44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6082" y="4328179"/>
            <a:ext cx="9144000" cy="2529821"/>
          </a:xfrm>
        </p:spPr>
        <p:txBody>
          <a:bodyPr>
            <a:normAutofit fontScale="92500" lnSpcReduction="20000"/>
          </a:bodyPr>
          <a:lstStyle/>
          <a:p>
            <a:endParaRPr lang="cs-CZ" dirty="0"/>
          </a:p>
          <a:p>
            <a:r>
              <a:rPr lang="cs-CZ" b="1" dirty="0" smtClean="0"/>
              <a:t>Sociální psychologie pro pedagogy</a:t>
            </a:r>
          </a:p>
          <a:p>
            <a:r>
              <a:rPr lang="cs-CZ" dirty="0" smtClean="0"/>
              <a:t>2. 3. 2021</a:t>
            </a:r>
            <a:endParaRPr lang="cs-CZ" dirty="0"/>
          </a:p>
          <a:p>
            <a:r>
              <a:rPr lang="cs-CZ" dirty="0"/>
              <a:t>Katedra pedagogiky, Pedagogická fakulta UK</a:t>
            </a:r>
          </a:p>
          <a:p>
            <a:endParaRPr lang="cs-CZ" dirty="0"/>
          </a:p>
          <a:p>
            <a:r>
              <a:rPr lang="cs-CZ" dirty="0"/>
              <a:t>PhDr. Lenka Kollerová, </a:t>
            </a:r>
            <a:r>
              <a:rPr lang="cs-CZ" dirty="0" err="1"/>
              <a:t>Ph.D</a:t>
            </a:r>
            <a:endParaRPr lang="cs-CZ" dirty="0"/>
          </a:p>
          <a:p>
            <a:r>
              <a:rPr lang="cs-CZ" dirty="0"/>
              <a:t>lenka.kollerova@pedf.cuni.cz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312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Sociální já jako součást sebepojetí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endParaRPr lang="cs-CZ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b="1" dirty="0" smtClean="0"/>
              <a:t>Sociální </a:t>
            </a:r>
            <a:r>
              <a:rPr lang="cs-CZ" b="1" dirty="0"/>
              <a:t>já</a:t>
            </a:r>
            <a:r>
              <a:rPr lang="cs-CZ" dirty="0"/>
              <a:t>, </a:t>
            </a:r>
            <a:r>
              <a:rPr lang="cs-CZ" dirty="0" smtClean="0"/>
              <a:t>tj. přesvědčení o tom, kým jsem v sociálním světě je důležitou součástí sebepojetí. Patří sem zejména:</a:t>
            </a:r>
          </a:p>
          <a:p>
            <a:pPr marL="0" indent="0">
              <a:buNone/>
            </a:pPr>
            <a:endParaRPr lang="cs-CZ" dirty="0" smtClean="0"/>
          </a:p>
          <a:p>
            <a:pPr marL="1519238" indent="-514350">
              <a:buAutoNum type="arabicParenBoth"/>
            </a:pPr>
            <a:r>
              <a:rPr lang="cs-CZ" dirty="0" smtClean="0"/>
              <a:t>do </a:t>
            </a:r>
            <a:r>
              <a:rPr lang="cs-CZ" dirty="0"/>
              <a:t>jakých skupin </a:t>
            </a:r>
            <a:r>
              <a:rPr lang="cs-CZ" dirty="0" smtClean="0"/>
              <a:t>patřím (sociální identita), </a:t>
            </a:r>
          </a:p>
          <a:p>
            <a:pPr marL="1519238" indent="-514350">
              <a:buAutoNum type="arabicParenBoth"/>
            </a:pPr>
            <a:r>
              <a:rPr lang="cs-CZ" dirty="0" smtClean="0"/>
              <a:t>jak </a:t>
            </a:r>
            <a:r>
              <a:rPr lang="cs-CZ" dirty="0"/>
              <a:t>si </a:t>
            </a:r>
            <a:r>
              <a:rPr lang="cs-CZ" dirty="0" smtClean="0"/>
              <a:t>myslím, že mě vnímají druzí lidé (zrcadlové já),</a:t>
            </a:r>
          </a:p>
          <a:p>
            <a:pPr marL="1519238" indent="-514350">
              <a:buAutoNum type="arabicParenBoth"/>
            </a:pPr>
            <a:r>
              <a:rPr lang="cs-CZ" dirty="0"/>
              <a:t>a</a:t>
            </a:r>
            <a:r>
              <a:rPr lang="cs-CZ" dirty="0" smtClean="0"/>
              <a:t> také, jak se hodnotím v porovnání s druhými (sociální porovnávání).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5253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Teorie sociální identity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73752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Autoři: </a:t>
            </a:r>
            <a:r>
              <a:rPr lang="en-US" dirty="0" smtClean="0"/>
              <a:t>Henri </a:t>
            </a:r>
            <a:r>
              <a:rPr lang="en-US" dirty="0" err="1"/>
              <a:t>Tajfel</a:t>
            </a:r>
            <a:r>
              <a:rPr lang="en-US" dirty="0"/>
              <a:t> </a:t>
            </a:r>
            <a:r>
              <a:rPr lang="cs-CZ" dirty="0" smtClean="0"/>
              <a:t>a </a:t>
            </a:r>
            <a:r>
              <a:rPr lang="en-US" dirty="0" smtClean="0"/>
              <a:t>John </a:t>
            </a:r>
            <a:r>
              <a:rPr lang="en-US" dirty="0"/>
              <a:t>Turner </a:t>
            </a:r>
            <a:r>
              <a:rPr lang="cs-CZ" dirty="0" smtClean="0"/>
              <a:t>(60. – 70. léta)</a:t>
            </a:r>
          </a:p>
          <a:p>
            <a:pPr marL="0" indent="0">
              <a:buNone/>
            </a:pPr>
            <a:endParaRPr lang="cs-CZ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 Jedna z SP teorií s nejširšími aplikacemi a výzkumem.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 </a:t>
            </a:r>
            <a:r>
              <a:rPr lang="cs-CZ" dirty="0" smtClean="0"/>
              <a:t>Vysvětluje </a:t>
            </a:r>
            <a:r>
              <a:rPr lang="cs-CZ" dirty="0" err="1" smtClean="0"/>
              <a:t>meziskupinové</a:t>
            </a:r>
            <a:r>
              <a:rPr lang="cs-CZ" dirty="0" smtClean="0"/>
              <a:t> postoje (např. upřednostňování vlastní skupiny, předsudky vůči jiným skupinám) a </a:t>
            </a:r>
            <a:r>
              <a:rPr lang="cs-CZ" dirty="0" err="1" smtClean="0"/>
              <a:t>meziskupinové</a:t>
            </a:r>
            <a:r>
              <a:rPr lang="cs-CZ" dirty="0" smtClean="0"/>
              <a:t> vztahy (např. konflikty).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7200" y="2565"/>
            <a:ext cx="2546252" cy="3376246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9437200" y="3556705"/>
            <a:ext cx="2546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Henri</a:t>
            </a:r>
            <a:r>
              <a:rPr lang="cs-CZ" dirty="0" smtClean="0"/>
              <a:t> </a:t>
            </a:r>
            <a:r>
              <a:rPr lang="cs-CZ" dirty="0" err="1" smtClean="0"/>
              <a:t>Tajfel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8816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Teorie sociální identity: Kategorizace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827676" y="3432176"/>
            <a:ext cx="6172200" cy="24368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 smtClean="0"/>
              <a:t> - Např. Člověk má sklon si myslet, že rozdíly mezi Čechy a Němci v názorech na jadernou energii budou větší než rozdíly uvnitř těchto skupin.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4487779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endParaRPr lang="cs-CZ" sz="2400" dirty="0" smtClean="0"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sz="2400" dirty="0" smtClean="0">
                <a:latin typeface="+mj-lt"/>
              </a:rPr>
              <a:t>Součástí </a:t>
            </a:r>
            <a:r>
              <a:rPr lang="cs-CZ" sz="2400" dirty="0">
                <a:latin typeface="+mj-lt"/>
              </a:rPr>
              <a:t>myšlení je kategorizování lidí do </a:t>
            </a:r>
            <a:r>
              <a:rPr lang="cs-CZ" sz="2400" dirty="0" smtClean="0">
                <a:latin typeface="+mj-lt"/>
              </a:rPr>
              <a:t>skupin, které se vyznačuje:</a:t>
            </a:r>
          </a:p>
          <a:p>
            <a:endParaRPr lang="cs-CZ" sz="2400" dirty="0">
              <a:latin typeface="+mj-lt"/>
            </a:endParaRPr>
          </a:p>
          <a:p>
            <a:pPr marL="342900" indent="-342900">
              <a:buFontTx/>
              <a:buChar char="-"/>
            </a:pPr>
            <a:r>
              <a:rPr lang="cs-CZ" sz="2400" b="1" dirty="0">
                <a:latin typeface="+mj-lt"/>
              </a:rPr>
              <a:t>n</a:t>
            </a:r>
            <a:r>
              <a:rPr lang="cs-CZ" sz="2400" b="1" dirty="0" smtClean="0">
                <a:latin typeface="+mj-lt"/>
              </a:rPr>
              <a:t>adhodnocováním</a:t>
            </a:r>
            <a:r>
              <a:rPr lang="cs-CZ" sz="2400" dirty="0" smtClean="0">
                <a:latin typeface="+mj-lt"/>
              </a:rPr>
              <a:t> </a:t>
            </a:r>
            <a:r>
              <a:rPr lang="cs-CZ" sz="2400" dirty="0">
                <a:latin typeface="+mj-lt"/>
              </a:rPr>
              <a:t>rozdílů mezi </a:t>
            </a:r>
            <a:r>
              <a:rPr lang="cs-CZ" sz="2400" dirty="0" smtClean="0">
                <a:latin typeface="+mj-lt"/>
              </a:rPr>
              <a:t>skupinami</a:t>
            </a:r>
          </a:p>
          <a:p>
            <a:pPr marL="342900" indent="-342900">
              <a:buFontTx/>
              <a:buChar char="-"/>
            </a:pPr>
            <a:endParaRPr lang="cs-CZ" sz="2400" dirty="0">
              <a:latin typeface="+mj-lt"/>
            </a:endParaRPr>
          </a:p>
          <a:p>
            <a:pPr marL="342900" indent="-342900">
              <a:buFontTx/>
              <a:buChar char="-"/>
            </a:pPr>
            <a:r>
              <a:rPr lang="cs-CZ" sz="2400" dirty="0" smtClean="0">
                <a:latin typeface="+mj-lt"/>
              </a:rPr>
              <a:t>a </a:t>
            </a:r>
            <a:r>
              <a:rPr lang="cs-CZ" sz="2400" b="1" dirty="0" smtClean="0">
                <a:latin typeface="+mj-lt"/>
              </a:rPr>
              <a:t>podceňováním</a:t>
            </a:r>
            <a:r>
              <a:rPr lang="cs-CZ" sz="2400" dirty="0" smtClean="0">
                <a:latin typeface="+mj-lt"/>
              </a:rPr>
              <a:t> </a:t>
            </a:r>
            <a:r>
              <a:rPr lang="cs-CZ" sz="2400" dirty="0">
                <a:latin typeface="+mj-lt"/>
              </a:rPr>
              <a:t>heterogenity uvnitř </a:t>
            </a:r>
            <a:r>
              <a:rPr lang="cs-CZ" sz="2400" dirty="0" smtClean="0">
                <a:latin typeface="+mj-lt"/>
              </a:rPr>
              <a:t>skupin.</a:t>
            </a:r>
            <a:endParaRPr lang="cs-CZ" sz="2400" dirty="0">
              <a:latin typeface="+mj-lt"/>
            </a:endParaRPr>
          </a:p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676" y="82967"/>
            <a:ext cx="6364324" cy="334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354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Teorie </a:t>
            </a:r>
            <a:r>
              <a:rPr lang="cs-CZ" dirty="0"/>
              <a:t>sociální identity: </a:t>
            </a:r>
            <a:r>
              <a:rPr lang="cs-CZ" dirty="0" smtClean="0"/>
              <a:t>Identifikace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77977" y="1027906"/>
            <a:ext cx="959318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 </a:t>
            </a:r>
            <a:endParaRPr lang="cs-CZ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Každý jsme členem mnoha sociálních skupin. Míra identifikace s těmito skupinami a naše hodnocení těchto skupin je naší sociální identitou.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 </a:t>
            </a:r>
            <a:r>
              <a:rPr lang="cs-CZ" dirty="0" smtClean="0"/>
              <a:t>Skupiny důležité pro sociální identitu jsou typicky určeny pohlavím, etnicitou, sexuální orientací, socioekonomickým statutem, ale i rodinou, sportovním týmem, hodnotami, zájmy, postoji. Identita každého člověka je složitá a jedinečná.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73642"/>
            <a:ext cx="2149642" cy="286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122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Teorie sociální identity: Porovnávání skupin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89095" y="192504"/>
            <a:ext cx="7809292" cy="4219075"/>
          </a:xfrm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49307" cy="4632158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cs-CZ" sz="2400" dirty="0" smtClean="0">
                <a:latin typeface="+mj-lt"/>
              </a:rPr>
              <a:t> Protože </a:t>
            </a:r>
            <a:r>
              <a:rPr lang="cs-CZ" sz="2400" dirty="0">
                <a:latin typeface="+mj-lt"/>
              </a:rPr>
              <a:t>lidé potřebují hodnotit sami sebe pozitivně, </a:t>
            </a:r>
            <a:r>
              <a:rPr lang="cs-CZ" sz="2400" dirty="0" smtClean="0">
                <a:latin typeface="+mj-lt"/>
              </a:rPr>
              <a:t>bezděčně se snaží, aby jejich skupiny dobře obstály v porovnání s jinými skupinami, což vede k: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cs-CZ" sz="2400" dirty="0" smtClean="0">
              <a:latin typeface="+mj-lt"/>
            </a:endParaRPr>
          </a:p>
          <a:p>
            <a:pPr marL="546100"/>
            <a:r>
              <a:rPr lang="cs-CZ" sz="2400" dirty="0">
                <a:latin typeface="+mj-lt"/>
              </a:rPr>
              <a:t> </a:t>
            </a:r>
            <a:r>
              <a:rPr lang="cs-CZ" sz="2400" dirty="0" smtClean="0">
                <a:latin typeface="+mj-lt"/>
              </a:rPr>
              <a:t>- upřednostňování tzv. členských skupin (MY)</a:t>
            </a:r>
          </a:p>
          <a:p>
            <a:pPr marL="546100"/>
            <a:endParaRPr lang="cs-CZ" sz="2400" dirty="0" smtClean="0">
              <a:latin typeface="+mj-lt"/>
            </a:endParaRPr>
          </a:p>
          <a:p>
            <a:pPr marL="546100"/>
            <a:r>
              <a:rPr lang="cs-CZ" sz="2400" dirty="0" smtClean="0">
                <a:latin typeface="+mj-lt"/>
              </a:rPr>
              <a:t>- hendikepování tzv. nečlenských skupin (ONI)</a:t>
            </a:r>
            <a:endParaRPr lang="cs-CZ" sz="2400" dirty="0">
              <a:latin typeface="+mj-lt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989095" y="4411579"/>
            <a:ext cx="69783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Převzato z: https</a:t>
            </a:r>
            <a:r>
              <a:rPr lang="cs-CZ" dirty="0"/>
              <a:t>://www.simplypsychology.org/social-identity-theory.html</a:t>
            </a:r>
          </a:p>
        </p:txBody>
      </p:sp>
    </p:spTree>
    <p:extLst>
      <p:ext uri="{BB962C8B-B14F-4D97-AF65-F5344CB8AC3E}">
        <p14:creationId xmlns:p14="http://schemas.microsoft.com/office/powerpoint/2010/main" val="3630110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 spravedlnosti: Diskriminace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90687"/>
            <a:ext cx="8899358" cy="488657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 Člověk má základní potřebu prožívat svou sociální identitu pozitivně, být s ní spokojen. Souvisí to s tím, že sociální identita patří k jádru sebepojetí a člověk se potřebuje cítit dobře.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 </a:t>
            </a:r>
            <a:r>
              <a:rPr lang="cs-CZ" dirty="0" smtClean="0"/>
              <a:t>Pro sebepojetí je tak velmi nebezpečná diskriminace, tj. nespravedlivé zacházení na základě členství v nějaké skupině (např. skupině žen, starších lidí, </a:t>
            </a:r>
            <a:r>
              <a:rPr lang="cs-CZ" dirty="0" err="1" smtClean="0"/>
              <a:t>neheterosexuálů</a:t>
            </a:r>
            <a:r>
              <a:rPr lang="cs-CZ" dirty="0" smtClean="0"/>
              <a:t>, lidí se speciálními vzdělávacími potřebami apod.).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285" y="0"/>
            <a:ext cx="2539682" cy="2539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70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Zdrcadlové</a:t>
            </a:r>
            <a:r>
              <a:rPr lang="cs-CZ" dirty="0" smtClean="0"/>
              <a:t> já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  <a:latin typeface="+mj-lt"/>
              </a:rPr>
              <a:t>Naše představa o tom, jak nás vidí druzí.</a:t>
            </a:r>
            <a:endParaRPr lang="cs-CZ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33828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55832" y="128337"/>
            <a:ext cx="4475747" cy="3954379"/>
          </a:xfrm>
        </p:spPr>
        <p:txBody>
          <a:bodyPr>
            <a:normAutofit/>
          </a:bodyPr>
          <a:lstStyle/>
          <a:p>
            <a:r>
              <a:rPr lang="cs-CZ" dirty="0" smtClean="0"/>
              <a:t>Vliv názorů druhých na sebepojetí: Jak nás vidí druzí jako ZRCADLO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4002505"/>
            <a:ext cx="8999621" cy="271913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dirty="0" smtClean="0">
                <a:latin typeface="+mj-lt"/>
              </a:rPr>
              <a:t>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400" dirty="0" smtClean="0">
                <a:latin typeface="+mj-lt"/>
              </a:rPr>
              <a:t>Součástí našeho sociálního já je představa o tom, jak nás vidí druzí. Tuto představu používáme často jako zrcadlo, zvláště v dětství, tj. věříme jí jako pravdivému obrazu sebe sama.</a:t>
            </a:r>
          </a:p>
          <a:p>
            <a:pPr marL="0" indent="0">
              <a:buNone/>
            </a:pPr>
            <a:endParaRPr lang="cs-CZ" sz="2400" dirty="0" smtClean="0">
              <a:latin typeface="+mj-lt"/>
            </a:endParaRPr>
          </a:p>
          <a:p>
            <a:pPr marL="273050" indent="0">
              <a:buNone/>
            </a:pPr>
            <a:r>
              <a:rPr lang="cs-CZ" sz="2400" dirty="0" smtClean="0">
                <a:latin typeface="+mj-lt"/>
              </a:rPr>
              <a:t>Př. Děti, které věří, že je okolí vnímá jako vstřícné a ochotné, tyto vlastnosti spíše začlení do svého sebepojetí</a:t>
            </a:r>
            <a:endParaRPr lang="cs-CZ" sz="2400" dirty="0">
              <a:latin typeface="+mj-lt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05" y="80211"/>
            <a:ext cx="7115564" cy="4002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26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Vliv sociálního porovnávání na sebepojetí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sz="3300" dirty="0" smtClean="0"/>
              <a:t>Definuje člověk sám sebe jako …</a:t>
            </a:r>
          </a:p>
          <a:p>
            <a:pPr marL="0" indent="0">
              <a:buNone/>
            </a:pPr>
            <a:endParaRPr lang="cs-CZ" sz="3300" dirty="0" smtClean="0"/>
          </a:p>
          <a:p>
            <a:pPr marL="2246313" indent="0">
              <a:buNone/>
              <a:tabLst>
                <a:tab pos="2151063" algn="l"/>
              </a:tabLst>
            </a:pPr>
            <a:r>
              <a:rPr lang="cs-CZ" sz="3300" dirty="0" smtClean="0"/>
              <a:t>… bohatého, nebo chudého?</a:t>
            </a:r>
          </a:p>
          <a:p>
            <a:pPr marL="2246313" indent="0">
              <a:buNone/>
              <a:tabLst>
                <a:tab pos="2151063" algn="l"/>
              </a:tabLst>
            </a:pPr>
            <a:r>
              <a:rPr lang="cs-CZ" sz="3300" dirty="0" smtClean="0"/>
              <a:t>… malého, či vysokého?</a:t>
            </a:r>
          </a:p>
          <a:p>
            <a:pPr marL="2246313" indent="0">
              <a:buNone/>
              <a:tabLst>
                <a:tab pos="2151063" algn="l"/>
              </a:tabLst>
            </a:pPr>
            <a:r>
              <a:rPr lang="cs-CZ" sz="3300" dirty="0" smtClean="0"/>
              <a:t>… pracovně úspěšného, nebo neúspěšného?</a:t>
            </a:r>
          </a:p>
          <a:p>
            <a:pPr marL="0" indent="0" algn="ctr">
              <a:buNone/>
            </a:pPr>
            <a:endParaRPr lang="cs-CZ" dirty="0"/>
          </a:p>
          <a:p>
            <a:pPr marL="2151063" indent="0" algn="ctr">
              <a:buNone/>
            </a:pPr>
            <a:endParaRPr lang="cs-CZ" dirty="0" smtClean="0"/>
          </a:p>
          <a:p>
            <a:pPr marL="2151063" indent="0" algn="ctr">
              <a:buNone/>
            </a:pPr>
            <a:endParaRPr lang="cs-CZ" dirty="0"/>
          </a:p>
          <a:p>
            <a:pPr marL="2151063" indent="0" algn="ctr">
              <a:buNone/>
            </a:pPr>
            <a:endParaRPr lang="cs-CZ" dirty="0" smtClean="0"/>
          </a:p>
          <a:p>
            <a:pPr marL="2151063" indent="0" algn="ctr">
              <a:buNone/>
            </a:pPr>
            <a:r>
              <a:rPr lang="cs-CZ" b="1" dirty="0" smtClean="0"/>
              <a:t>      To záleží částečně na tom, jak se </a:t>
            </a:r>
          </a:p>
          <a:p>
            <a:pPr marL="2151063" indent="0" algn="ctr">
              <a:buNone/>
            </a:pPr>
            <a:r>
              <a:rPr lang="cs-CZ" b="1" dirty="0"/>
              <a:t>p</a:t>
            </a:r>
            <a:r>
              <a:rPr lang="cs-CZ" b="1" dirty="0" smtClean="0"/>
              <a:t>orovnává se svým okolím.</a:t>
            </a:r>
          </a:p>
          <a:p>
            <a:pPr marL="0" indent="0" algn="ctr">
              <a:buNone/>
            </a:pPr>
            <a:endParaRPr lang="cs-CZ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761441"/>
            <a:ext cx="2550459" cy="2550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03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Sociální porovnávání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69494" y="1865966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cs-CZ" dirty="0" smtClean="0"/>
          </a:p>
          <a:p>
            <a:pPr>
              <a:buFont typeface="Wingdings" panose="05000000000000000000" pitchFamily="2" charset="2"/>
              <a:buChar char="ü"/>
            </a:pPr>
            <a:endParaRPr lang="cs-CZ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Řada charakteristik, kterými definujeme sami sebe nepramení z nějakých univerzálních měřítek, ale vychází z procesu </a:t>
            </a:r>
            <a:r>
              <a:rPr lang="cs-CZ" b="1" dirty="0" smtClean="0"/>
              <a:t>sociálního porovnávání</a:t>
            </a:r>
            <a:r>
              <a:rPr lang="cs-CZ" dirty="0" smtClean="0"/>
              <a:t>. Porovnáváme sami sebe se svým okolím a zvažujeme podobnosti a rozdíly. Naše vnímání okolí tak svým způsobem určuje standardy, kterými poměřujeme sami sebe. 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Porovnání je často motivační, ale může i brzdit a vyvolávat negativní emoce, např. při přechodu na prestižní školu či ve třídě, kde jsou velké rozdíly ve výkonu apod.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7294" y="0"/>
            <a:ext cx="5964706" cy="2272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0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90221"/>
            <a:ext cx="10515600" cy="2852737"/>
          </a:xfrm>
        </p:spPr>
        <p:txBody>
          <a:bodyPr/>
          <a:lstStyle/>
          <a:p>
            <a:pPr algn="ctr"/>
            <a:r>
              <a:rPr lang="cs-CZ" dirty="0" smtClean="0"/>
              <a:t>Kdo jsem?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2478275"/>
            <a:ext cx="10515600" cy="1500187"/>
          </a:xfrm>
        </p:spPr>
        <p:txBody>
          <a:bodyPr/>
          <a:lstStyle/>
          <a:p>
            <a:r>
              <a:rPr lang="cs-CZ" dirty="0" smtClean="0">
                <a:solidFill>
                  <a:schemeClr val="tx1"/>
                </a:solidFill>
                <a:latin typeface="+mj-lt"/>
              </a:rPr>
              <a:t>Zkuste si na </a:t>
            </a:r>
            <a:r>
              <a:rPr lang="cs-CZ" dirty="0">
                <a:solidFill>
                  <a:schemeClr val="tx1"/>
                </a:solidFill>
                <a:latin typeface="+mj-lt"/>
              </a:rPr>
              <a:t>kousek papíru </a:t>
            </a:r>
            <a:r>
              <a:rPr lang="cs-CZ" dirty="0" smtClean="0">
                <a:solidFill>
                  <a:schemeClr val="tx1"/>
                </a:solidFill>
                <a:latin typeface="+mj-lt"/>
              </a:rPr>
              <a:t>napsat pár prvních </a:t>
            </a:r>
            <a:r>
              <a:rPr lang="cs-CZ" dirty="0">
                <a:solidFill>
                  <a:schemeClr val="tx1"/>
                </a:solidFill>
                <a:latin typeface="+mj-lt"/>
              </a:rPr>
              <a:t>věcí, které vás </a:t>
            </a:r>
            <a:r>
              <a:rPr lang="cs-CZ" dirty="0" smtClean="0">
                <a:solidFill>
                  <a:schemeClr val="tx1"/>
                </a:solidFill>
                <a:latin typeface="+mj-lt"/>
              </a:rPr>
              <a:t>napadnou jako odpověď na tuto otázku. </a:t>
            </a:r>
          </a:p>
          <a:p>
            <a:r>
              <a:rPr lang="cs-CZ" dirty="0" smtClean="0">
                <a:solidFill>
                  <a:schemeClr val="tx1"/>
                </a:solidFill>
                <a:latin typeface="+mj-lt"/>
              </a:rPr>
              <a:t>Pište to jen pro sebe. Nikdo jiný to číst nebude a nebudeme naše odpovědi sdílet.</a:t>
            </a:r>
            <a:endParaRPr lang="cs-CZ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05702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 vzdělávání: </a:t>
            </a:r>
            <a:r>
              <a:rPr lang="cs-CZ" dirty="0"/>
              <a:t>S</a:t>
            </a:r>
            <a:r>
              <a:rPr lang="cs-CZ" dirty="0" smtClean="0"/>
              <a:t>ociálního porovnávání může snižovat pozitivní sebehodnocení dětí.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5905" y="2242484"/>
            <a:ext cx="4076049" cy="4351338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5015752" y="1999970"/>
            <a:ext cx="621254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Otázkou je, jak předejít negativnímu vlivu excesivního sociálního porovnávání při ...</a:t>
            </a:r>
          </a:p>
          <a:p>
            <a:endParaRPr lang="cs-CZ" sz="2400" dirty="0" smtClean="0"/>
          </a:p>
          <a:p>
            <a:pPr marL="342900" indent="-342900">
              <a:buFontTx/>
              <a:buChar char="-"/>
            </a:pPr>
            <a:r>
              <a:rPr lang="cs-CZ" sz="2400" dirty="0" smtClean="0"/>
              <a:t>… známkování,</a:t>
            </a:r>
          </a:p>
          <a:p>
            <a:pPr marL="342900" indent="-342900">
              <a:buFontTx/>
              <a:buChar char="-"/>
            </a:pPr>
            <a:r>
              <a:rPr lang="cs-CZ" sz="2400" dirty="0"/>
              <a:t>s</a:t>
            </a:r>
            <a:r>
              <a:rPr lang="cs-CZ" sz="2400" dirty="0" smtClean="0"/>
              <a:t>outěžení,</a:t>
            </a:r>
          </a:p>
          <a:p>
            <a:pPr marL="342900" indent="-342900">
              <a:buFontTx/>
              <a:buChar char="-"/>
            </a:pPr>
            <a:r>
              <a:rPr lang="cs-CZ" sz="2400" dirty="0" smtClean="0"/>
              <a:t>a učitelské pochvale/kritice?</a:t>
            </a:r>
          </a:p>
          <a:p>
            <a:pPr marL="342900" indent="-342900">
              <a:buFontTx/>
              <a:buChar char="-"/>
            </a:pPr>
            <a:endParaRPr lang="cs-CZ" sz="2400" dirty="0"/>
          </a:p>
          <a:p>
            <a:pPr marL="342900" indent="-342900">
              <a:buFontTx/>
              <a:buChar char="-"/>
            </a:pPr>
            <a:endParaRPr lang="cs-CZ" sz="2400" dirty="0" smtClean="0"/>
          </a:p>
          <a:p>
            <a:pPr marL="342900" indent="-342900">
              <a:buFontTx/>
              <a:buChar char="-"/>
            </a:pPr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532625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400" dirty="0" smtClean="0"/>
              <a:t>Jak může pedagog snižovat sociální porovnání mezi dětmi?</a:t>
            </a:r>
            <a:endParaRPr lang="en-US" sz="440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62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SP vzdělávání: Prevence sociálního porovnávání. Co nedělat.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5007810" y="1690688"/>
            <a:ext cx="621254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Pedagog </a:t>
            </a:r>
            <a:r>
              <a:rPr lang="cs-CZ" sz="2400" dirty="0" smtClean="0"/>
              <a:t>…</a:t>
            </a:r>
            <a:endParaRPr lang="cs-CZ" sz="2400" dirty="0"/>
          </a:p>
          <a:p>
            <a:endParaRPr lang="cs-CZ" sz="2400" dirty="0" smtClean="0"/>
          </a:p>
          <a:p>
            <a:r>
              <a:rPr lang="cs-CZ" sz="2400" dirty="0" smtClean="0"/>
              <a:t>… využívá </a:t>
            </a:r>
            <a:r>
              <a:rPr lang="cs-CZ" sz="2400" dirty="0"/>
              <a:t>spíše aktivity </a:t>
            </a:r>
            <a:r>
              <a:rPr lang="cs-CZ" sz="2400" dirty="0" smtClean="0"/>
              <a:t>zaměřené na </a:t>
            </a:r>
            <a:r>
              <a:rPr lang="cs-CZ" sz="2400" dirty="0"/>
              <a:t>spolupráci než soutěžení.</a:t>
            </a:r>
          </a:p>
          <a:p>
            <a:endParaRPr lang="cs-CZ" sz="2400" dirty="0" smtClean="0"/>
          </a:p>
          <a:p>
            <a:r>
              <a:rPr lang="cs-CZ" sz="2400" dirty="0" smtClean="0"/>
              <a:t>…. před </a:t>
            </a:r>
            <a:r>
              <a:rPr lang="cs-CZ" sz="2400" dirty="0"/>
              <a:t>kolektivem nevyzdvihuje excelentní výkony a </a:t>
            </a:r>
            <a:r>
              <a:rPr lang="cs-CZ" sz="2400" dirty="0" smtClean="0"/>
              <a:t>nekritizuje špatné výkony a vyhýbá se nálepkování („dobrý počtář“, „lajdák“ apod.)</a:t>
            </a:r>
            <a:endParaRPr lang="cs-CZ" sz="2400" dirty="0"/>
          </a:p>
          <a:p>
            <a:pPr marL="342900" indent="-342900">
              <a:buFontTx/>
              <a:buChar char="-"/>
            </a:pPr>
            <a:endParaRPr lang="cs-CZ" sz="2400" dirty="0"/>
          </a:p>
          <a:p>
            <a:pPr marL="342900" indent="-342900">
              <a:buFontTx/>
              <a:buChar char="-"/>
            </a:pPr>
            <a:endParaRPr lang="cs-CZ" sz="2400" dirty="0"/>
          </a:p>
          <a:p>
            <a:pPr marL="342900" indent="-342900">
              <a:buFontTx/>
              <a:buChar char="-"/>
            </a:pPr>
            <a:endParaRPr lang="cs-CZ" sz="2400" dirty="0" smtClean="0"/>
          </a:p>
          <a:p>
            <a:pPr marL="342900" indent="-342900">
              <a:buFontTx/>
              <a:buChar char="-"/>
            </a:pPr>
            <a:endParaRPr lang="cs-CZ" sz="2400" dirty="0" smtClean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810" y="4051969"/>
            <a:ext cx="2540000" cy="25400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63" y="1971332"/>
            <a:ext cx="2774182" cy="2080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068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199" y="188662"/>
            <a:ext cx="10515600" cy="1325563"/>
          </a:xfrm>
        </p:spPr>
        <p:txBody>
          <a:bodyPr>
            <a:normAutofit/>
          </a:bodyPr>
          <a:lstStyle/>
          <a:p>
            <a:r>
              <a:rPr lang="cs-CZ" dirty="0" smtClean="0"/>
              <a:t>SP vzdělávání: </a:t>
            </a:r>
            <a:r>
              <a:rPr lang="cs-CZ" dirty="0"/>
              <a:t>Prevence sociálního porovnávání. Co </a:t>
            </a:r>
            <a:r>
              <a:rPr lang="cs-CZ" dirty="0" smtClean="0"/>
              <a:t>dělat.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838200" y="1514225"/>
            <a:ext cx="936458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Pedagog…</a:t>
            </a:r>
            <a:endParaRPr lang="cs-CZ" sz="2400" dirty="0"/>
          </a:p>
          <a:p>
            <a:r>
              <a:rPr lang="cs-CZ" sz="2400" dirty="0" smtClean="0"/>
              <a:t>…. všechny dětí přijímá a oceňuje je (bez ohledu na jejich výkon).</a:t>
            </a:r>
          </a:p>
          <a:p>
            <a:pPr marL="1074738"/>
            <a:r>
              <a:rPr lang="cs-CZ" sz="2400" i="1" dirty="0" smtClean="0"/>
              <a:t>Děti by si pak méně spojují svou hodnotu s výkonem.</a:t>
            </a:r>
          </a:p>
          <a:p>
            <a:endParaRPr lang="cs-CZ" sz="2400" dirty="0" smtClean="0"/>
          </a:p>
          <a:p>
            <a:r>
              <a:rPr lang="cs-CZ" sz="2400" dirty="0" smtClean="0"/>
              <a:t>…. všem dětem umožní zažívat učební úspěch (tj. jako úspěch bere např. aktivní účast na aktivitě, dokončení úkolů, překonání překážky, snahu).</a:t>
            </a:r>
          </a:p>
          <a:p>
            <a:pPr marL="1074738"/>
            <a:r>
              <a:rPr lang="cs-CZ" sz="2400" i="1" dirty="0" smtClean="0"/>
              <a:t>Děti jsou pak sami se sebou více spokojeny a mají větší chuť se dál učit.</a:t>
            </a:r>
            <a:endParaRPr lang="cs-CZ" sz="2400" dirty="0" smtClean="0"/>
          </a:p>
          <a:p>
            <a:endParaRPr lang="cs-CZ" sz="2400" dirty="0"/>
          </a:p>
          <a:p>
            <a:r>
              <a:rPr lang="cs-CZ" sz="2400" dirty="0" smtClean="0"/>
              <a:t>… dává najevo, že cílem učení je především to, aby se každý sám něčemu přiučil, něco nového zjistil, něco nového zkusil. </a:t>
            </a:r>
          </a:p>
          <a:p>
            <a:pPr marL="1074738"/>
            <a:r>
              <a:rPr lang="cs-CZ" sz="2400" i="1" dirty="0" smtClean="0"/>
              <a:t>Dítě si pak lépe uvědomuje, že nejdůležitějším standardem je, zda toho ono samo umí z předmětu víc než dřív.</a:t>
            </a:r>
          </a:p>
          <a:p>
            <a:pPr marL="342900" indent="-342900">
              <a:buFontTx/>
              <a:buChar char="-"/>
            </a:pPr>
            <a:endParaRPr lang="cs-CZ" sz="2400" dirty="0" smtClean="0"/>
          </a:p>
          <a:p>
            <a:pPr marL="342900" indent="-342900">
              <a:buFontTx/>
              <a:buChar char="-"/>
            </a:pPr>
            <a:endParaRPr lang="cs-CZ" sz="2400" dirty="0" smtClean="0"/>
          </a:p>
          <a:p>
            <a:pPr marL="342900" indent="-342900">
              <a:buFontTx/>
              <a:buChar char="-"/>
            </a:pPr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2269919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Příklad ke shrnutí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8755995" cy="435133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 smtClean="0"/>
              <a:t>Např. </a:t>
            </a:r>
            <a:r>
              <a:rPr lang="cs-CZ" dirty="0"/>
              <a:t>z</a:t>
            </a:r>
            <a:r>
              <a:rPr lang="cs-CZ" dirty="0" smtClean="0"/>
              <a:t>pěvačka </a:t>
            </a:r>
            <a:r>
              <a:rPr lang="cs-CZ" dirty="0" err="1"/>
              <a:t>Tonya</a:t>
            </a:r>
            <a:r>
              <a:rPr lang="cs-CZ" dirty="0"/>
              <a:t> Graves popisuje sama sebe 3-5 slovy v pořadu </a:t>
            </a:r>
            <a:r>
              <a:rPr lang="cs-CZ" dirty="0" err="1" smtClean="0"/>
              <a:t>Peepshow</a:t>
            </a:r>
            <a:r>
              <a:rPr lang="cs-CZ" dirty="0" smtClean="0"/>
              <a:t> takto:</a:t>
            </a:r>
          </a:p>
          <a:p>
            <a:pPr marL="0" indent="0">
              <a:buNone/>
            </a:pPr>
            <a:endParaRPr lang="cs-CZ" dirty="0" smtClean="0"/>
          </a:p>
          <a:p>
            <a:pPr marL="182563" indent="80963">
              <a:buNone/>
            </a:pPr>
            <a:r>
              <a:rPr lang="cs-CZ" b="1" dirty="0" smtClean="0"/>
              <a:t>„… malá, zábavná, zpěvačka, maminka … loajální kamarádka“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446088" indent="0">
              <a:buNone/>
            </a:pPr>
            <a:r>
              <a:rPr lang="cs-CZ" dirty="0" smtClean="0"/>
              <a:t>? Jak nazýváme přesvědčení, kterými člověk definujeme sám sebe?</a:t>
            </a:r>
          </a:p>
          <a:p>
            <a:pPr marL="446088" indent="0">
              <a:buNone/>
            </a:pPr>
            <a:endParaRPr lang="cs-CZ" dirty="0" smtClean="0"/>
          </a:p>
          <a:p>
            <a:pPr marL="446088" indent="0">
              <a:buNone/>
            </a:pPr>
            <a:r>
              <a:rPr lang="cs-CZ" dirty="0" smtClean="0"/>
              <a:t>? Které z uvedených charakteristik by mohly vypovídat o sociální identitě, které o zrcadlovém já, které o sociálním porovnávání?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Zdroj: https</a:t>
            </a:r>
            <a:r>
              <a:rPr lang="cs-CZ" dirty="0"/>
              <a:t>://www.mall.tv/peepshow/graves-tonya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4195" y="125730"/>
            <a:ext cx="2491125" cy="372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66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Shrnutí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endParaRPr lang="cs-CZ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b="1" dirty="0" smtClean="0"/>
              <a:t>Sebepojetí v sociální světě</a:t>
            </a:r>
            <a:r>
              <a:rPr lang="cs-CZ" dirty="0" smtClean="0"/>
              <a:t>, někdy nazývané „sociální já“, označuje přesvědčení o tom, kým jsem v sociálním světě. Patří sem zejména:</a:t>
            </a:r>
          </a:p>
          <a:p>
            <a:pPr marL="0" indent="0">
              <a:buNone/>
            </a:pPr>
            <a:endParaRPr lang="cs-CZ" dirty="0" smtClean="0"/>
          </a:p>
          <a:p>
            <a:pPr marL="1519238" indent="-514350">
              <a:buAutoNum type="arabicParenBoth"/>
            </a:pPr>
            <a:r>
              <a:rPr lang="cs-CZ" dirty="0" smtClean="0"/>
              <a:t>do </a:t>
            </a:r>
            <a:r>
              <a:rPr lang="cs-CZ" dirty="0"/>
              <a:t>jakých skupin </a:t>
            </a:r>
            <a:r>
              <a:rPr lang="cs-CZ" dirty="0" smtClean="0"/>
              <a:t>patřím (sociální identita), </a:t>
            </a:r>
          </a:p>
          <a:p>
            <a:pPr marL="1519238" indent="-514350">
              <a:buAutoNum type="arabicParenBoth"/>
            </a:pPr>
            <a:r>
              <a:rPr lang="cs-CZ" dirty="0" smtClean="0"/>
              <a:t>jak </a:t>
            </a:r>
            <a:r>
              <a:rPr lang="cs-CZ" dirty="0"/>
              <a:t>si </a:t>
            </a:r>
            <a:r>
              <a:rPr lang="cs-CZ" dirty="0" smtClean="0"/>
              <a:t>myslím, že mě vnímají druzí lidé (zrcadlové já),</a:t>
            </a:r>
          </a:p>
          <a:p>
            <a:pPr marL="1519238" indent="-514350">
              <a:buAutoNum type="arabicParenBoth"/>
            </a:pPr>
            <a:r>
              <a:rPr lang="cs-CZ" dirty="0"/>
              <a:t>a</a:t>
            </a:r>
            <a:r>
              <a:rPr lang="cs-CZ" dirty="0" smtClean="0"/>
              <a:t> také, jak se hodnotím v porovnání s druhými (sociální porovnávání).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874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Literatura: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Kapitola </a:t>
            </a:r>
            <a:r>
              <a:rPr lang="cs-CZ" i="1" dirty="0" smtClean="0"/>
              <a:t>Vlastní já v sociální světě </a:t>
            </a:r>
            <a:r>
              <a:rPr lang="cs-CZ" dirty="0"/>
              <a:t>in </a:t>
            </a:r>
            <a:r>
              <a:rPr lang="nl-NL" dirty="0"/>
              <a:t>Myers, D.G. (2016). Sociální psychologie. Brno: Edika</a:t>
            </a:r>
            <a:r>
              <a:rPr lang="cs-CZ" dirty="0"/>
              <a:t>, </a:t>
            </a:r>
            <a:r>
              <a:rPr lang="cs-CZ" b="1" dirty="0"/>
              <a:t>s. </a:t>
            </a:r>
            <a:r>
              <a:rPr lang="cs-CZ" b="1" dirty="0" smtClean="0"/>
              <a:t>36-71.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1323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90221"/>
            <a:ext cx="10515600" cy="2852737"/>
          </a:xfrm>
        </p:spPr>
        <p:txBody>
          <a:bodyPr/>
          <a:lstStyle/>
          <a:p>
            <a:pPr algn="ctr"/>
            <a:r>
              <a:rPr lang="cs-CZ" dirty="0" smtClean="0"/>
              <a:t>Kým bych chtěl/a být?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2478275"/>
            <a:ext cx="10515600" cy="1500187"/>
          </a:xfrm>
        </p:spPr>
        <p:txBody>
          <a:bodyPr/>
          <a:lstStyle/>
          <a:p>
            <a:r>
              <a:rPr lang="cs-CZ" dirty="0" smtClean="0">
                <a:solidFill>
                  <a:schemeClr val="tx1"/>
                </a:solidFill>
                <a:latin typeface="+mj-lt"/>
              </a:rPr>
              <a:t>Zkuste si na </a:t>
            </a:r>
            <a:r>
              <a:rPr lang="cs-CZ" dirty="0">
                <a:solidFill>
                  <a:schemeClr val="tx1"/>
                </a:solidFill>
                <a:latin typeface="+mj-lt"/>
              </a:rPr>
              <a:t>kousek papíru </a:t>
            </a:r>
            <a:r>
              <a:rPr lang="cs-CZ" dirty="0" smtClean="0">
                <a:solidFill>
                  <a:schemeClr val="tx1"/>
                </a:solidFill>
                <a:latin typeface="+mj-lt"/>
              </a:rPr>
              <a:t>napsat pár prvních </a:t>
            </a:r>
            <a:r>
              <a:rPr lang="cs-CZ" dirty="0">
                <a:solidFill>
                  <a:schemeClr val="tx1"/>
                </a:solidFill>
                <a:latin typeface="+mj-lt"/>
              </a:rPr>
              <a:t>věcí, které vás </a:t>
            </a:r>
            <a:r>
              <a:rPr lang="cs-CZ" dirty="0" smtClean="0">
                <a:solidFill>
                  <a:schemeClr val="tx1"/>
                </a:solidFill>
                <a:latin typeface="+mj-lt"/>
              </a:rPr>
              <a:t>napadnou jako odpověď na tuto otázku. </a:t>
            </a:r>
          </a:p>
          <a:p>
            <a:r>
              <a:rPr lang="cs-CZ" dirty="0" smtClean="0">
                <a:solidFill>
                  <a:schemeClr val="tx1"/>
                </a:solidFill>
                <a:latin typeface="+mj-lt"/>
              </a:rPr>
              <a:t>Pište to jen pro sebe. Nikdo jiný to číst nebude a nebudeme naše odpovědi sdílet.</a:t>
            </a:r>
            <a:endParaRPr lang="cs-CZ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94425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 přednášky: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endParaRPr lang="cs-CZ" dirty="0" smtClean="0"/>
          </a:p>
          <a:p>
            <a:pPr marL="514350" indent="-514350">
              <a:buAutoNum type="arabicPeriod"/>
            </a:pPr>
            <a:r>
              <a:rPr lang="cs-CZ" dirty="0" smtClean="0"/>
              <a:t>Sebepojetí jako náš filtr pro vnímání druhých</a:t>
            </a:r>
          </a:p>
          <a:p>
            <a:pPr marL="514350" indent="-514350">
              <a:buAutoNum type="arabicPeriod"/>
            </a:pPr>
            <a:r>
              <a:rPr lang="cs-CZ" dirty="0" smtClean="0"/>
              <a:t>Členství ve skupinách</a:t>
            </a:r>
          </a:p>
          <a:p>
            <a:pPr marL="514350" indent="-514350">
              <a:buAutoNum type="arabicPeriod"/>
            </a:pPr>
            <a:r>
              <a:rPr lang="cs-CZ" dirty="0" smtClean="0"/>
              <a:t>Druzí jako naše zrcadlo</a:t>
            </a:r>
          </a:p>
          <a:p>
            <a:pPr marL="514350" indent="-514350">
              <a:buAutoNum type="arabicPeriod"/>
            </a:pPr>
            <a:r>
              <a:rPr lang="cs-CZ" dirty="0" smtClean="0"/>
              <a:t>Druzí jako naše měřítko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087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Vliv sebepojetí na vnímání druhých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968318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 Odpovědi na otázku </a:t>
            </a:r>
            <a:r>
              <a:rPr lang="cs-CZ" i="1" dirty="0"/>
              <a:t>Kdo jsem? </a:t>
            </a:r>
            <a:r>
              <a:rPr lang="cs-CZ" dirty="0"/>
              <a:t>jsou sodnou do </a:t>
            </a:r>
            <a:r>
              <a:rPr lang="cs-CZ" b="1" dirty="0"/>
              <a:t>sebepojetí</a:t>
            </a:r>
            <a:r>
              <a:rPr lang="cs-CZ" dirty="0"/>
              <a:t>, tj. do přesvědčení, kterými </a:t>
            </a:r>
            <a:r>
              <a:rPr lang="cs-CZ" dirty="0" smtClean="0"/>
              <a:t>člověk definuje sám </a:t>
            </a:r>
            <a:r>
              <a:rPr lang="cs-CZ" dirty="0"/>
              <a:t>sebe. </a:t>
            </a:r>
            <a:r>
              <a:rPr lang="cs-CZ" dirty="0" smtClean="0"/>
              <a:t>Tato přesvědčení se promítají do třídění, zapamatování a hodnocení sociálních informací. Charakteristikám, které člověk přisuzuje sám sobě (např. </a:t>
            </a:r>
            <a:r>
              <a:rPr lang="cs-CZ" i="1" dirty="0" smtClean="0"/>
              <a:t>jsem sportovec, jsem pracovitý, jsem otec</a:t>
            </a:r>
            <a:r>
              <a:rPr lang="cs-CZ" dirty="0" smtClean="0"/>
              <a:t>), člověk typicky…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dirty="0"/>
          </a:p>
          <a:p>
            <a:pPr marL="712788" indent="0">
              <a:buAutoNum type="arabicParenBoth"/>
            </a:pPr>
            <a:r>
              <a:rPr lang="cs-CZ" dirty="0" smtClean="0"/>
              <a:t> …věnuje větší pozornost u druhých, </a:t>
            </a:r>
          </a:p>
          <a:p>
            <a:pPr marL="712788" indent="0">
              <a:buAutoNum type="arabicParenBoth"/>
            </a:pPr>
            <a:r>
              <a:rPr lang="cs-CZ" dirty="0" smtClean="0"/>
              <a:t> lépe si je pamatuje u druhých</a:t>
            </a:r>
          </a:p>
          <a:p>
            <a:pPr marL="712788" indent="0">
              <a:buAutoNum type="arabicParenBoth"/>
            </a:pPr>
            <a:r>
              <a:rPr lang="cs-CZ" dirty="0" smtClean="0"/>
              <a:t> a pozitivněji je hodnotí u druhých.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852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4576763"/>
            <a:ext cx="7673788" cy="2119872"/>
          </a:xfrm>
        </p:spPr>
        <p:txBody>
          <a:bodyPr>
            <a:normAutofit/>
          </a:bodyPr>
          <a:lstStyle/>
          <a:p>
            <a:r>
              <a:rPr lang="cs-CZ" sz="2400" dirty="0" smtClean="0"/>
              <a:t>Př. Člověk, který si sám o sobě myslí, že je dobrodruh, si může dobrodružného chování u druhých častěji všímat, lépe si ho pamatovat a lépe ho hodnotit než ten, kdo se za dobrodruha nepovažuje.</a:t>
            </a:r>
            <a:endParaRPr lang="cs-CZ" sz="24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25425"/>
            <a:ext cx="580178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284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i="1" dirty="0" smtClean="0"/>
              <a:t>Kdo jsem </a:t>
            </a:r>
            <a:r>
              <a:rPr lang="cs-CZ" dirty="0" smtClean="0"/>
              <a:t>je jádrem sebepojetí, ale do sebepojetí patří i přesvědčení o našich </a:t>
            </a:r>
            <a:r>
              <a:rPr lang="cs-CZ" i="1" dirty="0" smtClean="0"/>
              <a:t>možných já.</a:t>
            </a:r>
            <a:endParaRPr lang="cs-CZ" i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Ideální já: Kým CHCI být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 </a:t>
            </a:r>
            <a:r>
              <a:rPr lang="cs-CZ" sz="2400" dirty="0" smtClean="0"/>
              <a:t>Např. bohaté já, milované já, pracovně úspěšné já …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sz="2400" dirty="0"/>
          </a:p>
          <a:p>
            <a:pPr>
              <a:buFontTx/>
              <a:buChar char="-"/>
            </a:pPr>
            <a:r>
              <a:rPr lang="cs-CZ" sz="2400" dirty="0" smtClean="0"/>
              <a:t>Jedná se o vizi života, po kterém toužíme. 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/>
          <a:lstStyle/>
          <a:p>
            <a:r>
              <a:rPr lang="cs-CZ" dirty="0" smtClean="0"/>
              <a:t>Očekáváné já: Kým bych MĚL být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cs-CZ" sz="2400" dirty="0"/>
              <a:t>Např. </a:t>
            </a:r>
            <a:r>
              <a:rPr lang="cs-CZ" sz="2400" dirty="0" smtClean="0"/>
              <a:t>sportující </a:t>
            </a:r>
            <a:r>
              <a:rPr lang="cs-CZ" sz="2400" dirty="0"/>
              <a:t>já, </a:t>
            </a:r>
            <a:r>
              <a:rPr lang="cs-CZ" sz="2400" dirty="0" smtClean="0"/>
              <a:t>pečující já , disciplinované já …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 smtClean="0"/>
              <a:t>- Jde o standardy, které si myslíme, že bychom měli splňovat.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87985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215153"/>
            <a:ext cx="3932237" cy="1600200"/>
          </a:xfrm>
        </p:spPr>
        <p:txBody>
          <a:bodyPr/>
          <a:lstStyle/>
          <a:p>
            <a:r>
              <a:rPr lang="cs-CZ" dirty="0" smtClean="0"/>
              <a:t>SP zdraví: Pozor na diskrepance v sebepojetí</a:t>
            </a:r>
            <a:endParaRPr lang="cs-CZ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25303" y="0"/>
            <a:ext cx="5466697" cy="3904784"/>
          </a:xfrm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5655141" cy="4276165"/>
          </a:xfrm>
        </p:spPr>
        <p:txBody>
          <a:bodyPr>
            <a:normAutofit fontScale="85000" lnSpcReduction="10000"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sz="2400" dirty="0" smtClean="0"/>
              <a:t>Představy o tom, kým bychom chtěli či měli být nás obvykle motivují k pozitivním </a:t>
            </a:r>
            <a:r>
              <a:rPr lang="cs-CZ" sz="2400" dirty="0"/>
              <a:t>změnám, ale nesmí být příliš VZDÁLENÉ pojetí </a:t>
            </a:r>
            <a:r>
              <a:rPr lang="cs-CZ" sz="2400" i="1" dirty="0"/>
              <a:t>kdo </a:t>
            </a:r>
            <a:r>
              <a:rPr lang="cs-CZ" sz="2400" i="1" dirty="0" smtClean="0"/>
              <a:t>jsem.</a:t>
            </a:r>
          </a:p>
          <a:p>
            <a:endParaRPr lang="cs-CZ" sz="2400" i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sz="2400" dirty="0" smtClean="0"/>
              <a:t>Při </a:t>
            </a:r>
            <a:r>
              <a:rPr lang="cs-CZ" sz="2400" dirty="0"/>
              <a:t>velkých rozporech </a:t>
            </a:r>
            <a:r>
              <a:rPr lang="cs-CZ" sz="2400" dirty="0" smtClean="0"/>
              <a:t>mezi představou o tom, kdo jsem, a představou o tom, …</a:t>
            </a:r>
          </a:p>
          <a:p>
            <a:pPr marL="712788"/>
            <a:r>
              <a:rPr lang="cs-CZ" sz="2400" dirty="0" smtClean="0"/>
              <a:t>….kým bych CHTĚL být, hrozí smutek, ztráta energie, depresivní nálada.</a:t>
            </a:r>
          </a:p>
          <a:p>
            <a:pPr marL="712788"/>
            <a:r>
              <a:rPr lang="cs-CZ" sz="2400" dirty="0" smtClean="0"/>
              <a:t>… kým bych MĚL být, hrozí především strach a úzkost.</a:t>
            </a:r>
          </a:p>
          <a:p>
            <a:endParaRPr lang="cs-CZ" sz="2400" dirty="0" smtClean="0"/>
          </a:p>
          <a:p>
            <a:r>
              <a:rPr lang="cs-CZ" sz="2400" dirty="0" smtClean="0"/>
              <a:t>Např. Tlak na přibližování se ideálům krásy na sociálních sítích a v médiích se podílí na zvýšených negativních pocitech u dospívajících.</a:t>
            </a:r>
            <a:endParaRPr lang="cs-CZ" sz="24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52184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215153"/>
            <a:ext cx="10515600" cy="1600200"/>
          </a:xfrm>
        </p:spPr>
        <p:txBody>
          <a:bodyPr>
            <a:normAutofit/>
          </a:bodyPr>
          <a:lstStyle/>
          <a:p>
            <a:r>
              <a:rPr lang="cs-CZ" dirty="0" smtClean="0"/>
              <a:t>Co může pedagog na SŠ říci studentovi, jehož perfekcionismus blokuje v odevzdávání seminárních prací?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10213694" cy="4276165"/>
          </a:xfrm>
        </p:spPr>
        <p:txBody>
          <a:bodyPr>
            <a:normAutofit/>
          </a:bodyPr>
          <a:lstStyle/>
          <a:p>
            <a:r>
              <a:rPr lang="cs-CZ" sz="2400" dirty="0" smtClean="0">
                <a:latin typeface="+mj-lt"/>
              </a:rPr>
              <a:t>Problém: </a:t>
            </a:r>
          </a:p>
          <a:p>
            <a:r>
              <a:rPr lang="cs-CZ" sz="2400" dirty="0" smtClean="0">
                <a:latin typeface="+mj-lt"/>
              </a:rPr>
              <a:t>Perfekcionismus </a:t>
            </a:r>
            <a:r>
              <a:rPr lang="cs-CZ" sz="2400" dirty="0" smtClean="0">
                <a:latin typeface="+mj-lt"/>
              </a:rPr>
              <a:t>(přehnaně vysoké ideály, nároky, standardy na vlastní výkon) je častým zdrojem negativních emocí (smutku, úzkosti) a snížení reálného výkonu ve škole.</a:t>
            </a:r>
          </a:p>
          <a:p>
            <a:endParaRPr lang="cs-CZ" sz="2400" dirty="0">
              <a:latin typeface="+mj-lt"/>
            </a:endParaRPr>
          </a:p>
          <a:p>
            <a:pPr algn="ctr"/>
            <a:r>
              <a:rPr lang="cs-CZ" sz="2400" smtClean="0">
                <a:latin typeface="+mj-lt"/>
              </a:rPr>
              <a:t>Co </a:t>
            </a:r>
            <a:r>
              <a:rPr lang="cs-CZ" sz="2400" dirty="0" smtClean="0">
                <a:latin typeface="+mj-lt"/>
              </a:rPr>
              <a:t>s tím? </a:t>
            </a:r>
            <a:endParaRPr lang="cs-CZ" sz="2400" dirty="0" smtClean="0">
              <a:latin typeface="+mj-lt"/>
            </a:endParaRPr>
          </a:p>
          <a:p>
            <a:pPr algn="ctr"/>
            <a:r>
              <a:rPr lang="cs-CZ" sz="2400" dirty="0" smtClean="0">
                <a:latin typeface="+mj-lt"/>
              </a:rPr>
              <a:t>Jak </a:t>
            </a:r>
            <a:r>
              <a:rPr lang="cs-CZ" sz="2400" dirty="0" smtClean="0">
                <a:latin typeface="+mj-lt"/>
              </a:rPr>
              <a:t>může </a:t>
            </a:r>
            <a:r>
              <a:rPr lang="cs-CZ" sz="2400" dirty="0" smtClean="0">
                <a:latin typeface="+mj-lt"/>
              </a:rPr>
              <a:t>pedagog </a:t>
            </a:r>
            <a:r>
              <a:rPr lang="cs-CZ" sz="2400" dirty="0" smtClean="0">
                <a:latin typeface="+mj-lt"/>
              </a:rPr>
              <a:t>pomoci </a:t>
            </a:r>
            <a:r>
              <a:rPr lang="cs-CZ" sz="2400" dirty="0" smtClean="0">
                <a:latin typeface="+mj-lt"/>
              </a:rPr>
              <a:t>snížit studentovi v tom, aby snížil nároky </a:t>
            </a:r>
            <a:r>
              <a:rPr lang="cs-CZ" sz="2400" dirty="0" smtClean="0">
                <a:latin typeface="+mj-lt"/>
              </a:rPr>
              <a:t>na sebe sama či zvýšit sebehodnocení vlastního výkonu (tzn. zmenšit onu </a:t>
            </a:r>
            <a:r>
              <a:rPr lang="cs-CZ" sz="2400" dirty="0" smtClean="0">
                <a:latin typeface="+mj-lt"/>
              </a:rPr>
              <a:t>diskrepanci)?</a:t>
            </a:r>
            <a:endParaRPr lang="cs-CZ" sz="2400" dirty="0" smtClean="0">
              <a:latin typeface="+mj-lt"/>
            </a:endParaRP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76822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</TotalTime>
  <Words>1469</Words>
  <Application>Microsoft Office PowerPoint</Application>
  <PresentationFormat>Širokoúhlá obrazovka</PresentationFormat>
  <Paragraphs>161</Paragraphs>
  <Slides>26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Wingdings</vt:lpstr>
      <vt:lpstr>Motiv Office</vt:lpstr>
      <vt:lpstr>Sebepojetí v sociálním světě   </vt:lpstr>
      <vt:lpstr>Kdo jsem? </vt:lpstr>
      <vt:lpstr>Kým bych chtěl/a být? </vt:lpstr>
      <vt:lpstr>Obsah přednášky:</vt:lpstr>
      <vt:lpstr>Vliv sebepojetí na vnímání druhých</vt:lpstr>
      <vt:lpstr>Př. Člověk, který si sám o sobě myslí, že je dobrodruh, si může dobrodružného chování u druhých častěji všímat, lépe si ho pamatovat a lépe ho hodnotit než ten, kdo se za dobrodruha nepovažuje.</vt:lpstr>
      <vt:lpstr>Kdo jsem je jádrem sebepojetí, ale do sebepojetí patří i přesvědčení o našich možných já.</vt:lpstr>
      <vt:lpstr>SP zdraví: Pozor na diskrepance v sebepojetí</vt:lpstr>
      <vt:lpstr>Co může pedagog na SŠ říci studentovi, jehož perfekcionismus blokuje v odevzdávání seminárních prací?</vt:lpstr>
      <vt:lpstr>Sociální já jako součást sebepojetí</vt:lpstr>
      <vt:lpstr>Teorie sociální identity</vt:lpstr>
      <vt:lpstr>Teorie sociální identity: Kategorizace</vt:lpstr>
      <vt:lpstr>Teorie sociální identity: Identifikace</vt:lpstr>
      <vt:lpstr>Teorie sociální identity: Porovnávání skupin</vt:lpstr>
      <vt:lpstr>SP spravedlnosti: Diskriminace</vt:lpstr>
      <vt:lpstr>Zdrcadlové já</vt:lpstr>
      <vt:lpstr>Vliv názorů druhých na sebepojetí: Jak nás vidí druzí jako ZRCADLO</vt:lpstr>
      <vt:lpstr>Vliv sociálního porovnávání na sebepojetí</vt:lpstr>
      <vt:lpstr>Sociální porovnávání</vt:lpstr>
      <vt:lpstr>SP vzdělávání: Sociálního porovnávání může snižovat pozitivní sebehodnocení dětí.</vt:lpstr>
      <vt:lpstr>Jak může pedagog snižovat sociální porovnání mezi dětmi?</vt:lpstr>
      <vt:lpstr>SP vzdělávání: Prevence sociálního porovnávání. Co nedělat.</vt:lpstr>
      <vt:lpstr>SP vzdělávání: Prevence sociálního porovnávání. Co dělat.</vt:lpstr>
      <vt:lpstr>Příklad ke shrnutí</vt:lpstr>
      <vt:lpstr>Shrnutí</vt:lpstr>
      <vt:lpstr>Literatura: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Úvod do sociální psychologie: historie, osobnosti, metody</dc:title>
  <dc:creator>Kollerova Lenka</dc:creator>
  <cp:lastModifiedBy>Kollerova Lenka</cp:lastModifiedBy>
  <cp:revision>62</cp:revision>
  <dcterms:created xsi:type="dcterms:W3CDTF">2020-09-08T14:30:27Z</dcterms:created>
  <dcterms:modified xsi:type="dcterms:W3CDTF">2021-03-02T11:02:48Z</dcterms:modified>
</cp:coreProperties>
</file>