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2" r:id="rId1"/>
  </p:sldMasterIdLst>
  <p:notesMasterIdLst>
    <p:notesMasterId r:id="rId21"/>
  </p:notesMasterIdLst>
  <p:sldIdLst>
    <p:sldId id="256" r:id="rId2"/>
    <p:sldId id="257" r:id="rId3"/>
    <p:sldId id="276" r:id="rId4"/>
    <p:sldId id="258" r:id="rId5"/>
    <p:sldId id="259" r:id="rId6"/>
    <p:sldId id="277" r:id="rId7"/>
    <p:sldId id="269" r:id="rId8"/>
    <p:sldId id="272" r:id="rId9"/>
    <p:sldId id="273" r:id="rId10"/>
    <p:sldId id="274" r:id="rId11"/>
    <p:sldId id="261" r:id="rId12"/>
    <p:sldId id="263" r:id="rId13"/>
    <p:sldId id="270" r:id="rId14"/>
    <p:sldId id="271" r:id="rId15"/>
    <p:sldId id="265" r:id="rId16"/>
    <p:sldId id="266" r:id="rId17"/>
    <p:sldId id="275" r:id="rId18"/>
    <p:sldId id="279" r:id="rId19"/>
    <p:sldId id="278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5"/>
    <p:restoredTop sz="94728"/>
  </p:normalViewPr>
  <p:slideViewPr>
    <p:cSldViewPr snapToGrid="0" snapToObjects="1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7C4A1-2930-474E-95B3-25FA70A919E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DBACB-9B1E-4D23-9938-5DB1410FFFD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807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DBACB-9B1E-4D23-9938-5DB1410FFFD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9386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4D7DB40-FB72-0D42-AF69-79FCD48702A1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74533C-4F80-0F4A-8EAB-E58AE8986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62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DB40-FB72-0D42-AF69-79FCD48702A1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533C-4F80-0F4A-8EAB-E58AE8986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1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DB40-FB72-0D42-AF69-79FCD48702A1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533C-4F80-0F4A-8EAB-E58AE8986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34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DB40-FB72-0D42-AF69-79FCD48702A1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533C-4F80-0F4A-8EAB-E58AE8986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1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4D7DB40-FB72-0D42-AF69-79FCD48702A1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974533C-4F80-0F4A-8EAB-E58AE8986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068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DB40-FB72-0D42-AF69-79FCD48702A1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533C-4F80-0F4A-8EAB-E58AE8986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74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DB40-FB72-0D42-AF69-79FCD48702A1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533C-4F80-0F4A-8EAB-E58AE8986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4599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DB40-FB72-0D42-AF69-79FCD48702A1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533C-4F80-0F4A-8EAB-E58AE8986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95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DB40-FB72-0D42-AF69-79FCD48702A1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4533C-4F80-0F4A-8EAB-E58AE8986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730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7DB40-FB72-0D42-AF69-79FCD48702A1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74533C-4F80-0F4A-8EAB-E58AE898669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8976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4D7DB40-FB72-0D42-AF69-79FCD48702A1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74533C-4F80-0F4A-8EAB-E58AE8986694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456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4D7DB40-FB72-0D42-AF69-79FCD48702A1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74533C-4F80-0F4A-8EAB-E58AE89866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612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A6A74B-9BDC-3642-9422-D97F6811A8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Stereotyp národností a znaky pro národy v ČZJ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3CF37B-A83B-B444-AEAB-B4827A172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2286" y="4803830"/>
            <a:ext cx="9144000" cy="1655762"/>
          </a:xfrm>
        </p:spPr>
        <p:txBody>
          <a:bodyPr/>
          <a:lstStyle/>
          <a:p>
            <a:pPr algn="r"/>
            <a:r>
              <a:rPr lang="cs-CZ" dirty="0"/>
              <a:t>Daniel </a:t>
            </a:r>
            <a:r>
              <a:rPr lang="cs-CZ" dirty="0" err="1"/>
              <a:t>Škrip</a:t>
            </a:r>
            <a:r>
              <a:rPr lang="cs-CZ" dirty="0"/>
              <a:t>, Kristýna </a:t>
            </a:r>
            <a:r>
              <a:rPr lang="cs-CZ" dirty="0" err="1"/>
              <a:t>Matejzíková</a:t>
            </a:r>
            <a:r>
              <a:rPr lang="cs-CZ" dirty="0"/>
              <a:t> a Marie </a:t>
            </a:r>
            <a:r>
              <a:rPr lang="cs-CZ" dirty="0" err="1"/>
              <a:t>Mašláňová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678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6AB747-EE48-1844-B3DA-D135CC38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RAKOUSKO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1240F7F-E354-E948-8CF5-55D1020AA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88812"/>
            <a:ext cx="3287457" cy="4903941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B9F94C0-E471-984C-B3A7-C901AD176391}"/>
              </a:ext>
            </a:extLst>
          </p:cNvPr>
          <p:cNvSpPr/>
          <p:nvPr/>
        </p:nvSpPr>
        <p:spPr>
          <a:xfrm>
            <a:off x="1166529" y="6158815"/>
            <a:ext cx="3267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Státní znak Rakouska - OREL </a:t>
            </a:r>
            <a:endParaRPr lang="cs-CZ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74BBBE-EA99-224F-94D8-29AAA2092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50" y="1328394"/>
            <a:ext cx="3373461" cy="4602486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DA848E8-893B-614E-B0FC-8389EC9D816A}"/>
              </a:ext>
            </a:extLst>
          </p:cNvPr>
          <p:cNvSpPr/>
          <p:nvPr/>
        </p:nvSpPr>
        <p:spPr>
          <a:xfrm>
            <a:off x="7512626" y="6155981"/>
            <a:ext cx="4156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latin typeface="Cambria" panose="02040503050406030204" pitchFamily="18" charset="0"/>
              </a:rPr>
              <a:t>Rakušan</a:t>
            </a:r>
            <a:r>
              <a:rPr lang="cs-CZ" b="1" dirty="0">
                <a:latin typeface="Cambria" panose="02040503050406030204" pitchFamily="18" charset="0"/>
              </a:rPr>
              <a:t> je spojen s </a:t>
            </a:r>
            <a:r>
              <a:rPr lang="cs-CZ" b="1" dirty="0" err="1">
                <a:latin typeface="Cambria" panose="02040503050406030204" pitchFamily="18" charset="0"/>
              </a:rPr>
              <a:t>vídeňskou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kávou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045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FA549-7866-7C4E-BA2E-A10887ED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FRANCIE	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776904F-E6B2-3841-BF9A-D37B480A9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823" y="1690688"/>
            <a:ext cx="3812935" cy="461985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B444E79-5422-1F4E-9744-E5007F33F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21" y="1690689"/>
            <a:ext cx="3891509" cy="4351338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567D1DE8-AF37-DA4B-99B6-9CD3AA009EA7}"/>
              </a:ext>
            </a:extLst>
          </p:cNvPr>
          <p:cNvSpPr/>
          <p:nvPr/>
        </p:nvSpPr>
        <p:spPr>
          <a:xfrm>
            <a:off x="847933" y="6229581"/>
            <a:ext cx="3018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Francouz evokuje kohouta 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C390944B-7330-C240-8EF4-F779345A47AA}"/>
              </a:ext>
            </a:extLst>
          </p:cNvPr>
          <p:cNvSpPr/>
          <p:nvPr/>
        </p:nvSpPr>
        <p:spPr>
          <a:xfrm>
            <a:off x="4762792" y="6229581"/>
            <a:ext cx="336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latin typeface="Cambria" panose="02040503050406030204" pitchFamily="18" charset="0"/>
              </a:rPr>
              <a:t>Motivován</a:t>
            </a:r>
            <a:r>
              <a:rPr lang="cs-CZ" b="1" dirty="0">
                <a:latin typeface="Cambria" panose="02040503050406030204" pitchFamily="18" charset="0"/>
              </a:rPr>
              <a:t> vojenskou </a:t>
            </a:r>
            <a:r>
              <a:rPr lang="cs-CZ" b="1" dirty="0" err="1">
                <a:latin typeface="Cambria" panose="02040503050406030204" pitchFamily="18" charset="0"/>
              </a:rPr>
              <a:t>přilbou</a:t>
            </a:r>
            <a:r>
              <a:rPr lang="cs-CZ" b="1" dirty="0">
                <a:latin typeface="Cambria" panose="02040503050406030204" pitchFamily="18" charset="0"/>
              </a:rPr>
              <a:t>. </a:t>
            </a:r>
            <a:endParaRPr lang="cs-CZ" b="1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E7BD48D-C818-BC4D-BD2A-6C7F7EDCF887}"/>
              </a:ext>
            </a:extLst>
          </p:cNvPr>
          <p:cNvSpPr/>
          <p:nvPr/>
        </p:nvSpPr>
        <p:spPr>
          <a:xfrm>
            <a:off x="8894419" y="6229581"/>
            <a:ext cx="2861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Jde o znak </a:t>
            </a:r>
            <a:r>
              <a:rPr lang="cs-CZ" b="1" dirty="0" err="1">
                <a:latin typeface="Cambria" panose="02040503050406030204" pitchFamily="18" charset="0"/>
              </a:rPr>
              <a:t>inicializovany</a:t>
            </a:r>
            <a:r>
              <a:rPr lang="cs-CZ" b="1" dirty="0">
                <a:latin typeface="Cambria" panose="02040503050406030204" pitchFamily="18" charset="0"/>
              </a:rPr>
              <a:t>́. </a:t>
            </a:r>
            <a:endParaRPr lang="cs-CZ" b="1" dirty="0"/>
          </a:p>
        </p:txBody>
      </p:sp>
      <p:pic>
        <p:nvPicPr>
          <p:cNvPr id="8" name="Zástupný symbol pro obsah 4">
            <a:extLst>
              <a:ext uri="{FF2B5EF4-FFF2-40B4-BE49-F238E27FC236}">
                <a16:creationId xmlns:a16="http://schemas.microsoft.com/office/drawing/2014/main" id="{FA15C588-8FCE-D149-A6AE-347303B0F0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469" y="1690688"/>
            <a:ext cx="34357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5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EF20A-4E1A-CD43-98C6-3D6EFBBC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ITÁLIE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3DAEC1A8-71EE-5E4F-B180-71BEC3A86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5034" y="1641775"/>
            <a:ext cx="3116386" cy="43513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BA31CC4-4D37-9748-89C1-FF11FC048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80" y="1636858"/>
            <a:ext cx="3383225" cy="465193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FBAF93A-448F-8F49-A33D-3906B623E6DD}"/>
              </a:ext>
            </a:extLst>
          </p:cNvPr>
          <p:cNvSpPr/>
          <p:nvPr/>
        </p:nvSpPr>
        <p:spPr>
          <a:xfrm>
            <a:off x="1231720" y="6229742"/>
            <a:ext cx="2040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Ital </a:t>
            </a:r>
            <a:r>
              <a:rPr lang="cs-CZ" b="1" dirty="0" err="1">
                <a:latin typeface="Cambria" panose="02040503050406030204" pitchFamily="18" charset="0"/>
              </a:rPr>
              <a:t>žije</a:t>
            </a:r>
            <a:r>
              <a:rPr lang="cs-CZ" b="1" dirty="0">
                <a:latin typeface="Cambria" panose="02040503050406030204" pitchFamily="18" charset="0"/>
              </a:rPr>
              <a:t> na „</a:t>
            </a:r>
            <a:r>
              <a:rPr lang="cs-CZ" b="1" dirty="0" err="1">
                <a:latin typeface="Cambria" panose="02040503050406030204" pitchFamily="18" charset="0"/>
              </a:rPr>
              <a:t>bote</a:t>
            </a:r>
            <a:r>
              <a:rPr lang="cs-CZ" b="1" dirty="0">
                <a:latin typeface="Cambria" panose="02040503050406030204" pitchFamily="18" charset="0"/>
              </a:rPr>
              <a:t>̌“ 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5078E68-602A-1B44-A9D3-8CB0CDA267ED}"/>
              </a:ext>
            </a:extLst>
          </p:cNvPr>
          <p:cNvSpPr/>
          <p:nvPr/>
        </p:nvSpPr>
        <p:spPr>
          <a:xfrm>
            <a:off x="3770730" y="6229742"/>
            <a:ext cx="4916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Ital je </a:t>
            </a:r>
            <a:r>
              <a:rPr lang="cs-CZ" b="1" dirty="0" err="1">
                <a:latin typeface="Cambria" panose="02040503050406030204" pitchFamily="18" charset="0"/>
              </a:rPr>
              <a:t>hlupák</a:t>
            </a:r>
            <a:r>
              <a:rPr lang="cs-CZ" b="1" dirty="0">
                <a:latin typeface="Cambria" panose="02040503050406030204" pitchFamily="18" charset="0"/>
              </a:rPr>
              <a:t>/idiot / ten, </a:t>
            </a:r>
            <a:r>
              <a:rPr lang="cs-CZ" b="1" dirty="0" err="1">
                <a:latin typeface="Cambria" panose="02040503050406030204" pitchFamily="18" charset="0"/>
              </a:rPr>
              <a:t>ktery</a:t>
            </a:r>
            <a:r>
              <a:rPr lang="cs-CZ" b="1" dirty="0">
                <a:latin typeface="Cambria" panose="02040503050406030204" pitchFamily="18" charset="0"/>
              </a:rPr>
              <a:t>́ to </a:t>
            </a:r>
            <a:r>
              <a:rPr lang="cs-CZ" b="1" dirty="0" err="1">
                <a:latin typeface="Cambria" panose="02040503050406030204" pitchFamily="18" charset="0"/>
              </a:rPr>
              <a:t>nepochopi</a:t>
            </a:r>
            <a:r>
              <a:rPr lang="cs-CZ" b="1" dirty="0">
                <a:latin typeface="Cambria" panose="02040503050406030204" pitchFamily="18" charset="0"/>
              </a:rPr>
              <a:t>́ 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D393BDBC-85A6-9C4E-B03A-DBAD34BA9B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474" y="1641775"/>
            <a:ext cx="3185245" cy="4500890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8B6F3E3-786F-9C46-A65F-0AE4FFEFCA3B}"/>
              </a:ext>
            </a:extLst>
          </p:cNvPr>
          <p:cNvSpPr/>
          <p:nvPr/>
        </p:nvSpPr>
        <p:spPr>
          <a:xfrm>
            <a:off x="8687461" y="6229742"/>
            <a:ext cx="3366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„krize/chaos z </a:t>
            </a:r>
            <a:r>
              <a:rPr lang="cs-CZ" b="1" dirty="0" err="1">
                <a:latin typeface="Cambria" panose="02040503050406030204" pitchFamily="18" charset="0"/>
              </a:rPr>
              <a:t>Deaflympiády</a:t>
            </a:r>
            <a:r>
              <a:rPr lang="cs-CZ" b="1" dirty="0">
                <a:latin typeface="Cambria" panose="02040503050406030204" pitchFamily="18" charset="0"/>
              </a:rPr>
              <a:t>“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9727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5F5AA-9B22-B143-A445-4BF1879E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RUSKO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9AE53D3-2998-7141-851C-CA7C0E45D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778" y="1690688"/>
            <a:ext cx="3292238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5E5AAEAA-0001-7A4D-92B8-26A267456CBE}"/>
              </a:ext>
            </a:extLst>
          </p:cNvPr>
          <p:cNvSpPr/>
          <p:nvPr/>
        </p:nvSpPr>
        <p:spPr>
          <a:xfrm>
            <a:off x="267739" y="6188695"/>
            <a:ext cx="4998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Rus pije alkohol </a:t>
            </a:r>
            <a:r>
              <a:rPr lang="cs-CZ" dirty="0">
                <a:latin typeface="Cambria" panose="02040503050406030204" pitchFamily="18" charset="0"/>
              </a:rPr>
              <a:t>a </a:t>
            </a:r>
            <a:r>
              <a:rPr lang="cs-CZ" b="1" dirty="0">
                <a:latin typeface="Cambria" panose="02040503050406030204" pitchFamily="18" charset="0"/>
              </a:rPr>
              <a:t>Rus je vystaven kruté </a:t>
            </a:r>
            <a:r>
              <a:rPr lang="cs-CZ" b="1" dirty="0" err="1">
                <a:latin typeface="Cambria" panose="02040503050406030204" pitchFamily="18" charset="0"/>
              </a:rPr>
              <a:t>zime</a:t>
            </a:r>
            <a:r>
              <a:rPr lang="cs-CZ" b="1" dirty="0">
                <a:latin typeface="Cambria" panose="02040503050406030204" pitchFamily="18" charset="0"/>
              </a:rPr>
              <a:t>̌</a:t>
            </a:r>
            <a:r>
              <a:rPr lang="cs-CZ" dirty="0">
                <a:latin typeface="Cambria" panose="02040503050406030204" pitchFamily="18" charset="0"/>
              </a:rPr>
              <a:t>. 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8534777-D0EA-5248-A90C-84F8ED2F4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038" y="1687037"/>
            <a:ext cx="3279619" cy="426271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9662D819-FF26-904C-AEA3-791F1349000D}"/>
              </a:ext>
            </a:extLst>
          </p:cNvPr>
          <p:cNvSpPr/>
          <p:nvPr/>
        </p:nvSpPr>
        <p:spPr>
          <a:xfrm>
            <a:off x="5266223" y="6189240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latin typeface="Cambria" panose="02040503050406030204" pitchFamily="18" charset="0"/>
              </a:rPr>
              <a:t>Motivován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r>
              <a:rPr lang="cs-CZ" b="1" dirty="0" err="1">
                <a:latin typeface="Cambria" panose="02040503050406030204" pitchFamily="18" charset="0"/>
              </a:rPr>
              <a:t>červenou</a:t>
            </a:r>
            <a:r>
              <a:rPr lang="cs-CZ" b="1" dirty="0">
                <a:latin typeface="Cambria" panose="02040503050406030204" pitchFamily="18" charset="0"/>
              </a:rPr>
              <a:t> barvou. </a:t>
            </a:r>
            <a:endParaRPr lang="cs-CZ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3C64290-2B52-C541-B097-4553DAAB1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286" y="1690688"/>
            <a:ext cx="3409936" cy="4020671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3D95D3F6-DE93-FE44-8C81-9B6DB155BBA9}"/>
              </a:ext>
            </a:extLst>
          </p:cNvPr>
          <p:cNvSpPr/>
          <p:nvPr/>
        </p:nvSpPr>
        <p:spPr>
          <a:xfrm>
            <a:off x="8742414" y="6188695"/>
            <a:ext cx="2680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latin typeface="Cambria" panose="02040503050406030204" pitchFamily="18" charset="0"/>
              </a:rPr>
              <a:t>Význam</a:t>
            </a:r>
            <a:r>
              <a:rPr lang="cs-CZ" b="1" dirty="0">
                <a:latin typeface="Cambria" panose="02040503050406030204" pitchFamily="18" charset="0"/>
              </a:rPr>
              <a:t> „komunismus“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4585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64A47-1C50-864E-BE12-F94864E5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234122"/>
            <a:ext cx="10515600" cy="1325563"/>
          </a:xfrm>
        </p:spPr>
        <p:txBody>
          <a:bodyPr/>
          <a:lstStyle/>
          <a:p>
            <a:pPr algn="ctr"/>
            <a:r>
              <a:rPr lang="cs-CZ" dirty="0"/>
              <a:t>RUSKO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92636B9-8865-3C45-BD3E-BECB6284D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47" y="1147267"/>
            <a:ext cx="5599810" cy="2450251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8EE54E-CAA5-2C4E-8EDA-4B7780D60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764" y="3077522"/>
            <a:ext cx="8982635" cy="410436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7949CEF-CB5E-D443-ADB8-4540CD3AAD51}"/>
              </a:ext>
            </a:extLst>
          </p:cNvPr>
          <p:cNvSpPr/>
          <p:nvPr/>
        </p:nvSpPr>
        <p:spPr>
          <a:xfrm>
            <a:off x="6489939" y="1951063"/>
            <a:ext cx="38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Rus je spojen se srpem a kladivem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80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286F0-F962-4E4C-B37D-B8951090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AMERIKA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BF218A-F2A2-DE4C-A670-F58E88B97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5662" y="1673973"/>
            <a:ext cx="3223213" cy="4351338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5023AC-0C0C-C74D-ADEC-1F90A4B5C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510" y="1673973"/>
            <a:ext cx="3072765" cy="443753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6E85E3A-9F9A-5540-9271-F25A4E1B1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096" y="1673973"/>
            <a:ext cx="3411242" cy="436805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026C8556-6563-614C-A64B-DCB7CFCDC783}"/>
              </a:ext>
            </a:extLst>
          </p:cNvPr>
          <p:cNvSpPr/>
          <p:nvPr/>
        </p:nvSpPr>
        <p:spPr>
          <a:xfrm>
            <a:off x="7584863" y="6111503"/>
            <a:ext cx="4689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latin typeface="Cambria" panose="02040503050406030204" pitchFamily="18" charset="0"/>
              </a:rPr>
              <a:t>Američan</a:t>
            </a:r>
            <a:r>
              <a:rPr lang="cs-CZ" b="1" dirty="0">
                <a:latin typeface="Cambria" panose="02040503050406030204" pitchFamily="18" charset="0"/>
              </a:rPr>
              <a:t>, </a:t>
            </a:r>
            <a:r>
              <a:rPr lang="cs-CZ" b="1" dirty="0" err="1">
                <a:latin typeface="Cambria" panose="02040503050406030204" pitchFamily="18" charset="0"/>
              </a:rPr>
              <a:t>ktery</a:t>
            </a:r>
            <a:r>
              <a:rPr lang="cs-CZ" b="1" dirty="0">
                <a:latin typeface="Cambria" panose="02040503050406030204" pitchFamily="18" charset="0"/>
              </a:rPr>
              <a:t>́ </a:t>
            </a:r>
            <a:r>
              <a:rPr lang="cs-CZ" b="1" dirty="0" err="1">
                <a:latin typeface="Cambria" panose="02040503050406030204" pitchFamily="18" charset="0"/>
              </a:rPr>
              <a:t>přišel</a:t>
            </a:r>
            <a:r>
              <a:rPr lang="cs-CZ" b="1" dirty="0">
                <a:latin typeface="Cambria" panose="02040503050406030204" pitchFamily="18" charset="0"/>
              </a:rPr>
              <a:t> o </a:t>
            </a:r>
            <a:r>
              <a:rPr lang="cs-CZ" b="1" dirty="0" err="1">
                <a:latin typeface="Cambria" panose="02040503050406030204" pitchFamily="18" charset="0"/>
              </a:rPr>
              <a:t>nejvyšši</a:t>
            </a:r>
            <a:r>
              <a:rPr lang="cs-CZ" b="1" dirty="0">
                <a:latin typeface="Cambria" panose="02040503050406030204" pitchFamily="18" charset="0"/>
              </a:rPr>
              <a:t>́ budovy</a:t>
            </a:r>
            <a:r>
              <a:rPr lang="cs-CZ" dirty="0">
                <a:latin typeface="Cambria" panose="02040503050406030204" pitchFamily="18" charset="0"/>
              </a:rPr>
              <a:t>. 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4120727-8C02-8346-B55E-42260557C0D7}"/>
              </a:ext>
            </a:extLst>
          </p:cNvPr>
          <p:cNvSpPr/>
          <p:nvPr/>
        </p:nvSpPr>
        <p:spPr>
          <a:xfrm>
            <a:off x="5210180" y="6111503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latin typeface="Cambria" panose="02040503050406030204" pitchFamily="18" charset="0"/>
              </a:rPr>
              <a:t>Dřevěné</a:t>
            </a:r>
            <a:r>
              <a:rPr lang="cs-CZ" b="1" dirty="0">
                <a:latin typeface="Cambria" panose="02040503050406030204" pitchFamily="18" charset="0"/>
              </a:rPr>
              <a:t> sruby </a:t>
            </a:r>
            <a:endParaRPr lang="cs-CZ" b="1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9B28AC-FD14-4CB1-9BF8-F19A8D10A183}"/>
              </a:ext>
            </a:extLst>
          </p:cNvPr>
          <p:cNvSpPr txBox="1"/>
          <p:nvPr/>
        </p:nvSpPr>
        <p:spPr>
          <a:xfrm>
            <a:off x="547573" y="6123057"/>
            <a:ext cx="3981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  <a:ea typeface="Cambria" panose="02040503050406030204" pitchFamily="18" charset="0"/>
              </a:rPr>
              <a:t>Motivace orel – symbol Ameriky</a:t>
            </a:r>
          </a:p>
        </p:txBody>
      </p:sp>
    </p:spTree>
    <p:extLst>
      <p:ext uri="{BB962C8B-B14F-4D97-AF65-F5344CB8AC3E}">
        <p14:creationId xmlns:p14="http://schemas.microsoft.com/office/powerpoint/2010/main" val="85993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EDA711-EC74-0A49-96BA-9B97A403D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AMERIKA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0D98B42-C80D-C040-90E0-C3EAB9B93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CC42A2-08F7-474F-8AA7-E5D5E2C0F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623" y="1636728"/>
            <a:ext cx="9206753" cy="4625402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2DCBE380-68F9-5D47-95A2-0877263787CC}"/>
              </a:ext>
            </a:extLst>
          </p:cNvPr>
          <p:cNvSpPr/>
          <p:nvPr/>
        </p:nvSpPr>
        <p:spPr>
          <a:xfrm>
            <a:off x="4407876" y="6215406"/>
            <a:ext cx="3376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latin typeface="Cambria" panose="02040503050406030204" pitchFamily="18" charset="0"/>
              </a:rPr>
              <a:t>Američan</a:t>
            </a:r>
            <a:r>
              <a:rPr lang="cs-CZ" b="1" dirty="0">
                <a:latin typeface="Cambria" panose="02040503050406030204" pitchFamily="18" charset="0"/>
              </a:rPr>
              <a:t> je </a:t>
            </a:r>
            <a:r>
              <a:rPr lang="cs-CZ" b="1" dirty="0" err="1">
                <a:latin typeface="Cambria" panose="02040503050406030204" pitchFamily="18" charset="0"/>
              </a:rPr>
              <a:t>nafoukany</a:t>
            </a:r>
            <a:r>
              <a:rPr lang="cs-CZ" b="1" dirty="0">
                <a:latin typeface="Cambria" panose="02040503050406030204" pitchFamily="18" charset="0"/>
              </a:rPr>
              <a:t>́ frajer</a:t>
            </a:r>
            <a:r>
              <a:rPr lang="cs-CZ" dirty="0">
                <a:latin typeface="Cambria" panose="02040503050406030204" pitchFamily="18" charset="0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1789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191379-B168-5547-A5ED-B9EF8797C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90"/>
            <a:ext cx="10058400" cy="1371600"/>
          </a:xfrm>
        </p:spPr>
        <p:txBody>
          <a:bodyPr/>
          <a:lstStyle/>
          <a:p>
            <a:pPr algn="ctr"/>
            <a:r>
              <a:rPr lang="cs-CZ" dirty="0"/>
              <a:t>VIETNAM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B1232F1-B1AD-C54E-8899-E9D448CE7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63805"/>
            <a:ext cx="4107337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C3BCC151-470B-0A41-89F3-D160E0A08E5B}"/>
              </a:ext>
            </a:extLst>
          </p:cNvPr>
          <p:cNvSpPr/>
          <p:nvPr/>
        </p:nvSpPr>
        <p:spPr>
          <a:xfrm>
            <a:off x="1189318" y="5978022"/>
            <a:ext cx="3684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latin typeface="Cambria" panose="02040503050406030204" pitchFamily="18" charset="0"/>
              </a:rPr>
              <a:t>Slaměny</a:t>
            </a:r>
            <a:r>
              <a:rPr lang="cs-CZ" b="1" dirty="0">
                <a:latin typeface="Cambria" panose="02040503050406030204" pitchFamily="18" charset="0"/>
              </a:rPr>
              <a:t>́ </a:t>
            </a:r>
            <a:r>
              <a:rPr lang="cs-CZ" b="1" dirty="0" err="1">
                <a:latin typeface="Cambria" panose="02040503050406030204" pitchFamily="18" charset="0"/>
              </a:rPr>
              <a:t>trojúhelníkovy</a:t>
            </a:r>
            <a:r>
              <a:rPr lang="cs-CZ" b="1" dirty="0">
                <a:latin typeface="Cambria" panose="02040503050406030204" pitchFamily="18" charset="0"/>
              </a:rPr>
              <a:t>́ klobouk </a:t>
            </a:r>
            <a:endParaRPr lang="cs-CZ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0F158BB-9334-8D4F-9FA5-1DF5709D9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713" y="1263805"/>
            <a:ext cx="3781887" cy="453664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EC639760-8BED-6D47-BE9E-0601BD663B23}"/>
              </a:ext>
            </a:extLst>
          </p:cNvPr>
          <p:cNvSpPr/>
          <p:nvPr/>
        </p:nvSpPr>
        <p:spPr>
          <a:xfrm>
            <a:off x="7586036" y="5978022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Vietnamec </a:t>
            </a:r>
            <a:r>
              <a:rPr lang="cs-CZ" b="1" dirty="0" err="1">
                <a:latin typeface="Cambria" panose="02040503050406030204" pitchFamily="18" charset="0"/>
              </a:rPr>
              <a:t>ma</a:t>
            </a:r>
            <a:r>
              <a:rPr lang="cs-CZ" b="1" dirty="0">
                <a:latin typeface="Cambria" panose="02040503050406030204" pitchFamily="18" charset="0"/>
              </a:rPr>
              <a:t>́ </a:t>
            </a:r>
            <a:r>
              <a:rPr lang="cs-CZ" b="1" dirty="0" err="1">
                <a:latin typeface="Cambria" panose="02040503050406030204" pitchFamily="18" charset="0"/>
              </a:rPr>
              <a:t>šikme</a:t>
            </a:r>
            <a:r>
              <a:rPr lang="cs-CZ" b="1" dirty="0">
                <a:latin typeface="Cambria" panose="02040503050406030204" pitchFamily="18" charset="0"/>
              </a:rPr>
              <a:t>́ </a:t>
            </a:r>
            <a:r>
              <a:rPr lang="cs-CZ" b="1" dirty="0" err="1">
                <a:latin typeface="Cambria" panose="02040503050406030204" pitchFamily="18" charset="0"/>
              </a:rPr>
              <a:t>oči</a:t>
            </a:r>
            <a:r>
              <a:rPr lang="cs-CZ" dirty="0">
                <a:latin typeface="Cambria" panose="02040503050406030204" pitchFamily="18" charset="0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090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DBA52-8215-AA49-8A71-38A3EF951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91833"/>
            <a:ext cx="10058400" cy="1371600"/>
          </a:xfrm>
        </p:spPr>
        <p:txBody>
          <a:bodyPr/>
          <a:lstStyle/>
          <a:p>
            <a:pPr algn="ctr"/>
            <a:r>
              <a:rPr lang="cs-CZ" dirty="0"/>
              <a:t>ROM 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F91FB40-A43E-6B45-9B53-78309E69E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137" y="1617519"/>
            <a:ext cx="3296761" cy="4561392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1B00858-0825-C549-8D22-0B6515A2E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937" y="1617519"/>
            <a:ext cx="3683756" cy="449319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B3A7769-A41A-4B48-944A-448F3CFE6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1823" y="1617519"/>
            <a:ext cx="4037589" cy="4508071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A8E8DFDB-34A7-CD48-A617-7C525239BB94}"/>
              </a:ext>
            </a:extLst>
          </p:cNvPr>
          <p:cNvSpPr/>
          <p:nvPr/>
        </p:nvSpPr>
        <p:spPr>
          <a:xfrm>
            <a:off x="8502376" y="6178911"/>
            <a:ext cx="30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Romka </a:t>
            </a:r>
            <a:r>
              <a:rPr lang="cs-CZ" b="1" dirty="0" err="1">
                <a:latin typeface="Cambria" panose="02040503050406030204" pitchFamily="18" charset="0"/>
              </a:rPr>
              <a:t>nosi</a:t>
            </a:r>
            <a:r>
              <a:rPr lang="cs-CZ" b="1" dirty="0">
                <a:latin typeface="Cambria" panose="02040503050406030204" pitchFamily="18" charset="0"/>
              </a:rPr>
              <a:t>́ </a:t>
            </a:r>
            <a:r>
              <a:rPr lang="cs-CZ" b="1" dirty="0" err="1">
                <a:latin typeface="Cambria" panose="02040503050406030204" pitchFamily="18" charset="0"/>
              </a:rPr>
              <a:t>velke</a:t>
            </a:r>
            <a:r>
              <a:rPr lang="cs-CZ" b="1" dirty="0">
                <a:latin typeface="Cambria" panose="02040503050406030204" pitchFamily="18" charset="0"/>
              </a:rPr>
              <a:t>́ </a:t>
            </a:r>
            <a:r>
              <a:rPr lang="cs-CZ" b="1" dirty="0" err="1">
                <a:latin typeface="Cambria" panose="02040503050406030204" pitchFamily="18" charset="0"/>
              </a:rPr>
              <a:t>náušnice</a:t>
            </a:r>
            <a:r>
              <a:rPr lang="cs-CZ" b="1" dirty="0">
                <a:latin typeface="Cambria" panose="02040503050406030204" pitchFamily="18" charset="0"/>
              </a:rPr>
              <a:t> </a:t>
            </a:r>
            <a:endParaRPr lang="cs-CZ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D5E2920-5BA5-9748-8E6F-3432950F70E8}"/>
              </a:ext>
            </a:extLst>
          </p:cNvPr>
          <p:cNvSpPr/>
          <p:nvPr/>
        </p:nvSpPr>
        <p:spPr>
          <a:xfrm>
            <a:off x="5242776" y="6178911"/>
            <a:ext cx="2074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>
                <a:latin typeface="Cambria" panose="02040503050406030204" pitchFamily="18" charset="0"/>
              </a:rPr>
              <a:t>Rom je muzikant</a:t>
            </a:r>
            <a:r>
              <a:rPr lang="cs-CZ">
                <a:latin typeface="Cambria" panose="02040503050406030204" pitchFamily="18" charset="0"/>
              </a:rPr>
              <a:t>. 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62E3E70-1409-964C-99A3-1079346E5E56}"/>
              </a:ext>
            </a:extLst>
          </p:cNvPr>
          <p:cNvSpPr/>
          <p:nvPr/>
        </p:nvSpPr>
        <p:spPr>
          <a:xfrm>
            <a:off x="484137" y="6178911"/>
            <a:ext cx="4592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Rom je </a:t>
            </a:r>
            <a:r>
              <a:rPr lang="cs-CZ" b="1" dirty="0" err="1">
                <a:latin typeface="Cambria" panose="02040503050406030204" pitchFamily="18" charset="0"/>
              </a:rPr>
              <a:t>špinavy</a:t>
            </a:r>
            <a:r>
              <a:rPr lang="cs-CZ" b="1" dirty="0">
                <a:latin typeface="Cambria" panose="02040503050406030204" pitchFamily="18" charset="0"/>
              </a:rPr>
              <a:t>́, a tak se od </a:t>
            </a:r>
            <a:r>
              <a:rPr lang="cs-CZ" b="1" dirty="0" err="1">
                <a:latin typeface="Cambria" panose="02040503050406030204" pitchFamily="18" charset="0"/>
              </a:rPr>
              <a:t>něj</a:t>
            </a:r>
            <a:r>
              <a:rPr lang="cs-CZ" b="1" dirty="0">
                <a:latin typeface="Cambria" panose="02040503050406030204" pitchFamily="18" charset="0"/>
              </a:rPr>
              <a:t> distancuji.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5701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A8C6BC2-E9E2-4780-8A41-064073CD4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70450CF-22E9-4B1D-B146-30FEE770C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238079-1F65-476A-BC6C-F2D3BD268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740C935-D2D3-4F63-A4DA-CD768BB3F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BE8D8045-0F80-4964-B591-0D599AB42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AF8A5889-0EE6-4E19-98FE-29F79E987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B0FE4C3-64BE-4A2B-818D-4D844793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4670D04-30D8-487E-A3F4-0655E4801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5472113B-41FA-450E-B533-F51733045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1026" name="Picture 2" descr="thumbs up smile emoji PNG image with transparent background | TOPpng">
            <a:extLst>
              <a:ext uri="{FF2B5EF4-FFF2-40B4-BE49-F238E27FC236}">
                <a16:creationId xmlns:a16="http://schemas.microsoft.com/office/drawing/2014/main" id="{FCC15482-16E9-4D8C-861E-33930516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703" y="1519377"/>
            <a:ext cx="3750954" cy="383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CB5E9E0-7C44-46B5-B3E8-E62887B31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4DFA687-14AF-4979-B907-350F3ADA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849" y="1348844"/>
            <a:ext cx="5716338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6000" cap="all" spc="-100" dirty="0" err="1"/>
              <a:t>Děkujeme</a:t>
            </a:r>
            <a:r>
              <a:rPr lang="en-US" sz="6000" cap="all" spc="-100" dirty="0"/>
              <a:t> za </a:t>
            </a:r>
            <a:r>
              <a:rPr lang="en-US" sz="6000" cap="all" spc="-100" dirty="0" err="1"/>
              <a:t>pozornost</a:t>
            </a:r>
            <a:r>
              <a:rPr lang="en-US" sz="6000" cap="all" spc="-100" dirty="0"/>
              <a:t>!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EF88855-34D7-45DF-9DB8-682E4A358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C6981A1-6AD0-44A6-84F4-420410F3B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CD9FF0FB-30CE-40B4-B3F2-A565E71CE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C7216A06-7EF2-4C72-8D1E-8959D3EB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576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88E94-52D0-8541-8448-BEA83ED30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Diplomová práce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90E941-82B0-8648-81C8-A1D3DED06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cs-CZ" b="1" dirty="0"/>
              <a:t>Autor: </a:t>
            </a:r>
            <a:r>
              <a:rPr lang="cs-CZ" dirty="0"/>
              <a:t>Bc. Lucie </a:t>
            </a:r>
            <a:r>
              <a:rPr lang="cs-CZ" dirty="0" err="1"/>
              <a:t>Břinková</a:t>
            </a:r>
            <a:endParaRPr lang="cs-CZ" dirty="0"/>
          </a:p>
          <a:p>
            <a:pPr marL="0" indent="0" fontAlgn="base">
              <a:buNone/>
            </a:pPr>
            <a:r>
              <a:rPr lang="cs-CZ" b="1" dirty="0"/>
              <a:t>Vedoucí: </a:t>
            </a:r>
            <a:r>
              <a:rPr lang="cs-CZ" dirty="0"/>
              <a:t>doc. PhDr. Irena Vaňková, CSc., Ph.D.</a:t>
            </a:r>
          </a:p>
          <a:p>
            <a:pPr marL="0" indent="0" fontAlgn="base">
              <a:buNone/>
            </a:pPr>
            <a:r>
              <a:rPr lang="cs-CZ" b="1" dirty="0"/>
              <a:t>Oponent: </a:t>
            </a:r>
            <a:r>
              <a:rPr lang="cs-CZ" dirty="0"/>
              <a:t>PhDr. Mgr. Klára Richterová</a:t>
            </a:r>
          </a:p>
          <a:p>
            <a:pPr marL="0" indent="0" fontAlgn="base">
              <a:buNone/>
            </a:pPr>
            <a:endParaRPr lang="cs-CZ" dirty="0"/>
          </a:p>
          <a:p>
            <a:pPr marL="0" indent="0" fontAlgn="base">
              <a:buNone/>
            </a:pPr>
            <a:r>
              <a:rPr lang="cs-CZ" b="1" dirty="0"/>
              <a:t>Stránky DP: </a:t>
            </a:r>
            <a:r>
              <a:rPr lang="cs-CZ" dirty="0"/>
              <a:t>121 stran </a:t>
            </a:r>
          </a:p>
          <a:p>
            <a:pPr marL="0" indent="0" fontAlgn="base">
              <a:buNone/>
            </a:pPr>
            <a:r>
              <a:rPr lang="cs-CZ" b="1" dirty="0"/>
              <a:t>Datum diplomové práce: </a:t>
            </a:r>
            <a:r>
              <a:rPr lang="cs-CZ" dirty="0"/>
              <a:t>2016</a:t>
            </a:r>
          </a:p>
          <a:p>
            <a:pPr marL="0" indent="0" fontAlgn="base">
              <a:buNone/>
            </a:pPr>
            <a:r>
              <a:rPr lang="cs-CZ" b="1" dirty="0"/>
              <a:t>Výsledek obhajoby: </a:t>
            </a:r>
            <a:r>
              <a:rPr lang="cs-CZ" dirty="0"/>
              <a:t>Výborně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661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9C14F-19ED-1248-B648-8A70FF90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Cíl výzkumu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72C572-74BE-CE49-8FCE-5008A54F1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Studium stereotypu </a:t>
            </a:r>
            <a:r>
              <a:rPr lang="cs-CZ" dirty="0"/>
              <a:t>v jazyce se zaměřením na národnosti</a:t>
            </a:r>
          </a:p>
          <a:p>
            <a:endParaRPr lang="cs-CZ" dirty="0"/>
          </a:p>
          <a:p>
            <a:r>
              <a:rPr lang="cs-CZ" b="1" dirty="0"/>
              <a:t>První práce</a:t>
            </a:r>
            <a:r>
              <a:rPr lang="cs-CZ" dirty="0"/>
              <a:t>, která se zabývá stereotypem národností v ČZJ</a:t>
            </a:r>
          </a:p>
          <a:p>
            <a:endParaRPr lang="cs-CZ" dirty="0"/>
          </a:p>
          <a:p>
            <a:r>
              <a:rPr lang="cs-CZ" dirty="0"/>
              <a:t>Vychází ze </a:t>
            </a:r>
            <a:r>
              <a:rPr lang="cs-CZ" b="1" dirty="0"/>
              <a:t>studie </a:t>
            </a:r>
            <a:r>
              <a:rPr lang="cs-CZ" b="1" dirty="0" err="1"/>
              <a:t>Bartmińského</a:t>
            </a:r>
            <a:r>
              <a:rPr lang="cs-CZ" b="1" dirty="0"/>
              <a:t> </a:t>
            </a:r>
            <a:r>
              <a:rPr lang="cs-CZ" dirty="0"/>
              <a:t>z polské etnolingvistické školy</a:t>
            </a:r>
          </a:p>
          <a:p>
            <a:endParaRPr lang="cs-CZ" dirty="0"/>
          </a:p>
          <a:p>
            <a:r>
              <a:rPr lang="cs-CZ" dirty="0"/>
              <a:t>V této práci je stereotyp vnímán z hlediska </a:t>
            </a:r>
            <a:r>
              <a:rPr lang="cs-CZ" b="1" dirty="0"/>
              <a:t>kognitivní lingvistiky </a:t>
            </a:r>
            <a:r>
              <a:rPr lang="cs-CZ" dirty="0"/>
              <a:t>a</a:t>
            </a:r>
            <a:r>
              <a:rPr lang="cs-CZ" b="1" dirty="0"/>
              <a:t> etnolingvistiky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4564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8BCDFB-ED41-C544-BFA3-E3677B586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Kognitivní lingvistika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1A2C69-8E13-D44E-AAED-8F3AD5261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Kognitivní lingvistika </a:t>
            </a:r>
            <a:r>
              <a:rPr lang="cs-CZ" dirty="0"/>
              <a:t>– POZNÁNÍ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METAFORA, METONYMIE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Kognitivní etnolingvistika </a:t>
            </a:r>
            <a:r>
              <a:rPr lang="cs-CZ" dirty="0"/>
              <a:t>– původ pojmenování skutečnosti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Důležité pojmy:</a:t>
            </a:r>
          </a:p>
          <a:p>
            <a:pPr marL="0" indent="0">
              <a:buNone/>
            </a:pPr>
            <a:r>
              <a:rPr lang="cs-CZ" dirty="0"/>
              <a:t>	Jazykový obraz světa</a:t>
            </a:r>
          </a:p>
          <a:p>
            <a:pPr marL="0" indent="0">
              <a:buNone/>
            </a:pPr>
            <a:r>
              <a:rPr lang="cs-CZ" dirty="0"/>
              <a:t>	Kategorizace</a:t>
            </a:r>
          </a:p>
          <a:p>
            <a:pPr marL="0" indent="0">
              <a:buNone/>
            </a:pPr>
            <a:r>
              <a:rPr lang="cs-CZ" dirty="0"/>
              <a:t>	Stereotyp a prototyp</a:t>
            </a:r>
          </a:p>
        </p:txBody>
      </p:sp>
    </p:spTree>
    <p:extLst>
      <p:ext uri="{BB962C8B-B14F-4D97-AF65-F5344CB8AC3E}">
        <p14:creationId xmlns:p14="http://schemas.microsoft.com/office/powerpoint/2010/main" val="216919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0CCCF-A42D-0B4F-955D-F822E18C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Stereotyp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4A6FB-A1E1-7B47-B8A5-4C0BD0180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Lippmann</a:t>
            </a:r>
            <a:r>
              <a:rPr lang="cs-CZ" dirty="0"/>
              <a:t> (1922) - definuje stereotyp jako </a:t>
            </a:r>
            <a:r>
              <a:rPr lang="cs-CZ" b="1" dirty="0"/>
              <a:t>„pokřivený obraz nebo představu v lidské mysli, které nejsou založeny na osobní zkušenosti, ale jsou odvozeny kulturně“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Stereotypy</a:t>
            </a:r>
            <a:r>
              <a:rPr lang="cs-CZ" dirty="0"/>
              <a:t> - 	 jsou stálé, nepodléhají změnám, přetrvávají v dané kultuře po několik         		generací</a:t>
            </a:r>
          </a:p>
          <a:p>
            <a:pPr marL="0" indent="0">
              <a:buNone/>
            </a:pPr>
            <a:r>
              <a:rPr lang="cs-CZ" dirty="0"/>
              <a:t>                       - 	slouží k zobecnění, které je založeno buď na pravdě částečné, nebo na 		pravdě není založeno vůbec</a:t>
            </a:r>
          </a:p>
          <a:p>
            <a:pPr marL="0" indent="0">
              <a:buNone/>
            </a:pPr>
            <a:r>
              <a:rPr lang="cs-CZ" dirty="0"/>
              <a:t>                       -	 jsou spojeny s hodnocením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/>
              <a:t>Prototyp</a:t>
            </a:r>
            <a:r>
              <a:rPr lang="cs-CZ" dirty="0"/>
              <a:t> – spojován s věcmi</a:t>
            </a:r>
          </a:p>
        </p:txBody>
      </p:sp>
    </p:spTree>
    <p:extLst>
      <p:ext uri="{BB962C8B-B14F-4D97-AF65-F5344CB8AC3E}">
        <p14:creationId xmlns:p14="http://schemas.microsoft.com/office/powerpoint/2010/main" val="144106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640AC-A9FE-4B92-940A-A1AC270C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Etnický stereotyp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F20F23-B735-470C-8EA8-91FABACCA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vzniká na </a:t>
            </a:r>
            <a:r>
              <a:rPr lang="cs-CZ" b="1" dirty="0"/>
              <a:t>základě rozdílů </a:t>
            </a:r>
            <a:r>
              <a:rPr lang="cs-CZ" dirty="0"/>
              <a:t>mezi dvěma etnickými skupinami</a:t>
            </a:r>
          </a:p>
          <a:p>
            <a:endParaRPr lang="cs-CZ" dirty="0"/>
          </a:p>
          <a:p>
            <a:r>
              <a:rPr lang="cs-CZ" dirty="0"/>
              <a:t>vychází z kontaktu mezi dvěma sousedními národy, které jsou si blízké natolik, aby etnický stereotyp mohl vzniknout, ale ne dostatečně blízké, aby se ten mohl stereotyp vyvrátit</a:t>
            </a:r>
          </a:p>
          <a:p>
            <a:endParaRPr lang="cs-CZ" dirty="0"/>
          </a:p>
          <a:p>
            <a:r>
              <a:rPr lang="cs-CZ" dirty="0"/>
              <a:t>stereotypy často </a:t>
            </a:r>
            <a:r>
              <a:rPr lang="cs-CZ" b="1" dirty="0"/>
              <a:t>prozrazují víc o tom, kdo je vytvořil</a:t>
            </a:r>
            <a:r>
              <a:rPr lang="cs-CZ" dirty="0"/>
              <a:t>, než o tom, ke komu se vztahují</a:t>
            </a:r>
          </a:p>
          <a:p>
            <a:pPr marL="0" indent="0">
              <a:buNone/>
            </a:pPr>
            <a:r>
              <a:rPr lang="cs-CZ" dirty="0"/>
              <a:t>	- Např. stereotyp Němce z českého pohledu: Němci jsou bohatí a zbytečně 	rozhazují peníze -&gt; Co to vypovídá o nás?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538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0D0AC-442A-0F45-8506-9CC3707DB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NĚMECKO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2276CA5-6D2E-EE46-9980-1427DF7D9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908" y="1629383"/>
            <a:ext cx="3395552" cy="4351338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D103742-F595-7346-BE28-EFE25642D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116" y="1629383"/>
            <a:ext cx="3369766" cy="428139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18F8E37-9F4E-1F44-85F5-8E56BE84A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3538" y="1629383"/>
            <a:ext cx="3230262" cy="4258421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6E8E22F1-8E36-594C-BA1A-D4CF702D0A3E}"/>
              </a:ext>
            </a:extLst>
          </p:cNvPr>
          <p:cNvSpPr/>
          <p:nvPr/>
        </p:nvSpPr>
        <p:spPr>
          <a:xfrm>
            <a:off x="713768" y="6256475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latin typeface="Cambria" panose="02040503050406030204" pitchFamily="18" charset="0"/>
              </a:rPr>
              <a:t>Němec</a:t>
            </a:r>
            <a:r>
              <a:rPr lang="cs-CZ" b="1" dirty="0">
                <a:latin typeface="Cambria" panose="02040503050406030204" pitchFamily="18" charset="0"/>
              </a:rPr>
              <a:t> je spojen s Hitlerem</a:t>
            </a:r>
            <a:r>
              <a:rPr lang="cs-CZ" dirty="0">
                <a:latin typeface="Cambria" panose="02040503050406030204" pitchFamily="18" charset="0"/>
              </a:rPr>
              <a:t>. 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DDF677D-6C69-8544-9709-751D19114B80}"/>
              </a:ext>
            </a:extLst>
          </p:cNvPr>
          <p:cNvSpPr/>
          <p:nvPr/>
        </p:nvSpPr>
        <p:spPr>
          <a:xfrm>
            <a:off x="4411116" y="6256475"/>
            <a:ext cx="336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latin typeface="Cambria" panose="02040503050406030204" pitchFamily="18" charset="0"/>
              </a:rPr>
              <a:t>Motivován</a:t>
            </a:r>
            <a:r>
              <a:rPr lang="cs-CZ" b="1" dirty="0">
                <a:latin typeface="Cambria" panose="02040503050406030204" pitchFamily="18" charset="0"/>
              </a:rPr>
              <a:t> vojenskou </a:t>
            </a:r>
            <a:r>
              <a:rPr lang="cs-CZ" b="1" dirty="0" err="1">
                <a:latin typeface="Cambria" panose="02040503050406030204" pitchFamily="18" charset="0"/>
              </a:rPr>
              <a:t>přilbou</a:t>
            </a:r>
            <a:r>
              <a:rPr lang="cs-CZ" b="1" dirty="0">
                <a:latin typeface="Cambria" panose="02040503050406030204" pitchFamily="18" charset="0"/>
              </a:rPr>
              <a:t>. </a:t>
            </a:r>
            <a:endParaRPr lang="cs-CZ" b="1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677BFFBB-94E6-3144-887C-FB3CA510943A}"/>
              </a:ext>
            </a:extLst>
          </p:cNvPr>
          <p:cNvSpPr/>
          <p:nvPr/>
        </p:nvSpPr>
        <p:spPr>
          <a:xfrm>
            <a:off x="8436870" y="6256475"/>
            <a:ext cx="2805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Jedná se o znak FAŠISTA.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53464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DCFC22-507A-3F40-930F-C810341A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SLOVENSKO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DB960C79-84EB-8D4A-BD9E-A7C43C521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575" y="1552188"/>
            <a:ext cx="3202521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E588CCBC-0A79-C840-A5B1-44143AF7BCB0}"/>
              </a:ext>
            </a:extLst>
          </p:cNvPr>
          <p:cNvSpPr/>
          <p:nvPr/>
        </p:nvSpPr>
        <p:spPr>
          <a:xfrm>
            <a:off x="772866" y="6030740"/>
            <a:ext cx="4919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Velký slovenský klobouk, </a:t>
            </a:r>
            <a:r>
              <a:rPr lang="cs-CZ" b="1" dirty="0" err="1">
                <a:latin typeface="Cambria" panose="02040503050406030204" pitchFamily="18" charset="0"/>
              </a:rPr>
              <a:t>ktery</a:t>
            </a:r>
            <a:r>
              <a:rPr lang="cs-CZ" b="1" dirty="0">
                <a:latin typeface="Cambria" panose="02040503050406030204" pitchFamily="18" charset="0"/>
              </a:rPr>
              <a:t>́ nosil </a:t>
            </a:r>
            <a:r>
              <a:rPr lang="cs-CZ" b="1" dirty="0" err="1">
                <a:latin typeface="Cambria" panose="02040503050406030204" pitchFamily="18" charset="0"/>
              </a:rPr>
              <a:t>Jánošík</a:t>
            </a:r>
            <a:r>
              <a:rPr lang="cs-CZ" b="1" dirty="0">
                <a:latin typeface="Cambria" panose="02040503050406030204" pitchFamily="18" charset="0"/>
              </a:rPr>
              <a:t>.</a:t>
            </a:r>
            <a:endParaRPr lang="cs-CZ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FB69E28-839D-8D47-BE0B-A3E936761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346" y="1535287"/>
            <a:ext cx="3484775" cy="4368239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16F4CC62-914D-7042-B152-B7330A1EAD89}"/>
              </a:ext>
            </a:extLst>
          </p:cNvPr>
          <p:cNvSpPr/>
          <p:nvPr/>
        </p:nvSpPr>
        <p:spPr>
          <a:xfrm>
            <a:off x="7309716" y="5903526"/>
            <a:ext cx="2836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dirty="0">
                <a:latin typeface="Cambria" panose="02040503050406030204" pitchFamily="18" charset="0"/>
              </a:rPr>
              <a:t>Od </a:t>
            </a:r>
            <a:r>
              <a:rPr lang="cs-CZ" b="1" dirty="0" err="1">
                <a:latin typeface="Cambria" panose="02040503050406030204" pitchFamily="18" charset="0"/>
              </a:rPr>
              <a:t>Slováka</a:t>
            </a:r>
            <a:r>
              <a:rPr lang="cs-CZ" b="1" dirty="0">
                <a:latin typeface="Cambria" panose="02040503050406030204" pitchFamily="18" charset="0"/>
              </a:rPr>
              <a:t> se distancuji. </a:t>
            </a:r>
            <a:br>
              <a:rPr lang="cs-CZ" b="1" dirty="0">
                <a:latin typeface="Cambria" panose="02040503050406030204" pitchFamily="18" charset="0"/>
              </a:rPr>
            </a:br>
            <a:r>
              <a:rPr lang="cs-CZ" b="1" dirty="0">
                <a:latin typeface="Cambria" panose="02040503050406030204" pitchFamily="18" charset="0"/>
              </a:rPr>
              <a:t>(z </a:t>
            </a:r>
            <a:r>
              <a:rPr lang="cs-CZ" b="1" dirty="0" err="1">
                <a:latin typeface="Cambria" panose="02040503050406030204" pitchFamily="18" charset="0"/>
              </a:rPr>
              <a:t>Deaflympiády</a:t>
            </a:r>
            <a:r>
              <a:rPr lang="cs-CZ" b="1" dirty="0">
                <a:latin typeface="Cambria" panose="02040503050406030204" pitchFamily="18" charset="0"/>
              </a:rPr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466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579C70-3820-1846-B0FE-D1A03F47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POLSKO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5F6E805-CE10-E34A-A793-90C3E4DD9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483" y="1517789"/>
            <a:ext cx="3124456" cy="4351338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A9846B32-E51A-4041-973C-51BDB5421944}"/>
              </a:ext>
            </a:extLst>
          </p:cNvPr>
          <p:cNvSpPr/>
          <p:nvPr/>
        </p:nvSpPr>
        <p:spPr>
          <a:xfrm>
            <a:off x="1658007" y="6071808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err="1">
                <a:latin typeface="Cambria" panose="02040503050406030204" pitchFamily="18" charset="0"/>
              </a:rPr>
              <a:t>Polák</a:t>
            </a:r>
            <a:r>
              <a:rPr lang="cs-CZ" b="1" dirty="0">
                <a:latin typeface="Cambria" panose="02040503050406030204" pitchFamily="18" charset="0"/>
              </a:rPr>
              <a:t> je </a:t>
            </a:r>
            <a:r>
              <a:rPr lang="cs-CZ" b="1" dirty="0" err="1">
                <a:latin typeface="Cambria" panose="02040503050406030204" pitchFamily="18" charset="0"/>
              </a:rPr>
              <a:t>silne</a:t>
            </a:r>
            <a:r>
              <a:rPr lang="cs-CZ" b="1" dirty="0">
                <a:latin typeface="Cambria" panose="02040503050406030204" pitchFamily="18" charset="0"/>
              </a:rPr>
              <a:t>̌ </a:t>
            </a:r>
            <a:r>
              <a:rPr lang="cs-CZ" b="1" dirty="0" err="1">
                <a:latin typeface="Cambria" panose="02040503050406030204" pitchFamily="18" charset="0"/>
              </a:rPr>
              <a:t>věříci</a:t>
            </a:r>
            <a:r>
              <a:rPr lang="cs-CZ" b="1" dirty="0">
                <a:latin typeface="Cambria" panose="02040503050406030204" pitchFamily="18" charset="0"/>
              </a:rPr>
              <a:t>́. 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3B0BC11-E8D4-8B4E-9BE2-5E658B698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0002" y="1517789"/>
            <a:ext cx="3311515" cy="443491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59B72A2-3BF5-1F48-B8D8-F90C41FEEC0C}"/>
              </a:ext>
            </a:extLst>
          </p:cNvPr>
          <p:cNvSpPr/>
          <p:nvPr/>
        </p:nvSpPr>
        <p:spPr>
          <a:xfrm>
            <a:off x="7332108" y="6071808"/>
            <a:ext cx="3727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mbria" panose="02040503050406030204" pitchFamily="18" charset="0"/>
              </a:rPr>
              <a:t>Poláci pracují hodně a jsou </a:t>
            </a:r>
            <a:r>
              <a:rPr lang="cs-CZ" b="1" dirty="0" err="1">
                <a:latin typeface="Cambria" panose="02040503050406030204" pitchFamily="18" charset="0"/>
              </a:rPr>
              <a:t>siláci</a:t>
            </a:r>
            <a:r>
              <a:rPr lang="cs-CZ" b="1" dirty="0">
                <a:latin typeface="Cambria" panose="02040503050406030204" pitchFamily="18" charset="0"/>
              </a:rPr>
              <a:t>.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28381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536</Words>
  <Application>Microsoft Office PowerPoint</Application>
  <PresentationFormat>Širokoúhlá obrazovka</PresentationFormat>
  <Paragraphs>86</Paragraphs>
  <Slides>19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Calibri</vt:lpstr>
      <vt:lpstr>Cambria</vt:lpstr>
      <vt:lpstr>Century Gothic</vt:lpstr>
      <vt:lpstr>Garamond</vt:lpstr>
      <vt:lpstr>Savon</vt:lpstr>
      <vt:lpstr>Stereotyp národností a znaky pro národy v ČZJ</vt:lpstr>
      <vt:lpstr>Diplomová práce </vt:lpstr>
      <vt:lpstr>Cíl výzkumu</vt:lpstr>
      <vt:lpstr>Kognitivní lingvistika</vt:lpstr>
      <vt:lpstr>Stereotyp </vt:lpstr>
      <vt:lpstr>Etnický stereotyp</vt:lpstr>
      <vt:lpstr>NĚMECKO</vt:lpstr>
      <vt:lpstr>SLOVENSKO</vt:lpstr>
      <vt:lpstr>POLSKO</vt:lpstr>
      <vt:lpstr>RAKOUSKO</vt:lpstr>
      <vt:lpstr>FRANCIE </vt:lpstr>
      <vt:lpstr>ITÁLIE</vt:lpstr>
      <vt:lpstr>RUSKO</vt:lpstr>
      <vt:lpstr>RUSKO</vt:lpstr>
      <vt:lpstr>AMERIKA</vt:lpstr>
      <vt:lpstr>AMERIKA</vt:lpstr>
      <vt:lpstr>VIETNAM</vt:lpstr>
      <vt:lpstr>ROM </vt:lpstr>
      <vt:lpstr>Děkujeme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Stereotyp národností a znaky pro národy v ČZJ</dc:title>
  <dc:creator>Kristýna Matejzíková</dc:creator>
  <cp:lastModifiedBy>Lenovo Allinone</cp:lastModifiedBy>
  <cp:revision>4</cp:revision>
  <dcterms:created xsi:type="dcterms:W3CDTF">2020-12-10T19:58:39Z</dcterms:created>
  <dcterms:modified xsi:type="dcterms:W3CDTF">2020-12-14T09:29:19Z</dcterms:modified>
</cp:coreProperties>
</file>