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1" r:id="rId3"/>
    <p:sldId id="256"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7" d="100"/>
          <a:sy n="67" d="100"/>
        </p:scale>
        <p:origin x="648" y="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C345A-A0CF-42E0-A59D-73B751301B36}"/>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52B3FFDD-4A64-4BED-8B19-E99C88A408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2E385664-F629-4406-BD9A-CB8D8AD172FB}"/>
              </a:ext>
            </a:extLst>
          </p:cNvPr>
          <p:cNvSpPr>
            <a:spLocks noGrp="1"/>
          </p:cNvSpPr>
          <p:nvPr>
            <p:ph type="dt" sz="half" idx="10"/>
          </p:nvPr>
        </p:nvSpPr>
        <p:spPr/>
        <p:txBody>
          <a:bodyPr/>
          <a:lstStyle/>
          <a:p>
            <a:fld id="{A8C922FC-E369-4A7C-9014-54082753FC58}" type="datetimeFigureOut">
              <a:rPr lang="cs-CZ" smtClean="0"/>
              <a:t>27. 12. 2020</a:t>
            </a:fld>
            <a:endParaRPr lang="cs-CZ"/>
          </a:p>
        </p:txBody>
      </p:sp>
      <p:sp>
        <p:nvSpPr>
          <p:cNvPr id="5" name="Zástupný symbol pro zápatí 4">
            <a:extLst>
              <a:ext uri="{FF2B5EF4-FFF2-40B4-BE49-F238E27FC236}">
                <a16:creationId xmlns:a16="http://schemas.microsoft.com/office/drawing/2014/main" id="{3485FF33-9FF2-4196-8F84-E9FBA49772A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FDDEFE8-BC9E-4A13-B6B6-5A5EE1825D74}"/>
              </a:ext>
            </a:extLst>
          </p:cNvPr>
          <p:cNvSpPr>
            <a:spLocks noGrp="1"/>
          </p:cNvSpPr>
          <p:nvPr>
            <p:ph type="sldNum" sz="quarter" idx="12"/>
          </p:nvPr>
        </p:nvSpPr>
        <p:spPr/>
        <p:txBody>
          <a:bodyPr/>
          <a:lstStyle/>
          <a:p>
            <a:fld id="{0473451C-6314-4405-922B-165B19E8AA62}" type="slidenum">
              <a:rPr lang="cs-CZ" smtClean="0"/>
              <a:t>‹#›</a:t>
            </a:fld>
            <a:endParaRPr lang="cs-CZ"/>
          </a:p>
        </p:txBody>
      </p:sp>
    </p:spTree>
    <p:extLst>
      <p:ext uri="{BB962C8B-B14F-4D97-AF65-F5344CB8AC3E}">
        <p14:creationId xmlns:p14="http://schemas.microsoft.com/office/powerpoint/2010/main" val="401696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956183-9F72-46AA-8353-72A5D1712F8B}"/>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E0F4746E-CBA5-4468-A0C1-ABE187B6FCB4}"/>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564247A-C5A9-44A1-B631-BC6E117BA11F}"/>
              </a:ext>
            </a:extLst>
          </p:cNvPr>
          <p:cNvSpPr>
            <a:spLocks noGrp="1"/>
          </p:cNvSpPr>
          <p:nvPr>
            <p:ph type="dt" sz="half" idx="10"/>
          </p:nvPr>
        </p:nvSpPr>
        <p:spPr/>
        <p:txBody>
          <a:bodyPr/>
          <a:lstStyle/>
          <a:p>
            <a:fld id="{A8C922FC-E369-4A7C-9014-54082753FC58}" type="datetimeFigureOut">
              <a:rPr lang="cs-CZ" smtClean="0"/>
              <a:t>27. 12. 2020</a:t>
            </a:fld>
            <a:endParaRPr lang="cs-CZ"/>
          </a:p>
        </p:txBody>
      </p:sp>
      <p:sp>
        <p:nvSpPr>
          <p:cNvPr id="5" name="Zástupný symbol pro zápatí 4">
            <a:extLst>
              <a:ext uri="{FF2B5EF4-FFF2-40B4-BE49-F238E27FC236}">
                <a16:creationId xmlns:a16="http://schemas.microsoft.com/office/drawing/2014/main" id="{A126DFE0-613D-4FD5-A91E-2D0475F062C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12816ED-B479-40F3-B4B6-2FC36C2A1B2C}"/>
              </a:ext>
            </a:extLst>
          </p:cNvPr>
          <p:cNvSpPr>
            <a:spLocks noGrp="1"/>
          </p:cNvSpPr>
          <p:nvPr>
            <p:ph type="sldNum" sz="quarter" idx="12"/>
          </p:nvPr>
        </p:nvSpPr>
        <p:spPr/>
        <p:txBody>
          <a:bodyPr/>
          <a:lstStyle/>
          <a:p>
            <a:fld id="{0473451C-6314-4405-922B-165B19E8AA62}" type="slidenum">
              <a:rPr lang="cs-CZ" smtClean="0"/>
              <a:t>‹#›</a:t>
            </a:fld>
            <a:endParaRPr lang="cs-CZ"/>
          </a:p>
        </p:txBody>
      </p:sp>
    </p:spTree>
    <p:extLst>
      <p:ext uri="{BB962C8B-B14F-4D97-AF65-F5344CB8AC3E}">
        <p14:creationId xmlns:p14="http://schemas.microsoft.com/office/powerpoint/2010/main" val="262342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6325D6A9-05A8-44A9-B6A7-1EBB9AFA852F}"/>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DDEB182-1BC3-42AD-AD88-E287F85E38D8}"/>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45B641F-D89B-4115-8020-6AB603BD267F}"/>
              </a:ext>
            </a:extLst>
          </p:cNvPr>
          <p:cNvSpPr>
            <a:spLocks noGrp="1"/>
          </p:cNvSpPr>
          <p:nvPr>
            <p:ph type="dt" sz="half" idx="10"/>
          </p:nvPr>
        </p:nvSpPr>
        <p:spPr/>
        <p:txBody>
          <a:bodyPr/>
          <a:lstStyle/>
          <a:p>
            <a:fld id="{A8C922FC-E369-4A7C-9014-54082753FC58}" type="datetimeFigureOut">
              <a:rPr lang="cs-CZ" smtClean="0"/>
              <a:t>27. 12. 2020</a:t>
            </a:fld>
            <a:endParaRPr lang="cs-CZ"/>
          </a:p>
        </p:txBody>
      </p:sp>
      <p:sp>
        <p:nvSpPr>
          <p:cNvPr id="5" name="Zástupný symbol pro zápatí 4">
            <a:extLst>
              <a:ext uri="{FF2B5EF4-FFF2-40B4-BE49-F238E27FC236}">
                <a16:creationId xmlns:a16="http://schemas.microsoft.com/office/drawing/2014/main" id="{459B4453-0DCD-4FA8-92AC-89CD1A50967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B22D4D7-901D-4A1D-A019-60C614C18809}"/>
              </a:ext>
            </a:extLst>
          </p:cNvPr>
          <p:cNvSpPr>
            <a:spLocks noGrp="1"/>
          </p:cNvSpPr>
          <p:nvPr>
            <p:ph type="sldNum" sz="quarter" idx="12"/>
          </p:nvPr>
        </p:nvSpPr>
        <p:spPr/>
        <p:txBody>
          <a:bodyPr/>
          <a:lstStyle/>
          <a:p>
            <a:fld id="{0473451C-6314-4405-922B-165B19E8AA62}" type="slidenum">
              <a:rPr lang="cs-CZ" smtClean="0"/>
              <a:t>‹#›</a:t>
            </a:fld>
            <a:endParaRPr lang="cs-CZ"/>
          </a:p>
        </p:txBody>
      </p:sp>
    </p:spTree>
    <p:extLst>
      <p:ext uri="{BB962C8B-B14F-4D97-AF65-F5344CB8AC3E}">
        <p14:creationId xmlns:p14="http://schemas.microsoft.com/office/powerpoint/2010/main" val="58275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73261C-279A-4CE0-A61C-42665A74E06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9C105401-2C79-46C5-B5B2-9D9E142A836E}"/>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38F4FFD-0C05-424E-8393-5E00E70D96AC}"/>
              </a:ext>
            </a:extLst>
          </p:cNvPr>
          <p:cNvSpPr>
            <a:spLocks noGrp="1"/>
          </p:cNvSpPr>
          <p:nvPr>
            <p:ph type="dt" sz="half" idx="10"/>
          </p:nvPr>
        </p:nvSpPr>
        <p:spPr/>
        <p:txBody>
          <a:bodyPr/>
          <a:lstStyle/>
          <a:p>
            <a:fld id="{A8C922FC-E369-4A7C-9014-54082753FC58}" type="datetimeFigureOut">
              <a:rPr lang="cs-CZ" smtClean="0"/>
              <a:t>27. 12. 2020</a:t>
            </a:fld>
            <a:endParaRPr lang="cs-CZ"/>
          </a:p>
        </p:txBody>
      </p:sp>
      <p:sp>
        <p:nvSpPr>
          <p:cNvPr id="5" name="Zástupný symbol pro zápatí 4">
            <a:extLst>
              <a:ext uri="{FF2B5EF4-FFF2-40B4-BE49-F238E27FC236}">
                <a16:creationId xmlns:a16="http://schemas.microsoft.com/office/drawing/2014/main" id="{9D07648D-4D0D-44E0-A487-1ADF430FF2D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68C86AA-8BCE-45F9-88A6-476194728106}"/>
              </a:ext>
            </a:extLst>
          </p:cNvPr>
          <p:cNvSpPr>
            <a:spLocks noGrp="1"/>
          </p:cNvSpPr>
          <p:nvPr>
            <p:ph type="sldNum" sz="quarter" idx="12"/>
          </p:nvPr>
        </p:nvSpPr>
        <p:spPr/>
        <p:txBody>
          <a:bodyPr/>
          <a:lstStyle/>
          <a:p>
            <a:fld id="{0473451C-6314-4405-922B-165B19E8AA62}" type="slidenum">
              <a:rPr lang="cs-CZ" smtClean="0"/>
              <a:t>‹#›</a:t>
            </a:fld>
            <a:endParaRPr lang="cs-CZ"/>
          </a:p>
        </p:txBody>
      </p:sp>
    </p:spTree>
    <p:extLst>
      <p:ext uri="{BB962C8B-B14F-4D97-AF65-F5344CB8AC3E}">
        <p14:creationId xmlns:p14="http://schemas.microsoft.com/office/powerpoint/2010/main" val="2720810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0441C1-8480-4B65-9486-64F08927E50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8131C454-2FC6-4229-8A56-81A6578905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DDD6D51-74EB-4BC1-A019-2D8984770A67}"/>
              </a:ext>
            </a:extLst>
          </p:cNvPr>
          <p:cNvSpPr>
            <a:spLocks noGrp="1"/>
          </p:cNvSpPr>
          <p:nvPr>
            <p:ph type="dt" sz="half" idx="10"/>
          </p:nvPr>
        </p:nvSpPr>
        <p:spPr/>
        <p:txBody>
          <a:bodyPr/>
          <a:lstStyle/>
          <a:p>
            <a:fld id="{A8C922FC-E369-4A7C-9014-54082753FC58}" type="datetimeFigureOut">
              <a:rPr lang="cs-CZ" smtClean="0"/>
              <a:t>27. 12. 2020</a:t>
            </a:fld>
            <a:endParaRPr lang="cs-CZ"/>
          </a:p>
        </p:txBody>
      </p:sp>
      <p:sp>
        <p:nvSpPr>
          <p:cNvPr id="5" name="Zástupný symbol pro zápatí 4">
            <a:extLst>
              <a:ext uri="{FF2B5EF4-FFF2-40B4-BE49-F238E27FC236}">
                <a16:creationId xmlns:a16="http://schemas.microsoft.com/office/drawing/2014/main" id="{0B885346-F351-41A9-A1E8-5AF74BE615C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8351975-02AA-4E35-8F7D-88CA22023F86}"/>
              </a:ext>
            </a:extLst>
          </p:cNvPr>
          <p:cNvSpPr>
            <a:spLocks noGrp="1"/>
          </p:cNvSpPr>
          <p:nvPr>
            <p:ph type="sldNum" sz="quarter" idx="12"/>
          </p:nvPr>
        </p:nvSpPr>
        <p:spPr/>
        <p:txBody>
          <a:bodyPr/>
          <a:lstStyle/>
          <a:p>
            <a:fld id="{0473451C-6314-4405-922B-165B19E8AA62}" type="slidenum">
              <a:rPr lang="cs-CZ" smtClean="0"/>
              <a:t>‹#›</a:t>
            </a:fld>
            <a:endParaRPr lang="cs-CZ"/>
          </a:p>
        </p:txBody>
      </p:sp>
    </p:spTree>
    <p:extLst>
      <p:ext uri="{BB962C8B-B14F-4D97-AF65-F5344CB8AC3E}">
        <p14:creationId xmlns:p14="http://schemas.microsoft.com/office/powerpoint/2010/main" val="3250701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E037F4-79AD-4F24-B054-45666EBA362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17EC7F5D-D464-4ECD-9CE7-BB1953C5598B}"/>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0B4AEEDC-B51B-47CB-87CE-D72FC6B0FDA4}"/>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665F9E7A-9C8E-41C9-91B3-7DD5E4D897AB}"/>
              </a:ext>
            </a:extLst>
          </p:cNvPr>
          <p:cNvSpPr>
            <a:spLocks noGrp="1"/>
          </p:cNvSpPr>
          <p:nvPr>
            <p:ph type="dt" sz="half" idx="10"/>
          </p:nvPr>
        </p:nvSpPr>
        <p:spPr/>
        <p:txBody>
          <a:bodyPr/>
          <a:lstStyle/>
          <a:p>
            <a:fld id="{A8C922FC-E369-4A7C-9014-54082753FC58}" type="datetimeFigureOut">
              <a:rPr lang="cs-CZ" smtClean="0"/>
              <a:t>27. 12. 2020</a:t>
            </a:fld>
            <a:endParaRPr lang="cs-CZ"/>
          </a:p>
        </p:txBody>
      </p:sp>
      <p:sp>
        <p:nvSpPr>
          <p:cNvPr id="6" name="Zástupný symbol pro zápatí 5">
            <a:extLst>
              <a:ext uri="{FF2B5EF4-FFF2-40B4-BE49-F238E27FC236}">
                <a16:creationId xmlns:a16="http://schemas.microsoft.com/office/drawing/2014/main" id="{5520829A-22D7-4BAE-B7A1-BEA4C241C5E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4589F64-1BA0-4BDD-A317-EBCCEE354C96}"/>
              </a:ext>
            </a:extLst>
          </p:cNvPr>
          <p:cNvSpPr>
            <a:spLocks noGrp="1"/>
          </p:cNvSpPr>
          <p:nvPr>
            <p:ph type="sldNum" sz="quarter" idx="12"/>
          </p:nvPr>
        </p:nvSpPr>
        <p:spPr/>
        <p:txBody>
          <a:bodyPr/>
          <a:lstStyle/>
          <a:p>
            <a:fld id="{0473451C-6314-4405-922B-165B19E8AA62}" type="slidenum">
              <a:rPr lang="cs-CZ" smtClean="0"/>
              <a:t>‹#›</a:t>
            </a:fld>
            <a:endParaRPr lang="cs-CZ"/>
          </a:p>
        </p:txBody>
      </p:sp>
    </p:spTree>
    <p:extLst>
      <p:ext uri="{BB962C8B-B14F-4D97-AF65-F5344CB8AC3E}">
        <p14:creationId xmlns:p14="http://schemas.microsoft.com/office/powerpoint/2010/main" val="388106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973CCF-279A-4DD5-8A5C-D7474E350B99}"/>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4455A702-18F9-4DFF-B41E-FC39BC5612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56B2B2B6-0A36-4420-BD0B-E43142F49DF0}"/>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746629B7-F4C6-465C-A43C-A4EF4521E0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8E076C77-44A1-4E6A-8EFE-A0D8BCE839BA}"/>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E0A2D168-6F8B-4B80-B486-7772289E97E1}"/>
              </a:ext>
            </a:extLst>
          </p:cNvPr>
          <p:cNvSpPr>
            <a:spLocks noGrp="1"/>
          </p:cNvSpPr>
          <p:nvPr>
            <p:ph type="dt" sz="half" idx="10"/>
          </p:nvPr>
        </p:nvSpPr>
        <p:spPr/>
        <p:txBody>
          <a:bodyPr/>
          <a:lstStyle/>
          <a:p>
            <a:fld id="{A8C922FC-E369-4A7C-9014-54082753FC58}" type="datetimeFigureOut">
              <a:rPr lang="cs-CZ" smtClean="0"/>
              <a:t>27. 12. 2020</a:t>
            </a:fld>
            <a:endParaRPr lang="cs-CZ"/>
          </a:p>
        </p:txBody>
      </p:sp>
      <p:sp>
        <p:nvSpPr>
          <p:cNvPr id="8" name="Zástupný symbol pro zápatí 7">
            <a:extLst>
              <a:ext uri="{FF2B5EF4-FFF2-40B4-BE49-F238E27FC236}">
                <a16:creationId xmlns:a16="http://schemas.microsoft.com/office/drawing/2014/main" id="{77487018-FF99-4D37-ACFD-B8844BBBED29}"/>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6B996CD2-F2B4-46E1-B360-D7A903956AB1}"/>
              </a:ext>
            </a:extLst>
          </p:cNvPr>
          <p:cNvSpPr>
            <a:spLocks noGrp="1"/>
          </p:cNvSpPr>
          <p:nvPr>
            <p:ph type="sldNum" sz="quarter" idx="12"/>
          </p:nvPr>
        </p:nvSpPr>
        <p:spPr/>
        <p:txBody>
          <a:bodyPr/>
          <a:lstStyle/>
          <a:p>
            <a:fld id="{0473451C-6314-4405-922B-165B19E8AA62}" type="slidenum">
              <a:rPr lang="cs-CZ" smtClean="0"/>
              <a:t>‹#›</a:t>
            </a:fld>
            <a:endParaRPr lang="cs-CZ"/>
          </a:p>
        </p:txBody>
      </p:sp>
    </p:spTree>
    <p:extLst>
      <p:ext uri="{BB962C8B-B14F-4D97-AF65-F5344CB8AC3E}">
        <p14:creationId xmlns:p14="http://schemas.microsoft.com/office/powerpoint/2010/main" val="2611382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516351-0AE8-47C3-B255-3285A98DF6B3}"/>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B285B6CB-70CD-40B3-9FFB-479D8476F39A}"/>
              </a:ext>
            </a:extLst>
          </p:cNvPr>
          <p:cNvSpPr>
            <a:spLocks noGrp="1"/>
          </p:cNvSpPr>
          <p:nvPr>
            <p:ph type="dt" sz="half" idx="10"/>
          </p:nvPr>
        </p:nvSpPr>
        <p:spPr/>
        <p:txBody>
          <a:bodyPr/>
          <a:lstStyle/>
          <a:p>
            <a:fld id="{A8C922FC-E369-4A7C-9014-54082753FC58}" type="datetimeFigureOut">
              <a:rPr lang="cs-CZ" smtClean="0"/>
              <a:t>27. 12. 2020</a:t>
            </a:fld>
            <a:endParaRPr lang="cs-CZ"/>
          </a:p>
        </p:txBody>
      </p:sp>
      <p:sp>
        <p:nvSpPr>
          <p:cNvPr id="4" name="Zástupný symbol pro zápatí 3">
            <a:extLst>
              <a:ext uri="{FF2B5EF4-FFF2-40B4-BE49-F238E27FC236}">
                <a16:creationId xmlns:a16="http://schemas.microsoft.com/office/drawing/2014/main" id="{16A446EB-21A7-4FA9-82DE-DFA506C0C47E}"/>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7DCDC3D1-3A10-4FAE-9DEE-F6A8A40312FE}"/>
              </a:ext>
            </a:extLst>
          </p:cNvPr>
          <p:cNvSpPr>
            <a:spLocks noGrp="1"/>
          </p:cNvSpPr>
          <p:nvPr>
            <p:ph type="sldNum" sz="quarter" idx="12"/>
          </p:nvPr>
        </p:nvSpPr>
        <p:spPr/>
        <p:txBody>
          <a:bodyPr/>
          <a:lstStyle/>
          <a:p>
            <a:fld id="{0473451C-6314-4405-922B-165B19E8AA62}" type="slidenum">
              <a:rPr lang="cs-CZ" smtClean="0"/>
              <a:t>‹#›</a:t>
            </a:fld>
            <a:endParaRPr lang="cs-CZ"/>
          </a:p>
        </p:txBody>
      </p:sp>
    </p:spTree>
    <p:extLst>
      <p:ext uri="{BB962C8B-B14F-4D97-AF65-F5344CB8AC3E}">
        <p14:creationId xmlns:p14="http://schemas.microsoft.com/office/powerpoint/2010/main" val="1673316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61A96CE9-04CD-43D6-970C-64E846FB474D}"/>
              </a:ext>
            </a:extLst>
          </p:cNvPr>
          <p:cNvSpPr>
            <a:spLocks noGrp="1"/>
          </p:cNvSpPr>
          <p:nvPr>
            <p:ph type="dt" sz="half" idx="10"/>
          </p:nvPr>
        </p:nvSpPr>
        <p:spPr/>
        <p:txBody>
          <a:bodyPr/>
          <a:lstStyle/>
          <a:p>
            <a:fld id="{A8C922FC-E369-4A7C-9014-54082753FC58}" type="datetimeFigureOut">
              <a:rPr lang="cs-CZ" smtClean="0"/>
              <a:t>27. 12. 2020</a:t>
            </a:fld>
            <a:endParaRPr lang="cs-CZ"/>
          </a:p>
        </p:txBody>
      </p:sp>
      <p:sp>
        <p:nvSpPr>
          <p:cNvPr id="3" name="Zástupný symbol pro zápatí 2">
            <a:extLst>
              <a:ext uri="{FF2B5EF4-FFF2-40B4-BE49-F238E27FC236}">
                <a16:creationId xmlns:a16="http://schemas.microsoft.com/office/drawing/2014/main" id="{96D23185-7620-4A6A-8110-BC534C849E32}"/>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30D471C6-B3AD-4624-92A0-30E6CC5724A2}"/>
              </a:ext>
            </a:extLst>
          </p:cNvPr>
          <p:cNvSpPr>
            <a:spLocks noGrp="1"/>
          </p:cNvSpPr>
          <p:nvPr>
            <p:ph type="sldNum" sz="quarter" idx="12"/>
          </p:nvPr>
        </p:nvSpPr>
        <p:spPr/>
        <p:txBody>
          <a:bodyPr/>
          <a:lstStyle/>
          <a:p>
            <a:fld id="{0473451C-6314-4405-922B-165B19E8AA62}" type="slidenum">
              <a:rPr lang="cs-CZ" smtClean="0"/>
              <a:t>‹#›</a:t>
            </a:fld>
            <a:endParaRPr lang="cs-CZ"/>
          </a:p>
        </p:txBody>
      </p:sp>
    </p:spTree>
    <p:extLst>
      <p:ext uri="{BB962C8B-B14F-4D97-AF65-F5344CB8AC3E}">
        <p14:creationId xmlns:p14="http://schemas.microsoft.com/office/powerpoint/2010/main" val="3628284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B602AD-8E1E-4CAC-A54C-5D285B99114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72B3FD35-03B5-4CBB-93FF-7793E97502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EB49FE62-7F2B-4FC0-9CD4-CF4295128C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372CF5A-84B7-4F68-A016-AC036138332A}"/>
              </a:ext>
            </a:extLst>
          </p:cNvPr>
          <p:cNvSpPr>
            <a:spLocks noGrp="1"/>
          </p:cNvSpPr>
          <p:nvPr>
            <p:ph type="dt" sz="half" idx="10"/>
          </p:nvPr>
        </p:nvSpPr>
        <p:spPr/>
        <p:txBody>
          <a:bodyPr/>
          <a:lstStyle/>
          <a:p>
            <a:fld id="{A8C922FC-E369-4A7C-9014-54082753FC58}" type="datetimeFigureOut">
              <a:rPr lang="cs-CZ" smtClean="0"/>
              <a:t>27. 12. 2020</a:t>
            </a:fld>
            <a:endParaRPr lang="cs-CZ"/>
          </a:p>
        </p:txBody>
      </p:sp>
      <p:sp>
        <p:nvSpPr>
          <p:cNvPr id="6" name="Zástupný symbol pro zápatí 5">
            <a:extLst>
              <a:ext uri="{FF2B5EF4-FFF2-40B4-BE49-F238E27FC236}">
                <a16:creationId xmlns:a16="http://schemas.microsoft.com/office/drawing/2014/main" id="{FCEC8833-4194-46DC-A105-BBD61C42E74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9405B9D-C87A-4B34-8230-FE493A76D9B9}"/>
              </a:ext>
            </a:extLst>
          </p:cNvPr>
          <p:cNvSpPr>
            <a:spLocks noGrp="1"/>
          </p:cNvSpPr>
          <p:nvPr>
            <p:ph type="sldNum" sz="quarter" idx="12"/>
          </p:nvPr>
        </p:nvSpPr>
        <p:spPr/>
        <p:txBody>
          <a:bodyPr/>
          <a:lstStyle/>
          <a:p>
            <a:fld id="{0473451C-6314-4405-922B-165B19E8AA62}" type="slidenum">
              <a:rPr lang="cs-CZ" smtClean="0"/>
              <a:t>‹#›</a:t>
            </a:fld>
            <a:endParaRPr lang="cs-CZ"/>
          </a:p>
        </p:txBody>
      </p:sp>
    </p:spTree>
    <p:extLst>
      <p:ext uri="{BB962C8B-B14F-4D97-AF65-F5344CB8AC3E}">
        <p14:creationId xmlns:p14="http://schemas.microsoft.com/office/powerpoint/2010/main" val="22296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EAFC84-127A-4026-9AE7-86796DA392C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7E9ABE65-AAB9-44ED-8E73-86434347F2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3E099182-EBC1-4397-ADDC-20D403535C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751DBFD-B1C2-415C-971B-321A3F31A6B8}"/>
              </a:ext>
            </a:extLst>
          </p:cNvPr>
          <p:cNvSpPr>
            <a:spLocks noGrp="1"/>
          </p:cNvSpPr>
          <p:nvPr>
            <p:ph type="dt" sz="half" idx="10"/>
          </p:nvPr>
        </p:nvSpPr>
        <p:spPr/>
        <p:txBody>
          <a:bodyPr/>
          <a:lstStyle/>
          <a:p>
            <a:fld id="{A8C922FC-E369-4A7C-9014-54082753FC58}" type="datetimeFigureOut">
              <a:rPr lang="cs-CZ" smtClean="0"/>
              <a:t>27. 12. 2020</a:t>
            </a:fld>
            <a:endParaRPr lang="cs-CZ"/>
          </a:p>
        </p:txBody>
      </p:sp>
      <p:sp>
        <p:nvSpPr>
          <p:cNvPr id="6" name="Zástupný symbol pro zápatí 5">
            <a:extLst>
              <a:ext uri="{FF2B5EF4-FFF2-40B4-BE49-F238E27FC236}">
                <a16:creationId xmlns:a16="http://schemas.microsoft.com/office/drawing/2014/main" id="{2D6DD199-CC46-44AA-9D69-3A47ACB0E6F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16BF16E-3DFF-4B28-AB94-6DE80D7EFB54}"/>
              </a:ext>
            </a:extLst>
          </p:cNvPr>
          <p:cNvSpPr>
            <a:spLocks noGrp="1"/>
          </p:cNvSpPr>
          <p:nvPr>
            <p:ph type="sldNum" sz="quarter" idx="12"/>
          </p:nvPr>
        </p:nvSpPr>
        <p:spPr/>
        <p:txBody>
          <a:bodyPr/>
          <a:lstStyle/>
          <a:p>
            <a:fld id="{0473451C-6314-4405-922B-165B19E8AA62}" type="slidenum">
              <a:rPr lang="cs-CZ" smtClean="0"/>
              <a:t>‹#›</a:t>
            </a:fld>
            <a:endParaRPr lang="cs-CZ"/>
          </a:p>
        </p:txBody>
      </p:sp>
    </p:spTree>
    <p:extLst>
      <p:ext uri="{BB962C8B-B14F-4D97-AF65-F5344CB8AC3E}">
        <p14:creationId xmlns:p14="http://schemas.microsoft.com/office/powerpoint/2010/main" val="3273335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32FC66D-584B-4A6C-8814-2A3DF02247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95BC5566-FDDF-45EB-AB12-81C59C4963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0F1C80D-9EF6-4C6F-98C9-8F2770448A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922FC-E369-4A7C-9014-54082753FC58}" type="datetimeFigureOut">
              <a:rPr lang="cs-CZ" smtClean="0"/>
              <a:t>27. 12. 2020</a:t>
            </a:fld>
            <a:endParaRPr lang="cs-CZ"/>
          </a:p>
        </p:txBody>
      </p:sp>
      <p:sp>
        <p:nvSpPr>
          <p:cNvPr id="5" name="Zástupný symbol pro zápatí 4">
            <a:extLst>
              <a:ext uri="{FF2B5EF4-FFF2-40B4-BE49-F238E27FC236}">
                <a16:creationId xmlns:a16="http://schemas.microsoft.com/office/drawing/2014/main" id="{15A174CF-DDFD-4E7C-8C16-12935FF9B4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4CB399CC-9FAF-4573-BEE0-575CB4D786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3451C-6314-4405-922B-165B19E8AA62}" type="slidenum">
              <a:rPr lang="cs-CZ" smtClean="0"/>
              <a:t>‹#›</a:t>
            </a:fld>
            <a:endParaRPr lang="cs-CZ"/>
          </a:p>
        </p:txBody>
      </p:sp>
    </p:spTree>
    <p:extLst>
      <p:ext uri="{BB962C8B-B14F-4D97-AF65-F5344CB8AC3E}">
        <p14:creationId xmlns:p14="http://schemas.microsoft.com/office/powerpoint/2010/main" val="2522500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2.png">
            <a:extLst>
              <a:ext uri="{FF2B5EF4-FFF2-40B4-BE49-F238E27FC236}">
                <a16:creationId xmlns:a16="http://schemas.microsoft.com/office/drawing/2014/main" id="{5FC75428-F76D-44A4-B4FD-38BFC9042C38}"/>
              </a:ext>
            </a:extLst>
          </p:cNvPr>
          <p:cNvPicPr/>
          <p:nvPr/>
        </p:nvPicPr>
        <p:blipFill>
          <a:blip r:embed="rId2"/>
          <a:srcRect l="3166" t="11788" r="64333" b="13569"/>
          <a:stretch>
            <a:fillRect/>
          </a:stretch>
        </p:blipFill>
        <p:spPr>
          <a:xfrm>
            <a:off x="4134771" y="914400"/>
            <a:ext cx="3846257" cy="4968819"/>
          </a:xfrm>
          <a:prstGeom prst="rect">
            <a:avLst/>
          </a:prstGeom>
        </p:spPr>
      </p:pic>
    </p:spTree>
    <p:extLst>
      <p:ext uri="{BB962C8B-B14F-4D97-AF65-F5344CB8AC3E}">
        <p14:creationId xmlns:p14="http://schemas.microsoft.com/office/powerpoint/2010/main" val="1612907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Freeform: Shape 22">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Freeform: Shape 24">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3060C8D2-EFB6-4F89-A8E7-A4F070A3948B}"/>
              </a:ext>
            </a:extLst>
          </p:cNvPr>
          <p:cNvSpPr>
            <a:spLocks noGrp="1"/>
          </p:cNvSpPr>
          <p:nvPr>
            <p:ph type="title"/>
          </p:nvPr>
        </p:nvSpPr>
        <p:spPr>
          <a:xfrm>
            <a:off x="838200" y="253397"/>
            <a:ext cx="10515600" cy="1273233"/>
          </a:xfrm>
        </p:spPr>
        <p:txBody>
          <a:bodyPr>
            <a:normAutofit/>
          </a:bodyPr>
          <a:lstStyle/>
          <a:p>
            <a:r>
              <a:rPr lang="cs-CZ" sz="4000" dirty="0"/>
              <a:t>Recenze a ohlasy čtenářů</a:t>
            </a:r>
          </a:p>
        </p:txBody>
      </p:sp>
      <p:sp>
        <p:nvSpPr>
          <p:cNvPr id="32" name="Rectangle 26">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Zástupný obsah 2">
            <a:extLst>
              <a:ext uri="{FF2B5EF4-FFF2-40B4-BE49-F238E27FC236}">
                <a16:creationId xmlns:a16="http://schemas.microsoft.com/office/drawing/2014/main" id="{1E3E997C-8E8E-458B-8F3C-7DD34F378A70}"/>
              </a:ext>
            </a:extLst>
          </p:cNvPr>
          <p:cNvSpPr>
            <a:spLocks noGrp="1"/>
          </p:cNvSpPr>
          <p:nvPr>
            <p:ph idx="1"/>
          </p:nvPr>
        </p:nvSpPr>
        <p:spPr>
          <a:xfrm>
            <a:off x="838200" y="2144119"/>
            <a:ext cx="10515600" cy="4028081"/>
          </a:xfrm>
        </p:spPr>
        <p:txBody>
          <a:bodyPr>
            <a:normAutofit/>
          </a:bodyPr>
          <a:lstStyle/>
          <a:p>
            <a:r>
              <a:rPr lang="cs-CZ" sz="1800" i="1" dirty="0">
                <a:effectLst/>
                <a:latin typeface="Arial" panose="020B0604020202020204" pitchFamily="34" charset="0"/>
                <a:ea typeface="Arial" panose="020B0604020202020204" pitchFamily="34" charset="0"/>
              </a:rPr>
              <a:t>Pouhých 24 stránek a přitom vás jejich přečtení donutí k hlubokému zamyšlení. Je to kniha o tom, že štěstí je v každém z nás.  </a:t>
            </a:r>
            <a:r>
              <a:rPr lang="cs-CZ" sz="1800" dirty="0">
                <a:effectLst/>
                <a:latin typeface="Arial" panose="020B0604020202020204" pitchFamily="34" charset="0"/>
                <a:ea typeface="Arial" panose="020B0604020202020204" pitchFamily="34" charset="0"/>
              </a:rPr>
              <a:t>(</a:t>
            </a:r>
            <a:r>
              <a:rPr lang="cs-CZ" sz="1800" dirty="0">
                <a:effectLst/>
                <a:highlight>
                  <a:srgbClr val="FFFFFF"/>
                </a:highlight>
                <a:latin typeface="Arial" panose="020B0604020202020204" pitchFamily="34" charset="0"/>
                <a:ea typeface="Arial" panose="020B0604020202020204" pitchFamily="34" charset="0"/>
              </a:rPr>
              <a:t>labirint.ru/</a:t>
            </a:r>
            <a:r>
              <a:rPr lang="cs-CZ" sz="1800" dirty="0" err="1">
                <a:effectLst/>
                <a:highlight>
                  <a:srgbClr val="FFFFFF"/>
                </a:highlight>
                <a:latin typeface="Arial" panose="020B0604020202020204" pitchFamily="34" charset="0"/>
                <a:ea typeface="Arial" panose="020B0604020202020204" pitchFamily="34" charset="0"/>
              </a:rPr>
              <a:t>books</a:t>
            </a:r>
            <a:r>
              <a:rPr lang="cs-CZ" sz="1800" dirty="0">
                <a:effectLst/>
                <a:highlight>
                  <a:srgbClr val="FFFFFF"/>
                </a:highlight>
                <a:latin typeface="Arial" panose="020B0604020202020204" pitchFamily="34" charset="0"/>
                <a:ea typeface="Arial" panose="020B0604020202020204" pitchFamily="34" charset="0"/>
              </a:rPr>
              <a:t>/380885/ - o povídce Neviditelný slon)</a:t>
            </a:r>
          </a:p>
          <a:p>
            <a:r>
              <a:rPr lang="cs-CZ" sz="1800" i="1" dirty="0">
                <a:effectLst/>
                <a:highlight>
                  <a:srgbClr val="FFFFFF"/>
                </a:highlight>
                <a:latin typeface="Arial" panose="020B0604020202020204" pitchFamily="34" charset="0"/>
                <a:ea typeface="Arial" panose="020B0604020202020204" pitchFamily="34" charset="0"/>
              </a:rPr>
              <a:t>Tahle kniha je o neobyčejném vnímání světa nevidomé dívenky. Je úplně jiné než u lidí vidomých. A přitom se nese v srdečném, radostném duchu, nenajdete tam žádné drama. Kniha určitě nemá za cíl děti vyděsit, ale donutí je zamyslet se nad obsahem a mnohé si uvědomit. </a:t>
            </a:r>
            <a:r>
              <a:rPr lang="cs-CZ" sz="1800" dirty="0">
                <a:effectLst/>
                <a:highlight>
                  <a:srgbClr val="FFFFFF"/>
                </a:highlight>
                <a:latin typeface="Arial" panose="020B0604020202020204" pitchFamily="34" charset="0"/>
                <a:ea typeface="Arial" panose="020B0604020202020204" pitchFamily="34" charset="0"/>
              </a:rPr>
              <a:t>(labirint.ru/</a:t>
            </a:r>
            <a:r>
              <a:rPr lang="cs-CZ" sz="1800" dirty="0" err="1">
                <a:effectLst/>
                <a:highlight>
                  <a:srgbClr val="FFFFFF"/>
                </a:highlight>
                <a:latin typeface="Arial" panose="020B0604020202020204" pitchFamily="34" charset="0"/>
                <a:ea typeface="Arial" panose="020B0604020202020204" pitchFamily="34" charset="0"/>
              </a:rPr>
              <a:t>books</a:t>
            </a:r>
            <a:r>
              <a:rPr lang="cs-CZ" sz="1800" dirty="0">
                <a:effectLst/>
                <a:highlight>
                  <a:srgbClr val="FFFFFF"/>
                </a:highlight>
                <a:latin typeface="Arial" panose="020B0604020202020204" pitchFamily="34" charset="0"/>
                <a:ea typeface="Arial" panose="020B0604020202020204" pitchFamily="34" charset="0"/>
              </a:rPr>
              <a:t>/380885/)</a:t>
            </a:r>
          </a:p>
          <a:p>
            <a:pPr>
              <a:spcBef>
                <a:spcPts val="1200"/>
              </a:spcBef>
              <a:spcAft>
                <a:spcPts val="1200"/>
              </a:spcAft>
            </a:pPr>
            <a:r>
              <a:rPr lang="cs-CZ" sz="1800" i="1" dirty="0">
                <a:effectLst/>
                <a:latin typeface="Arial" panose="020B0604020202020204" pitchFamily="34" charset="0"/>
                <a:ea typeface="Arial" panose="020B0604020202020204" pitchFamily="34" charset="0"/>
              </a:rPr>
              <a:t>Neuvěřitelná kniha! Řeší se v ní velmi důležité a závažné téma, přitom ale s takovou lehkostí! Jde o opravdu milý příběh, který se zalíbil mně i dětem. Zároveň jsme si s dětmi rovnou popovídali o tom, jaké to je lišit se od ostatních a jak je tato hranice velmi křehká. Vždyť nejdůležitější je, jaký je člověk uvnitř. Potom děti přišly s tím, že by si chtěly vyzkoušet, jaké to je být na místě hrdinky, pocítit vše, co prožívá, na vlastní kůži a pochopit ji i celý příběh ještě lépe. A tak jsme nějakou dobu strávili se zavázanýma očima. Není to skvělé, že kniha dokáže přivést člověka k takovému nápadu a pomoct mu pohlédnout na svět novýma očima? Knihu vřele doporučuji. A zvlášť musím pochválit také ilustrace – jsou zkrátka neskutečně kouzelné!</a:t>
            </a:r>
            <a:r>
              <a:rPr lang="cs-CZ" sz="1800" dirty="0">
                <a:effectLst/>
                <a:latin typeface="Arial" panose="020B0604020202020204" pitchFamily="34" charset="0"/>
                <a:ea typeface="Arial" panose="020B0604020202020204" pitchFamily="34" charset="0"/>
              </a:rPr>
              <a:t> (https://www.labirint.ru/</a:t>
            </a:r>
            <a:r>
              <a:rPr lang="cs-CZ" sz="1800" dirty="0" err="1">
                <a:effectLst/>
                <a:latin typeface="Arial" panose="020B0604020202020204" pitchFamily="34" charset="0"/>
                <a:ea typeface="Arial" panose="020B0604020202020204" pitchFamily="34" charset="0"/>
              </a:rPr>
              <a:t>reviews</a:t>
            </a:r>
            <a:r>
              <a:rPr lang="cs-CZ" sz="1800" dirty="0">
                <a:effectLst/>
                <a:latin typeface="Arial" panose="020B0604020202020204" pitchFamily="34" charset="0"/>
                <a:ea typeface="Arial" panose="020B0604020202020204" pitchFamily="34" charset="0"/>
              </a:rPr>
              <a:t>/</a:t>
            </a:r>
            <a:r>
              <a:rPr lang="cs-CZ" sz="1800" dirty="0" err="1">
                <a:effectLst/>
                <a:latin typeface="Arial" panose="020B0604020202020204" pitchFamily="34" charset="0"/>
                <a:ea typeface="Arial" panose="020B0604020202020204" pitchFamily="34" charset="0"/>
              </a:rPr>
              <a:t>goods</a:t>
            </a:r>
            <a:r>
              <a:rPr lang="cs-CZ" sz="1800" dirty="0">
                <a:effectLst/>
                <a:latin typeface="Arial" panose="020B0604020202020204" pitchFamily="34" charset="0"/>
                <a:ea typeface="Arial" panose="020B0604020202020204" pitchFamily="34" charset="0"/>
              </a:rPr>
              <a:t>/750482/)</a:t>
            </a:r>
          </a:p>
          <a:p>
            <a:endParaRPr lang="cs-CZ" sz="1700" dirty="0"/>
          </a:p>
        </p:txBody>
      </p:sp>
    </p:spTree>
    <p:extLst>
      <p:ext uri="{BB962C8B-B14F-4D97-AF65-F5344CB8AC3E}">
        <p14:creationId xmlns:p14="http://schemas.microsoft.com/office/powerpoint/2010/main" val="1636903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328A64E2-BB50-4B49-B651-90E5CEBCF1AC}"/>
              </a:ext>
            </a:extLst>
          </p:cNvPr>
          <p:cNvSpPr>
            <a:spLocks noGrp="1"/>
          </p:cNvSpPr>
          <p:nvPr>
            <p:ph type="title"/>
          </p:nvPr>
        </p:nvSpPr>
        <p:spPr>
          <a:xfrm>
            <a:off x="838200" y="365125"/>
            <a:ext cx="10515600" cy="1226753"/>
          </a:xfrm>
        </p:spPr>
        <p:txBody>
          <a:bodyPr>
            <a:normAutofit fontScale="90000"/>
          </a:bodyPr>
          <a:lstStyle/>
          <a:p>
            <a:r>
              <a:rPr lang="cs-CZ" dirty="0"/>
              <a:t>Ukázka</a:t>
            </a:r>
            <a:br>
              <a:rPr lang="cs-CZ" dirty="0"/>
            </a:br>
            <a:r>
              <a:rPr lang="cs-CZ" b="1" dirty="0"/>
              <a:t>Neviditelný slon</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BFF31836-B9AC-4AAC-AD03-E54AB9546549}"/>
              </a:ext>
            </a:extLst>
          </p:cNvPr>
          <p:cNvSpPr>
            <a:spLocks noGrp="1"/>
          </p:cNvSpPr>
          <p:nvPr>
            <p:ph idx="1"/>
          </p:nvPr>
        </p:nvSpPr>
        <p:spPr>
          <a:xfrm>
            <a:off x="838200" y="1825625"/>
            <a:ext cx="10515600" cy="4351338"/>
          </a:xfrm>
        </p:spPr>
        <p:txBody>
          <a:bodyPr>
            <a:normAutofit/>
          </a:bodyPr>
          <a:lstStyle/>
          <a:p>
            <a:pPr marL="0" indent="0">
              <a:spcBef>
                <a:spcPts val="1200"/>
              </a:spcBef>
              <a:spcAft>
                <a:spcPts val="1200"/>
              </a:spcAft>
              <a:buNone/>
            </a:pPr>
            <a:r>
              <a:rPr lang="cs-CZ" sz="1500" b="1" dirty="0">
                <a:effectLst/>
                <a:latin typeface="Arial" panose="020B0604020202020204" pitchFamily="34" charset="0"/>
                <a:ea typeface="Arial" panose="020B0604020202020204" pitchFamily="34" charset="0"/>
              </a:rPr>
              <a:t>1. </a:t>
            </a:r>
            <a:endParaRPr lang="cs-CZ" sz="1500" dirty="0">
              <a:effectLst/>
              <a:latin typeface="Arial" panose="020B0604020202020204" pitchFamily="34" charset="0"/>
              <a:ea typeface="Arial" panose="020B0604020202020204" pitchFamily="34" charset="0"/>
            </a:endParaRPr>
          </a:p>
          <a:p>
            <a:pPr marL="0" indent="0">
              <a:spcBef>
                <a:spcPts val="0"/>
              </a:spcBef>
              <a:buNone/>
            </a:pPr>
            <a:r>
              <a:rPr lang="cs-CZ" sz="1500" dirty="0">
                <a:effectLst/>
                <a:latin typeface="Arial" panose="020B0604020202020204" pitchFamily="34" charset="0"/>
                <a:ea typeface="Arial" panose="020B0604020202020204" pitchFamily="34" charset="0"/>
              </a:rPr>
              <a:t>Teď pikám já. Napočítám nahlas do deseti a vyrazím hledat mámu. Tady jsou dveře. Chodba, tapety s vystouplým vzorem. Nastrojený baculatý věšák. Ale máma nikde. Otevřu dveře do kuchyně. Zaposlouchám se. Hodiny tikají. Lednička brumlá. A víc ani ťuk, nikoho neslyším. Pro jistotu ještě dojdu ke stolu a zašmátrám pod ním rukou. Nic. V tom případě musím do obývacího pokoje, protože v kuchyni už není kam jinam se schovat. </a:t>
            </a:r>
          </a:p>
          <a:p>
            <a:pPr marL="0" indent="0">
              <a:spcBef>
                <a:spcPts val="0"/>
              </a:spcBef>
              <a:buNone/>
            </a:pPr>
            <a:r>
              <a:rPr lang="cs-CZ" sz="1500" dirty="0">
                <a:effectLst/>
                <a:latin typeface="Arial" panose="020B0604020202020204" pitchFamily="34" charset="0"/>
                <a:ea typeface="Arial" panose="020B0604020202020204" pitchFamily="34" charset="0"/>
              </a:rPr>
              <a:t>Za dveřmi do obýváku nikdo není. Ani pod křeslem, ani pod stolkem. Zamířím k oknu a tu slyším mámu, jak dýchá. Odhrnu závěs a dotknu se jí rukou – mám ji. Mám ji!</a:t>
            </a:r>
          </a:p>
          <a:p>
            <a:pPr marL="0" indent="0">
              <a:spcBef>
                <a:spcPts val="0"/>
              </a:spcBef>
              <a:buNone/>
            </a:pPr>
            <a:r>
              <a:rPr lang="cs-CZ" sz="1500" dirty="0">
                <a:effectLst/>
                <a:latin typeface="Arial" panose="020B0604020202020204" pitchFamily="34" charset="0"/>
                <a:ea typeface="Arial" panose="020B0604020202020204" pitchFamily="34" charset="0"/>
              </a:rPr>
              <a:t>Tak ráda hraju na schovávanou! Znám všechny </a:t>
            </a:r>
            <a:r>
              <a:rPr lang="cs-CZ" sz="1500" dirty="0" err="1">
                <a:effectLst/>
                <a:latin typeface="Arial" panose="020B0604020202020204" pitchFamily="34" charset="0"/>
                <a:ea typeface="Arial" panose="020B0604020202020204" pitchFamily="34" charset="0"/>
              </a:rPr>
              <a:t>schovky</a:t>
            </a:r>
            <a:r>
              <a:rPr lang="cs-CZ" sz="1500" dirty="0">
                <a:effectLst/>
                <a:latin typeface="Arial" panose="020B0604020202020204" pitchFamily="34" charset="0"/>
                <a:ea typeface="Arial" panose="020B0604020202020204" pitchFamily="34" charset="0"/>
              </a:rPr>
              <a:t> v našem domě, a jak by taky ne? Vždyť hrát si můžu jenom doma. A já mám schovávanou tak ráda. Teď je zas na řadě máma.  </a:t>
            </a:r>
          </a:p>
          <a:p>
            <a:pPr marL="0" indent="0">
              <a:spcBef>
                <a:spcPts val="0"/>
              </a:spcBef>
              <a:buNone/>
            </a:pPr>
            <a:r>
              <a:rPr lang="cs-CZ" sz="1500" dirty="0">
                <a:effectLst/>
                <a:latin typeface="Arial" panose="020B0604020202020204" pitchFamily="34" charset="0"/>
                <a:ea typeface="Arial" panose="020B0604020202020204" pitchFamily="34" charset="0"/>
              </a:rPr>
              <a:t>Zavazuje si oči šálou (chce, aby to bylo fér) a pomalu začíná počítat. Minu stolek. Křeslo. Dveře. Vzorované tapety na chodbě. Vejdu do mámina pokoje. Dojdu k velké skříni a snažím se potichounku otevřít dvířka. Zalezu dovnitř mezi máminy sukně a šaty a ani nedutám. Visí jich tu spousty, </a:t>
            </a:r>
            <a:r>
              <a:rPr lang="cs-CZ" sz="1500" dirty="0">
                <a:latin typeface="Arial" panose="020B0604020202020204" pitchFamily="34" charset="0"/>
                <a:ea typeface="Arial" panose="020B0604020202020204" pitchFamily="34" charset="0"/>
              </a:rPr>
              <a:t>jsem jako v houštině</a:t>
            </a:r>
            <a:r>
              <a:rPr lang="cs-CZ" sz="1500" dirty="0">
                <a:effectLst/>
                <a:latin typeface="Arial" panose="020B0604020202020204" pitchFamily="34" charset="0"/>
                <a:ea typeface="Arial" panose="020B0604020202020204" pitchFamily="34" charset="0"/>
              </a:rPr>
              <a:t>. Jak krásně voní po mámě</a:t>
            </a:r>
            <a:r>
              <a:rPr lang="cs-CZ" sz="1500" dirty="0">
                <a:latin typeface="Arial" panose="020B0604020202020204" pitchFamily="34" charset="0"/>
                <a:ea typeface="Arial" panose="020B0604020202020204" pitchFamily="34" charset="0"/>
              </a:rPr>
              <a:t>. A tak dýchám</a:t>
            </a:r>
            <a:r>
              <a:rPr lang="cs-CZ" sz="1500" dirty="0">
                <a:effectLst/>
                <a:latin typeface="Arial" panose="020B0604020202020204" pitchFamily="34" charset="0"/>
                <a:ea typeface="Arial" panose="020B0604020202020204" pitchFamily="34" charset="0"/>
              </a:rPr>
              <a:t>, dýchám v tomto mámině lese, dýchám...</a:t>
            </a:r>
          </a:p>
          <a:p>
            <a:pPr marL="0" indent="0">
              <a:spcBef>
                <a:spcPts val="0"/>
              </a:spcBef>
              <a:buNone/>
            </a:pPr>
            <a:r>
              <a:rPr lang="cs-CZ" sz="1500" dirty="0">
                <a:effectLst/>
                <a:latin typeface="Arial" panose="020B0604020202020204" pitchFamily="34" charset="0"/>
                <a:ea typeface="Arial" panose="020B0604020202020204" pitchFamily="34" charset="0"/>
              </a:rPr>
              <a:t>Ani neslyším, že mě máma našla. Otevře skříň a mlčky stojí. Co je s ní? Natáhnu ruce k jejímu obličeji: rty se usmívají, ale obočí se trochu chmuří. Možná se zlobí, že jsem něco pomačkala. V rychlosti upravím všechny sukně i šaty a ze všech sil mámu obejmu. Ona mě hladí po hlavě. Nezlobí se!</a:t>
            </a:r>
          </a:p>
          <a:p>
            <a:pPr marL="0" indent="0">
              <a:buNone/>
            </a:pPr>
            <a:endParaRPr lang="cs-CZ" sz="1500" dirty="0"/>
          </a:p>
        </p:txBody>
      </p:sp>
    </p:spTree>
    <p:extLst>
      <p:ext uri="{BB962C8B-B14F-4D97-AF65-F5344CB8AC3E}">
        <p14:creationId xmlns:p14="http://schemas.microsoft.com/office/powerpoint/2010/main" val="2465110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E3644195-752F-4641-B22D-A8335E3D6973}"/>
              </a:ext>
            </a:extLst>
          </p:cNvPr>
          <p:cNvSpPr>
            <a:spLocks noGrp="1"/>
          </p:cNvSpPr>
          <p:nvPr>
            <p:ph idx="1"/>
          </p:nvPr>
        </p:nvSpPr>
        <p:spPr>
          <a:xfrm>
            <a:off x="838200" y="639482"/>
            <a:ext cx="10515600" cy="5537481"/>
          </a:xfrm>
        </p:spPr>
        <p:txBody>
          <a:bodyPr>
            <a:normAutofit/>
          </a:bodyPr>
          <a:lstStyle/>
          <a:p>
            <a:pPr marL="0" indent="0">
              <a:spcBef>
                <a:spcPts val="0"/>
              </a:spcBef>
              <a:spcAft>
                <a:spcPts val="600"/>
              </a:spcAft>
              <a:buNone/>
            </a:pPr>
            <a:r>
              <a:rPr lang="cs-CZ" sz="1500" b="1" dirty="0">
                <a:effectLst/>
                <a:latin typeface="Arial" panose="020B0604020202020204" pitchFamily="34" charset="0"/>
                <a:ea typeface="Arial" panose="020B0604020202020204" pitchFamily="34" charset="0"/>
              </a:rPr>
              <a:t>2. </a:t>
            </a:r>
          </a:p>
          <a:p>
            <a:pPr marL="0" indent="0">
              <a:spcBef>
                <a:spcPts val="0"/>
              </a:spcBef>
              <a:buNone/>
            </a:pPr>
            <a:r>
              <a:rPr lang="cs-CZ" sz="1500" dirty="0">
                <a:effectLst/>
                <a:latin typeface="Arial" panose="020B0604020202020204" pitchFamily="34" charset="0"/>
                <a:ea typeface="Arial" panose="020B0604020202020204" pitchFamily="34" charset="0"/>
                <a:cs typeface="Arial" panose="020B0604020202020204" pitchFamily="34" charset="0"/>
              </a:rPr>
              <a:t>Jdeme s tátou do muzea. </a:t>
            </a:r>
            <a:r>
              <a:rPr lang="cs-CZ" sz="1500" dirty="0">
                <a:effectLst/>
                <a:latin typeface="Arial" panose="020B0604020202020204" pitchFamily="34" charset="0"/>
                <a:ea typeface="Calibri" panose="020F0502020204030204" pitchFamily="34" charset="0"/>
                <a:cs typeface="Arial" panose="020B0604020202020204" pitchFamily="34" charset="0"/>
              </a:rPr>
              <a:t>V muzeích nás nechávají osahat si všechna ta vycpaná zvířata, různé kameny i jiné věci.</a:t>
            </a:r>
            <a:r>
              <a:rPr lang="cs-CZ" sz="1500" dirty="0">
                <a:effectLst/>
                <a:latin typeface="Arial" panose="020B0604020202020204" pitchFamily="34" charset="0"/>
                <a:ea typeface="Arial" panose="020B0604020202020204" pitchFamily="34" charset="0"/>
                <a:cs typeface="Arial" panose="020B0604020202020204" pitchFamily="34" charset="0"/>
              </a:rPr>
              <a:t> Ostatní to mají zakázané, ale my můžeme. V prvním sále mi táta položí ruku na rameno a ptá se:</a:t>
            </a:r>
          </a:p>
          <a:p>
            <a:pPr marL="0" indent="0">
              <a:spcBef>
                <a:spcPts val="0"/>
              </a:spcBef>
              <a:buNone/>
            </a:pPr>
            <a:r>
              <a:rPr lang="cs-CZ" sz="1500" dirty="0">
                <a:effectLst/>
                <a:latin typeface="Arial" panose="020B0604020202020204" pitchFamily="34" charset="0"/>
                <a:ea typeface="Arial" panose="020B0604020202020204" pitchFamily="34" charset="0"/>
                <a:cs typeface="Arial" panose="020B0604020202020204" pitchFamily="34" charset="0"/>
              </a:rPr>
              <a:t>„Jsem tu s dcerkou. Můžeme si prohlédnout exponáty?“</a:t>
            </a:r>
          </a:p>
          <a:p>
            <a:pPr marL="0" indent="0">
              <a:spcBef>
                <a:spcPts val="0"/>
              </a:spcBef>
              <a:buNone/>
            </a:pPr>
            <a:r>
              <a:rPr lang="cs-CZ" sz="1500" dirty="0">
                <a:effectLst/>
                <a:latin typeface="Arial" panose="020B0604020202020204" pitchFamily="34" charset="0"/>
                <a:ea typeface="Arial" panose="020B0604020202020204" pitchFamily="34" charset="0"/>
                <a:cs typeface="Arial" panose="020B0604020202020204" pitchFamily="34" charset="0"/>
              </a:rPr>
              <a:t>Kdosi nevrle zafuní a odpoví:</a:t>
            </a:r>
          </a:p>
          <a:p>
            <a:pPr marL="0" indent="0">
              <a:spcBef>
                <a:spcPts val="0"/>
              </a:spcBef>
              <a:buNone/>
            </a:pPr>
            <a:r>
              <a:rPr lang="cs-CZ" sz="1500" dirty="0">
                <a:effectLst/>
                <a:latin typeface="Arial" panose="020B0604020202020204" pitchFamily="34" charset="0"/>
                <a:ea typeface="Arial" panose="020B0604020202020204" pitchFamily="34" charset="0"/>
                <a:cs typeface="Arial" panose="020B0604020202020204" pitchFamily="34" charset="0"/>
              </a:rPr>
              <a:t>„Ale opatrně. Jednoho takového už jsme tu měli… Procházel se tu jako slon v porcelánu! Pořád na všechno sahal, až mu nakonec všechna kopí popadala.“</a:t>
            </a:r>
          </a:p>
          <a:p>
            <a:pPr marL="0" indent="0">
              <a:spcBef>
                <a:spcPts val="0"/>
              </a:spcBef>
              <a:buNone/>
            </a:pPr>
            <a:r>
              <a:rPr lang="cs-CZ" sz="1500" dirty="0">
                <a:effectLst/>
                <a:latin typeface="Arial" panose="020B0604020202020204" pitchFamily="34" charset="0"/>
                <a:ea typeface="Arial" panose="020B0604020202020204" pitchFamily="34" charset="0"/>
                <a:cs typeface="Arial" panose="020B0604020202020204" pitchFamily="34" charset="0"/>
              </a:rPr>
              <a:t>Tatínek nevrlému pánovi slíbil, že si dáme opravdu velký pozor. A já bych tak chtěla vidět slona: kdepak asi je? Slona jsem se ještě nikdy v životě nedotýkala. Tatínek mi vysvětluje, že živého slona můžu vidět pouze v cirkuse nebo v zoo. A </a:t>
            </a:r>
            <a:r>
              <a:rPr lang="cs-CZ" sz="1500" i="1" dirty="0">
                <a:effectLst/>
                <a:latin typeface="Arial" panose="020B0604020202020204" pitchFamily="34" charset="0"/>
                <a:ea typeface="Arial" panose="020B0604020202020204" pitchFamily="34" charset="0"/>
                <a:cs typeface="Arial" panose="020B0604020202020204" pitchFamily="34" charset="0"/>
              </a:rPr>
              <a:t>slon v porcelánu</a:t>
            </a:r>
            <a:r>
              <a:rPr lang="cs-CZ" sz="1500" dirty="0">
                <a:effectLst/>
                <a:latin typeface="Arial" panose="020B0604020202020204" pitchFamily="34" charset="0"/>
                <a:ea typeface="Arial" panose="020B0604020202020204" pitchFamily="34" charset="0"/>
                <a:cs typeface="Arial" panose="020B0604020202020204" pitchFamily="34" charset="0"/>
              </a:rPr>
              <a:t>, tak se jen říká neohrabanému člověku. Protože opravdový slon – to je obrovitánské zvíře! </a:t>
            </a:r>
            <a:r>
              <a:rPr lang="cs-CZ" sz="1500" dirty="0">
                <a:effectLst/>
                <a:latin typeface="Arial" panose="020B0604020202020204" pitchFamily="34" charset="0"/>
                <a:ea typeface="Calibri" panose="020F0502020204030204" pitchFamily="34" charset="0"/>
                <a:cs typeface="Arial" panose="020B0604020202020204" pitchFamily="34" charset="0"/>
              </a:rPr>
              <a:t>A kdyby se náhodou dostal do muzea, určitě by tu všechno zničil. </a:t>
            </a:r>
          </a:p>
          <a:p>
            <a:pPr marL="0" indent="0">
              <a:spcBef>
                <a:spcPts val="0"/>
              </a:spcBef>
              <a:buNone/>
            </a:pPr>
            <a:r>
              <a:rPr lang="cs-CZ" sz="1500" dirty="0">
                <a:effectLst/>
                <a:latin typeface="Arial" panose="020B0604020202020204" pitchFamily="34" charset="0"/>
                <a:ea typeface="Arial" panose="020B0604020202020204" pitchFamily="34" charset="0"/>
                <a:cs typeface="Arial" panose="020B0604020202020204" pitchFamily="34" charset="0"/>
              </a:rPr>
              <a:t>„Tak jdeme,“ řekne táta a rychle mě táhne za sebou. „Podívej!“</a:t>
            </a:r>
          </a:p>
          <a:p>
            <a:pPr marL="0" indent="0">
              <a:spcBef>
                <a:spcPts val="0"/>
              </a:spcBef>
              <a:buNone/>
            </a:pPr>
            <a:r>
              <a:rPr lang="cs-CZ" sz="1500" dirty="0">
                <a:effectLst/>
                <a:latin typeface="Arial" panose="020B0604020202020204" pitchFamily="34" charset="0"/>
                <a:ea typeface="Arial" panose="020B0604020202020204" pitchFamily="34" charset="0"/>
                <a:cs typeface="Arial" panose="020B0604020202020204" pitchFamily="34" charset="0"/>
              </a:rPr>
              <a:t>Vezme moji ruku a nechá ji přejet po čemsi strašně dlouhém a studeném.</a:t>
            </a:r>
          </a:p>
          <a:p>
            <a:pPr marL="0" indent="0">
              <a:spcBef>
                <a:spcPts val="0"/>
              </a:spcBef>
              <a:buNone/>
            </a:pPr>
            <a:r>
              <a:rPr lang="cs-CZ" sz="1500" dirty="0">
                <a:effectLst/>
                <a:latin typeface="Arial" panose="020B0604020202020204" pitchFamily="34" charset="0"/>
                <a:ea typeface="Arial" panose="020B0604020202020204" pitchFamily="34" charset="0"/>
                <a:cs typeface="Arial" panose="020B0604020202020204" pitchFamily="34" charset="0"/>
              </a:rPr>
              <a:t>„Tohle jsou sloní kly. Dva zuby, které vyčnívají </a:t>
            </a:r>
            <a:r>
              <a:rPr lang="cs-CZ" sz="1500" dirty="0">
                <a:latin typeface="Arial" panose="020B0604020202020204" pitchFamily="34" charset="0"/>
                <a:ea typeface="Arial" panose="020B0604020202020204" pitchFamily="34" charset="0"/>
                <a:cs typeface="Arial" panose="020B0604020202020204" pitchFamily="34" charset="0"/>
              </a:rPr>
              <a:t>zpod</a:t>
            </a:r>
            <a:r>
              <a:rPr lang="cs-CZ" sz="1500" dirty="0">
                <a:effectLst/>
                <a:latin typeface="Arial" panose="020B0604020202020204" pitchFamily="34" charset="0"/>
                <a:ea typeface="Arial" panose="020B0604020202020204" pitchFamily="34" charset="0"/>
                <a:cs typeface="Arial" panose="020B0604020202020204" pitchFamily="34" charset="0"/>
              </a:rPr>
              <a:t> </a:t>
            </a:r>
            <a:r>
              <a:rPr lang="cs-CZ" sz="1500" dirty="0">
                <a:latin typeface="Arial" panose="020B0604020202020204" pitchFamily="34" charset="0"/>
                <a:ea typeface="Arial" panose="020B0604020202020204" pitchFamily="34" charset="0"/>
                <a:cs typeface="Arial" panose="020B0604020202020204" pitchFamily="34" charset="0"/>
              </a:rPr>
              <a:t>chobotu – to je takový </a:t>
            </a:r>
            <a:r>
              <a:rPr lang="cs-CZ" sz="1500" dirty="0">
                <a:effectLst/>
                <a:latin typeface="Arial" panose="020B0604020202020204" pitchFamily="34" charset="0"/>
                <a:ea typeface="Arial" panose="020B0604020202020204" pitchFamily="34" charset="0"/>
                <a:cs typeface="Arial" panose="020B0604020202020204" pitchFamily="34" charset="0"/>
              </a:rPr>
              <a:t>dlouhatánský nos. Hele.“</a:t>
            </a:r>
          </a:p>
          <a:p>
            <a:pPr marL="0" indent="0">
              <a:spcBef>
                <a:spcPts val="0"/>
              </a:spcBef>
              <a:buNone/>
            </a:pPr>
            <a:r>
              <a:rPr lang="cs-CZ" sz="1500" dirty="0">
                <a:effectLst/>
                <a:latin typeface="Arial" panose="020B0604020202020204" pitchFamily="34" charset="0"/>
                <a:ea typeface="Arial" panose="020B0604020202020204" pitchFamily="34" charset="0"/>
                <a:cs typeface="Arial" panose="020B0604020202020204" pitchFamily="34" charset="0"/>
              </a:rPr>
              <a:t>Tatínek přikládá svoji ruku k mému nosu a předvádí mi sloní chobot. Sahám na tátovu ruku, abych si chobot dokázala lépe představit… „Jak jen může slon chodit s </a:t>
            </a:r>
            <a:r>
              <a:rPr lang="cs-CZ" sz="1500" dirty="0" err="1">
                <a:effectLst/>
                <a:latin typeface="Arial" panose="020B0604020202020204" pitchFamily="34" charset="0"/>
                <a:ea typeface="Arial" panose="020B0604020202020204" pitchFamily="34" charset="0"/>
                <a:cs typeface="Arial" panose="020B0604020202020204" pitchFamily="34" charset="0"/>
              </a:rPr>
              <a:t>takovýmhle</a:t>
            </a:r>
            <a:r>
              <a:rPr lang="cs-CZ" sz="1500" dirty="0">
                <a:effectLst/>
                <a:latin typeface="Arial" panose="020B0604020202020204" pitchFamily="34" charset="0"/>
                <a:ea typeface="Arial" panose="020B0604020202020204" pitchFamily="34" charset="0"/>
                <a:cs typeface="Arial" panose="020B0604020202020204" pitchFamily="34" charset="0"/>
              </a:rPr>
              <a:t> nosem?“ Vždyť to musí být nepohodlné.</a:t>
            </a:r>
          </a:p>
          <a:p>
            <a:pPr marL="0" indent="0">
              <a:spcBef>
                <a:spcPts val="0"/>
              </a:spcBef>
              <a:buNone/>
            </a:pPr>
            <a:r>
              <a:rPr lang="cs-CZ" sz="1500" dirty="0">
                <a:effectLst/>
                <a:latin typeface="Arial" panose="020B0604020202020204" pitchFamily="34" charset="0"/>
                <a:ea typeface="Arial" panose="020B0604020202020204" pitchFamily="34" charset="0"/>
                <a:cs typeface="Arial" panose="020B0604020202020204" pitchFamily="34" charset="0"/>
              </a:rPr>
              <a:t>„Představ si, že sloní kly jsou tak cenné,“ pokračuje táta, „že lidé kvůli nim slony loví…“</a:t>
            </a:r>
          </a:p>
          <a:p>
            <a:pPr marL="0" indent="0">
              <a:spcBef>
                <a:spcPts val="0"/>
              </a:spcBef>
              <a:buNone/>
            </a:pPr>
            <a:r>
              <a:rPr lang="cs-CZ" sz="1500" dirty="0">
                <a:effectLst/>
                <a:latin typeface="Arial" panose="020B0604020202020204" pitchFamily="34" charset="0"/>
                <a:ea typeface="Arial" panose="020B0604020202020204" pitchFamily="34" charset="0"/>
                <a:cs typeface="Arial" panose="020B0604020202020204" pitchFamily="34" charset="0"/>
              </a:rPr>
              <a:t>Přejíždím prsty po klech a pozorně poslouchám. To jsou ale zuby! Kdybych já měla takové zuby, nevešla bych se ani do máminy skříně! Je vůbec možné, aby byl ten slon tak velký?!</a:t>
            </a:r>
            <a:endParaRPr lang="cs-CZ" sz="1500" dirty="0">
              <a:latin typeface="Arial" panose="020B0604020202020204" pitchFamily="34" charset="0"/>
              <a:cs typeface="Arial" panose="020B0604020202020204" pitchFamily="34" charset="0"/>
            </a:endParaRPr>
          </a:p>
        </p:txBody>
      </p:sp>
      <p:pic>
        <p:nvPicPr>
          <p:cNvPr id="7" name="Obrázek 6">
            <a:extLst>
              <a:ext uri="{FF2B5EF4-FFF2-40B4-BE49-F238E27FC236}">
                <a16:creationId xmlns:a16="http://schemas.microsoft.com/office/drawing/2014/main" id="{FD649EA7-1FD3-4F9A-84C6-6B85E53C3276}"/>
              </a:ext>
            </a:extLst>
          </p:cNvPr>
          <p:cNvPicPr>
            <a:picLocks noChangeAspect="1"/>
          </p:cNvPicPr>
          <p:nvPr/>
        </p:nvPicPr>
        <p:blipFill>
          <a:blip r:embed="rId2"/>
          <a:stretch>
            <a:fillRect/>
          </a:stretch>
        </p:blipFill>
        <p:spPr>
          <a:xfrm>
            <a:off x="8667651" y="4643971"/>
            <a:ext cx="1980650" cy="1287422"/>
          </a:xfrm>
          <a:prstGeom prst="rect">
            <a:avLst/>
          </a:prstGeom>
        </p:spPr>
      </p:pic>
    </p:spTree>
    <p:extLst>
      <p:ext uri="{BB962C8B-B14F-4D97-AF65-F5344CB8AC3E}">
        <p14:creationId xmlns:p14="http://schemas.microsoft.com/office/powerpoint/2010/main" val="2570147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88F4A75D-46B9-4D7B-B87D-F043D6B482A4}"/>
              </a:ext>
            </a:extLst>
          </p:cNvPr>
          <p:cNvSpPr>
            <a:spLocks noGrp="1"/>
          </p:cNvSpPr>
          <p:nvPr>
            <p:ph idx="1"/>
          </p:nvPr>
        </p:nvSpPr>
        <p:spPr>
          <a:xfrm>
            <a:off x="926352" y="818776"/>
            <a:ext cx="10427447" cy="5358187"/>
          </a:xfrm>
        </p:spPr>
        <p:txBody>
          <a:bodyPr>
            <a:normAutofit/>
          </a:bodyPr>
          <a:lstStyle/>
          <a:p>
            <a:pPr marL="0" indent="0">
              <a:buNone/>
            </a:pPr>
            <a:r>
              <a:rPr lang="cs-CZ" sz="1100" b="1" dirty="0">
                <a:effectLst/>
                <a:latin typeface="Arial" panose="020B0604020202020204" pitchFamily="34" charset="0"/>
                <a:ea typeface="Arial" panose="020B0604020202020204" pitchFamily="34" charset="0"/>
              </a:rPr>
              <a:t>3.</a:t>
            </a:r>
            <a:endParaRPr lang="cs-CZ" sz="1400" dirty="0">
              <a:effectLst/>
              <a:latin typeface="Arial" panose="020B0604020202020204" pitchFamily="34" charset="0"/>
              <a:ea typeface="Arial" panose="020B0604020202020204" pitchFamily="34" charset="0"/>
            </a:endParaRPr>
          </a:p>
          <a:p>
            <a:pPr marL="0" indent="0">
              <a:spcBef>
                <a:spcPts val="0"/>
              </a:spcBef>
              <a:buNone/>
            </a:pPr>
            <a:r>
              <a:rPr lang="cs-CZ" sz="1400" dirty="0">
                <a:effectLst/>
                <a:latin typeface="Arial" panose="020B0604020202020204" pitchFamily="34" charset="0"/>
                <a:ea typeface="Arial" panose="020B0604020202020204" pitchFamily="34" charset="0"/>
              </a:rPr>
              <a:t>Vracíme se s tátou domů a čicháme nějakou dobrotu. To maminka něco kuchtí, kvůli zapnuté troubě je v kuchyni dusno. Prý k nám má přijít na návštěvu její kamarádka </a:t>
            </a:r>
            <a:r>
              <a:rPr lang="cs-CZ" sz="1400" dirty="0" err="1">
                <a:effectLst/>
                <a:latin typeface="Arial" panose="020B0604020202020204" pitchFamily="34" charset="0"/>
                <a:ea typeface="Arial" panose="020B0604020202020204" pitchFamily="34" charset="0"/>
              </a:rPr>
              <a:t>Tajka</a:t>
            </a:r>
            <a:r>
              <a:rPr lang="cs-CZ" sz="1400" dirty="0">
                <a:effectLst/>
                <a:latin typeface="Arial" panose="020B0604020202020204" pitchFamily="34" charset="0"/>
                <a:ea typeface="Arial" panose="020B0604020202020204" pitchFamily="34" charset="0"/>
              </a:rPr>
              <a:t>.  </a:t>
            </a:r>
          </a:p>
          <a:p>
            <a:pPr marL="0" indent="0">
              <a:spcBef>
                <a:spcPts val="0"/>
              </a:spcBef>
              <a:buNone/>
            </a:pPr>
            <a:r>
              <a:rPr lang="cs-CZ" sz="1400" dirty="0">
                <a:effectLst/>
                <a:latin typeface="Arial" panose="020B0604020202020204" pitchFamily="34" charset="0"/>
                <a:ea typeface="Arial" panose="020B0604020202020204" pitchFamily="34" charset="0"/>
              </a:rPr>
              <a:t>„Co to bude?“ ptám se.</a:t>
            </a:r>
          </a:p>
          <a:p>
            <a:pPr marL="0" indent="0">
              <a:spcBef>
                <a:spcPts val="0"/>
              </a:spcBef>
              <a:buNone/>
            </a:pPr>
            <a:r>
              <a:rPr lang="cs-CZ" sz="1400" dirty="0">
                <a:effectLst/>
                <a:latin typeface="Arial" panose="020B0604020202020204" pitchFamily="34" charset="0"/>
                <a:ea typeface="Arial" panose="020B0604020202020204" pitchFamily="34" charset="0"/>
              </a:rPr>
              <a:t>„Umyj si ruce a sama se podívej,“ navrhuje maminka. </a:t>
            </a:r>
          </a:p>
          <a:p>
            <a:pPr marL="0" indent="0">
              <a:spcBef>
                <a:spcPts val="0"/>
              </a:spcBef>
              <a:buNone/>
            </a:pPr>
            <a:r>
              <a:rPr lang="cs-CZ" sz="1400" dirty="0">
                <a:effectLst/>
                <a:latin typeface="Arial" panose="020B0604020202020204" pitchFamily="34" charset="0"/>
                <a:ea typeface="Arial" panose="020B0604020202020204" pitchFamily="34" charset="0"/>
              </a:rPr>
              <a:t>Přesně to udělám. Líbí se mi, když mám čisté prsty.</a:t>
            </a:r>
          </a:p>
          <a:p>
            <a:pPr marL="0" indent="0">
              <a:spcBef>
                <a:spcPts val="0"/>
              </a:spcBef>
              <a:buNone/>
            </a:pPr>
            <a:r>
              <a:rPr lang="cs-CZ" sz="1400" dirty="0">
                <a:effectLst/>
                <a:latin typeface="Arial" panose="020B0604020202020204" pitchFamily="34" charset="0"/>
                <a:ea typeface="Arial" panose="020B0604020202020204" pitchFamily="34" charset="0"/>
              </a:rPr>
              <a:t>Hotovo! Natahuju ruce, maminka je bere do svých a vede mě k horkému plechu.</a:t>
            </a:r>
          </a:p>
          <a:p>
            <a:pPr marL="0" indent="0">
              <a:spcBef>
                <a:spcPts val="0"/>
              </a:spcBef>
              <a:buNone/>
            </a:pPr>
            <a:r>
              <a:rPr lang="cs-CZ" sz="1400" dirty="0">
                <a:effectLst/>
                <a:latin typeface="Arial" panose="020B0604020202020204" pitchFamily="34" charset="0"/>
                <a:ea typeface="Arial" panose="020B0604020202020204" pitchFamily="34" charset="0"/>
              </a:rPr>
              <a:t>Aha, tyhle hrudky, to budou asi sušenky. Vedle leží plechovka, v takových bývá </a:t>
            </a:r>
            <a:r>
              <a:rPr lang="cs-CZ" sz="1400" dirty="0" err="1">
                <a:effectLst/>
                <a:latin typeface="Arial" panose="020B0604020202020204" pitchFamily="34" charset="0"/>
                <a:ea typeface="Arial" panose="020B0604020202020204" pitchFamily="34" charset="0"/>
              </a:rPr>
              <a:t>salko</a:t>
            </a:r>
            <a:r>
              <a:rPr lang="cs-CZ" sz="1400" dirty="0">
                <a:effectLst/>
                <a:latin typeface="Arial" panose="020B0604020202020204" pitchFamily="34" charset="0"/>
                <a:ea typeface="Arial" panose="020B0604020202020204" pitchFamily="34" charset="0"/>
              </a:rPr>
              <a:t>, to vím! A tady je zas na papíře něco mastného a měkkého… Hm, to je záhada. Olíznu si prst.</a:t>
            </a:r>
          </a:p>
          <a:p>
            <a:pPr marL="0" indent="0">
              <a:spcBef>
                <a:spcPts val="0"/>
              </a:spcBef>
              <a:buNone/>
            </a:pPr>
            <a:r>
              <a:rPr lang="cs-CZ" sz="1400" dirty="0">
                <a:effectLst/>
                <a:latin typeface="Arial" panose="020B0604020202020204" pitchFamily="34" charset="0"/>
                <a:ea typeface="Arial" panose="020B0604020202020204" pitchFamily="34" charset="0"/>
              </a:rPr>
              <a:t>Jejda, sáhla jsem do změklého másla!</a:t>
            </a:r>
          </a:p>
          <a:p>
            <a:pPr marL="0" indent="0">
              <a:spcBef>
                <a:spcPts val="0"/>
              </a:spcBef>
              <a:buNone/>
            </a:pPr>
            <a:r>
              <a:rPr lang="cs-CZ" sz="1400" dirty="0">
                <a:effectLst/>
                <a:latin typeface="Arial" panose="020B0604020202020204" pitchFamily="34" charset="0"/>
                <a:ea typeface="Arial" panose="020B0604020202020204" pitchFamily="34" charset="0"/>
              </a:rPr>
              <a:t>„To bude dort!“ prohlašuju vítězoslavně.</a:t>
            </a:r>
          </a:p>
          <a:p>
            <a:pPr marL="0" indent="0">
              <a:spcBef>
                <a:spcPts val="0"/>
              </a:spcBef>
              <a:buNone/>
            </a:pPr>
            <a:r>
              <a:rPr lang="cs-CZ" sz="1400" dirty="0">
                <a:effectLst/>
                <a:latin typeface="Arial" panose="020B0604020202020204" pitchFamily="34" charset="0"/>
                <a:ea typeface="Arial" panose="020B0604020202020204" pitchFamily="34" charset="0"/>
              </a:rPr>
              <a:t>„Ale no tak, přestaň máchat těma rukama. Pojď, obléknu ti zástěru a dáme se do práce.“</a:t>
            </a:r>
          </a:p>
          <a:p>
            <a:pPr marL="0" indent="0">
              <a:spcBef>
                <a:spcPts val="0"/>
              </a:spcBef>
              <a:buNone/>
            </a:pPr>
            <a:r>
              <a:rPr lang="cs-CZ" sz="1400" dirty="0">
                <a:effectLst/>
                <a:latin typeface="Arial" panose="020B0604020202020204" pitchFamily="34" charset="0"/>
                <a:ea typeface="Arial" panose="020B0604020202020204" pitchFamily="34" charset="0"/>
              </a:rPr>
              <a:t>Maminka drolí sušenky do velké mísy a já je promíchávám s máslem a </a:t>
            </a:r>
            <a:r>
              <a:rPr lang="cs-CZ" sz="1400" dirty="0" err="1">
                <a:effectLst/>
                <a:latin typeface="Arial" panose="020B0604020202020204" pitchFamily="34" charset="0"/>
                <a:ea typeface="Arial" panose="020B0604020202020204" pitchFamily="34" charset="0"/>
              </a:rPr>
              <a:t>salkem</a:t>
            </a:r>
            <a:r>
              <a:rPr lang="cs-CZ" sz="1400" dirty="0">
                <a:effectLst/>
                <a:latin typeface="Arial" panose="020B0604020202020204" pitchFamily="34" charset="0"/>
                <a:ea typeface="Arial" panose="020B0604020202020204" pitchFamily="34" charset="0"/>
              </a:rPr>
              <a:t>. Prsty mám celé </a:t>
            </a:r>
            <a:r>
              <a:rPr lang="cs-CZ" sz="1400" dirty="0">
                <a:latin typeface="Arial" panose="020B0604020202020204" pitchFamily="34" charset="0"/>
                <a:ea typeface="Arial" panose="020B0604020202020204" pitchFamily="34" charset="0"/>
              </a:rPr>
              <a:t>obalené</a:t>
            </a:r>
            <a:r>
              <a:rPr lang="cs-CZ" sz="1400" dirty="0">
                <a:effectLst/>
                <a:latin typeface="Arial" panose="020B0604020202020204" pitchFamily="34" charset="0"/>
                <a:ea typeface="Arial" panose="020B0604020202020204" pitchFamily="34" charset="0"/>
              </a:rPr>
              <a:t>. Takovýma lepkavýma rukama člověk ani slona pořádně neuvidí!</a:t>
            </a:r>
          </a:p>
          <a:p>
            <a:pPr marL="0" indent="0">
              <a:spcBef>
                <a:spcPts val="0"/>
              </a:spcBef>
              <a:buNone/>
            </a:pPr>
            <a:endParaRPr lang="cs-CZ" sz="1400" dirty="0">
              <a:effectLst/>
              <a:latin typeface="Arial" panose="020B0604020202020204" pitchFamily="34" charset="0"/>
              <a:ea typeface="Arial" panose="020B0604020202020204" pitchFamily="34" charset="0"/>
            </a:endParaRPr>
          </a:p>
          <a:p>
            <a:pPr marL="0" indent="0">
              <a:spcBef>
                <a:spcPts val="0"/>
              </a:spcBef>
              <a:buNone/>
            </a:pPr>
            <a:r>
              <a:rPr lang="cs-CZ" sz="1400" b="1" dirty="0">
                <a:effectLst/>
                <a:latin typeface="Arial" panose="020B0604020202020204" pitchFamily="34" charset="0"/>
                <a:ea typeface="Arial" panose="020B0604020202020204" pitchFamily="34" charset="0"/>
              </a:rPr>
              <a:t>4. </a:t>
            </a:r>
          </a:p>
          <a:p>
            <a:pPr marL="0" indent="0">
              <a:spcBef>
                <a:spcPts val="0"/>
              </a:spcBef>
              <a:buNone/>
            </a:pPr>
            <a:r>
              <a:rPr lang="cs-CZ" sz="1400" dirty="0">
                <a:effectLst/>
                <a:latin typeface="Arial" panose="020B0604020202020204" pitchFamily="34" charset="0"/>
                <a:ea typeface="Arial" panose="020B0604020202020204" pitchFamily="34" charset="0"/>
              </a:rPr>
              <a:t>Stojím na balkonu a čekám, kdy se u našeho domu objeví </a:t>
            </a:r>
            <a:r>
              <a:rPr lang="cs-CZ" sz="1400" dirty="0" err="1">
                <a:effectLst/>
                <a:latin typeface="Arial" panose="020B0604020202020204" pitchFamily="34" charset="0"/>
                <a:ea typeface="Arial" panose="020B0604020202020204" pitchFamily="34" charset="0"/>
              </a:rPr>
              <a:t>Tajka</a:t>
            </a:r>
            <a:r>
              <a:rPr lang="cs-CZ" sz="1400" dirty="0">
                <a:effectLst/>
                <a:latin typeface="Arial" panose="020B0604020202020204" pitchFamily="34" charset="0"/>
                <a:ea typeface="Arial" panose="020B0604020202020204" pitchFamily="34" charset="0"/>
              </a:rPr>
              <a:t>. Poznám ji podle vůně! Maminka </a:t>
            </a:r>
            <a:r>
              <a:rPr lang="cs-CZ" sz="1400" dirty="0" err="1">
                <a:effectLst/>
                <a:latin typeface="Arial" panose="020B0604020202020204" pitchFamily="34" charset="0"/>
                <a:ea typeface="Arial" panose="020B0604020202020204" pitchFamily="34" charset="0"/>
              </a:rPr>
              <a:t>Tajce</a:t>
            </a:r>
            <a:r>
              <a:rPr lang="cs-CZ" sz="1400" dirty="0">
                <a:effectLst/>
                <a:latin typeface="Arial" panose="020B0604020202020204" pitchFamily="34" charset="0"/>
                <a:ea typeface="Arial" panose="020B0604020202020204" pitchFamily="34" charset="0"/>
              </a:rPr>
              <a:t> často vytýká, že voní, jako by na sebe vylila snad celý flakon. </a:t>
            </a:r>
            <a:r>
              <a:rPr lang="cs-CZ" sz="1400" dirty="0" err="1">
                <a:effectLst/>
                <a:latin typeface="Arial" panose="020B0604020202020204" pitchFamily="34" charset="0"/>
                <a:ea typeface="Arial" panose="020B0604020202020204" pitchFamily="34" charset="0"/>
              </a:rPr>
              <a:t>Tajka</a:t>
            </a:r>
            <a:r>
              <a:rPr lang="cs-CZ" sz="1400" dirty="0">
                <a:effectLst/>
                <a:latin typeface="Arial" panose="020B0604020202020204" pitchFamily="34" charset="0"/>
                <a:ea typeface="Arial" panose="020B0604020202020204" pitchFamily="34" charset="0"/>
              </a:rPr>
              <a:t> se vždycky jen směje, že prý ji aspoň jednou zaměstnají v </a:t>
            </a:r>
            <a:r>
              <a:rPr lang="cs-CZ" sz="1400" dirty="0" err="1">
                <a:effectLst/>
                <a:latin typeface="Arial" panose="020B0604020202020204" pitchFamily="34" charset="0"/>
                <a:ea typeface="Arial" panose="020B0604020202020204" pitchFamily="34" charset="0"/>
              </a:rPr>
              <a:t>prafu</a:t>
            </a:r>
            <a:r>
              <a:rPr lang="cs-CZ" sz="1400" dirty="0">
                <a:effectLst/>
                <a:latin typeface="Arial" panose="020B0604020202020204" pitchFamily="34" charset="0"/>
                <a:ea typeface="Arial" panose="020B0604020202020204" pitchFamily="34" charset="0"/>
              </a:rPr>
              <a:t>… parfumerii. Já bych tam taky chtěla pracovat – </a:t>
            </a:r>
            <a:r>
              <a:rPr lang="cs-CZ" sz="1400" dirty="0" err="1">
                <a:effectLst/>
                <a:latin typeface="Arial" panose="020B0604020202020204" pitchFamily="34" charset="0"/>
                <a:ea typeface="Arial" panose="020B0604020202020204" pitchFamily="34" charset="0"/>
              </a:rPr>
              <a:t>Tajčiny</a:t>
            </a:r>
            <a:r>
              <a:rPr lang="cs-CZ" sz="1400" dirty="0">
                <a:effectLst/>
                <a:latin typeface="Arial" panose="020B0604020202020204" pitchFamily="34" charset="0"/>
                <a:ea typeface="Arial" panose="020B0604020202020204" pitchFamily="34" charset="0"/>
              </a:rPr>
              <a:t> parfémy tak krásně voní! Líbí se mi, že ji podle nich dokážu poznat. Určitě jich musí mít celou skříň, na každý den jinou lahvičku…</a:t>
            </a:r>
          </a:p>
          <a:p>
            <a:pPr marL="0" indent="0">
              <a:spcBef>
                <a:spcPts val="0"/>
              </a:spcBef>
              <a:buNone/>
            </a:pPr>
            <a:r>
              <a:rPr lang="cs-CZ" sz="1400" dirty="0">
                <a:effectLst/>
                <a:latin typeface="Arial" panose="020B0604020202020204" pitchFamily="34" charset="0"/>
                <a:ea typeface="Arial" panose="020B0604020202020204" pitchFamily="34" charset="0"/>
              </a:rPr>
              <a:t>Čekám, až uc</a:t>
            </a:r>
            <a:r>
              <a:rPr lang="cs-CZ" sz="1400" dirty="0">
                <a:latin typeface="Arial" panose="020B0604020202020204" pitchFamily="34" charset="0"/>
                <a:ea typeface="Arial" panose="020B0604020202020204" pitchFamily="34" charset="0"/>
              </a:rPr>
              <a:t>ítím vůni</a:t>
            </a:r>
            <a:r>
              <a:rPr lang="cs-CZ" sz="1400" dirty="0">
                <a:effectLst/>
                <a:latin typeface="Arial" panose="020B0604020202020204" pitchFamily="34" charset="0"/>
                <a:ea typeface="Arial" panose="020B0604020202020204" pitchFamily="34" charset="0"/>
              </a:rPr>
              <a:t>. Voní! Už je tady! Skáču radostí. </a:t>
            </a:r>
            <a:r>
              <a:rPr lang="cs-CZ" sz="1400" dirty="0" err="1">
                <a:effectLst/>
                <a:latin typeface="Arial" panose="020B0604020202020204" pitchFamily="34" charset="0"/>
                <a:ea typeface="Arial" panose="020B0604020202020204" pitchFamily="34" charset="0"/>
              </a:rPr>
              <a:t>Tajka</a:t>
            </a:r>
            <a:r>
              <a:rPr lang="cs-CZ" sz="1400" dirty="0">
                <a:effectLst/>
                <a:latin typeface="Arial" panose="020B0604020202020204" pitchFamily="34" charset="0"/>
                <a:ea typeface="Arial" panose="020B0604020202020204" pitchFamily="34" charset="0"/>
              </a:rPr>
              <a:t> na mě zezdola křičí „ahoj!“ a ptá se, jak se mám. Já zas křičím, že jsem byla v muzeu a viděla jsem sloní kly! </a:t>
            </a:r>
            <a:r>
              <a:rPr lang="cs-CZ" sz="1400" dirty="0" err="1">
                <a:effectLst/>
                <a:latin typeface="Arial" panose="020B0604020202020204" pitchFamily="34" charset="0"/>
                <a:ea typeface="Arial" panose="020B0604020202020204" pitchFamily="34" charset="0"/>
              </a:rPr>
              <a:t>Tajka</a:t>
            </a:r>
            <a:r>
              <a:rPr lang="cs-CZ" sz="1400" dirty="0">
                <a:effectLst/>
                <a:latin typeface="Arial" panose="020B0604020202020204" pitchFamily="34" charset="0"/>
                <a:ea typeface="Arial" panose="020B0604020202020204" pitchFamily="34" charset="0"/>
              </a:rPr>
              <a:t> prý že teď sama poskakuju jak slon a že bych měla vzít ten balkon na milost, vždyť je chudák na spadnutí!</a:t>
            </a:r>
          </a:p>
          <a:p>
            <a:pPr marL="0" indent="0">
              <a:spcBef>
                <a:spcPts val="0"/>
              </a:spcBef>
              <a:buNone/>
            </a:pPr>
            <a:r>
              <a:rPr lang="cs-CZ" sz="1400" dirty="0">
                <a:effectLst/>
                <a:latin typeface="Arial" panose="020B0604020202020204" pitchFamily="34" charset="0"/>
                <a:ea typeface="Arial" panose="020B0604020202020204" pitchFamily="34" charset="0"/>
              </a:rPr>
              <a:t>Umínila jsem si, že poprosím tátu, aby </a:t>
            </a:r>
            <a:r>
              <a:rPr lang="cs-CZ" sz="1400" dirty="0" err="1">
                <a:effectLst/>
                <a:latin typeface="Arial" panose="020B0604020202020204" pitchFamily="34" charset="0"/>
                <a:ea typeface="Arial" panose="020B0604020202020204" pitchFamily="34" charset="0"/>
              </a:rPr>
              <a:t>Tajce</a:t>
            </a:r>
            <a:r>
              <a:rPr lang="cs-CZ" sz="1400" dirty="0">
                <a:effectLst/>
                <a:latin typeface="Arial" panose="020B0604020202020204" pitchFamily="34" charset="0"/>
                <a:ea typeface="Arial" panose="020B0604020202020204" pitchFamily="34" charset="0"/>
              </a:rPr>
              <a:t> vysvětlil, že sloni vůbec skákat neumějí. A ještě že tak. Kdyby přece sloni uměli skákat, na Zemi by došlo ke </a:t>
            </a:r>
            <a:r>
              <a:rPr lang="cs-CZ" sz="1400" dirty="0" err="1">
                <a:effectLst/>
                <a:latin typeface="Arial" panose="020B0604020202020204" pitchFamily="34" charset="0"/>
                <a:ea typeface="Arial" panose="020B0604020202020204" pitchFamily="34" charset="0"/>
              </a:rPr>
              <a:t>slonotřesení</a:t>
            </a:r>
            <a:r>
              <a:rPr lang="cs-CZ" sz="1400" dirty="0">
                <a:effectLst/>
                <a:latin typeface="Arial" panose="020B0604020202020204" pitchFamily="34" charset="0"/>
                <a:ea typeface="Arial" panose="020B0604020202020204" pitchFamily="34" charset="0"/>
              </a:rPr>
              <a:t>! </a:t>
            </a:r>
          </a:p>
          <a:p>
            <a:pPr marL="0" indent="0">
              <a:buNone/>
            </a:pPr>
            <a:endParaRPr lang="cs-CZ" sz="1100" dirty="0"/>
          </a:p>
        </p:txBody>
      </p:sp>
    </p:spTree>
    <p:extLst>
      <p:ext uri="{BB962C8B-B14F-4D97-AF65-F5344CB8AC3E}">
        <p14:creationId xmlns:p14="http://schemas.microsoft.com/office/powerpoint/2010/main" val="2339845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124F525B-44E5-4981-802D-8EFD5E312B8E}"/>
              </a:ext>
            </a:extLst>
          </p:cNvPr>
          <p:cNvSpPr>
            <a:spLocks noGrp="1"/>
          </p:cNvSpPr>
          <p:nvPr>
            <p:ph idx="1"/>
          </p:nvPr>
        </p:nvSpPr>
        <p:spPr>
          <a:xfrm>
            <a:off x="838200" y="1159435"/>
            <a:ext cx="10515600" cy="5017528"/>
          </a:xfrm>
        </p:spPr>
        <p:txBody>
          <a:bodyPr>
            <a:normAutofit/>
          </a:bodyPr>
          <a:lstStyle/>
          <a:p>
            <a:pPr marL="0" indent="0">
              <a:spcBef>
                <a:spcPts val="1200"/>
              </a:spcBef>
              <a:spcAft>
                <a:spcPts val="1200"/>
              </a:spcAft>
              <a:buNone/>
            </a:pPr>
            <a:r>
              <a:rPr lang="cs-CZ" sz="1500" b="1" dirty="0">
                <a:effectLst/>
                <a:latin typeface="Arial" panose="020B0604020202020204" pitchFamily="34" charset="0"/>
                <a:ea typeface="Arial" panose="020B0604020202020204" pitchFamily="34" charset="0"/>
              </a:rPr>
              <a:t>5. </a:t>
            </a:r>
          </a:p>
          <a:p>
            <a:pPr marL="0" indent="0">
              <a:spcBef>
                <a:spcPts val="0"/>
              </a:spcBef>
              <a:buNone/>
            </a:pPr>
            <a:r>
              <a:rPr lang="cs-CZ" sz="1500" dirty="0" err="1">
                <a:effectLst/>
                <a:latin typeface="Arial" panose="020B0604020202020204" pitchFamily="34" charset="0"/>
                <a:ea typeface="Arial" panose="020B0604020202020204" pitchFamily="34" charset="0"/>
              </a:rPr>
              <a:t>Tajka</a:t>
            </a:r>
            <a:r>
              <a:rPr lang="cs-CZ" sz="1500" dirty="0">
                <a:effectLst/>
                <a:latin typeface="Arial" panose="020B0604020202020204" pitchFamily="34" charset="0"/>
                <a:ea typeface="Arial" panose="020B0604020202020204" pitchFamily="34" charset="0"/>
              </a:rPr>
              <a:t> přišla na návštěvu se svým synem. Je tak malinký, menší než já, když si ho člověk osahá. Ale strašně hlučný! Běhá, dupe. Pořád sem tam, sem tam. Bere si moje hračky, ale nikdy je nevrací zpátky na místo. Všechno tu rozházel! Je jako slon v porcelánu! </a:t>
            </a:r>
          </a:p>
          <a:p>
            <a:pPr marL="0" indent="0">
              <a:spcBef>
                <a:spcPts val="0"/>
              </a:spcBef>
              <a:buNone/>
            </a:pPr>
            <a:r>
              <a:rPr lang="cs-CZ" sz="1500" dirty="0">
                <a:effectLst/>
                <a:latin typeface="Arial" panose="020B0604020202020204" pitchFamily="34" charset="0"/>
                <a:ea typeface="Arial" panose="020B0604020202020204" pitchFamily="34" charset="0"/>
              </a:rPr>
              <a:t>Chci </a:t>
            </a:r>
            <a:r>
              <a:rPr lang="cs-CZ" sz="1500" dirty="0" err="1">
                <a:effectLst/>
                <a:latin typeface="Arial" panose="020B0604020202020204" pitchFamily="34" charset="0"/>
                <a:ea typeface="Arial" panose="020B0604020202020204" pitchFamily="34" charset="0"/>
              </a:rPr>
              <a:t>Tajce</a:t>
            </a:r>
            <a:r>
              <a:rPr lang="cs-CZ" sz="1500" dirty="0">
                <a:effectLst/>
                <a:latin typeface="Arial" panose="020B0604020202020204" pitchFamily="34" charset="0"/>
                <a:ea typeface="Arial" panose="020B0604020202020204" pitchFamily="34" charset="0"/>
              </a:rPr>
              <a:t> ukázat svoji novou hrací skříňku. Hledám, hledám ji všude – ale jako by se vypařila. </a:t>
            </a:r>
            <a:r>
              <a:rPr lang="cs-CZ" sz="1500" dirty="0" err="1">
                <a:effectLst/>
                <a:latin typeface="Arial" panose="020B0604020202020204" pitchFamily="34" charset="0"/>
                <a:ea typeface="Arial" panose="020B0604020202020204" pitchFamily="34" charset="0"/>
              </a:rPr>
              <a:t>Tajka</a:t>
            </a:r>
            <a:r>
              <a:rPr lang="cs-CZ" sz="1500" dirty="0">
                <a:effectLst/>
                <a:latin typeface="Arial" panose="020B0604020202020204" pitchFamily="34" charset="0"/>
                <a:ea typeface="Arial" panose="020B0604020202020204" pitchFamily="34" charset="0"/>
              </a:rPr>
              <a:t> hubuje syna, ale směje se, vždyť je ještě tak maličký! Máma mezitím v mžiku najde skříňku a prosí mě, abych se nezlobila, brzy </a:t>
            </a:r>
            <a:r>
              <a:rPr lang="cs-CZ" sz="1500" dirty="0">
                <a:latin typeface="Arial" panose="020B0604020202020204" pitchFamily="34" charset="0"/>
                <a:ea typeface="Arial" panose="020B0604020202020204" pitchFamily="34" charset="0"/>
              </a:rPr>
              <a:t>bude zase všechno na </a:t>
            </a:r>
            <a:r>
              <a:rPr lang="cs-CZ" sz="1500" dirty="0">
                <a:effectLst/>
                <a:latin typeface="Arial" panose="020B0604020202020204" pitchFamily="34" charset="0"/>
                <a:ea typeface="Arial" panose="020B0604020202020204" pitchFamily="34" charset="0"/>
              </a:rPr>
              <a:t>svém místě.     </a:t>
            </a:r>
          </a:p>
          <a:p>
            <a:pPr marL="0" indent="0">
              <a:spcBef>
                <a:spcPts val="1200"/>
              </a:spcBef>
              <a:spcAft>
                <a:spcPts val="1200"/>
              </a:spcAft>
              <a:buNone/>
            </a:pPr>
            <a:r>
              <a:rPr lang="cs-CZ" sz="1500" b="1" dirty="0">
                <a:effectLst/>
                <a:latin typeface="Arial" panose="020B0604020202020204" pitchFamily="34" charset="0"/>
                <a:ea typeface="Arial" panose="020B0604020202020204" pitchFamily="34" charset="0"/>
              </a:rPr>
              <a:t>6. </a:t>
            </a:r>
          </a:p>
          <a:p>
            <a:pPr marL="0" indent="0">
              <a:spcBef>
                <a:spcPts val="1200"/>
              </a:spcBef>
              <a:spcAft>
                <a:spcPts val="1200"/>
              </a:spcAft>
              <a:buNone/>
            </a:pPr>
            <a:r>
              <a:rPr lang="cs-CZ" sz="1500" dirty="0">
                <a:effectLst/>
                <a:latin typeface="Arial" panose="020B0604020202020204" pitchFamily="34" charset="0"/>
                <a:ea typeface="Arial" panose="020B0604020202020204" pitchFamily="34" charset="0"/>
              </a:rPr>
              <a:t>Když návštěva odejde, uklízíme s mámou pokoj. A opravdu, všechno už je zase jako obvykle. Jak to má být. Jak jsem zvyklá. Máma přinese do pokoje vysavač a prosí mě, abych vyluxovala koberec. Je to hračka, dělám to často. Vytahuju z vysavače kabel a zapojuju ho do zásuvky. Vysavač začíná hučet: </a:t>
            </a:r>
            <a:r>
              <a:rPr lang="cs-CZ" sz="1500" dirty="0" err="1">
                <a:effectLst/>
                <a:latin typeface="Arial" panose="020B0604020202020204" pitchFamily="34" charset="0"/>
                <a:ea typeface="Arial" panose="020B0604020202020204" pitchFamily="34" charset="0"/>
              </a:rPr>
              <a:t>hu-uu-uu</a:t>
            </a:r>
            <a:r>
              <a:rPr lang="cs-CZ" sz="1500" dirty="0">
                <a:effectLst/>
                <a:latin typeface="Arial" panose="020B0604020202020204" pitchFamily="34" charset="0"/>
                <a:ea typeface="Arial" panose="020B0604020202020204" pitchFamily="34" charset="0"/>
              </a:rPr>
              <a:t>! Držím kartáč a jezdím s ním po koberci. Hu-</a:t>
            </a:r>
            <a:r>
              <a:rPr lang="cs-CZ" sz="1500" dirty="0" err="1">
                <a:effectLst/>
                <a:latin typeface="Arial" panose="020B0604020202020204" pitchFamily="34" charset="0"/>
                <a:ea typeface="Arial" panose="020B0604020202020204" pitchFamily="34" charset="0"/>
              </a:rPr>
              <a:t>uu</a:t>
            </a:r>
            <a:r>
              <a:rPr lang="cs-CZ" sz="1500" dirty="0">
                <a:effectLst/>
                <a:latin typeface="Arial" panose="020B0604020202020204" pitchFamily="34" charset="0"/>
                <a:ea typeface="Arial" panose="020B0604020202020204" pitchFamily="34" charset="0"/>
              </a:rPr>
              <a:t>-</a:t>
            </a:r>
            <a:r>
              <a:rPr lang="cs-CZ" sz="1500" dirty="0" err="1">
                <a:effectLst/>
                <a:latin typeface="Arial" panose="020B0604020202020204" pitchFamily="34" charset="0"/>
                <a:ea typeface="Arial" panose="020B0604020202020204" pitchFamily="34" charset="0"/>
              </a:rPr>
              <a:t>uu</a:t>
            </a:r>
            <a:r>
              <a:rPr lang="cs-CZ" sz="1500" dirty="0">
                <a:effectLst/>
                <a:latin typeface="Arial" panose="020B0604020202020204" pitchFamily="34" charset="0"/>
                <a:ea typeface="Arial" panose="020B0604020202020204" pitchFamily="34" charset="0"/>
              </a:rPr>
              <a:t>! Přes kartáč napojený na hadici se do vysavače dostává prach a drobné nečistoty. Jako by se tak živil… Mám to! Hadice je jako sloní chobot. A vysavač – to je přece slon! Akorát bez uší.     </a:t>
            </a:r>
          </a:p>
          <a:p>
            <a:pPr marL="0" indent="0">
              <a:buNone/>
            </a:pPr>
            <a:endParaRPr lang="cs-CZ" sz="1500" dirty="0"/>
          </a:p>
        </p:txBody>
      </p:sp>
      <p:pic>
        <p:nvPicPr>
          <p:cNvPr id="7" name="Obrázek 6">
            <a:extLst>
              <a:ext uri="{FF2B5EF4-FFF2-40B4-BE49-F238E27FC236}">
                <a16:creationId xmlns:a16="http://schemas.microsoft.com/office/drawing/2014/main" id="{722E5407-2021-4E65-BD93-70695A734771}"/>
              </a:ext>
            </a:extLst>
          </p:cNvPr>
          <p:cNvPicPr>
            <a:picLocks noChangeAspect="1"/>
          </p:cNvPicPr>
          <p:nvPr/>
        </p:nvPicPr>
        <p:blipFill>
          <a:blip r:embed="rId2"/>
          <a:stretch>
            <a:fillRect/>
          </a:stretch>
        </p:blipFill>
        <p:spPr>
          <a:xfrm>
            <a:off x="8932745" y="4470803"/>
            <a:ext cx="1980650" cy="1287422"/>
          </a:xfrm>
          <a:prstGeom prst="rect">
            <a:avLst/>
          </a:prstGeom>
        </p:spPr>
      </p:pic>
    </p:spTree>
    <p:extLst>
      <p:ext uri="{BB962C8B-B14F-4D97-AF65-F5344CB8AC3E}">
        <p14:creationId xmlns:p14="http://schemas.microsoft.com/office/powerpoint/2010/main" val="431898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B925E6B3-C188-40A7-A130-E237FF38025B}"/>
              </a:ext>
            </a:extLst>
          </p:cNvPr>
          <p:cNvSpPr>
            <a:spLocks noGrp="1"/>
          </p:cNvSpPr>
          <p:nvPr>
            <p:ph sz="half" idx="1"/>
          </p:nvPr>
        </p:nvSpPr>
        <p:spPr>
          <a:xfrm>
            <a:off x="5669280" y="1245870"/>
            <a:ext cx="3720465" cy="4286250"/>
          </a:xfrm>
        </p:spPr>
        <p:txBody>
          <a:bodyPr>
            <a:normAutofit fontScale="85000" lnSpcReduction="10000"/>
          </a:bodyPr>
          <a:lstStyle/>
          <a:p>
            <a:pPr marL="0" indent="0">
              <a:lnSpc>
                <a:spcPct val="150000"/>
              </a:lnSpc>
              <a:buNone/>
            </a:pPr>
            <a:r>
              <a:rPr lang="cs-CZ" sz="2400" dirty="0">
                <a:solidFill>
                  <a:srgbClr val="000000"/>
                </a:solidFill>
                <a:latin typeface="Arial" panose="020B0604020202020204" pitchFamily="34" charset="0"/>
                <a:ea typeface="Arial" panose="020B0604020202020204" pitchFamily="34" charset="0"/>
              </a:rPr>
              <a:t>A</a:t>
            </a:r>
            <a:r>
              <a:rPr lang="cs-CZ" sz="2400" dirty="0">
                <a:solidFill>
                  <a:srgbClr val="000000"/>
                </a:solidFill>
                <a:effectLst/>
                <a:latin typeface="Arial" panose="020B0604020202020204" pitchFamily="34" charset="0"/>
                <a:ea typeface="Arial" panose="020B0604020202020204" pitchFamily="34" charset="0"/>
              </a:rPr>
              <a:t>utorka: Anna </a:t>
            </a:r>
            <a:r>
              <a:rPr lang="cs-CZ" sz="2400" dirty="0" err="1">
                <a:solidFill>
                  <a:srgbClr val="000000"/>
                </a:solidFill>
                <a:effectLst/>
                <a:latin typeface="Arial" panose="020B0604020202020204" pitchFamily="34" charset="0"/>
                <a:ea typeface="Arial" panose="020B0604020202020204" pitchFamily="34" charset="0"/>
              </a:rPr>
              <a:t>Anisimovová</a:t>
            </a:r>
            <a:r>
              <a:rPr lang="cs-CZ" sz="2400" u="sng" dirty="0">
                <a:solidFill>
                  <a:srgbClr val="000000"/>
                </a:solidFill>
                <a:effectLst/>
                <a:latin typeface="Arial" panose="020B0604020202020204" pitchFamily="34" charset="0"/>
                <a:ea typeface="Arial" panose="020B0604020202020204" pitchFamily="34" charset="0"/>
              </a:rPr>
              <a:t> </a:t>
            </a:r>
            <a:endParaRPr lang="cs-CZ" sz="2400" dirty="0">
              <a:effectLst/>
              <a:latin typeface="Arial" panose="020B0604020202020204" pitchFamily="34" charset="0"/>
              <a:ea typeface="Arial" panose="020B0604020202020204" pitchFamily="34" charset="0"/>
            </a:endParaRPr>
          </a:p>
          <a:p>
            <a:pPr marL="0" indent="0">
              <a:lnSpc>
                <a:spcPct val="150000"/>
              </a:lnSpc>
              <a:buNone/>
            </a:pPr>
            <a:r>
              <a:rPr lang="cs-CZ" sz="2400" dirty="0">
                <a:solidFill>
                  <a:srgbClr val="000000"/>
                </a:solidFill>
                <a:latin typeface="Arial" panose="020B0604020202020204" pitchFamily="34" charset="0"/>
                <a:ea typeface="Arial" panose="020B0604020202020204" pitchFamily="34" charset="0"/>
              </a:rPr>
              <a:t>I</a:t>
            </a:r>
            <a:r>
              <a:rPr lang="cs-CZ" sz="2400" dirty="0">
                <a:solidFill>
                  <a:srgbClr val="000000"/>
                </a:solidFill>
                <a:effectLst/>
                <a:latin typeface="Arial" panose="020B0604020202020204" pitchFamily="34" charset="0"/>
                <a:ea typeface="Arial" panose="020B0604020202020204" pitchFamily="34" charset="0"/>
              </a:rPr>
              <a:t>lustrátorka: Julia </a:t>
            </a:r>
            <a:r>
              <a:rPr lang="cs-CZ" sz="2400" dirty="0" err="1">
                <a:solidFill>
                  <a:srgbClr val="000000"/>
                </a:solidFill>
                <a:effectLst/>
                <a:latin typeface="Arial" panose="020B0604020202020204" pitchFamily="34" charset="0"/>
                <a:ea typeface="Arial" panose="020B0604020202020204" pitchFamily="34" charset="0"/>
              </a:rPr>
              <a:t>Sidněvová</a:t>
            </a:r>
            <a:r>
              <a:rPr lang="cs-CZ" sz="2400" u="sng" dirty="0">
                <a:solidFill>
                  <a:srgbClr val="000000"/>
                </a:solidFill>
                <a:effectLst/>
                <a:latin typeface="Arial" panose="020B0604020202020204" pitchFamily="34" charset="0"/>
                <a:ea typeface="Arial" panose="020B0604020202020204" pitchFamily="34" charset="0"/>
              </a:rPr>
              <a:t> </a:t>
            </a:r>
            <a:endParaRPr lang="cs-CZ" sz="2400" dirty="0">
              <a:effectLst/>
              <a:latin typeface="Arial" panose="020B0604020202020204" pitchFamily="34" charset="0"/>
              <a:ea typeface="Arial" panose="020B0604020202020204" pitchFamily="34" charset="0"/>
            </a:endParaRPr>
          </a:p>
          <a:p>
            <a:pPr marL="0" indent="0">
              <a:lnSpc>
                <a:spcPct val="150000"/>
              </a:lnSpc>
              <a:buNone/>
            </a:pPr>
            <a:r>
              <a:rPr lang="cs-CZ" sz="2400" dirty="0">
                <a:solidFill>
                  <a:srgbClr val="000000"/>
                </a:solidFill>
                <a:effectLst/>
                <a:latin typeface="Arial" panose="020B0604020202020204" pitchFamily="34" charset="0"/>
                <a:ea typeface="Arial" panose="020B0604020202020204" pitchFamily="34" charset="0"/>
              </a:rPr>
              <a:t>Nakladatelství: </a:t>
            </a:r>
            <a:r>
              <a:rPr lang="cs-CZ" sz="2400" dirty="0" err="1">
                <a:solidFill>
                  <a:srgbClr val="000000"/>
                </a:solidFill>
                <a:effectLst/>
                <a:latin typeface="Arial" panose="020B0604020202020204" pitchFamily="34" charset="0"/>
                <a:ea typeface="Arial" panose="020B0604020202020204" pitchFamily="34" charset="0"/>
              </a:rPr>
              <a:t>Samokat</a:t>
            </a:r>
            <a:endParaRPr lang="cs-CZ" sz="2400" dirty="0">
              <a:effectLst/>
              <a:latin typeface="Arial" panose="020B0604020202020204" pitchFamily="34" charset="0"/>
              <a:ea typeface="Arial" panose="020B0604020202020204" pitchFamily="34" charset="0"/>
            </a:endParaRPr>
          </a:p>
          <a:p>
            <a:pPr marL="0" indent="0">
              <a:lnSpc>
                <a:spcPct val="150000"/>
              </a:lnSpc>
              <a:buNone/>
            </a:pPr>
            <a:r>
              <a:rPr lang="cs-CZ" sz="2400" dirty="0">
                <a:solidFill>
                  <a:srgbClr val="000000"/>
                </a:solidFill>
                <a:effectLst/>
                <a:latin typeface="Arial" panose="020B0604020202020204" pitchFamily="34" charset="0"/>
                <a:ea typeface="Arial" panose="020B0604020202020204" pitchFamily="34" charset="0"/>
              </a:rPr>
              <a:t>ISBN: 978-5-91759-973-1</a:t>
            </a:r>
            <a:endParaRPr lang="cs-CZ" sz="2400" dirty="0">
              <a:effectLst/>
              <a:latin typeface="Arial" panose="020B0604020202020204" pitchFamily="34" charset="0"/>
              <a:ea typeface="Arial" panose="020B0604020202020204" pitchFamily="34" charset="0"/>
            </a:endParaRPr>
          </a:p>
          <a:p>
            <a:pPr marL="0" indent="0">
              <a:lnSpc>
                <a:spcPct val="150000"/>
              </a:lnSpc>
              <a:buNone/>
            </a:pPr>
            <a:r>
              <a:rPr lang="cs-CZ" sz="2400" dirty="0">
                <a:solidFill>
                  <a:srgbClr val="000000"/>
                </a:solidFill>
                <a:effectLst/>
                <a:latin typeface="Arial" panose="020B0604020202020204" pitchFamily="34" charset="0"/>
                <a:ea typeface="Arial" panose="020B0604020202020204" pitchFamily="34" charset="0"/>
              </a:rPr>
              <a:t>Počet stran: 112</a:t>
            </a:r>
            <a:endParaRPr lang="cs-CZ" sz="2400" dirty="0">
              <a:effectLst/>
              <a:latin typeface="Arial" panose="020B0604020202020204" pitchFamily="34" charset="0"/>
              <a:ea typeface="Arial" panose="020B0604020202020204" pitchFamily="34" charset="0"/>
            </a:endParaRPr>
          </a:p>
          <a:p>
            <a:pPr marL="0" indent="0">
              <a:lnSpc>
                <a:spcPct val="150000"/>
              </a:lnSpc>
              <a:buNone/>
            </a:pPr>
            <a:r>
              <a:rPr lang="cs-CZ" sz="2400" dirty="0">
                <a:solidFill>
                  <a:srgbClr val="000000"/>
                </a:solidFill>
                <a:latin typeface="Arial" panose="020B0604020202020204" pitchFamily="34" charset="0"/>
                <a:ea typeface="Arial" panose="020B0604020202020204" pitchFamily="34" charset="0"/>
              </a:rPr>
              <a:t>R</a:t>
            </a:r>
            <a:r>
              <a:rPr lang="cs-CZ" sz="2400" dirty="0">
                <a:solidFill>
                  <a:srgbClr val="000000"/>
                </a:solidFill>
                <a:effectLst/>
                <a:latin typeface="Arial" panose="020B0604020202020204" pitchFamily="34" charset="0"/>
                <a:ea typeface="Arial" panose="020B0604020202020204" pitchFamily="34" charset="0"/>
              </a:rPr>
              <a:t>ok vydání: 2020</a:t>
            </a:r>
          </a:p>
          <a:p>
            <a:pPr marL="0" indent="0">
              <a:lnSpc>
                <a:spcPct val="150000"/>
              </a:lnSpc>
              <a:buNone/>
            </a:pPr>
            <a:r>
              <a:rPr lang="cs-CZ" sz="2400" dirty="0">
                <a:solidFill>
                  <a:srgbClr val="000000"/>
                </a:solidFill>
                <a:effectLst/>
                <a:latin typeface="Arial" panose="020B0604020202020204" pitchFamily="34" charset="0"/>
                <a:ea typeface="Arial" panose="020B0604020202020204" pitchFamily="34" charset="0"/>
              </a:rPr>
              <a:t>Překlad: Studenti Ústavu translatologie FF UK</a:t>
            </a:r>
            <a:endParaRPr lang="cs-CZ" sz="2400" dirty="0">
              <a:effectLst/>
              <a:latin typeface="Arial" panose="020B0604020202020204" pitchFamily="34" charset="0"/>
              <a:ea typeface="Arial" panose="020B0604020202020204" pitchFamily="34" charset="0"/>
            </a:endParaRPr>
          </a:p>
          <a:p>
            <a:endParaRPr lang="cs-CZ" dirty="0"/>
          </a:p>
        </p:txBody>
      </p:sp>
      <p:pic>
        <p:nvPicPr>
          <p:cNvPr id="19" name="Obrázek 18">
            <a:extLst>
              <a:ext uri="{FF2B5EF4-FFF2-40B4-BE49-F238E27FC236}">
                <a16:creationId xmlns:a16="http://schemas.microsoft.com/office/drawing/2014/main" id="{BCCA63AE-93FB-4269-89B3-7B0B464EF4A9}"/>
              </a:ext>
            </a:extLst>
          </p:cNvPr>
          <p:cNvPicPr>
            <a:picLocks noChangeAspect="1"/>
          </p:cNvPicPr>
          <p:nvPr/>
        </p:nvPicPr>
        <p:blipFill>
          <a:blip r:embed="rId2"/>
          <a:stretch>
            <a:fillRect/>
          </a:stretch>
        </p:blipFill>
        <p:spPr>
          <a:xfrm>
            <a:off x="1036587" y="1514475"/>
            <a:ext cx="3531335" cy="3160395"/>
          </a:xfrm>
          <a:prstGeom prst="rect">
            <a:avLst/>
          </a:prstGeom>
        </p:spPr>
      </p:pic>
    </p:spTree>
    <p:extLst>
      <p:ext uri="{BB962C8B-B14F-4D97-AF65-F5344CB8AC3E}">
        <p14:creationId xmlns:p14="http://schemas.microsoft.com/office/powerpoint/2010/main" val="3450489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Arc 26">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812CDDF9-0E32-4471-98BE-754A06CAB778}"/>
              </a:ext>
            </a:extLst>
          </p:cNvPr>
          <p:cNvSpPr>
            <a:spLocks noGrp="1"/>
          </p:cNvSpPr>
          <p:nvPr>
            <p:ph type="ctrTitle"/>
          </p:nvPr>
        </p:nvSpPr>
        <p:spPr>
          <a:xfrm>
            <a:off x="4038600" y="1939159"/>
            <a:ext cx="7644627" cy="1889551"/>
          </a:xfrm>
        </p:spPr>
        <p:txBody>
          <a:bodyPr tIns="0">
            <a:normAutofit fontScale="90000"/>
          </a:bodyPr>
          <a:lstStyle/>
          <a:p>
            <a:pPr algn="r"/>
            <a:br>
              <a:rPr lang="cs-CZ" sz="2000">
                <a:effectLst/>
                <a:latin typeface="Arial" panose="020B0604020202020204" pitchFamily="34" charset="0"/>
                <a:ea typeface="Arial" panose="020B0604020202020204" pitchFamily="34" charset="0"/>
              </a:rPr>
            </a:br>
            <a:br>
              <a:rPr lang="cs-CZ" sz="2000">
                <a:effectLst/>
                <a:latin typeface="Arial" panose="020B0604020202020204" pitchFamily="34" charset="0"/>
                <a:ea typeface="Arial" panose="020B0604020202020204" pitchFamily="34" charset="0"/>
              </a:rPr>
            </a:br>
            <a:br>
              <a:rPr lang="cs-CZ" sz="2000">
                <a:effectLst/>
                <a:latin typeface="Arial" panose="020B0604020202020204" pitchFamily="34" charset="0"/>
                <a:ea typeface="Arial" panose="020B0604020202020204" pitchFamily="34" charset="0"/>
              </a:rPr>
            </a:br>
            <a:br>
              <a:rPr lang="cs-CZ" sz="2000">
                <a:effectLst/>
                <a:latin typeface="Arial" panose="020B0604020202020204" pitchFamily="34" charset="0"/>
                <a:ea typeface="Arial" panose="020B0604020202020204" pitchFamily="34" charset="0"/>
              </a:rPr>
            </a:br>
            <a:br>
              <a:rPr lang="cs-CZ" sz="2000">
                <a:effectLst/>
                <a:latin typeface="Arial" panose="020B0604020202020204" pitchFamily="34" charset="0"/>
                <a:ea typeface="Arial" panose="020B0604020202020204" pitchFamily="34" charset="0"/>
              </a:rPr>
            </a:br>
            <a:r>
              <a:rPr lang="cs-CZ" sz="3100">
                <a:effectLst/>
                <a:latin typeface="Arial" panose="020B0604020202020204" pitchFamily="34" charset="0"/>
                <a:ea typeface="Arial" panose="020B0604020202020204" pitchFamily="34" charset="0"/>
              </a:rPr>
              <a:t>Varianty názvu: </a:t>
            </a:r>
            <a:br>
              <a:rPr lang="cs-CZ" sz="3100">
                <a:effectLst/>
                <a:latin typeface="Arial" panose="020B0604020202020204" pitchFamily="34" charset="0"/>
                <a:ea typeface="Arial" panose="020B0604020202020204" pitchFamily="34" charset="0"/>
              </a:rPr>
            </a:br>
            <a:r>
              <a:rPr lang="cs-CZ" sz="3100" b="1">
                <a:effectLst/>
                <a:latin typeface="Arial" panose="020B0604020202020204" pitchFamily="34" charset="0"/>
                <a:ea typeface="Arial" panose="020B0604020202020204" pitchFamily="34" charset="0"/>
              </a:rPr>
              <a:t>NEVIDITELNÝ SLON / </a:t>
            </a:r>
            <a:br>
              <a:rPr lang="cs-CZ" sz="3100" b="1">
                <a:effectLst/>
                <a:latin typeface="Arial" panose="020B0604020202020204" pitchFamily="34" charset="0"/>
                <a:ea typeface="Arial" panose="020B0604020202020204" pitchFamily="34" charset="0"/>
              </a:rPr>
            </a:br>
            <a:r>
              <a:rPr lang="cs-CZ" sz="3100" b="1">
                <a:effectLst/>
                <a:latin typeface="Arial" panose="020B0604020202020204" pitchFamily="34" charset="0"/>
                <a:ea typeface="Arial" panose="020B0604020202020204" pitchFamily="34" charset="0"/>
              </a:rPr>
              <a:t>PÍSEŇ MÉHO DATLA </a:t>
            </a:r>
            <a:br>
              <a:rPr lang="cs-CZ" sz="2000">
                <a:effectLst/>
                <a:latin typeface="Arial" panose="020B0604020202020204" pitchFamily="34" charset="0"/>
                <a:ea typeface="Arial" panose="020B0604020202020204" pitchFamily="34" charset="0"/>
              </a:rPr>
            </a:br>
            <a:endParaRPr lang="cs-CZ" sz="2000" dirty="0"/>
          </a:p>
        </p:txBody>
      </p:sp>
      <p:sp>
        <p:nvSpPr>
          <p:cNvPr id="3" name="Podnadpis 2">
            <a:extLst>
              <a:ext uri="{FF2B5EF4-FFF2-40B4-BE49-F238E27FC236}">
                <a16:creationId xmlns:a16="http://schemas.microsoft.com/office/drawing/2014/main" id="{9F57FCC9-D9A6-43C4-9B7F-170E39C64357}"/>
              </a:ext>
            </a:extLst>
          </p:cNvPr>
          <p:cNvSpPr>
            <a:spLocks noGrp="1"/>
          </p:cNvSpPr>
          <p:nvPr>
            <p:ph type="subTitle" idx="1"/>
          </p:nvPr>
        </p:nvSpPr>
        <p:spPr>
          <a:xfrm>
            <a:off x="4038600" y="4159624"/>
            <a:ext cx="7644627" cy="1952140"/>
          </a:xfrm>
        </p:spPr>
        <p:txBody>
          <a:bodyPr>
            <a:normAutofit/>
          </a:bodyPr>
          <a:lstStyle/>
          <a:p>
            <a:pPr algn="r"/>
            <a:r>
              <a:rPr lang="en-GB" sz="1600" dirty="0">
                <a:latin typeface="Arial" panose="020B0604020202020204" pitchFamily="34" charset="0"/>
                <a:ea typeface="Arial" panose="020B0604020202020204" pitchFamily="34" charset="0"/>
              </a:rPr>
              <a:t>* </a:t>
            </a:r>
            <a:r>
              <a:rPr lang="cs-CZ" sz="1600" dirty="0">
                <a:latin typeface="Arial" panose="020B0604020202020204" pitchFamily="34" charset="0"/>
                <a:ea typeface="Arial" panose="020B0604020202020204" pitchFamily="34" charset="0"/>
              </a:rPr>
              <a:t>n</a:t>
            </a:r>
            <a:r>
              <a:rPr lang="cs-CZ" sz="1600" dirty="0">
                <a:effectLst/>
                <a:latin typeface="Arial" panose="020B0604020202020204" pitchFamily="34" charset="0"/>
                <a:ea typeface="Arial" panose="020B0604020202020204" pitchFamily="34" charset="0"/>
              </a:rPr>
              <a:t>ázev </a:t>
            </a:r>
            <a:r>
              <a:rPr lang="en-GB" sz="1600" dirty="0">
                <a:latin typeface="Arial" panose="020B0604020202020204" pitchFamily="34" charset="0"/>
                <a:ea typeface="Arial" panose="020B0604020202020204" pitchFamily="34" charset="0"/>
              </a:rPr>
              <a:t>l</a:t>
            </a:r>
            <a:r>
              <a:rPr lang="cs-CZ" sz="1600" dirty="0">
                <a:latin typeface="Arial" panose="020B0604020202020204" pitchFamily="34" charset="0"/>
                <a:ea typeface="Arial" panose="020B0604020202020204" pitchFamily="34" charset="0"/>
              </a:rPr>
              <a:t>ze zvolit </a:t>
            </a:r>
            <a:r>
              <a:rPr lang="cs-CZ" sz="1600" dirty="0">
                <a:effectLst/>
                <a:latin typeface="Arial" panose="020B0604020202020204" pitchFamily="34" charset="0"/>
                <a:ea typeface="Arial" panose="020B0604020202020204" pitchFamily="34" charset="0"/>
              </a:rPr>
              <a:t>podle jedné ze dvou hlavních povídek</a:t>
            </a:r>
          </a:p>
          <a:p>
            <a:pPr algn="r"/>
            <a:r>
              <a:rPr lang="en-GB" sz="1600" dirty="0">
                <a:latin typeface="Arial" panose="020B0604020202020204" pitchFamily="34" charset="0"/>
              </a:rPr>
              <a:t>* </a:t>
            </a:r>
            <a:r>
              <a:rPr lang="cs-CZ" sz="1600" dirty="0">
                <a:latin typeface="Arial" panose="020B0604020202020204" pitchFamily="34" charset="0"/>
              </a:rPr>
              <a:t>v roce 2013 vydalo nakl. Foma samostatně povídku </a:t>
            </a:r>
            <a:r>
              <a:rPr lang="cs-CZ" sz="1600" i="1" dirty="0" err="1">
                <a:latin typeface="Arial" panose="020B0604020202020204" pitchFamily="34" charset="0"/>
              </a:rPr>
              <a:t>Něvidimyj</a:t>
            </a:r>
            <a:r>
              <a:rPr lang="cs-CZ" sz="1600" i="1" dirty="0">
                <a:latin typeface="Arial" panose="020B0604020202020204" pitchFamily="34" charset="0"/>
              </a:rPr>
              <a:t> slon </a:t>
            </a:r>
            <a:r>
              <a:rPr lang="cs-CZ" sz="1600" dirty="0">
                <a:latin typeface="Arial" panose="020B0604020202020204" pitchFamily="34" charset="0"/>
              </a:rPr>
              <a:t>(Neviditelný slon), která měla v Rusku velký úspěch </a:t>
            </a:r>
          </a:p>
          <a:p>
            <a:pPr algn="r"/>
            <a:r>
              <a:rPr lang="en-GB" sz="1600" dirty="0">
                <a:latin typeface="Arial" panose="020B0604020202020204" pitchFamily="34" charset="0"/>
              </a:rPr>
              <a:t>* </a:t>
            </a:r>
            <a:r>
              <a:rPr lang="cs-CZ" sz="1600" dirty="0">
                <a:latin typeface="Arial" panose="020B0604020202020204" pitchFamily="34" charset="0"/>
              </a:rPr>
              <a:t>v roce 2020 vydalo nakl. </a:t>
            </a:r>
            <a:r>
              <a:rPr lang="cs-CZ" sz="1600" dirty="0" err="1">
                <a:latin typeface="Arial" panose="020B0604020202020204" pitchFamily="34" charset="0"/>
              </a:rPr>
              <a:t>Samokat</a:t>
            </a:r>
            <a:r>
              <a:rPr lang="cs-CZ" sz="1600" dirty="0">
                <a:latin typeface="Arial" panose="020B0604020202020204" pitchFamily="34" charset="0"/>
              </a:rPr>
              <a:t> soubor 4 povídek spojených hlavní postavou nevidomé dívky a soubor pojmenovává po 3. povídce </a:t>
            </a:r>
            <a:r>
              <a:rPr lang="cs-CZ" sz="1600" i="1" dirty="0">
                <a:latin typeface="Arial" panose="020B0604020202020204" pitchFamily="34" charset="0"/>
              </a:rPr>
              <a:t>Muzika </a:t>
            </a:r>
            <a:r>
              <a:rPr lang="cs-CZ" sz="1600" i="1" dirty="0" err="1">
                <a:latin typeface="Arial" panose="020B0604020202020204" pitchFamily="34" charset="0"/>
              </a:rPr>
              <a:t>moego</a:t>
            </a:r>
            <a:r>
              <a:rPr lang="cs-CZ" sz="1600" i="1" dirty="0">
                <a:latin typeface="Arial" panose="020B0604020202020204" pitchFamily="34" charset="0"/>
              </a:rPr>
              <a:t> </a:t>
            </a:r>
            <a:r>
              <a:rPr lang="cs-CZ" sz="1600" i="1" dirty="0" err="1">
                <a:latin typeface="Arial" panose="020B0604020202020204" pitchFamily="34" charset="0"/>
              </a:rPr>
              <a:t>ďatla</a:t>
            </a:r>
            <a:r>
              <a:rPr lang="cs-CZ" sz="1600" dirty="0">
                <a:latin typeface="Arial" panose="020B0604020202020204" pitchFamily="34" charset="0"/>
              </a:rPr>
              <a:t> (Píseň mého datla)</a:t>
            </a:r>
            <a:endParaRPr lang="cs-CZ" sz="1600" dirty="0"/>
          </a:p>
        </p:txBody>
      </p:sp>
    </p:spTree>
    <p:extLst>
      <p:ext uri="{BB962C8B-B14F-4D97-AF65-F5344CB8AC3E}">
        <p14:creationId xmlns:p14="http://schemas.microsoft.com/office/powerpoint/2010/main" val="333491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E29E9B6-8FEA-445D-A0C3-13B292E8C1F4}"/>
              </a:ext>
            </a:extLst>
          </p:cNvPr>
          <p:cNvSpPr>
            <a:spLocks noGrp="1"/>
          </p:cNvSpPr>
          <p:nvPr>
            <p:ph type="title"/>
          </p:nvPr>
        </p:nvSpPr>
        <p:spPr>
          <a:xfrm>
            <a:off x="838200" y="365125"/>
            <a:ext cx="10515600" cy="1325563"/>
          </a:xfrm>
        </p:spPr>
        <p:txBody>
          <a:bodyPr>
            <a:normAutofit/>
          </a:bodyPr>
          <a:lstStyle/>
          <a:p>
            <a:r>
              <a:rPr lang="cs-CZ" sz="5400" b="1" dirty="0"/>
              <a:t>ANOTACE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1878FEA8-D530-4D9F-93AB-5A55345F2F79}"/>
              </a:ext>
            </a:extLst>
          </p:cNvPr>
          <p:cNvSpPr>
            <a:spLocks noGrp="1"/>
          </p:cNvSpPr>
          <p:nvPr>
            <p:ph idx="1"/>
          </p:nvPr>
        </p:nvSpPr>
        <p:spPr>
          <a:xfrm>
            <a:off x="838200" y="1929384"/>
            <a:ext cx="10515600" cy="4251960"/>
          </a:xfrm>
        </p:spPr>
        <p:txBody>
          <a:bodyPr>
            <a:normAutofit/>
          </a:bodyPr>
          <a:lstStyle/>
          <a:p>
            <a:pPr marL="0" indent="0">
              <a:lnSpc>
                <a:spcPct val="107000"/>
              </a:lnSpc>
              <a:spcAft>
                <a:spcPts val="800"/>
              </a:spcAft>
              <a:buNone/>
            </a:pPr>
            <a:r>
              <a:rPr lang="cs-CZ" sz="1800"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rPr>
              <a:t>Zdalipak je možné být šťastný, i když nám osud zapomněl dát do vínku jeden ze smyslů – třeba zrak nebo sluch? A nemohli bychom </a:t>
            </a:r>
            <a:r>
              <a:rPr lang="cs-CZ" sz="1800" dirty="0">
                <a:solidFill>
                  <a:srgbClr val="231F20"/>
                </a:solidFill>
                <a:latin typeface="Arial" panose="020B0604020202020204" pitchFamily="34" charset="0"/>
                <a:ea typeface="Times New Roman" panose="02020603050405020304" pitchFamily="18" charset="0"/>
                <a:cs typeface="Times New Roman" panose="02020603050405020304" pitchFamily="18" charset="0"/>
              </a:rPr>
              <a:t>to naopak vnímat jako </a:t>
            </a:r>
            <a:r>
              <a:rPr lang="cs-CZ" sz="1800"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rPr>
              <a:t>dar?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cs-CZ" sz="1800"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rPr>
              <a:t>Malá hrdinka této knížky se učí psát tajnými písmem, spřátelí se s dědečkovou hůlkou, hraje si s neviditelným slonem, spolu s velrybou se noří do oceánu za kamarády a miluje jablka, protože tak pronikavě křupají. A i když snad na vlastní oči nevidí okolní svět, nic nebrání jejímu vnitřnímu světu překypovat fantazií a radostí.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cs-CZ" sz="1800"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rPr>
              <a:t>Kniha obsahuje čtyři povídky doplněné jemnými ilustracemi Julie </a:t>
            </a:r>
            <a:r>
              <a:rPr lang="cs-CZ" sz="1800" dirty="0" err="1">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rPr>
              <a:t>Sidněvové</a:t>
            </a:r>
            <a:r>
              <a:rPr lang="cs-CZ" sz="1800"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rPr>
              <a:t>, která našla způsob, jak v jemných liniích propojit skutečnost s nekonečnou představivostí malé dívenky. Seznámíme se s Braillovým písmem, které zní jako píseň vyťukávaná datlem do stromu, a dozvíme se také, jak můžeme skutečně pomoci nevidomému člověku.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sz="2200" dirty="0"/>
          </a:p>
        </p:txBody>
      </p:sp>
    </p:spTree>
    <p:extLst>
      <p:ext uri="{BB962C8B-B14F-4D97-AF65-F5344CB8AC3E}">
        <p14:creationId xmlns:p14="http://schemas.microsoft.com/office/powerpoint/2010/main" val="2179284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8F9648C-20E2-47B7-83B4-EFD675B37849}"/>
              </a:ext>
            </a:extLst>
          </p:cNvPr>
          <p:cNvSpPr>
            <a:spLocks noGrp="1"/>
          </p:cNvSpPr>
          <p:nvPr>
            <p:ph type="title"/>
          </p:nvPr>
        </p:nvSpPr>
        <p:spPr>
          <a:xfrm>
            <a:off x="5297762" y="329184"/>
            <a:ext cx="6251110" cy="1783080"/>
          </a:xfrm>
        </p:spPr>
        <p:txBody>
          <a:bodyPr anchor="b">
            <a:normAutofit/>
          </a:bodyPr>
          <a:lstStyle/>
          <a:p>
            <a:r>
              <a:rPr lang="cs-CZ" sz="5400" b="1"/>
              <a:t>ANNA ANISIMOVOVÁ</a:t>
            </a:r>
          </a:p>
        </p:txBody>
      </p:sp>
      <p:pic>
        <p:nvPicPr>
          <p:cNvPr id="7" name="image1.jpg">
            <a:extLst>
              <a:ext uri="{FF2B5EF4-FFF2-40B4-BE49-F238E27FC236}">
                <a16:creationId xmlns:a16="http://schemas.microsoft.com/office/drawing/2014/main" id="{F4A3DF5A-CD2A-489F-877D-92D14BBFBFCB}"/>
              </a:ext>
            </a:extLst>
          </p:cNvPr>
          <p:cNvPicPr/>
          <p:nvPr/>
        </p:nvPicPr>
        <p:blipFill rotWithShape="1">
          <a:blip r:embed="rId2"/>
          <a:srcRect l="23210" r="3145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58EFEAF4-054D-4F65-8196-3B6F53F8E468}"/>
              </a:ext>
            </a:extLst>
          </p:cNvPr>
          <p:cNvSpPr>
            <a:spLocks noGrp="1"/>
          </p:cNvSpPr>
          <p:nvPr>
            <p:ph idx="1"/>
          </p:nvPr>
        </p:nvSpPr>
        <p:spPr>
          <a:xfrm>
            <a:off x="5297762" y="2706624"/>
            <a:ext cx="6251110" cy="3483864"/>
          </a:xfrm>
        </p:spPr>
        <p:txBody>
          <a:bodyPr>
            <a:normAutofit/>
          </a:bodyPr>
          <a:lstStyle/>
          <a:p>
            <a:pPr marL="0" indent="0">
              <a:spcBef>
                <a:spcPts val="1200"/>
              </a:spcBef>
              <a:spcAft>
                <a:spcPts val="1200"/>
              </a:spcAft>
              <a:buNone/>
            </a:pPr>
            <a:r>
              <a:rPr lang="cs-CZ" sz="1700" b="1" dirty="0">
                <a:effectLst/>
                <a:latin typeface="Arial" panose="020B0604020202020204" pitchFamily="34" charset="0"/>
                <a:ea typeface="Arial" panose="020B0604020202020204" pitchFamily="34" charset="0"/>
              </a:rPr>
              <a:t>Anna </a:t>
            </a:r>
            <a:r>
              <a:rPr lang="cs-CZ" sz="1700" b="1" dirty="0" err="1">
                <a:effectLst/>
                <a:latin typeface="Arial" panose="020B0604020202020204" pitchFamily="34" charset="0"/>
                <a:ea typeface="Arial" panose="020B0604020202020204" pitchFamily="34" charset="0"/>
              </a:rPr>
              <a:t>Anisimovová</a:t>
            </a:r>
            <a:r>
              <a:rPr lang="cs-CZ" sz="1700" b="1" dirty="0">
                <a:effectLst/>
                <a:latin typeface="Arial" panose="020B0604020202020204" pitchFamily="34" charset="0"/>
                <a:ea typeface="Arial" panose="020B0604020202020204" pitchFamily="34" charset="0"/>
              </a:rPr>
              <a:t> </a:t>
            </a:r>
            <a:r>
              <a:rPr lang="cs-CZ" sz="1700" dirty="0">
                <a:effectLst/>
                <a:latin typeface="Arial" panose="020B0604020202020204" pitchFamily="34" charset="0"/>
                <a:ea typeface="Arial" panose="020B0604020202020204" pitchFamily="34" charset="0"/>
              </a:rPr>
              <a:t>(*1983) vyrůstala v severní části Irkutské oblasti v Rusku, ve vesnici </a:t>
            </a:r>
            <a:r>
              <a:rPr lang="cs-CZ" sz="1700" dirty="0" err="1">
                <a:effectLst/>
                <a:latin typeface="Arial" panose="020B0604020202020204" pitchFamily="34" charset="0"/>
                <a:ea typeface="Arial" panose="020B0604020202020204" pitchFamily="34" charset="0"/>
              </a:rPr>
              <a:t>Kropotkin</a:t>
            </a:r>
            <a:r>
              <a:rPr lang="cs-CZ" sz="1700" dirty="0">
                <a:effectLst/>
                <a:latin typeface="Arial" panose="020B0604020202020204" pitchFamily="34" charset="0"/>
                <a:ea typeface="Arial" panose="020B0604020202020204" pitchFamily="34" charset="0"/>
              </a:rPr>
              <a:t>. Po absolvování žurnalistiky na Novosibirské státní univerzitě pracovala jako novinářka a redaktorka. V současnosti se živí psaním knih.</a:t>
            </a:r>
          </a:p>
          <a:p>
            <a:pPr marL="0" indent="0">
              <a:spcBef>
                <a:spcPts val="1200"/>
              </a:spcBef>
              <a:spcAft>
                <a:spcPts val="1200"/>
              </a:spcAft>
              <a:buNone/>
            </a:pPr>
            <a:r>
              <a:rPr lang="cs-CZ" sz="1700" dirty="0">
                <a:effectLst/>
                <a:latin typeface="Arial" panose="020B0604020202020204" pitchFamily="34" charset="0"/>
                <a:ea typeface="Arial" panose="020B0604020202020204" pitchFamily="34" charset="0"/>
              </a:rPr>
              <a:t>Za svou rozsáhlou tvorbu pro děti byla nominována na mnoho významných literárních cen, v roce 2014 získala Cenu S. J. </a:t>
            </a:r>
            <a:r>
              <a:rPr lang="cs-CZ" sz="1700" dirty="0" err="1">
                <a:effectLst/>
                <a:latin typeface="Arial" panose="020B0604020202020204" pitchFamily="34" charset="0"/>
                <a:ea typeface="Arial" panose="020B0604020202020204" pitchFamily="34" charset="0"/>
              </a:rPr>
              <a:t>Maršaka</a:t>
            </a:r>
            <a:r>
              <a:rPr lang="cs-CZ" sz="1700" dirty="0">
                <a:effectLst/>
                <a:latin typeface="Arial" panose="020B0604020202020204" pitchFamily="34" charset="0"/>
                <a:ea typeface="Arial" panose="020B0604020202020204" pitchFamily="34" charset="0"/>
              </a:rPr>
              <a:t> za povídku </a:t>
            </a:r>
            <a:r>
              <a:rPr lang="cs-CZ" sz="1700" i="1" dirty="0" err="1">
                <a:effectLst/>
                <a:latin typeface="Arial" panose="020B0604020202020204" pitchFamily="34" charset="0"/>
                <a:ea typeface="Arial" panose="020B0604020202020204" pitchFamily="34" charset="0"/>
              </a:rPr>
              <a:t>Kapitany</a:t>
            </a:r>
            <a:r>
              <a:rPr lang="cs-CZ" sz="1700" i="1" dirty="0">
                <a:effectLst/>
                <a:latin typeface="Arial" panose="020B0604020202020204" pitchFamily="34" charset="0"/>
                <a:ea typeface="Arial" panose="020B0604020202020204" pitchFamily="34" charset="0"/>
              </a:rPr>
              <a:t> </a:t>
            </a:r>
            <a:r>
              <a:rPr lang="cs-CZ" sz="1700" i="1" dirty="0" err="1">
                <a:effectLst/>
                <a:latin typeface="Arial" panose="020B0604020202020204" pitchFamily="34" charset="0"/>
                <a:ea typeface="Arial" panose="020B0604020202020204" pitchFamily="34" charset="0"/>
              </a:rPr>
              <a:t>dětskogo</a:t>
            </a:r>
            <a:r>
              <a:rPr lang="cs-CZ" sz="1700" i="1" dirty="0">
                <a:effectLst/>
                <a:latin typeface="Arial" panose="020B0604020202020204" pitchFamily="34" charset="0"/>
                <a:ea typeface="Arial" panose="020B0604020202020204" pitchFamily="34" charset="0"/>
              </a:rPr>
              <a:t> sada </a:t>
            </a:r>
            <a:r>
              <a:rPr lang="cs-CZ" sz="1700" dirty="0">
                <a:effectLst/>
                <a:latin typeface="Arial" panose="020B0604020202020204" pitchFamily="34" charset="0"/>
                <a:ea typeface="Arial" panose="020B0604020202020204" pitchFamily="34" charset="0"/>
              </a:rPr>
              <a:t>a v roce 2017 se stala laureátkou ceny Nová dětská kniha. Povídka </a:t>
            </a:r>
            <a:r>
              <a:rPr lang="cs-CZ" sz="1700" i="1" dirty="0" err="1">
                <a:effectLst/>
                <a:latin typeface="Arial" panose="020B0604020202020204" pitchFamily="34" charset="0"/>
                <a:ea typeface="Arial" panose="020B0604020202020204" pitchFamily="34" charset="0"/>
              </a:rPr>
              <a:t>Muzyka</a:t>
            </a:r>
            <a:r>
              <a:rPr lang="cs-CZ" sz="1700" i="1" dirty="0">
                <a:effectLst/>
                <a:latin typeface="Arial" panose="020B0604020202020204" pitchFamily="34" charset="0"/>
                <a:ea typeface="Arial" panose="020B0604020202020204" pitchFamily="34" charset="0"/>
              </a:rPr>
              <a:t> </a:t>
            </a:r>
            <a:r>
              <a:rPr lang="cs-CZ" sz="1700" i="1" dirty="0" err="1">
                <a:effectLst/>
                <a:latin typeface="Arial" panose="020B0604020202020204" pitchFamily="34" charset="0"/>
                <a:ea typeface="Arial" panose="020B0604020202020204" pitchFamily="34" charset="0"/>
              </a:rPr>
              <a:t>moego</a:t>
            </a:r>
            <a:r>
              <a:rPr lang="cs-CZ" sz="1700" i="1" dirty="0">
                <a:effectLst/>
                <a:latin typeface="Arial" panose="020B0604020202020204" pitchFamily="34" charset="0"/>
                <a:ea typeface="Arial" panose="020B0604020202020204" pitchFamily="34" charset="0"/>
              </a:rPr>
              <a:t> </a:t>
            </a:r>
            <a:r>
              <a:rPr lang="cs-CZ" sz="1700" i="1" dirty="0" err="1">
                <a:latin typeface="Arial" panose="020B0604020202020204" pitchFamily="34" charset="0"/>
                <a:ea typeface="Arial" panose="020B0604020202020204" pitchFamily="34" charset="0"/>
              </a:rPr>
              <a:t>ďatla</a:t>
            </a:r>
            <a:r>
              <a:rPr lang="cs-CZ" sz="1700" i="1" dirty="0">
                <a:latin typeface="Arial" panose="020B0604020202020204" pitchFamily="34" charset="0"/>
                <a:ea typeface="Arial" panose="020B0604020202020204" pitchFamily="34" charset="0"/>
              </a:rPr>
              <a:t> </a:t>
            </a:r>
            <a:r>
              <a:rPr lang="cs-CZ" sz="1700" dirty="0">
                <a:latin typeface="Arial" panose="020B0604020202020204" pitchFamily="34" charset="0"/>
                <a:ea typeface="Arial" panose="020B0604020202020204" pitchFamily="34" charset="0"/>
              </a:rPr>
              <a:t>(</a:t>
            </a:r>
            <a:r>
              <a:rPr lang="cs-CZ" sz="1700" dirty="0">
                <a:effectLst/>
                <a:latin typeface="Arial" panose="020B0604020202020204" pitchFamily="34" charset="0"/>
                <a:ea typeface="Arial" panose="020B0604020202020204" pitchFamily="34" charset="0"/>
              </a:rPr>
              <a:t>Píseň mého datla) se v roce 2017 dostala do mezinárodního katalogu IBBY </a:t>
            </a:r>
            <a:r>
              <a:rPr lang="cs-CZ" sz="1700" dirty="0" err="1">
                <a:effectLst/>
                <a:latin typeface="Arial" panose="020B0604020202020204" pitchFamily="34" charset="0"/>
                <a:ea typeface="Arial" panose="020B0604020202020204" pitchFamily="34" charset="0"/>
              </a:rPr>
              <a:t>Selection</a:t>
            </a:r>
            <a:r>
              <a:rPr lang="cs-CZ" sz="1700" dirty="0">
                <a:effectLst/>
                <a:latin typeface="Arial" panose="020B0604020202020204" pitchFamily="34" charset="0"/>
                <a:ea typeface="Arial" panose="020B0604020202020204" pitchFamily="34" charset="0"/>
              </a:rPr>
              <a:t> </a:t>
            </a:r>
            <a:r>
              <a:rPr lang="cs-CZ" sz="1700" dirty="0" err="1">
                <a:effectLst/>
                <a:latin typeface="Arial" panose="020B0604020202020204" pitchFamily="34" charset="0"/>
                <a:ea typeface="Arial" panose="020B0604020202020204" pitchFamily="34" charset="0"/>
              </a:rPr>
              <a:t>of</a:t>
            </a:r>
            <a:r>
              <a:rPr lang="cs-CZ" sz="1700" dirty="0">
                <a:effectLst/>
                <a:latin typeface="Arial" panose="020B0604020202020204" pitchFamily="34" charset="0"/>
                <a:ea typeface="Arial" panose="020B0604020202020204" pitchFamily="34" charset="0"/>
              </a:rPr>
              <a:t> </a:t>
            </a:r>
            <a:r>
              <a:rPr lang="cs-CZ" sz="1700" dirty="0" err="1">
                <a:effectLst/>
                <a:latin typeface="Arial" panose="020B0604020202020204" pitchFamily="34" charset="0"/>
                <a:ea typeface="Arial" panose="020B0604020202020204" pitchFamily="34" charset="0"/>
              </a:rPr>
              <a:t>Outstanding</a:t>
            </a:r>
            <a:r>
              <a:rPr lang="cs-CZ" sz="1700" dirty="0">
                <a:effectLst/>
                <a:latin typeface="Arial" panose="020B0604020202020204" pitchFamily="34" charset="0"/>
                <a:ea typeface="Arial" panose="020B0604020202020204" pitchFamily="34" charset="0"/>
              </a:rPr>
              <a:t> </a:t>
            </a:r>
            <a:r>
              <a:rPr lang="cs-CZ" sz="1700" dirty="0" err="1">
                <a:effectLst/>
                <a:latin typeface="Arial" panose="020B0604020202020204" pitchFamily="34" charset="0"/>
                <a:ea typeface="Arial" panose="020B0604020202020204" pitchFamily="34" charset="0"/>
              </a:rPr>
              <a:t>Books</a:t>
            </a:r>
            <a:r>
              <a:rPr lang="cs-CZ" sz="1700" dirty="0">
                <a:effectLst/>
                <a:latin typeface="Arial" panose="020B0604020202020204" pitchFamily="34" charset="0"/>
                <a:ea typeface="Arial" panose="020B0604020202020204" pitchFamily="34" charset="0"/>
              </a:rPr>
              <a:t> </a:t>
            </a:r>
            <a:r>
              <a:rPr lang="cs-CZ" sz="1700" dirty="0" err="1">
                <a:effectLst/>
                <a:latin typeface="Arial" panose="020B0604020202020204" pitchFamily="34" charset="0"/>
                <a:ea typeface="Arial" panose="020B0604020202020204" pitchFamily="34" charset="0"/>
              </a:rPr>
              <a:t>for</a:t>
            </a:r>
            <a:r>
              <a:rPr lang="cs-CZ" sz="1700" dirty="0">
                <a:effectLst/>
                <a:latin typeface="Arial" panose="020B0604020202020204" pitchFamily="34" charset="0"/>
                <a:ea typeface="Arial" panose="020B0604020202020204" pitchFamily="34" charset="0"/>
              </a:rPr>
              <a:t> </a:t>
            </a:r>
            <a:r>
              <a:rPr lang="cs-CZ" sz="1700" dirty="0" err="1">
                <a:effectLst/>
                <a:latin typeface="Arial" panose="020B0604020202020204" pitchFamily="34" charset="0"/>
                <a:ea typeface="Arial" panose="020B0604020202020204" pitchFamily="34" charset="0"/>
              </a:rPr>
              <a:t>Young</a:t>
            </a:r>
            <a:r>
              <a:rPr lang="cs-CZ" sz="1700" dirty="0">
                <a:effectLst/>
                <a:latin typeface="Arial" panose="020B0604020202020204" pitchFamily="34" charset="0"/>
                <a:ea typeface="Arial" panose="020B0604020202020204" pitchFamily="34" charset="0"/>
              </a:rPr>
              <a:t> </a:t>
            </a:r>
            <a:r>
              <a:rPr lang="cs-CZ" sz="1700" dirty="0" err="1">
                <a:effectLst/>
                <a:latin typeface="Arial" panose="020B0604020202020204" pitchFamily="34" charset="0"/>
                <a:ea typeface="Arial" panose="020B0604020202020204" pitchFamily="34" charset="0"/>
              </a:rPr>
              <a:t>People</a:t>
            </a:r>
            <a:r>
              <a:rPr lang="cs-CZ" sz="1700" dirty="0">
                <a:effectLst/>
                <a:latin typeface="Arial" panose="020B0604020202020204" pitchFamily="34" charset="0"/>
                <a:ea typeface="Arial" panose="020B0604020202020204" pitchFamily="34" charset="0"/>
              </a:rPr>
              <a:t> </a:t>
            </a:r>
            <a:r>
              <a:rPr lang="cs-CZ" sz="1700" dirty="0" err="1">
                <a:effectLst/>
                <a:latin typeface="Arial" panose="020B0604020202020204" pitchFamily="34" charset="0"/>
                <a:ea typeface="Arial" panose="020B0604020202020204" pitchFamily="34" charset="0"/>
              </a:rPr>
              <a:t>with</a:t>
            </a:r>
            <a:r>
              <a:rPr lang="cs-CZ" sz="1700" dirty="0">
                <a:effectLst/>
                <a:latin typeface="Arial" panose="020B0604020202020204" pitchFamily="34" charset="0"/>
                <a:ea typeface="Arial" panose="020B0604020202020204" pitchFamily="34" charset="0"/>
              </a:rPr>
              <a:t> </a:t>
            </a:r>
            <a:r>
              <a:rPr lang="cs-CZ" sz="1700" dirty="0" err="1">
                <a:effectLst/>
                <a:latin typeface="Arial" panose="020B0604020202020204" pitchFamily="34" charset="0"/>
                <a:ea typeface="Arial" panose="020B0604020202020204" pitchFamily="34" charset="0"/>
              </a:rPr>
              <a:t>Disabilities</a:t>
            </a:r>
            <a:r>
              <a:rPr lang="cs-CZ" sz="1700" dirty="0">
                <a:effectLst/>
                <a:latin typeface="Arial" panose="020B0604020202020204" pitchFamily="34" charset="0"/>
                <a:ea typeface="Arial" panose="020B0604020202020204" pitchFamily="34" charset="0"/>
              </a:rPr>
              <a:t>. </a:t>
            </a:r>
          </a:p>
          <a:p>
            <a:pPr marL="0" indent="0">
              <a:buNone/>
            </a:pPr>
            <a:endParaRPr lang="cs-CZ" sz="1700" dirty="0"/>
          </a:p>
        </p:txBody>
      </p:sp>
    </p:spTree>
    <p:extLst>
      <p:ext uri="{BB962C8B-B14F-4D97-AF65-F5344CB8AC3E}">
        <p14:creationId xmlns:p14="http://schemas.microsoft.com/office/powerpoint/2010/main" val="1956562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4DE1273-E2D7-471B-A3ED-999CFF11772F}"/>
              </a:ext>
            </a:extLst>
          </p:cNvPr>
          <p:cNvSpPr>
            <a:spLocks noGrp="1"/>
          </p:cNvSpPr>
          <p:nvPr>
            <p:ph type="title"/>
          </p:nvPr>
        </p:nvSpPr>
        <p:spPr>
          <a:xfrm>
            <a:off x="838200" y="365125"/>
            <a:ext cx="10515600" cy="1184233"/>
          </a:xfrm>
        </p:spPr>
        <p:txBody>
          <a:bodyPr>
            <a:normAutofit/>
          </a:bodyPr>
          <a:lstStyle/>
          <a:p>
            <a:r>
              <a:rPr lang="cs-CZ" sz="2600" dirty="0"/>
              <a:t>AUTORKA O SOBĚ </a:t>
            </a:r>
            <a:br>
              <a:rPr lang="cs-CZ" sz="2600" dirty="0"/>
            </a:br>
            <a:r>
              <a:rPr lang="cs-CZ" sz="2600" dirty="0"/>
              <a:t>A O KNIZE:</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8B78BA02-36CC-49B8-ABC7-8A4D141A9CF2}"/>
              </a:ext>
            </a:extLst>
          </p:cNvPr>
          <p:cNvSpPr>
            <a:spLocks noGrp="1"/>
          </p:cNvSpPr>
          <p:nvPr>
            <p:ph idx="1"/>
          </p:nvPr>
        </p:nvSpPr>
        <p:spPr>
          <a:xfrm>
            <a:off x="838200" y="1929384"/>
            <a:ext cx="10515600" cy="4251960"/>
          </a:xfrm>
        </p:spPr>
        <p:txBody>
          <a:bodyPr>
            <a:normAutofit/>
          </a:bodyPr>
          <a:lstStyle/>
          <a:p>
            <a:pPr marL="0" indent="0">
              <a:spcBef>
                <a:spcPts val="1200"/>
              </a:spcBef>
              <a:spcAft>
                <a:spcPts val="1200"/>
              </a:spcAft>
              <a:buNone/>
            </a:pPr>
            <a:r>
              <a:rPr lang="cs-CZ" sz="1700" i="1" dirty="0">
                <a:effectLst/>
                <a:latin typeface="Arial" panose="020B0604020202020204" pitchFamily="34" charset="0"/>
                <a:ea typeface="Arial" panose="020B0604020202020204" pitchFamily="34" charset="0"/>
              </a:rPr>
              <a:t>— Líbí se mi, když si v knihách malí hrdinové hrají, když si člověk může pohrát se slovy, když všední situace nabývají hravosti, když si čtenář může zahrát s/na hrdiny knížek a tak dále. Mám pocit, že hra obléká naši realitu do barev. Já se třeba začínám nudit, když je jeden den jako druhý, ale skrze hru se můžu na svět podívat úplně jinýma očima. Hra navíc člověku dovolí stát se na moment někým jiným (zahrát si), přijít na jiné myšlenky a třeba tak překonat náročné období. Také kniha </a:t>
            </a:r>
            <a:r>
              <a:rPr lang="cs-CZ" sz="1700" b="1" dirty="0">
                <a:effectLst/>
                <a:latin typeface="Arial" panose="020B0604020202020204" pitchFamily="34" charset="0"/>
                <a:ea typeface="Arial" panose="020B0604020202020204" pitchFamily="34" charset="0"/>
              </a:rPr>
              <a:t>Píseň mého datla / Neviditelný slon</a:t>
            </a:r>
            <a:r>
              <a:rPr lang="cs-CZ" sz="1700" i="1" dirty="0">
                <a:effectLst/>
                <a:latin typeface="Arial" panose="020B0604020202020204" pitchFamily="34" charset="0"/>
                <a:ea typeface="Arial" panose="020B0604020202020204" pitchFamily="34" charset="0"/>
              </a:rPr>
              <a:t> začíná hrou: holčička si s maminkou hraje na schovávanou.</a:t>
            </a:r>
            <a:endParaRPr lang="cs-CZ" sz="1700" dirty="0">
              <a:effectLst/>
              <a:latin typeface="Arial" panose="020B0604020202020204" pitchFamily="34" charset="0"/>
              <a:ea typeface="Arial" panose="020B0604020202020204" pitchFamily="34" charset="0"/>
            </a:endParaRPr>
          </a:p>
          <a:p>
            <a:pPr marL="0" indent="0">
              <a:buNone/>
            </a:pPr>
            <a:r>
              <a:rPr lang="cs-CZ" sz="1700" i="1" dirty="0">
                <a:effectLst/>
                <a:latin typeface="Arial" panose="020B0604020202020204" pitchFamily="34" charset="0"/>
                <a:ea typeface="Arial" panose="020B0604020202020204" pitchFamily="34" charset="0"/>
              </a:rPr>
              <a:t>— Před pár lety vyšla moje povídka </a:t>
            </a:r>
            <a:r>
              <a:rPr lang="cs-CZ" sz="1700" dirty="0">
                <a:effectLst/>
                <a:latin typeface="Arial" panose="020B0604020202020204" pitchFamily="34" charset="0"/>
                <a:ea typeface="Arial" panose="020B0604020202020204" pitchFamily="34" charset="0"/>
              </a:rPr>
              <a:t>Neviditelný slon </a:t>
            </a:r>
            <a:r>
              <a:rPr lang="cs-CZ" sz="1700" i="1" dirty="0">
                <a:effectLst/>
                <a:latin typeface="Arial" panose="020B0604020202020204" pitchFamily="34" charset="0"/>
                <a:ea typeface="Arial" panose="020B0604020202020204" pitchFamily="34" charset="0"/>
              </a:rPr>
              <a:t>jako samostatná knížka. Vždycky, když jsem ji měla během setkání se čtenáři možnost přečíst dětem, ptala jsem se jich: „Jaká je ta holčička?“ A oni mi vždycky odpovídaly, že je velký snílek, že si s oblibou hraje, zbožňuje maminku i tatínka, že je pěkně zvídavá a ráda by se o Slonovi dozvěděla všecičko až do posledního detailu. Jen zřídka dětem hned docházelo, že je moje malá hrdinka nevidomá. Většinou to jednoduše NEVIDĚLI. Všichni ale viděli to nejdůležitější, totiž že jsou mé hrdince podobní a ona je zas podobná jim. A že by si s ní rádi zahráli a skamarádili se s ní. Právě tahle schopnost vidět to nejpodstatnější – vidět to, co se skrývá pod vnější slupkou člověka a co nás spojuje, se mi zdá hrozně důležitá. Nejen ve vztahu k nevidomým. Obecně. Protože jedině když se na někoho dívám tímto způsobem, tak ho skutečně vidím. Takové poznání nás zbaví strachu i předsudků a otevře před námi skrytou cestu, po které můžeme vykročit společně, nikoli každý sám.</a:t>
            </a:r>
            <a:endParaRPr lang="cs-CZ" sz="1700" dirty="0">
              <a:effectLst/>
              <a:latin typeface="Arial" panose="020B0604020202020204" pitchFamily="34" charset="0"/>
              <a:ea typeface="Arial" panose="020B0604020202020204" pitchFamily="34" charset="0"/>
            </a:endParaRPr>
          </a:p>
          <a:p>
            <a:pPr marL="0" indent="0">
              <a:buNone/>
            </a:pPr>
            <a:endParaRPr lang="cs-CZ" sz="1700" dirty="0"/>
          </a:p>
        </p:txBody>
      </p:sp>
    </p:spTree>
    <p:extLst>
      <p:ext uri="{BB962C8B-B14F-4D97-AF65-F5344CB8AC3E}">
        <p14:creationId xmlns:p14="http://schemas.microsoft.com/office/powerpoint/2010/main" val="3615531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BC20DE8-1DD4-4321-909D-DB73EE796B1B}"/>
              </a:ext>
            </a:extLst>
          </p:cNvPr>
          <p:cNvSpPr>
            <a:spLocks noGrp="1"/>
          </p:cNvSpPr>
          <p:nvPr>
            <p:ph type="title"/>
          </p:nvPr>
        </p:nvSpPr>
        <p:spPr>
          <a:xfrm>
            <a:off x="5297762" y="329184"/>
            <a:ext cx="6251110" cy="1783080"/>
          </a:xfrm>
        </p:spPr>
        <p:txBody>
          <a:bodyPr anchor="b">
            <a:normAutofit/>
          </a:bodyPr>
          <a:lstStyle/>
          <a:p>
            <a:r>
              <a:rPr lang="cs-CZ" sz="5400">
                <a:latin typeface="Arial" panose="020B0604020202020204" pitchFamily="34" charset="0"/>
              </a:rPr>
              <a:t>JULIA SIDNĚVOVÁ</a:t>
            </a:r>
            <a:endParaRPr lang="cs-CZ" sz="5400"/>
          </a:p>
        </p:txBody>
      </p:sp>
      <p:pic>
        <p:nvPicPr>
          <p:cNvPr id="4" name="Obrázek 3">
            <a:extLst>
              <a:ext uri="{FF2B5EF4-FFF2-40B4-BE49-F238E27FC236}">
                <a16:creationId xmlns:a16="http://schemas.microsoft.com/office/drawing/2014/main" id="{233A3861-A292-40B2-A7C6-F96FA4B73062}"/>
              </a:ext>
            </a:extLst>
          </p:cNvPr>
          <p:cNvPicPr/>
          <p:nvPr/>
        </p:nvPicPr>
        <p:blipFill rotWithShape="1">
          <a:blip r:embed="rId2" cstate="print">
            <a:extLst>
              <a:ext uri="{28A0092B-C50C-407E-A947-70E740481C1C}">
                <a14:useLocalDpi xmlns:a14="http://schemas.microsoft.com/office/drawing/2010/main" val="0"/>
              </a:ext>
            </a:extLst>
          </a:blip>
          <a:srcRect l="61821" t="19733" r="5253" b="11671"/>
          <a:stretch/>
        </p:blipFill>
        <p:spPr bwMode="auto">
          <a:xfrm>
            <a:off x="643127" y="1196558"/>
            <a:ext cx="4014217" cy="470437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xtLst>
            <a:ext uri="{53640926-AAD7-44D8-BBD7-CCE9431645EC}">
              <a14:shadowObscured xmlns:a14="http://schemas.microsoft.com/office/drawing/2010/main"/>
            </a:ext>
          </a:extLst>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88D36125-DAB6-43F7-B5BC-FCC1BAE80D5E}"/>
              </a:ext>
            </a:extLst>
          </p:cNvPr>
          <p:cNvSpPr>
            <a:spLocks noGrp="1"/>
          </p:cNvSpPr>
          <p:nvPr>
            <p:ph idx="1"/>
          </p:nvPr>
        </p:nvSpPr>
        <p:spPr>
          <a:xfrm>
            <a:off x="5297762" y="3059952"/>
            <a:ext cx="6251110" cy="3130535"/>
          </a:xfrm>
        </p:spPr>
        <p:txBody>
          <a:bodyPr>
            <a:normAutofit/>
          </a:bodyPr>
          <a:lstStyle/>
          <a:p>
            <a:pPr marL="0" indent="0">
              <a:spcBef>
                <a:spcPts val="1200"/>
              </a:spcBef>
              <a:spcAft>
                <a:spcPts val="1200"/>
              </a:spcAft>
              <a:buNone/>
            </a:pPr>
            <a:r>
              <a:rPr lang="cs-CZ" sz="1800" dirty="0">
                <a:effectLst/>
                <a:latin typeface="Arial" panose="020B0604020202020204" pitchFamily="34" charset="0"/>
                <a:ea typeface="Arial" panose="020B0604020202020204" pitchFamily="34" charset="0"/>
              </a:rPr>
              <a:t>Ilustrátorka, členka Moskevského svazu umělců.</a:t>
            </a:r>
          </a:p>
          <a:p>
            <a:pPr marL="0" indent="0">
              <a:buNone/>
            </a:pPr>
            <a:r>
              <a:rPr lang="cs-CZ" sz="1800" dirty="0">
                <a:effectLst/>
                <a:latin typeface="Arial" panose="020B0604020202020204" pitchFamily="34" charset="0"/>
                <a:ea typeface="Arial" panose="020B0604020202020204" pitchFamily="34" charset="0"/>
              </a:rPr>
              <a:t>Vystudovala Moskevskou státní univerzitu tisku Ivana </a:t>
            </a:r>
            <a:r>
              <a:rPr lang="cs-CZ" sz="1800" dirty="0" err="1">
                <a:effectLst/>
                <a:latin typeface="Arial" panose="020B0604020202020204" pitchFamily="34" charset="0"/>
                <a:ea typeface="Arial" panose="020B0604020202020204" pitchFamily="34" charset="0"/>
              </a:rPr>
              <a:t>Fedotova</a:t>
            </a:r>
            <a:r>
              <a:rPr lang="cs-CZ" sz="1800" dirty="0">
                <a:effectLst/>
                <a:latin typeface="Arial" panose="020B0604020202020204" pitchFamily="34" charset="0"/>
                <a:ea typeface="Arial" panose="020B0604020202020204" pitchFamily="34" charset="0"/>
              </a:rPr>
              <a:t>, účastnila se mnoha ruských i mezinárodních výstav a festivalů. Ilustruje knihy pro významná ruská nakladatelství (</a:t>
            </a:r>
            <a:r>
              <a:rPr lang="cs-CZ" sz="1800" dirty="0" err="1">
                <a:effectLst/>
                <a:latin typeface="Arial" panose="020B0604020202020204" pitchFamily="34" charset="0"/>
                <a:ea typeface="Arial" panose="020B0604020202020204" pitchFamily="34" charset="0"/>
              </a:rPr>
              <a:t>Samokat</a:t>
            </a:r>
            <a:r>
              <a:rPr lang="cs-CZ" sz="1800" dirty="0">
                <a:effectLst/>
                <a:latin typeface="Arial" panose="020B0604020202020204" pitchFamily="34" charset="0"/>
                <a:ea typeface="Arial" panose="020B0604020202020204" pitchFamily="34" charset="0"/>
              </a:rPr>
              <a:t>, </a:t>
            </a:r>
            <a:r>
              <a:rPr lang="cs-CZ" sz="1800" dirty="0" err="1">
                <a:effectLst/>
                <a:latin typeface="Arial" panose="020B0604020202020204" pitchFamily="34" charset="0"/>
                <a:ea typeface="Arial" panose="020B0604020202020204" pitchFamily="34" charset="0"/>
              </a:rPr>
              <a:t>Riplon</a:t>
            </a:r>
            <a:r>
              <a:rPr lang="cs-CZ" sz="1800" dirty="0">
                <a:effectLst/>
                <a:latin typeface="Arial" panose="020B0604020202020204" pitchFamily="34" charset="0"/>
                <a:ea typeface="Arial" panose="020B0604020202020204" pitchFamily="34" charset="0"/>
              </a:rPr>
              <a:t> </a:t>
            </a:r>
            <a:r>
              <a:rPr lang="cs-CZ" sz="1800" dirty="0" err="1">
                <a:effectLst/>
                <a:latin typeface="Arial" panose="020B0604020202020204" pitchFamily="34" charset="0"/>
                <a:ea typeface="Arial" panose="020B0604020202020204" pitchFamily="34" charset="0"/>
              </a:rPr>
              <a:t>klassik</a:t>
            </a:r>
            <a:r>
              <a:rPr lang="cs-CZ" sz="1800" dirty="0">
                <a:effectLst/>
                <a:latin typeface="Arial" panose="020B0604020202020204" pitchFamily="34" charset="0"/>
                <a:ea typeface="Arial" panose="020B0604020202020204" pitchFamily="34" charset="0"/>
              </a:rPr>
              <a:t>, </a:t>
            </a:r>
            <a:r>
              <a:rPr lang="cs-CZ" sz="1800" dirty="0" err="1">
                <a:effectLst/>
                <a:latin typeface="Arial" panose="020B0604020202020204" pitchFamily="34" charset="0"/>
                <a:ea typeface="Arial" panose="020B0604020202020204" pitchFamily="34" charset="0"/>
              </a:rPr>
              <a:t>Ketlerov</a:t>
            </a:r>
            <a:r>
              <a:rPr lang="cs-CZ" sz="1800" dirty="0">
                <a:effectLst/>
                <a:latin typeface="Arial" panose="020B0604020202020204" pitchFamily="34" charset="0"/>
                <a:ea typeface="Arial" panose="020B0604020202020204" pitchFamily="34" charset="0"/>
              </a:rPr>
              <a:t> aj.)</a:t>
            </a:r>
            <a:endParaRPr lang="cs-CZ" sz="1800" dirty="0"/>
          </a:p>
        </p:txBody>
      </p:sp>
    </p:spTree>
    <p:extLst>
      <p:ext uri="{BB962C8B-B14F-4D97-AF65-F5344CB8AC3E}">
        <p14:creationId xmlns:p14="http://schemas.microsoft.com/office/powerpoint/2010/main" val="359286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49BE101-5DC4-477E-8686-B9583D0775B4}"/>
              </a:ext>
            </a:extLst>
          </p:cNvPr>
          <p:cNvSpPr>
            <a:spLocks noGrp="1"/>
          </p:cNvSpPr>
          <p:nvPr>
            <p:ph type="title"/>
          </p:nvPr>
        </p:nvSpPr>
        <p:spPr>
          <a:xfrm>
            <a:off x="838200" y="365125"/>
            <a:ext cx="10515600" cy="1325563"/>
          </a:xfrm>
        </p:spPr>
        <p:txBody>
          <a:bodyPr>
            <a:normAutofit/>
          </a:bodyPr>
          <a:lstStyle/>
          <a:p>
            <a:r>
              <a:rPr lang="cs-CZ" sz="3200" dirty="0"/>
              <a:t>ILUSTRÁTORKA O KNIZE:</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2DFF56FC-1EAA-46C4-A958-B2EDA3AC4EDE}"/>
              </a:ext>
            </a:extLst>
          </p:cNvPr>
          <p:cNvSpPr>
            <a:spLocks noGrp="1"/>
          </p:cNvSpPr>
          <p:nvPr>
            <p:ph idx="1"/>
          </p:nvPr>
        </p:nvSpPr>
        <p:spPr>
          <a:xfrm>
            <a:off x="838200" y="1929384"/>
            <a:ext cx="10515600" cy="4251960"/>
          </a:xfrm>
        </p:spPr>
        <p:txBody>
          <a:bodyPr>
            <a:normAutofit/>
          </a:bodyPr>
          <a:lstStyle/>
          <a:p>
            <a:pPr marL="0" indent="0">
              <a:spcBef>
                <a:spcPts val="1200"/>
              </a:spcBef>
              <a:spcAft>
                <a:spcPts val="1200"/>
              </a:spcAft>
              <a:buNone/>
            </a:pPr>
            <a:r>
              <a:rPr lang="cs-CZ" sz="1900" i="1" dirty="0">
                <a:effectLst/>
                <a:latin typeface="Arial" panose="020B0604020202020204" pitchFamily="34" charset="0"/>
                <a:ea typeface="Arial" panose="020B0604020202020204" pitchFamily="34" charset="0"/>
              </a:rPr>
              <a:t>Hlavní nápad na ilustrace vznikl téměř ihned po přečtení textu a je založen na střetu dvou světů – toho skutečného a světa představ hlavní hrdinky, nevidomé dívky. Základem ilustrací je obraz světa, který pro nás není nijak neobvyklý, setkáváme se s ním každý den a podařilo se nám ho poznat zblízka. Barevné linie dokreslují vše, co si dívka dokáže představit včetně nových kamarádů: slona, rusalky, velryby a dalších. Chtěla jsem, aby tyto představy byly bezprostřední, naivní, chvílemi podivné, nám však dobře známé. Taková hra na viditelné a neviditelné. </a:t>
            </a:r>
          </a:p>
          <a:p>
            <a:pPr marL="0" indent="0">
              <a:spcBef>
                <a:spcPts val="1200"/>
              </a:spcBef>
              <a:spcAft>
                <a:spcPts val="1200"/>
              </a:spcAft>
              <a:buNone/>
            </a:pPr>
            <a:r>
              <a:rPr lang="cs-CZ" sz="1900" i="1" dirty="0">
                <a:effectLst/>
                <a:latin typeface="Arial" panose="020B0604020202020204" pitchFamily="34" charset="0"/>
                <a:ea typeface="Arial" panose="020B0604020202020204" pitchFamily="34" charset="0"/>
              </a:rPr>
              <a:t>Kromě toho jsem se rozhodla pracovat s omezeným spektrem barev, aby v každém ze čtyř příběhů dominovala jedna barva. Ve všech ilustracích se pravidelně opakují odstíny šedé, černé a žluté. Žlutá vždy patří hlavní hrdince. Výrazná, aktivní, pozitivní žlutá barva působí jako majáček, jako taková připomínka, že pokud nemáme možnost vidět slunce, pohyb ani barvy, můžeme je přinejmenším najít uvnitř sebe a uvnitř těch, kteří jsou nám vždy nablízku. Musím říct, že mi text Anny </a:t>
            </a:r>
            <a:r>
              <a:rPr lang="cs-CZ" sz="1900" i="1" dirty="0" err="1">
                <a:effectLst/>
                <a:latin typeface="Arial" panose="020B0604020202020204" pitchFamily="34" charset="0"/>
                <a:ea typeface="Arial" panose="020B0604020202020204" pitchFamily="34" charset="0"/>
              </a:rPr>
              <a:t>Anisimovové</a:t>
            </a:r>
            <a:r>
              <a:rPr lang="cs-CZ" sz="1900" i="1" dirty="0">
                <a:effectLst/>
                <a:latin typeface="Arial" panose="020B0604020202020204" pitchFamily="34" charset="0"/>
                <a:ea typeface="Arial" panose="020B0604020202020204" pitchFamily="34" charset="0"/>
              </a:rPr>
              <a:t> opravdu přirostl k srdci, snažila jsem se vžít do kůže naší malé hrdinky, proto jsem její obrázek slona ve své ilustraci nakreslila se zavřenýma očima, aby to bylo fér! </a:t>
            </a:r>
          </a:p>
          <a:p>
            <a:pPr marL="0" indent="0">
              <a:buNone/>
            </a:pPr>
            <a:endParaRPr lang="cs-CZ" sz="1900" dirty="0"/>
          </a:p>
        </p:txBody>
      </p:sp>
    </p:spTree>
    <p:extLst>
      <p:ext uri="{BB962C8B-B14F-4D97-AF65-F5344CB8AC3E}">
        <p14:creationId xmlns:p14="http://schemas.microsoft.com/office/powerpoint/2010/main" val="893901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3BAC6A61-6C77-4AAE-953E-A32476F0EFFE}"/>
              </a:ext>
            </a:extLst>
          </p:cNvPr>
          <p:cNvSpPr>
            <a:spLocks noGrp="1"/>
          </p:cNvSpPr>
          <p:nvPr>
            <p:ph type="title"/>
          </p:nvPr>
        </p:nvSpPr>
        <p:spPr>
          <a:xfrm>
            <a:off x="838200" y="253397"/>
            <a:ext cx="10515600" cy="1273233"/>
          </a:xfrm>
        </p:spPr>
        <p:txBody>
          <a:bodyPr>
            <a:normAutofit/>
          </a:bodyPr>
          <a:lstStyle/>
          <a:p>
            <a:r>
              <a:rPr lang="cs-CZ" sz="4000" dirty="0"/>
              <a:t>Recenze a ohlasy čtenářů</a:t>
            </a:r>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Zástupný obsah 2">
            <a:extLst>
              <a:ext uri="{FF2B5EF4-FFF2-40B4-BE49-F238E27FC236}">
                <a16:creationId xmlns:a16="http://schemas.microsoft.com/office/drawing/2014/main" id="{96C83DA5-FCBD-4A26-B6B8-EDA7AC953460}"/>
              </a:ext>
            </a:extLst>
          </p:cNvPr>
          <p:cNvSpPr>
            <a:spLocks noGrp="1"/>
          </p:cNvSpPr>
          <p:nvPr>
            <p:ph idx="1"/>
          </p:nvPr>
        </p:nvSpPr>
        <p:spPr>
          <a:xfrm>
            <a:off x="838200" y="2205990"/>
            <a:ext cx="10515600" cy="3966210"/>
          </a:xfrm>
        </p:spPr>
        <p:txBody>
          <a:bodyPr>
            <a:normAutofit/>
          </a:bodyPr>
          <a:lstStyle/>
          <a:p>
            <a:pPr marL="0" indent="0">
              <a:buNone/>
            </a:pPr>
            <a:r>
              <a:rPr lang="cs-CZ" sz="1900" i="1" dirty="0">
                <a:effectLst/>
                <a:latin typeface="Arial" panose="020B0604020202020204" pitchFamily="34" charset="0"/>
                <a:ea typeface="Arial" panose="020B0604020202020204" pitchFamily="34" charset="0"/>
              </a:rPr>
              <a:t>Tato kniha je literárním debutem mladé spisovatelky z Novosibirsku Anny </a:t>
            </a:r>
            <a:r>
              <a:rPr lang="cs-CZ" sz="1900" i="1" dirty="0" err="1">
                <a:effectLst/>
                <a:latin typeface="Arial" panose="020B0604020202020204" pitchFamily="34" charset="0"/>
                <a:ea typeface="Arial" panose="020B0604020202020204" pitchFamily="34" charset="0"/>
              </a:rPr>
              <a:t>Anisimovové</a:t>
            </a:r>
            <a:r>
              <a:rPr lang="cs-CZ" sz="1900" i="1" dirty="0">
                <a:effectLst/>
                <a:latin typeface="Arial" panose="020B0604020202020204" pitchFamily="34" charset="0"/>
                <a:ea typeface="Arial" panose="020B0604020202020204" pitchFamily="34" charset="0"/>
              </a:rPr>
              <a:t>. Vypráví příběh nevidomé dívenky, které její blízcí a přátelé vytvořili takové zázemí, kde slepota není ničím děsivým a optimismus se stává přirozenou součástí života i chování. Všechno, co se kolem ní děje, popisuje hrdinka Anny </a:t>
            </a:r>
            <a:r>
              <a:rPr lang="cs-CZ" sz="1900" i="1" dirty="0" err="1">
                <a:effectLst/>
                <a:latin typeface="Arial" panose="020B0604020202020204" pitchFamily="34" charset="0"/>
                <a:ea typeface="Arial" panose="020B0604020202020204" pitchFamily="34" charset="0"/>
              </a:rPr>
              <a:t>Anisimovové</a:t>
            </a:r>
            <a:r>
              <a:rPr lang="cs-CZ" sz="1900" i="1" dirty="0">
                <a:effectLst/>
                <a:latin typeface="Arial" panose="020B0604020202020204" pitchFamily="34" charset="0"/>
                <a:ea typeface="Arial" panose="020B0604020202020204" pitchFamily="34" charset="0"/>
              </a:rPr>
              <a:t> s veselou, dojemnou a bezprostřední prostotou vlastní dětem. Je to vnitřní dialog se světem, v němž je každý den malým vítězstvím. Tak například zatímco ostatní děti v umělecké škole (!) malují štětci, ona používá prsty.  Přitom všichni chtějí malovat jako ona: „Všichni chtějí být jako já,“ prohlašuje s neskrývanou hrdostí naše malá hrdinka. Povídka </a:t>
            </a:r>
            <a:r>
              <a:rPr lang="cs-CZ" sz="1900" dirty="0">
                <a:effectLst/>
                <a:latin typeface="Arial" panose="020B0604020202020204" pitchFamily="34" charset="0"/>
                <a:ea typeface="Arial" panose="020B0604020202020204" pitchFamily="34" charset="0"/>
              </a:rPr>
              <a:t>Neviditelný slon </a:t>
            </a:r>
            <a:r>
              <a:rPr lang="cs-CZ" sz="1900" i="1" dirty="0">
                <a:effectLst/>
                <a:latin typeface="Arial" panose="020B0604020202020204" pitchFamily="34" charset="0"/>
                <a:ea typeface="Arial" panose="020B0604020202020204" pitchFamily="34" charset="0"/>
              </a:rPr>
              <a:t>představuje důvtipnou a nápaditou metaforu o lidském štěstí. „Myslím,“ napsala kdysi Anna, „že pro malé děti s tou jejich schopností poznávat svět skrze hru a vidět kouzlo i v těch nejobyčejnějších věcech je každý den svátkem. Pro mě jako pro čtenářku a autorku je to jakási motivace nepřestávat si užívat život. Když už totiž člověk jednou toto kouzlo objeví, je těžké s tím přestat.“ Sám bych to lépe neřekl. Zbývá už jen popřát Anně </a:t>
            </a:r>
            <a:r>
              <a:rPr lang="cs-CZ" sz="1900" i="1" dirty="0" err="1">
                <a:effectLst/>
                <a:latin typeface="Arial" panose="020B0604020202020204" pitchFamily="34" charset="0"/>
                <a:ea typeface="Arial" panose="020B0604020202020204" pitchFamily="34" charset="0"/>
              </a:rPr>
              <a:t>Anisimovové</a:t>
            </a:r>
            <a:r>
              <a:rPr lang="cs-CZ" sz="1900" i="1" dirty="0">
                <a:effectLst/>
                <a:latin typeface="Arial" panose="020B0604020202020204" pitchFamily="34" charset="0"/>
                <a:ea typeface="Arial" panose="020B0604020202020204" pitchFamily="34" charset="0"/>
              </a:rPr>
              <a:t>, aby ji toto kouzlo co možná nejdéle vydrželo. </a:t>
            </a:r>
          </a:p>
          <a:p>
            <a:pPr marL="0" indent="0">
              <a:buNone/>
            </a:pPr>
            <a:r>
              <a:rPr lang="cs-CZ" sz="1900" dirty="0">
                <a:effectLst/>
                <a:latin typeface="Arial" panose="020B0604020202020204" pitchFamily="34" charset="0"/>
                <a:ea typeface="Arial" panose="020B0604020202020204" pitchFamily="34" charset="0"/>
              </a:rPr>
              <a:t>Spisovatel a básník Michail </a:t>
            </a:r>
            <a:r>
              <a:rPr lang="cs-CZ" sz="1900" dirty="0" err="1">
                <a:effectLst/>
                <a:latin typeface="Arial" panose="020B0604020202020204" pitchFamily="34" charset="0"/>
                <a:ea typeface="Arial" panose="020B0604020202020204" pitchFamily="34" charset="0"/>
              </a:rPr>
              <a:t>Jasnov</a:t>
            </a:r>
            <a:endParaRPr lang="cs-CZ" sz="1900" dirty="0"/>
          </a:p>
        </p:txBody>
      </p:sp>
    </p:spTree>
    <p:extLst>
      <p:ext uri="{BB962C8B-B14F-4D97-AF65-F5344CB8AC3E}">
        <p14:creationId xmlns:p14="http://schemas.microsoft.com/office/powerpoint/2010/main" val="1104905090"/>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TotalTime>
  <Words>2753</Words>
  <Application>Microsoft Office PowerPoint</Application>
  <PresentationFormat>Širokoúhlá obrazovka</PresentationFormat>
  <Paragraphs>74</Paragraphs>
  <Slides>14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14</vt:i4>
      </vt:variant>
    </vt:vector>
  </HeadingPairs>
  <TitlesOfParts>
    <vt:vector size="18" baseType="lpstr">
      <vt:lpstr>Arial</vt:lpstr>
      <vt:lpstr>Calibri</vt:lpstr>
      <vt:lpstr>Calibri Light</vt:lpstr>
      <vt:lpstr>Motiv Office</vt:lpstr>
      <vt:lpstr>Prezentace aplikace PowerPoint</vt:lpstr>
      <vt:lpstr>Prezentace aplikace PowerPoint</vt:lpstr>
      <vt:lpstr>     Varianty názvu:  NEVIDITELNÝ SLON /  PÍSEŇ MÉHO DATLA  </vt:lpstr>
      <vt:lpstr>ANOTACE</vt:lpstr>
      <vt:lpstr>ANNA ANISIMOVOVÁ</vt:lpstr>
      <vt:lpstr>AUTORKA O SOBĚ  A O KNIZE:</vt:lpstr>
      <vt:lpstr>JULIA SIDNĚVOVÁ</vt:lpstr>
      <vt:lpstr>ILUSTRÁTORKA O KNIZE:</vt:lpstr>
      <vt:lpstr>Recenze a ohlasy čtenářů</vt:lpstr>
      <vt:lpstr>Recenze a ohlasy čtenářů</vt:lpstr>
      <vt:lpstr>Ukázka Neviditelný slon</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Anna Rosova</dc:creator>
  <cp:lastModifiedBy>Anna Rosova</cp:lastModifiedBy>
  <cp:revision>26</cp:revision>
  <dcterms:created xsi:type="dcterms:W3CDTF">2020-12-23T16:40:06Z</dcterms:created>
  <dcterms:modified xsi:type="dcterms:W3CDTF">2020-12-27T21:39:31Z</dcterms:modified>
</cp:coreProperties>
</file>