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0" r:id="rId3"/>
    <p:sldId id="301" r:id="rId4"/>
    <p:sldId id="290" r:id="rId5"/>
    <p:sldId id="286" r:id="rId6"/>
    <p:sldId id="289" r:id="rId7"/>
    <p:sldId id="287" r:id="rId8"/>
    <p:sldId id="288" r:id="rId9"/>
    <p:sldId id="305" r:id="rId10"/>
    <p:sldId id="272" r:id="rId11"/>
    <p:sldId id="297" r:id="rId12"/>
    <p:sldId id="300" r:id="rId13"/>
    <p:sldId id="276" r:id="rId14"/>
    <p:sldId id="299" r:id="rId15"/>
    <p:sldId id="296" r:id="rId16"/>
    <p:sldId id="298" r:id="rId17"/>
    <p:sldId id="293" r:id="rId18"/>
    <p:sldId id="273" r:id="rId19"/>
    <p:sldId id="282" r:id="rId20"/>
    <p:sldId id="283" r:id="rId21"/>
    <p:sldId id="302" r:id="rId22"/>
    <p:sldId id="292" r:id="rId23"/>
    <p:sldId id="291" r:id="rId24"/>
    <p:sldId id="303" r:id="rId25"/>
    <p:sldId id="304" r:id="rId26"/>
    <p:sldId id="263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278" autoAdjust="0"/>
  </p:normalViewPr>
  <p:slideViewPr>
    <p:cSldViewPr snapToGrid="0">
      <p:cViewPr varScale="1">
        <p:scale>
          <a:sx n="71" d="100"/>
          <a:sy n="71" d="100"/>
        </p:scale>
        <p:origin x="10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12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0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11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40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5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39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06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2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43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40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4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1918-53B4-41AD-8E3A-39EC5CFA77E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0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6482" y="0"/>
            <a:ext cx="10932460" cy="4383741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Sebepojetí v sociálním světě </a:t>
            </a: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/>
              <a:t/>
            </a:r>
            <a:br>
              <a:rPr lang="cs-CZ" sz="4400" dirty="0"/>
            </a:b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6082" y="4328179"/>
            <a:ext cx="9144000" cy="2529821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b="1" dirty="0" smtClean="0"/>
              <a:t>Sociální psychologie pro pedagogy</a:t>
            </a:r>
          </a:p>
          <a:p>
            <a:r>
              <a:rPr lang="cs-CZ" dirty="0" smtClean="0"/>
              <a:t>2. 3. 2021</a:t>
            </a:r>
            <a:endParaRPr lang="cs-CZ" dirty="0"/>
          </a:p>
          <a:p>
            <a:r>
              <a:rPr lang="cs-CZ" dirty="0"/>
              <a:t>Katedra pedagogiky, Pedagogická fakulta UK</a:t>
            </a:r>
          </a:p>
          <a:p>
            <a:endParaRPr lang="cs-CZ" dirty="0"/>
          </a:p>
          <a:p>
            <a:r>
              <a:rPr lang="cs-CZ" dirty="0"/>
              <a:t>PhDr. Lenka Kollerová, </a:t>
            </a:r>
            <a:r>
              <a:rPr lang="cs-CZ" dirty="0" err="1"/>
              <a:t>Ph.D</a:t>
            </a:r>
            <a:endParaRPr lang="cs-CZ" dirty="0"/>
          </a:p>
          <a:p>
            <a:r>
              <a:rPr lang="cs-CZ" dirty="0"/>
              <a:t>lenka.kollerova@pedf.cuni.cz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já jako součást sebepojetí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Sociální </a:t>
            </a:r>
            <a:r>
              <a:rPr lang="cs-CZ" b="1" dirty="0"/>
              <a:t>já</a:t>
            </a:r>
            <a:r>
              <a:rPr lang="cs-CZ" dirty="0"/>
              <a:t>, </a:t>
            </a:r>
            <a:r>
              <a:rPr lang="cs-CZ" dirty="0" smtClean="0"/>
              <a:t>tj. přesvědčení o tom, kým jsem v sociálním světě je důležitou součástí sebepojetí. Patří sem zejména:</a:t>
            </a:r>
          </a:p>
          <a:p>
            <a:pPr marL="0" indent="0">
              <a:buNone/>
            </a:pPr>
            <a:endParaRPr lang="cs-CZ" dirty="0" smtClean="0"/>
          </a:p>
          <a:p>
            <a:pPr marL="1519238" indent="-514350">
              <a:buAutoNum type="arabicParenBoth"/>
            </a:pPr>
            <a:r>
              <a:rPr lang="cs-CZ" dirty="0" smtClean="0"/>
              <a:t>do </a:t>
            </a:r>
            <a:r>
              <a:rPr lang="cs-CZ" dirty="0"/>
              <a:t>jakých skupin </a:t>
            </a:r>
            <a:r>
              <a:rPr lang="cs-CZ" dirty="0" smtClean="0"/>
              <a:t>patřím (sociální identita), </a:t>
            </a:r>
          </a:p>
          <a:p>
            <a:pPr marL="1519238" indent="-514350">
              <a:buAutoNum type="arabicParenBoth"/>
            </a:pPr>
            <a:r>
              <a:rPr lang="cs-CZ" dirty="0" smtClean="0"/>
              <a:t>jak </a:t>
            </a:r>
            <a:r>
              <a:rPr lang="cs-CZ" dirty="0"/>
              <a:t>si </a:t>
            </a:r>
            <a:r>
              <a:rPr lang="cs-CZ" dirty="0" smtClean="0"/>
              <a:t>myslím, že mě vnímají druzí lidé (zrcadlové já),</a:t>
            </a:r>
          </a:p>
          <a:p>
            <a:pPr marL="1519238" indent="-514350">
              <a:buAutoNum type="arabicParenBoth"/>
            </a:pPr>
            <a:r>
              <a:rPr lang="cs-CZ" dirty="0"/>
              <a:t>a</a:t>
            </a:r>
            <a:r>
              <a:rPr lang="cs-CZ" dirty="0" smtClean="0"/>
              <a:t> také, jak se hodnotím v porovnání s druhými (sociální porovnávání).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2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sociální identity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7375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Autoři: </a:t>
            </a:r>
            <a:r>
              <a:rPr lang="en-US" dirty="0" smtClean="0"/>
              <a:t>Henri </a:t>
            </a:r>
            <a:r>
              <a:rPr lang="en-US" dirty="0" err="1"/>
              <a:t>Tajfel</a:t>
            </a:r>
            <a:r>
              <a:rPr lang="en-US" dirty="0"/>
              <a:t> </a:t>
            </a:r>
            <a:r>
              <a:rPr lang="cs-CZ" dirty="0" smtClean="0"/>
              <a:t>a </a:t>
            </a:r>
            <a:r>
              <a:rPr lang="en-US" dirty="0" smtClean="0"/>
              <a:t>John </a:t>
            </a:r>
            <a:r>
              <a:rPr lang="en-US" dirty="0"/>
              <a:t>Turner </a:t>
            </a:r>
            <a:r>
              <a:rPr lang="cs-CZ" dirty="0" smtClean="0"/>
              <a:t>(60. – 70. léta)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Jedna z SP teorií s nejširšími aplikacemi a výzkumem.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dirty="0" smtClean="0"/>
              <a:t>Vysvětluje </a:t>
            </a:r>
            <a:r>
              <a:rPr lang="cs-CZ" dirty="0" err="1" smtClean="0"/>
              <a:t>meziskupinové</a:t>
            </a:r>
            <a:r>
              <a:rPr lang="cs-CZ" dirty="0" smtClean="0"/>
              <a:t> postoje (např. upřednostňování vlastní skupiny, předsudky vůči jiným skupinám) a </a:t>
            </a:r>
            <a:r>
              <a:rPr lang="cs-CZ" dirty="0" err="1" smtClean="0"/>
              <a:t>meziskupinové</a:t>
            </a:r>
            <a:r>
              <a:rPr lang="cs-CZ" dirty="0" smtClean="0"/>
              <a:t> vztahy (např. konflikty).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00" y="2565"/>
            <a:ext cx="2546252" cy="337624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437200" y="3556705"/>
            <a:ext cx="254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Henri</a:t>
            </a:r>
            <a:r>
              <a:rPr lang="cs-CZ" dirty="0" smtClean="0"/>
              <a:t> </a:t>
            </a:r>
            <a:r>
              <a:rPr lang="cs-CZ" dirty="0" err="1" smtClean="0"/>
              <a:t>Tajfel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8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sociální identity: Kategorizace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27676" y="3432176"/>
            <a:ext cx="6172200" cy="2436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- Např. Člověk má sklon si myslet, že rozdíly mezi Čechy a Němci v názorech na jadernou energii budou větší než rozdíly uvnitř těchto skupin.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48777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cs-CZ" sz="24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dirty="0" smtClean="0">
                <a:latin typeface="+mj-lt"/>
              </a:rPr>
              <a:t>Součástí </a:t>
            </a:r>
            <a:r>
              <a:rPr lang="cs-CZ" sz="2400" dirty="0">
                <a:latin typeface="+mj-lt"/>
              </a:rPr>
              <a:t>myšlení je kategorizování lidí do </a:t>
            </a:r>
            <a:r>
              <a:rPr lang="cs-CZ" sz="2400" dirty="0" smtClean="0">
                <a:latin typeface="+mj-lt"/>
              </a:rPr>
              <a:t>skupin, které se vyznačuje:</a:t>
            </a:r>
          </a:p>
          <a:p>
            <a:endParaRPr lang="cs-CZ" sz="24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cs-CZ" sz="2400" b="1" dirty="0">
                <a:latin typeface="+mj-lt"/>
              </a:rPr>
              <a:t>n</a:t>
            </a:r>
            <a:r>
              <a:rPr lang="cs-CZ" sz="2400" b="1" dirty="0" smtClean="0">
                <a:latin typeface="+mj-lt"/>
              </a:rPr>
              <a:t>adhodnocováním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rozdílů mezi </a:t>
            </a:r>
            <a:r>
              <a:rPr lang="cs-CZ" sz="2400" dirty="0" smtClean="0">
                <a:latin typeface="+mj-lt"/>
              </a:rPr>
              <a:t>skupinami</a:t>
            </a:r>
          </a:p>
          <a:p>
            <a:pPr marL="342900" indent="-342900">
              <a:buFontTx/>
              <a:buChar char="-"/>
            </a:pPr>
            <a:endParaRPr lang="cs-CZ" sz="24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+mj-lt"/>
              </a:rPr>
              <a:t>a </a:t>
            </a:r>
            <a:r>
              <a:rPr lang="cs-CZ" sz="2400" b="1" dirty="0" smtClean="0">
                <a:latin typeface="+mj-lt"/>
              </a:rPr>
              <a:t>podceňováním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heterogenity uvnitř </a:t>
            </a:r>
            <a:r>
              <a:rPr lang="cs-CZ" sz="2400" dirty="0" smtClean="0">
                <a:latin typeface="+mj-lt"/>
              </a:rPr>
              <a:t>skupin.</a:t>
            </a:r>
            <a:endParaRPr lang="cs-CZ" sz="2400" dirty="0">
              <a:latin typeface="+mj-lt"/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76" y="82967"/>
            <a:ext cx="6364324" cy="33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</a:t>
            </a:r>
            <a:r>
              <a:rPr lang="cs-CZ" dirty="0"/>
              <a:t>sociální identity: </a:t>
            </a:r>
            <a:r>
              <a:rPr lang="cs-CZ" dirty="0" smtClean="0"/>
              <a:t>Identifikace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7977" y="1027906"/>
            <a:ext cx="95931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Každý jsme členem mnoha sociálních skupin. Míra identifikace s těmito skupinami a naše hodnocení těchto skupin je naší sociální identitou.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dirty="0" smtClean="0"/>
              <a:t>Skupiny důležité pro sociální identitu jsou typicky určeny pohlavím, etnicitou, sexuální orientací, socioekonomickým statutem, ale i rodinou, sportovním týmem, hodnotami, zájmy, postoji. Identita každého člověka je složitá a jedinečná.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3642"/>
            <a:ext cx="2149642" cy="286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sociální identity: Porovnávání skupin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9095" y="192504"/>
            <a:ext cx="7809292" cy="4219075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49307" cy="463215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>
                <a:latin typeface="+mj-lt"/>
              </a:rPr>
              <a:t> Protože </a:t>
            </a:r>
            <a:r>
              <a:rPr lang="cs-CZ" sz="2400" dirty="0">
                <a:latin typeface="+mj-lt"/>
              </a:rPr>
              <a:t>lidé potřebují hodnotit sami sebe pozitivně, </a:t>
            </a:r>
            <a:r>
              <a:rPr lang="cs-CZ" sz="2400" dirty="0" smtClean="0">
                <a:latin typeface="+mj-lt"/>
              </a:rPr>
              <a:t>bezděčně se snaží, aby jejich skupiny dobře obstály v porovnání s jinými skupinami, což vede k: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 dirty="0" smtClean="0">
              <a:latin typeface="+mj-lt"/>
            </a:endParaRPr>
          </a:p>
          <a:p>
            <a:pPr marL="546100"/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- upřednostňování tzv. členských skupin (MY)</a:t>
            </a:r>
          </a:p>
          <a:p>
            <a:pPr marL="546100"/>
            <a:endParaRPr lang="cs-CZ" sz="2400" dirty="0" smtClean="0">
              <a:latin typeface="+mj-lt"/>
            </a:endParaRPr>
          </a:p>
          <a:p>
            <a:pPr marL="546100"/>
            <a:r>
              <a:rPr lang="cs-CZ" sz="2400" dirty="0" smtClean="0">
                <a:latin typeface="+mj-lt"/>
              </a:rPr>
              <a:t>- hendikepování tzv. nečlenských skupin (ONI)</a:t>
            </a:r>
            <a:endParaRPr lang="cs-CZ" sz="2400" dirty="0"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89095" y="4411579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Převzato z: https</a:t>
            </a:r>
            <a:r>
              <a:rPr lang="cs-CZ" dirty="0"/>
              <a:t>://www.simplypsychology.org/social-identity-theory.html</a:t>
            </a:r>
          </a:p>
        </p:txBody>
      </p:sp>
    </p:spTree>
    <p:extLst>
      <p:ext uri="{BB962C8B-B14F-4D97-AF65-F5344CB8AC3E}">
        <p14:creationId xmlns:p14="http://schemas.microsoft.com/office/powerpoint/2010/main" val="36301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 spravedlnosti: Diskriminace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8899358" cy="48865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Člověk má základní potřebu prožívat svou sociální identitu pozitivně, být s ní spokojen. Souvisí to s tím, že sociální identita patří k jádru sebepojetí a člověk se potřebuje cítit dobře.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dirty="0" smtClean="0"/>
              <a:t>Pro sebepojetí je tak velmi nebezpečná diskriminace, tj. nespravedlivé zacházení na základě členství v nějaké skupině (např. skupině žen, starších lidí, </a:t>
            </a:r>
            <a:r>
              <a:rPr lang="cs-CZ" dirty="0" err="1" smtClean="0"/>
              <a:t>neheterosexuálů</a:t>
            </a:r>
            <a:r>
              <a:rPr lang="cs-CZ" dirty="0" smtClean="0"/>
              <a:t>, lidí se speciálními vzdělávacími potřebami apod.).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85" y="0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Zdrcadlové</a:t>
            </a:r>
            <a:r>
              <a:rPr lang="cs-CZ" dirty="0" smtClean="0"/>
              <a:t> já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Naše představa o tom, jak nás vidí druzí.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38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832" y="128337"/>
            <a:ext cx="4475747" cy="3954379"/>
          </a:xfrm>
        </p:spPr>
        <p:txBody>
          <a:bodyPr>
            <a:normAutofit/>
          </a:bodyPr>
          <a:lstStyle/>
          <a:p>
            <a:r>
              <a:rPr lang="cs-CZ" dirty="0" smtClean="0"/>
              <a:t>Vliv názorů druhých na sebepojetí: Jak nás vidí druzí jako ZRCADLO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002505"/>
            <a:ext cx="8999621" cy="27191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>
                <a:latin typeface="+mj-lt"/>
              </a:rPr>
              <a:t>Součástí našeho sociálního já je představa o tom, jak nás vidí druzí. Tuto představu používáme často jako zrcadlo, zvláště v dětství, tj. věříme jí jako pravdivému obrazu sebe sama.</a:t>
            </a:r>
          </a:p>
          <a:p>
            <a:pPr marL="0" indent="0">
              <a:buNone/>
            </a:pPr>
            <a:endParaRPr lang="cs-CZ" sz="2400" dirty="0" smtClean="0">
              <a:latin typeface="+mj-lt"/>
            </a:endParaRPr>
          </a:p>
          <a:p>
            <a:pPr marL="273050" indent="0">
              <a:buNone/>
            </a:pPr>
            <a:r>
              <a:rPr lang="cs-CZ" sz="2400" dirty="0" smtClean="0">
                <a:latin typeface="+mj-lt"/>
              </a:rPr>
              <a:t>Př. Děti, které věří, že je okolí vnímá jako vstřícné a ochotné, tyto vlastnosti spíše začlení do svého sebepojetí</a:t>
            </a:r>
            <a:endParaRPr lang="cs-CZ" sz="24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80211"/>
            <a:ext cx="7115564" cy="40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sociálního porovnávání na sebepojetí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300" dirty="0" smtClean="0"/>
              <a:t>Definuje člověk sám sebe jako …</a:t>
            </a:r>
          </a:p>
          <a:p>
            <a:pPr marL="0" indent="0">
              <a:buNone/>
            </a:pPr>
            <a:endParaRPr lang="cs-CZ" sz="3300" dirty="0" smtClean="0"/>
          </a:p>
          <a:p>
            <a:pPr marL="2246313" indent="0">
              <a:buNone/>
              <a:tabLst>
                <a:tab pos="2151063" algn="l"/>
              </a:tabLst>
            </a:pPr>
            <a:r>
              <a:rPr lang="cs-CZ" sz="3300" dirty="0" smtClean="0"/>
              <a:t>… bohatého, nebo chudého?</a:t>
            </a:r>
          </a:p>
          <a:p>
            <a:pPr marL="2246313" indent="0">
              <a:buNone/>
              <a:tabLst>
                <a:tab pos="2151063" algn="l"/>
              </a:tabLst>
            </a:pPr>
            <a:r>
              <a:rPr lang="cs-CZ" sz="3300" dirty="0" smtClean="0"/>
              <a:t>… malého, či vysokého?</a:t>
            </a:r>
          </a:p>
          <a:p>
            <a:pPr marL="2246313" indent="0">
              <a:buNone/>
              <a:tabLst>
                <a:tab pos="2151063" algn="l"/>
              </a:tabLst>
            </a:pPr>
            <a:r>
              <a:rPr lang="cs-CZ" sz="3300" dirty="0" smtClean="0"/>
              <a:t>… pracovně úspěšného, nebo neúspěšného?</a:t>
            </a:r>
          </a:p>
          <a:p>
            <a:pPr marL="0" indent="0" algn="ctr">
              <a:buNone/>
            </a:pPr>
            <a:endParaRPr lang="cs-CZ" dirty="0"/>
          </a:p>
          <a:p>
            <a:pPr marL="2151063" indent="0" algn="ctr">
              <a:buNone/>
            </a:pPr>
            <a:endParaRPr lang="cs-CZ" dirty="0" smtClean="0"/>
          </a:p>
          <a:p>
            <a:pPr marL="2151063" indent="0" algn="ctr">
              <a:buNone/>
            </a:pPr>
            <a:endParaRPr lang="cs-CZ" dirty="0"/>
          </a:p>
          <a:p>
            <a:pPr marL="2151063" indent="0" algn="ctr">
              <a:buNone/>
            </a:pPr>
            <a:endParaRPr lang="cs-CZ" dirty="0" smtClean="0"/>
          </a:p>
          <a:p>
            <a:pPr marL="2151063" indent="0" algn="ctr">
              <a:buNone/>
            </a:pPr>
            <a:r>
              <a:rPr lang="cs-CZ" b="1" dirty="0" smtClean="0"/>
              <a:t>      To záleží částečně na tom, jak se </a:t>
            </a:r>
          </a:p>
          <a:p>
            <a:pPr marL="2151063" indent="0" algn="ctr">
              <a:buNone/>
            </a:pPr>
            <a:r>
              <a:rPr lang="cs-CZ" b="1" dirty="0"/>
              <a:t>p</a:t>
            </a:r>
            <a:r>
              <a:rPr lang="cs-CZ" b="1" dirty="0" smtClean="0"/>
              <a:t>orovnává se svým okolím.</a:t>
            </a:r>
          </a:p>
          <a:p>
            <a:pPr marL="0" indent="0" algn="ctr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61441"/>
            <a:ext cx="2550459" cy="25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porovnávání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494" y="186596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Řada charakteristik, kterými definujeme sami sebe nepramení z nějakých univerzálních měřítek, ale vychází z procesu </a:t>
            </a:r>
            <a:r>
              <a:rPr lang="cs-CZ" b="1" dirty="0" smtClean="0"/>
              <a:t>sociálního porovnávání</a:t>
            </a:r>
            <a:r>
              <a:rPr lang="cs-CZ" dirty="0" smtClean="0"/>
              <a:t>. Porovnáváme sami sebe se svým okolím a zvažujeme podobnosti a rozdíly. Naše vnímání okolí tak svým způsobem určuje standardy, kterými poměřujeme sami sebe. 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Porovnání je často motivační, ale může i brzdit a vyvolávat negativní emoce, např. při přechodu na prestižní školu či ve třídě, kde jsou velké rozdíly ve výkonu apod.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294" y="0"/>
            <a:ext cx="5964706" cy="22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90221"/>
            <a:ext cx="10515600" cy="2852737"/>
          </a:xfrm>
        </p:spPr>
        <p:txBody>
          <a:bodyPr/>
          <a:lstStyle/>
          <a:p>
            <a:pPr algn="ctr"/>
            <a:r>
              <a:rPr lang="cs-CZ" dirty="0" smtClean="0"/>
              <a:t>Kdo jsem?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2478275"/>
            <a:ext cx="10515600" cy="15001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Zkuste si na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kousek papíru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napsat pár prvních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věcí, které vás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napadnou jako odpověď na tuto otázku. </a:t>
            </a:r>
          </a:p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Pište to jen pro sebe. Nikdo jiný to číst nebude a nebudeme naše odpovědi sdílet.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57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 vzdělávání: </a:t>
            </a:r>
            <a:r>
              <a:rPr lang="cs-CZ" dirty="0"/>
              <a:t>S</a:t>
            </a:r>
            <a:r>
              <a:rPr lang="cs-CZ" dirty="0" smtClean="0"/>
              <a:t>ociálního porovnávání může snižovat pozitivní sebehodnocení dětí.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05" y="2242484"/>
            <a:ext cx="4076049" cy="43513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15752" y="1999970"/>
            <a:ext cx="6212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Otázkou je, jak předejít negativnímu vlivu excesivního sociálního porovnávání při ...</a:t>
            </a:r>
          </a:p>
          <a:p>
            <a:endParaRPr lang="cs-CZ" sz="2400" dirty="0" smtClean="0"/>
          </a:p>
          <a:p>
            <a:pPr marL="342900" indent="-342900">
              <a:buFontTx/>
              <a:buChar char="-"/>
            </a:pPr>
            <a:r>
              <a:rPr lang="cs-CZ" sz="2400" dirty="0" smtClean="0"/>
              <a:t>… známkování,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</a:t>
            </a:r>
            <a:r>
              <a:rPr lang="cs-CZ" sz="2400" dirty="0" smtClean="0"/>
              <a:t>outěžení,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a učitelské pochvale/kritice?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 smtClean="0"/>
          </a:p>
          <a:p>
            <a:pPr marL="342900" indent="-342900">
              <a:buFontTx/>
              <a:buChar char="-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5326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Jak může pedagog snižovat sociální porovnání mezi dětmi?</a:t>
            </a:r>
            <a:endParaRPr lang="en-US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 vzdělávání: Prevence sociálního porovnávání. Co nedělat.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07810" y="1690688"/>
            <a:ext cx="62125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Pedagog </a:t>
            </a:r>
            <a:r>
              <a:rPr lang="cs-CZ" sz="2400" dirty="0" smtClean="0"/>
              <a:t>…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… využívá </a:t>
            </a:r>
            <a:r>
              <a:rPr lang="cs-CZ" sz="2400" dirty="0"/>
              <a:t>spíše aktivity </a:t>
            </a:r>
            <a:r>
              <a:rPr lang="cs-CZ" sz="2400" dirty="0" smtClean="0"/>
              <a:t>zaměřené na </a:t>
            </a:r>
            <a:r>
              <a:rPr lang="cs-CZ" sz="2400" dirty="0"/>
              <a:t>spolupráci než soutěžení.</a:t>
            </a:r>
          </a:p>
          <a:p>
            <a:endParaRPr lang="cs-CZ" sz="2400" dirty="0" smtClean="0"/>
          </a:p>
          <a:p>
            <a:r>
              <a:rPr lang="cs-CZ" sz="2400" dirty="0" smtClean="0"/>
              <a:t>…. před </a:t>
            </a:r>
            <a:r>
              <a:rPr lang="cs-CZ" sz="2400" dirty="0"/>
              <a:t>kolektivem nevyzdvihuje excelentní výkony a </a:t>
            </a:r>
            <a:r>
              <a:rPr lang="cs-CZ" sz="2400" dirty="0" smtClean="0"/>
              <a:t>nekritizuje špatné výkony a vyhýbá se nálepkování („dobrý počtář“, „lajdák“ apod.)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 smtClean="0"/>
          </a:p>
          <a:p>
            <a:pPr marL="342900" indent="-342900">
              <a:buFontTx/>
              <a:buChar char="-"/>
            </a:pPr>
            <a:endParaRPr lang="cs-CZ" sz="2400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10" y="4051969"/>
            <a:ext cx="2540000" cy="254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1971332"/>
            <a:ext cx="2774182" cy="20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8662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 smtClean="0"/>
              <a:t>SP vzdělávání: </a:t>
            </a:r>
            <a:r>
              <a:rPr lang="cs-CZ" dirty="0"/>
              <a:t>Prevence sociálního porovnávání. Co </a:t>
            </a:r>
            <a:r>
              <a:rPr lang="cs-CZ" dirty="0" smtClean="0"/>
              <a:t>dělat.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8200" y="1514225"/>
            <a:ext cx="93645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Pedagog…</a:t>
            </a:r>
            <a:endParaRPr lang="cs-CZ" sz="2400" dirty="0"/>
          </a:p>
          <a:p>
            <a:r>
              <a:rPr lang="cs-CZ" sz="2400" dirty="0" smtClean="0"/>
              <a:t>…. všechny dětí přijímá a oceňuje je (bez ohledu na jejich výkon).</a:t>
            </a:r>
          </a:p>
          <a:p>
            <a:pPr marL="1074738"/>
            <a:r>
              <a:rPr lang="cs-CZ" sz="2400" i="1" dirty="0" smtClean="0"/>
              <a:t>Děti by si pak méně spojují svou hodnotu s výkonem.</a:t>
            </a:r>
          </a:p>
          <a:p>
            <a:endParaRPr lang="cs-CZ" sz="2400" dirty="0" smtClean="0"/>
          </a:p>
          <a:p>
            <a:r>
              <a:rPr lang="cs-CZ" sz="2400" dirty="0" smtClean="0"/>
              <a:t>…. všem dětem umožní zažívat učební úspěch (tj. jako úspěch bere např. aktivní účast na aktivitě, dokončení úkolů, překonání překážky, snahu).</a:t>
            </a:r>
          </a:p>
          <a:p>
            <a:pPr marL="1074738"/>
            <a:r>
              <a:rPr lang="cs-CZ" sz="2400" i="1" dirty="0" smtClean="0"/>
              <a:t>Děti jsou pak sami se sebou více spokojeny a mají větší chuť se dál učit.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… dává najevo, že cílem učení je především to, aby se každý sám něčemu přiučil, něco nového zjistil, něco nového zkusil. </a:t>
            </a:r>
          </a:p>
          <a:p>
            <a:pPr marL="1074738"/>
            <a:r>
              <a:rPr lang="cs-CZ" sz="2400" i="1" dirty="0" smtClean="0"/>
              <a:t>Dítě si pak lépe uvědomuje, že nejdůležitějším standardem je, zda toho ono samo umí z předmětu víc než dřív.</a:t>
            </a:r>
          </a:p>
          <a:p>
            <a:pPr marL="342900" indent="-342900">
              <a:buFontTx/>
              <a:buChar char="-"/>
            </a:pPr>
            <a:endParaRPr lang="cs-CZ" sz="2400" dirty="0" smtClean="0"/>
          </a:p>
          <a:p>
            <a:pPr marL="342900" indent="-342900">
              <a:buFontTx/>
              <a:buChar char="-"/>
            </a:pPr>
            <a:endParaRPr lang="cs-CZ" sz="2400" dirty="0" smtClean="0"/>
          </a:p>
          <a:p>
            <a:pPr marL="342900" indent="-342900">
              <a:buFontTx/>
              <a:buChar char="-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699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ke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755995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Např. </a:t>
            </a:r>
            <a:r>
              <a:rPr lang="cs-CZ" dirty="0"/>
              <a:t>z</a:t>
            </a:r>
            <a:r>
              <a:rPr lang="cs-CZ" dirty="0" smtClean="0"/>
              <a:t>pěvačka </a:t>
            </a:r>
            <a:r>
              <a:rPr lang="cs-CZ" dirty="0" err="1"/>
              <a:t>Tonya</a:t>
            </a:r>
            <a:r>
              <a:rPr lang="cs-CZ" dirty="0"/>
              <a:t> Graves popisuje sama sebe 3-5 slovy v pořadu </a:t>
            </a:r>
            <a:r>
              <a:rPr lang="cs-CZ" dirty="0" err="1" smtClean="0"/>
              <a:t>Peepshow</a:t>
            </a:r>
            <a:r>
              <a:rPr lang="cs-CZ" dirty="0" smtClean="0"/>
              <a:t> takto:</a:t>
            </a:r>
          </a:p>
          <a:p>
            <a:pPr marL="0" indent="0">
              <a:buNone/>
            </a:pPr>
            <a:endParaRPr lang="cs-CZ" dirty="0" smtClean="0"/>
          </a:p>
          <a:p>
            <a:pPr marL="182563" indent="80963">
              <a:buNone/>
            </a:pPr>
            <a:r>
              <a:rPr lang="cs-CZ" b="1" dirty="0" smtClean="0"/>
              <a:t>„… malá, zábavná, zpěvačka, maminka … loajální kamarádka“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446088" indent="0">
              <a:buNone/>
            </a:pPr>
            <a:r>
              <a:rPr lang="cs-CZ" dirty="0" smtClean="0"/>
              <a:t>? Jak nazýváme přesvědčení, kterými člověk definujeme sám sebe?</a:t>
            </a:r>
          </a:p>
          <a:p>
            <a:pPr marL="446088" indent="0">
              <a:buNone/>
            </a:pPr>
            <a:endParaRPr lang="cs-CZ" dirty="0" smtClean="0"/>
          </a:p>
          <a:p>
            <a:pPr marL="446088" indent="0">
              <a:buNone/>
            </a:pPr>
            <a:r>
              <a:rPr lang="cs-CZ" dirty="0" smtClean="0"/>
              <a:t>? Které z uvedených charakteristik by mohly vypovídat o sociální identitě, které o zrcadlovém já, které o sociálním porovnávání?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Zdroj: https</a:t>
            </a:r>
            <a:r>
              <a:rPr lang="cs-CZ" dirty="0"/>
              <a:t>://www.mall.tv/peepshow/graves-tonya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95" y="125730"/>
            <a:ext cx="2491125" cy="37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/>
              <a:t>Sebepojetí v sociální světě</a:t>
            </a:r>
            <a:r>
              <a:rPr lang="cs-CZ" dirty="0" smtClean="0"/>
              <a:t>, někdy nazývané „sociální já“, označuje přesvědčení o tom, kým jsem v sociálním světě. Patří sem zejména:</a:t>
            </a:r>
          </a:p>
          <a:p>
            <a:pPr marL="0" indent="0">
              <a:buNone/>
            </a:pPr>
            <a:endParaRPr lang="cs-CZ" dirty="0" smtClean="0"/>
          </a:p>
          <a:p>
            <a:pPr marL="1519238" indent="-514350">
              <a:buAutoNum type="arabicParenBoth"/>
            </a:pPr>
            <a:r>
              <a:rPr lang="cs-CZ" dirty="0" smtClean="0"/>
              <a:t>do </a:t>
            </a:r>
            <a:r>
              <a:rPr lang="cs-CZ" dirty="0"/>
              <a:t>jakých skupin </a:t>
            </a:r>
            <a:r>
              <a:rPr lang="cs-CZ" dirty="0" smtClean="0"/>
              <a:t>patřím (sociální identita), </a:t>
            </a:r>
          </a:p>
          <a:p>
            <a:pPr marL="1519238" indent="-514350">
              <a:buAutoNum type="arabicParenBoth"/>
            </a:pPr>
            <a:r>
              <a:rPr lang="cs-CZ" dirty="0" smtClean="0"/>
              <a:t>jak </a:t>
            </a:r>
            <a:r>
              <a:rPr lang="cs-CZ" dirty="0"/>
              <a:t>si </a:t>
            </a:r>
            <a:r>
              <a:rPr lang="cs-CZ" dirty="0" smtClean="0"/>
              <a:t>myslím, že mě vnímají druzí lidé (zrcadlové já),</a:t>
            </a:r>
          </a:p>
          <a:p>
            <a:pPr marL="1519238" indent="-514350">
              <a:buAutoNum type="arabicParenBoth"/>
            </a:pPr>
            <a:r>
              <a:rPr lang="cs-CZ" dirty="0"/>
              <a:t>a</a:t>
            </a:r>
            <a:r>
              <a:rPr lang="cs-CZ" dirty="0" smtClean="0"/>
              <a:t> také, jak se hodnotím v porovnání s druhými (sociální porovnávání).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7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Kapitola </a:t>
            </a:r>
            <a:r>
              <a:rPr lang="cs-CZ" i="1" dirty="0" smtClean="0"/>
              <a:t>Vlastní já v sociální světě </a:t>
            </a:r>
            <a:r>
              <a:rPr lang="cs-CZ" dirty="0"/>
              <a:t>in </a:t>
            </a:r>
            <a:r>
              <a:rPr lang="nl-NL" dirty="0"/>
              <a:t>Myers, D.G. (2016). Sociální psychologie. Brno: Edika</a:t>
            </a:r>
            <a:r>
              <a:rPr lang="cs-CZ" dirty="0"/>
              <a:t>, </a:t>
            </a:r>
            <a:r>
              <a:rPr lang="cs-CZ" b="1" dirty="0"/>
              <a:t>s. </a:t>
            </a:r>
            <a:r>
              <a:rPr lang="cs-CZ" b="1" dirty="0" smtClean="0"/>
              <a:t>36-71.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3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90221"/>
            <a:ext cx="10515600" cy="2852737"/>
          </a:xfrm>
        </p:spPr>
        <p:txBody>
          <a:bodyPr/>
          <a:lstStyle/>
          <a:p>
            <a:pPr algn="ctr"/>
            <a:r>
              <a:rPr lang="cs-CZ" dirty="0" smtClean="0"/>
              <a:t>Kým bych chtěl/a být?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2478275"/>
            <a:ext cx="10515600" cy="15001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Zkuste si na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kousek papíru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napsat pár prvních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věcí, které vás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napadnou jako odpověď na tuto otázku. </a:t>
            </a:r>
          </a:p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Pište to jen pro sebe. Nikdo jiný to číst nebude a nebudeme naše odpovědi sdílet.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44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Sebepojetí jako náš filtr pro vnímání druhých</a:t>
            </a:r>
          </a:p>
          <a:p>
            <a:pPr marL="514350" indent="-514350">
              <a:buAutoNum type="arabicPeriod"/>
            </a:pPr>
            <a:r>
              <a:rPr lang="cs-CZ" dirty="0" smtClean="0"/>
              <a:t>Členství ve skupinách</a:t>
            </a:r>
          </a:p>
          <a:p>
            <a:pPr marL="514350" indent="-514350">
              <a:buAutoNum type="arabicPeriod"/>
            </a:pPr>
            <a:r>
              <a:rPr lang="cs-CZ" dirty="0" smtClean="0"/>
              <a:t>Druzí jako naše zrcadlo</a:t>
            </a:r>
          </a:p>
          <a:p>
            <a:pPr marL="514350" indent="-514350">
              <a:buAutoNum type="arabicPeriod"/>
            </a:pPr>
            <a:r>
              <a:rPr lang="cs-CZ" dirty="0" smtClean="0"/>
              <a:t>Druzí jako naše měřítko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8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sebepojetí na vnímání druhých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831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Odpovědi na otázku </a:t>
            </a:r>
            <a:r>
              <a:rPr lang="cs-CZ" i="1" dirty="0"/>
              <a:t>Kdo jsem? </a:t>
            </a:r>
            <a:r>
              <a:rPr lang="cs-CZ" dirty="0"/>
              <a:t>jsou sodnou do </a:t>
            </a:r>
            <a:r>
              <a:rPr lang="cs-CZ" b="1" dirty="0"/>
              <a:t>sebepojetí</a:t>
            </a:r>
            <a:r>
              <a:rPr lang="cs-CZ" dirty="0"/>
              <a:t>, tj. do přesvědčení, kterými </a:t>
            </a:r>
            <a:r>
              <a:rPr lang="cs-CZ" dirty="0" smtClean="0"/>
              <a:t>člověk definuje sám </a:t>
            </a:r>
            <a:r>
              <a:rPr lang="cs-CZ" dirty="0"/>
              <a:t>sebe. </a:t>
            </a:r>
            <a:r>
              <a:rPr lang="cs-CZ" dirty="0" smtClean="0"/>
              <a:t>Tato přesvědčení se promítají do třídění, zapamatování a hodnocení sociálních informací. Charakteristikám, které člověk přisuzuje sám sobě (např. </a:t>
            </a:r>
            <a:r>
              <a:rPr lang="cs-CZ" i="1" dirty="0" smtClean="0"/>
              <a:t>jsem sportovec, jsem pracovitý, jsem otec</a:t>
            </a:r>
            <a:r>
              <a:rPr lang="cs-CZ" dirty="0" smtClean="0"/>
              <a:t>), člověk typicky…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 marL="712788" indent="0">
              <a:buAutoNum type="arabicParenBoth"/>
            </a:pPr>
            <a:r>
              <a:rPr lang="cs-CZ" dirty="0" smtClean="0"/>
              <a:t> …věnuje větší pozornost u druhých, </a:t>
            </a:r>
          </a:p>
          <a:p>
            <a:pPr marL="712788" indent="0">
              <a:buAutoNum type="arabicParenBoth"/>
            </a:pPr>
            <a:r>
              <a:rPr lang="cs-CZ" dirty="0" smtClean="0"/>
              <a:t> lépe si je pamatuje u druhých</a:t>
            </a:r>
          </a:p>
          <a:p>
            <a:pPr marL="712788" indent="0">
              <a:buAutoNum type="arabicParenBoth"/>
            </a:pPr>
            <a:r>
              <a:rPr lang="cs-CZ" dirty="0" smtClean="0"/>
              <a:t> a pozitivněji je hodnotí u druhých.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5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576763"/>
            <a:ext cx="7673788" cy="211987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Př. Člověk, který si sám o sobě myslí, že je dobrodruh, si může dobrodružného chování u druhých častěji všímat, lépe si ho pamatovat a lépe ho hodnotit než ten, kdo se za dobrodruha nepovažuje.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4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 smtClean="0"/>
              <a:t>Kdo jsem </a:t>
            </a:r>
            <a:r>
              <a:rPr lang="cs-CZ" dirty="0" smtClean="0"/>
              <a:t>je jádrem sebepojetí, ale do sebepojetí patří i přesvědčení o našich </a:t>
            </a:r>
            <a:r>
              <a:rPr lang="cs-CZ" i="1" dirty="0" smtClean="0"/>
              <a:t>možných já.</a:t>
            </a:r>
            <a:endParaRPr lang="cs-CZ" i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Ideální já: Kým CHCI být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</a:t>
            </a:r>
            <a:r>
              <a:rPr lang="cs-CZ" sz="2400" dirty="0" smtClean="0"/>
              <a:t>Např. bohaté já, milované já, pracovně úspěšné já …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 smtClean="0"/>
              <a:t>Jedná se o vizi života, po kterém toužíme.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cs-CZ" dirty="0" smtClean="0"/>
              <a:t>Očekáváné já: Kým bych MĚL být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Např. </a:t>
            </a:r>
            <a:r>
              <a:rPr lang="cs-CZ" sz="2400" dirty="0" smtClean="0"/>
              <a:t>sportující </a:t>
            </a:r>
            <a:r>
              <a:rPr lang="cs-CZ" sz="2400" dirty="0"/>
              <a:t>já, </a:t>
            </a:r>
            <a:r>
              <a:rPr lang="cs-CZ" sz="2400" dirty="0" smtClean="0"/>
              <a:t>pečující já , disciplinované já …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- Jde o standardy, které si myslíme, že bychom měli splňovat.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9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215153"/>
            <a:ext cx="3932237" cy="1600200"/>
          </a:xfrm>
        </p:spPr>
        <p:txBody>
          <a:bodyPr/>
          <a:lstStyle/>
          <a:p>
            <a:r>
              <a:rPr lang="cs-CZ" dirty="0" smtClean="0"/>
              <a:t>SP zdraví: Pozor na diskrepance v sebepojetí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5303" y="0"/>
            <a:ext cx="5466697" cy="3904784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655141" cy="4276165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dirty="0" smtClean="0"/>
              <a:t>Představy o tom, kým bychom chtěli či měli být nás obvykle motivují k pozitivním </a:t>
            </a:r>
            <a:r>
              <a:rPr lang="cs-CZ" sz="2400" dirty="0"/>
              <a:t>změnám, ale nesmí být příliš VZDÁLENÉ pojetí </a:t>
            </a:r>
            <a:r>
              <a:rPr lang="cs-CZ" sz="2400" i="1" dirty="0"/>
              <a:t>kdo </a:t>
            </a:r>
            <a:r>
              <a:rPr lang="cs-CZ" sz="2400" i="1" dirty="0" smtClean="0"/>
              <a:t>jsem.</a:t>
            </a:r>
          </a:p>
          <a:p>
            <a:endParaRPr lang="cs-CZ" sz="24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dirty="0" smtClean="0"/>
              <a:t>Při </a:t>
            </a:r>
            <a:r>
              <a:rPr lang="cs-CZ" sz="2400" dirty="0"/>
              <a:t>velkých rozporech </a:t>
            </a:r>
            <a:r>
              <a:rPr lang="cs-CZ" sz="2400" dirty="0" smtClean="0"/>
              <a:t>mezi představou o tom, kdo jsem, a představou o tom, …</a:t>
            </a:r>
          </a:p>
          <a:p>
            <a:pPr marL="712788"/>
            <a:r>
              <a:rPr lang="cs-CZ" sz="2400" dirty="0" smtClean="0"/>
              <a:t>….kým bych CHTĚL být, hrozí smutek, ztráta energie, depresivní nálada.</a:t>
            </a:r>
          </a:p>
          <a:p>
            <a:pPr marL="712788"/>
            <a:r>
              <a:rPr lang="cs-CZ" sz="2400" dirty="0" smtClean="0"/>
              <a:t>… kým bych MĚL být, hrozí především strach a úzkost.</a:t>
            </a:r>
          </a:p>
          <a:p>
            <a:endParaRPr lang="cs-CZ" sz="2400" dirty="0" smtClean="0"/>
          </a:p>
          <a:p>
            <a:r>
              <a:rPr lang="cs-CZ" sz="2400" dirty="0" smtClean="0"/>
              <a:t>Např. Tlak na přibližování se ideálům krásy na sociálních sítích a v médiích se podílí na zvýšených negativních pocitech u dospívajících.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521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215153"/>
            <a:ext cx="10515600" cy="1600200"/>
          </a:xfrm>
        </p:spPr>
        <p:txBody>
          <a:bodyPr>
            <a:normAutofit/>
          </a:bodyPr>
          <a:lstStyle/>
          <a:p>
            <a:r>
              <a:rPr lang="cs-CZ" dirty="0" smtClean="0"/>
              <a:t>Co může pedagog na SŠ říci studentovi, jehož perfekcionismus blokuje v odevzdávání seminárních prací?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10213694" cy="4276165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Problém: </a:t>
            </a:r>
          </a:p>
          <a:p>
            <a:r>
              <a:rPr lang="cs-CZ" sz="2400" dirty="0" smtClean="0">
                <a:latin typeface="+mj-lt"/>
              </a:rPr>
              <a:t>Perfekcionismus </a:t>
            </a:r>
            <a:r>
              <a:rPr lang="cs-CZ" sz="2400" dirty="0" smtClean="0">
                <a:latin typeface="+mj-lt"/>
              </a:rPr>
              <a:t>(přehnaně vysoké ideály, nároky, standardy na vlastní výkon) je častým zdrojem negativních emocí (smutku, úzkosti) a snížení reálného výkonu ve škole.</a:t>
            </a:r>
          </a:p>
          <a:p>
            <a:endParaRPr lang="cs-CZ" sz="2400" dirty="0">
              <a:latin typeface="+mj-lt"/>
            </a:endParaRPr>
          </a:p>
          <a:p>
            <a:pPr algn="ctr"/>
            <a:r>
              <a:rPr lang="cs-CZ" sz="2400" smtClean="0">
                <a:latin typeface="+mj-lt"/>
              </a:rPr>
              <a:t>Co </a:t>
            </a:r>
            <a:r>
              <a:rPr lang="cs-CZ" sz="2400" dirty="0" smtClean="0">
                <a:latin typeface="+mj-lt"/>
              </a:rPr>
              <a:t>s tím? </a:t>
            </a:r>
            <a:endParaRPr lang="cs-CZ" sz="2400" dirty="0" smtClean="0">
              <a:latin typeface="+mj-lt"/>
            </a:endParaRPr>
          </a:p>
          <a:p>
            <a:pPr algn="ctr"/>
            <a:r>
              <a:rPr lang="cs-CZ" sz="2400" dirty="0" smtClean="0">
                <a:latin typeface="+mj-lt"/>
              </a:rPr>
              <a:t>Jak </a:t>
            </a:r>
            <a:r>
              <a:rPr lang="cs-CZ" sz="2400" dirty="0" smtClean="0">
                <a:latin typeface="+mj-lt"/>
              </a:rPr>
              <a:t>může </a:t>
            </a:r>
            <a:r>
              <a:rPr lang="cs-CZ" sz="2400" dirty="0" smtClean="0">
                <a:latin typeface="+mj-lt"/>
              </a:rPr>
              <a:t>pedagog </a:t>
            </a:r>
            <a:r>
              <a:rPr lang="cs-CZ" sz="2400" dirty="0" smtClean="0">
                <a:latin typeface="+mj-lt"/>
              </a:rPr>
              <a:t>pomoci </a:t>
            </a:r>
            <a:r>
              <a:rPr lang="cs-CZ" sz="2400" dirty="0" smtClean="0">
                <a:latin typeface="+mj-lt"/>
              </a:rPr>
              <a:t>snížit studentovi v tom, aby snížil nároky </a:t>
            </a:r>
            <a:r>
              <a:rPr lang="cs-CZ" sz="2400" dirty="0" smtClean="0">
                <a:latin typeface="+mj-lt"/>
              </a:rPr>
              <a:t>na sebe sama či zvýšit sebehodnocení vlastního výkonu (tzn. zmenšit onu </a:t>
            </a:r>
            <a:r>
              <a:rPr lang="cs-CZ" sz="2400" dirty="0" smtClean="0">
                <a:latin typeface="+mj-lt"/>
              </a:rPr>
              <a:t>diskrepanci)?</a:t>
            </a:r>
            <a:endParaRPr lang="cs-CZ" sz="2400" dirty="0" smtClean="0">
              <a:latin typeface="+mj-lt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82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1469</Words>
  <Application>Microsoft Office PowerPoint</Application>
  <PresentationFormat>Širokoúhlá obrazovka</PresentationFormat>
  <Paragraphs>161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Motiv Office</vt:lpstr>
      <vt:lpstr>Sebepojetí v sociálním světě   </vt:lpstr>
      <vt:lpstr>Kdo jsem? </vt:lpstr>
      <vt:lpstr>Kým bych chtěl/a být? </vt:lpstr>
      <vt:lpstr>Obsah přednášky:</vt:lpstr>
      <vt:lpstr>Vliv sebepojetí na vnímání druhých</vt:lpstr>
      <vt:lpstr>Př. Člověk, který si sám o sobě myslí, že je dobrodruh, si může dobrodružného chování u druhých častěji všímat, lépe si ho pamatovat a lépe ho hodnotit než ten, kdo se za dobrodruha nepovažuje.</vt:lpstr>
      <vt:lpstr>Kdo jsem je jádrem sebepojetí, ale do sebepojetí patří i přesvědčení o našich možných já.</vt:lpstr>
      <vt:lpstr>SP zdraví: Pozor na diskrepance v sebepojetí</vt:lpstr>
      <vt:lpstr>Co může pedagog na SŠ říci studentovi, jehož perfekcionismus blokuje v odevzdávání seminárních prací?</vt:lpstr>
      <vt:lpstr>Sociální já jako součást sebepojetí</vt:lpstr>
      <vt:lpstr>Teorie sociální identity</vt:lpstr>
      <vt:lpstr>Teorie sociální identity: Kategorizace</vt:lpstr>
      <vt:lpstr>Teorie sociální identity: Identifikace</vt:lpstr>
      <vt:lpstr>Teorie sociální identity: Porovnávání skupin</vt:lpstr>
      <vt:lpstr>SP spravedlnosti: Diskriminace</vt:lpstr>
      <vt:lpstr>Zdrcadlové já</vt:lpstr>
      <vt:lpstr>Vliv názorů druhých na sebepojetí: Jak nás vidí druzí jako ZRCADLO</vt:lpstr>
      <vt:lpstr>Vliv sociálního porovnávání na sebepojetí</vt:lpstr>
      <vt:lpstr>Sociální porovnávání</vt:lpstr>
      <vt:lpstr>SP vzdělávání: Sociálního porovnávání může snižovat pozitivní sebehodnocení dětí.</vt:lpstr>
      <vt:lpstr>Jak může pedagog snižovat sociální porovnání mezi dětmi?</vt:lpstr>
      <vt:lpstr>SP vzdělávání: Prevence sociálního porovnávání. Co nedělat.</vt:lpstr>
      <vt:lpstr>SP vzdělávání: Prevence sociálního porovnávání. Co dělat.</vt:lpstr>
      <vt:lpstr>Příklad ke shrnutí</vt:lpstr>
      <vt:lpstr>Shrnutí</vt:lpstr>
      <vt:lpstr>Literatura: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sociální psychologie: historie, osobnosti, metody</dc:title>
  <dc:creator>Kollerova Lenka</dc:creator>
  <cp:lastModifiedBy>Kollerova Lenka</cp:lastModifiedBy>
  <cp:revision>62</cp:revision>
  <dcterms:created xsi:type="dcterms:W3CDTF">2020-09-08T14:30:27Z</dcterms:created>
  <dcterms:modified xsi:type="dcterms:W3CDTF">2021-03-02T11:02:48Z</dcterms:modified>
</cp:coreProperties>
</file>