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143500" cx="9144000"/>
  <p:notesSz cx="6858000" cy="9144000"/>
  <p:embeddedFontLst>
    <p:embeddedFont>
      <p:font typeface="Roboto"/>
      <p:regular r:id="rId14"/>
      <p:bold r:id="rId15"/>
      <p:italic r:id="rId16"/>
      <p:boldItalic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Roboto-bold.fntdata"/><Relationship Id="rId14" Type="http://schemas.openxmlformats.org/officeDocument/2006/relationships/font" Target="fonts/Roboto-regular.fntdata"/><Relationship Id="rId17" Type="http://schemas.openxmlformats.org/officeDocument/2006/relationships/font" Target="fonts/Roboto-boldItalic.fntdata"/><Relationship Id="rId16" Type="http://schemas.openxmlformats.org/officeDocument/2006/relationships/font" Target="fonts/Roboto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565c9fd9ee_0_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565c9fd9ee_0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565c9fd9ee_0_13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565c9fd9ee_0_1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565c9fd9ee_0_14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565c9fd9ee_0_1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565c9fd9ee_0_15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565c9fd9ee_0_1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565c9fd9ee_0_16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565c9fd9ee_0_16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565c9fd9ee_0_16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Google Shape;133;g565c9fd9ee_0_16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565c9fd9ee_0_18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565c9fd9ee_0_18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11" name="Google Shape;11;p2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6" name="Google Shape;16;p2"/>
          <p:cNvSpPr txBox="1"/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598088" y="2715913"/>
            <a:ext cx="82221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8" name="Google Shape;18;p2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g"/>
              <a:t>‹#›</a:t>
            </a:fld>
            <a:endParaRPr/>
          </a:p>
        </p:txBody>
      </p:sp>
      <p:pic>
        <p:nvPicPr>
          <p:cNvPr id="19" name="Google Shape;19;p2"/>
          <p:cNvPicPr preferRelativeResize="0"/>
          <p:nvPr/>
        </p:nvPicPr>
        <p:blipFill rotWithShape="1">
          <a:blip r:embed="rId2">
            <a:alphaModFix amt="50000"/>
          </a:blip>
          <a:srcRect b="10961" l="0" r="0" t="6181"/>
          <a:stretch/>
        </p:blipFill>
        <p:spPr>
          <a:xfrm>
            <a:off x="1396675" y="1053325"/>
            <a:ext cx="6741600" cy="2921800"/>
          </a:xfrm>
          <a:prstGeom prst="rect">
            <a:avLst/>
          </a:prstGeom>
          <a:noFill/>
          <a:ln>
            <a:noFill/>
          </a:ln>
          <a:effectLst>
            <a:reflection blurRad="0" dir="5400000" dist="38100" endA="0" endPos="30000" fadeDir="5400012" kx="0" rotWithShape="0" algn="bl" stPos="0" sy="-100000" ky="0"/>
          </a:effec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bg>
      <p:bgPr>
        <a:solidFill>
          <a:schemeClr val="dk1"/>
        </a:solidFill>
      </p:bgPr>
    </p:bg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" name="Google Shape;71;p11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72" name="Google Shape;72;p11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" name="Google Shape;73;p11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" name="Google Shape;74;p11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" name="Google Shape;75;p11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" name="Google Shape;76;p11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7" name="Google Shape;77;p11"/>
          <p:cNvSpPr txBox="1"/>
          <p:nvPr>
            <p:ph hasCustomPrompt="1" type="title"/>
          </p:nvPr>
        </p:nvSpPr>
        <p:spPr>
          <a:xfrm>
            <a:off x="311700" y="1256050"/>
            <a:ext cx="8520600" cy="2030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8" name="Google Shape;78;p11"/>
          <p:cNvSpPr txBox="1"/>
          <p:nvPr>
            <p:ph idx="1" type="body"/>
          </p:nvPr>
        </p:nvSpPr>
        <p:spPr>
          <a:xfrm>
            <a:off x="311700" y="3369225"/>
            <a:ext cx="8520600" cy="12819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9" name="Google Shape;79;p11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g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2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g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bg>
      <p:bgPr>
        <a:solidFill>
          <a:schemeClr val="dk1"/>
        </a:solidFill>
      </p:bgPr>
    </p:bg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oogle Shape;21;p3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22" name="Google Shape;22;p3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" name="Google Shape;23;p3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p3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Google Shape;25;p3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" name="Google Shape;26;p3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7" name="Google Shape;27;p3"/>
          <p:cNvSpPr txBox="1"/>
          <p:nvPr>
            <p:ph type="title"/>
          </p:nvPr>
        </p:nvSpPr>
        <p:spPr>
          <a:xfrm>
            <a:off x="598100" y="2152347"/>
            <a:ext cx="8222100" cy="83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8" name="Google Shape;28;p3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g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Google Shape;30;p4"/>
          <p:cNvGrpSpPr/>
          <p:nvPr/>
        </p:nvGrpSpPr>
        <p:grpSpPr>
          <a:xfrm>
            <a:off x="0" y="3903669"/>
            <a:ext cx="9144000" cy="1239925"/>
            <a:chOff x="0" y="3903669"/>
            <a:chExt cx="9144000" cy="1239925"/>
          </a:xfrm>
        </p:grpSpPr>
        <p:sp>
          <p:nvSpPr>
            <p:cNvPr id="31" name="Google Shape;31;p4"/>
            <p:cNvSpPr/>
            <p:nvPr/>
          </p:nvSpPr>
          <p:spPr>
            <a:xfrm>
              <a:off x="8154895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Google Shape;32;p4"/>
            <p:cNvSpPr/>
            <p:nvPr/>
          </p:nvSpPr>
          <p:spPr>
            <a:xfrm flipH="1">
              <a:off x="6181163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4"/>
            <p:cNvSpPr/>
            <p:nvPr/>
          </p:nvSpPr>
          <p:spPr>
            <a:xfrm>
              <a:off x="7170274" y="3903669"/>
              <a:ext cx="989100" cy="9879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" name="Google Shape;34;p4"/>
            <p:cNvSpPr/>
            <p:nvPr/>
          </p:nvSpPr>
          <p:spPr>
            <a:xfrm rot="10800000">
              <a:off x="8154757" y="3903682"/>
              <a:ext cx="989100" cy="9879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" name="Google Shape;35;p4"/>
            <p:cNvSpPr/>
            <p:nvPr/>
          </p:nvSpPr>
          <p:spPr>
            <a:xfrm>
              <a:off x="0" y="4891594"/>
              <a:ext cx="9144000" cy="2520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6" name="Google Shape;36;p4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7" name="Google Shape;37;p4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38" name="Google Shape;38;p4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g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5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41" name="Google Shape;41;p5"/>
          <p:cNvSpPr txBox="1"/>
          <p:nvPr>
            <p:ph idx="1" type="body"/>
          </p:nvPr>
        </p:nvSpPr>
        <p:spPr>
          <a:xfrm>
            <a:off x="311700" y="1229975"/>
            <a:ext cx="39999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2" name="Google Shape;42;p5"/>
          <p:cNvSpPr txBox="1"/>
          <p:nvPr>
            <p:ph idx="2" type="body"/>
          </p:nvPr>
        </p:nvSpPr>
        <p:spPr>
          <a:xfrm>
            <a:off x="4832400" y="1229975"/>
            <a:ext cx="39999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3" name="Google Shape;43;p5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g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6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46" name="Google Shape;46;p6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g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9" name="Google Shape;49;p7"/>
          <p:cNvSpPr txBox="1"/>
          <p:nvPr>
            <p:ph idx="1" type="body"/>
          </p:nvPr>
        </p:nvSpPr>
        <p:spPr>
          <a:xfrm>
            <a:off x="311700" y="1465804"/>
            <a:ext cx="2808000" cy="3103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50" name="Google Shape;50;p7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g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accent4"/>
        </a:solidFill>
      </p:bgPr>
    </p:bg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" name="Google Shape;52;p8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53" name="Google Shape;53;p8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" name="Google Shape;54;p8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" name="Google Shape;55;p8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" name="Google Shape;56;p8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" name="Google Shape;57;p8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8" name="Google Shape;58;p8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9" name="Google Shape;59;p8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g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9"/>
          <p:cNvSpPr/>
          <p:nvPr/>
        </p:nvSpPr>
        <p:spPr>
          <a:xfrm>
            <a:off x="4572000" y="-1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62" name="Google Shape;62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63" name="Google Shape;63;p9"/>
          <p:cNvSpPr txBox="1"/>
          <p:nvPr>
            <p:ph type="title"/>
          </p:nvPr>
        </p:nvSpPr>
        <p:spPr>
          <a:xfrm>
            <a:off x="265500" y="1151100"/>
            <a:ext cx="4045200" cy="1564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64" name="Google Shape;64;p9"/>
          <p:cNvSpPr txBox="1"/>
          <p:nvPr>
            <p:ph idx="1" type="subTitle"/>
          </p:nvPr>
        </p:nvSpPr>
        <p:spPr>
          <a:xfrm>
            <a:off x="265500" y="2769001"/>
            <a:ext cx="4045200" cy="12693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65" name="Google Shape;65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6" name="Google Shape;66;p9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g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0"/>
          <p:cNvSpPr txBox="1"/>
          <p:nvPr>
            <p:ph idx="1" type="body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69" name="Google Shape;69;p10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g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geometric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oboto"/>
              <a:buChar char="●"/>
              <a:defRPr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g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6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8.png"/><Relationship Id="rId4" Type="http://schemas.openxmlformats.org/officeDocument/2006/relationships/image" Target="../media/image5.png"/><Relationship Id="rId5" Type="http://schemas.openxmlformats.org/officeDocument/2006/relationships/image" Target="../media/image9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png"/><Relationship Id="rId4" Type="http://schemas.openxmlformats.org/officeDocument/2006/relationships/image" Target="../media/image3.png"/><Relationship Id="rId5" Type="http://schemas.openxmlformats.org/officeDocument/2006/relationships/image" Target="../media/image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7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3"/>
          <p:cNvSpPr txBox="1"/>
          <p:nvPr>
            <p:ph type="ctrTitle"/>
          </p:nvPr>
        </p:nvSpPr>
        <p:spPr>
          <a:xfrm>
            <a:off x="598100" y="899778"/>
            <a:ext cx="8222100" cy="1714200"/>
          </a:xfrm>
          <a:prstGeom prst="rect">
            <a:avLst/>
          </a:prstGeom>
          <a:effectLst>
            <a:outerShdw blurRad="57150" rotWithShape="0" algn="bl" dir="5400000" dist="19050">
              <a:srgbClr val="000000">
                <a:alpha val="84000"/>
              </a:srgbClr>
            </a:outerShdw>
          </a:effectLst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bg"/>
              <a:t>Presentation on Policy Proposal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bg"/>
              <a:t>European Commission</a:t>
            </a:r>
            <a:endParaRPr/>
          </a:p>
        </p:txBody>
      </p:sp>
      <p:sp>
        <p:nvSpPr>
          <p:cNvPr id="87" name="Google Shape;87;p13"/>
          <p:cNvSpPr txBox="1"/>
          <p:nvPr>
            <p:ph idx="1" type="subTitle"/>
          </p:nvPr>
        </p:nvSpPr>
        <p:spPr>
          <a:xfrm>
            <a:off x="460938" y="4018563"/>
            <a:ext cx="82221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bg" sz="2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15/04/2019</a:t>
            </a:r>
            <a:endParaRPr sz="20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bg" sz="2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Charlier F., Hazaryan G., Mainka P., Wiesenthal D</a:t>
            </a:r>
            <a:endParaRPr sz="20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4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bg"/>
              <a:t>Migration policy</a:t>
            </a:r>
            <a:endParaRPr/>
          </a:p>
        </p:txBody>
      </p:sp>
      <p:sp>
        <p:nvSpPr>
          <p:cNvPr id="93" name="Google Shape;93;p14"/>
          <p:cNvSpPr txBox="1"/>
          <p:nvPr>
            <p:ph idx="1" type="body"/>
          </p:nvPr>
        </p:nvSpPr>
        <p:spPr>
          <a:xfrm>
            <a:off x="311700" y="1229975"/>
            <a:ext cx="39999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bg"/>
              <a:t>European Agenda of migration - introduced in 2015</a:t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17500" lvl="0" marL="457200" rtl="0" algn="l">
              <a:spcBef>
                <a:spcPts val="1600"/>
              </a:spcBef>
              <a:spcAft>
                <a:spcPts val="0"/>
              </a:spcAft>
              <a:buSzPts val="1400"/>
              <a:buChar char="●"/>
            </a:pPr>
            <a:r>
              <a:rPr lang="bg"/>
              <a:t>European Asylum Support office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➔"/>
            </a:pPr>
            <a:r>
              <a:rPr lang="bg"/>
              <a:t>Common European Asylum System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➔"/>
            </a:pPr>
            <a:r>
              <a:rPr lang="bg"/>
              <a:t>European Board and Coast Guard agency </a:t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9144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13716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9144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14"/>
          <p:cNvSpPr txBox="1"/>
          <p:nvPr>
            <p:ph idx="2" type="body"/>
          </p:nvPr>
        </p:nvSpPr>
        <p:spPr>
          <a:xfrm>
            <a:off x="4832400" y="1229975"/>
            <a:ext cx="39999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bg"/>
              <a:t>When the migration crisis has started:</a:t>
            </a:r>
            <a:endParaRPr b="1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bg"/>
              <a:t>Arrangements has been signed </a:t>
            </a:r>
            <a:endParaRPr/>
          </a:p>
          <a:p>
            <a:pPr indent="-317500" lvl="0" marL="457200" rtl="0" algn="l">
              <a:spcBef>
                <a:spcPts val="1600"/>
              </a:spcBef>
              <a:spcAft>
                <a:spcPts val="0"/>
              </a:spcAft>
              <a:buSzPts val="1400"/>
              <a:buChar char="➔"/>
            </a:pPr>
            <a:r>
              <a:rPr lang="bg"/>
              <a:t>Decrease of migrants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bg"/>
              <a:t>Problem:</a:t>
            </a:r>
            <a:endParaRPr b="1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bg"/>
              <a:t>The European Asylum system has its limitations</a:t>
            </a:r>
            <a:endParaRPr/>
          </a:p>
        </p:txBody>
      </p:sp>
      <p:pic>
        <p:nvPicPr>
          <p:cNvPr id="95" name="Google Shape;95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166152" y="1718425"/>
            <a:ext cx="666175" cy="345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5"/>
          <p:cNvSpPr txBox="1"/>
          <p:nvPr>
            <p:ph type="title"/>
          </p:nvPr>
        </p:nvSpPr>
        <p:spPr>
          <a:xfrm>
            <a:off x="400400" y="410000"/>
            <a:ext cx="84318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bg"/>
              <a:t>Proposal 1: European Union Asylum agency</a:t>
            </a:r>
            <a:endParaRPr/>
          </a:p>
        </p:txBody>
      </p:sp>
      <p:sp>
        <p:nvSpPr>
          <p:cNvPr id="101" name="Google Shape;101;p15"/>
          <p:cNvSpPr txBox="1"/>
          <p:nvPr/>
        </p:nvSpPr>
        <p:spPr>
          <a:xfrm>
            <a:off x="985575" y="1355175"/>
            <a:ext cx="7037400" cy="334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02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Font typeface="Times New Roman"/>
              <a:buChar char="-"/>
            </a:pPr>
            <a:r>
              <a:rPr lang="bg" sz="1600">
                <a:latin typeface="Times New Roman"/>
                <a:ea typeface="Times New Roman"/>
                <a:cs typeface="Times New Roman"/>
                <a:sym typeface="Times New Roman"/>
              </a:rPr>
              <a:t>A full operational support on asylum procedures - provide support activities to Member States</a:t>
            </a:r>
            <a:endParaRPr sz="16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02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Font typeface="Times New Roman"/>
              <a:buChar char="-"/>
            </a:pPr>
            <a:r>
              <a:rPr lang="bg" sz="1600">
                <a:latin typeface="Times New Roman"/>
                <a:ea typeface="Times New Roman"/>
                <a:cs typeface="Times New Roman"/>
                <a:sym typeface="Times New Roman"/>
              </a:rPr>
              <a:t>Joint EU migration management - experts coming from the European Border and Coast Guard Agency, EU Agency for Asylum, Europol</a:t>
            </a:r>
            <a:endParaRPr sz="16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02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Font typeface="Times New Roman"/>
              <a:buChar char="-"/>
            </a:pPr>
            <a:r>
              <a:rPr lang="bg" sz="1600">
                <a:latin typeface="Times New Roman"/>
                <a:ea typeface="Times New Roman"/>
                <a:cs typeface="Times New Roman"/>
                <a:sym typeface="Times New Roman"/>
              </a:rPr>
              <a:t>Increased financial means - a budget of €1.25 billion</a:t>
            </a:r>
            <a:endParaRPr sz="16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02" name="Google Shape;102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1275" y="1355175"/>
            <a:ext cx="733425" cy="885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22225" y="2194625"/>
            <a:ext cx="771525" cy="752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" name="Google Shape;104;p1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22225" y="3070300"/>
            <a:ext cx="771525" cy="771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6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bg"/>
              <a:t>Alternative to the EU Asylum agency - External hotspots</a:t>
            </a:r>
            <a:endParaRPr/>
          </a:p>
        </p:txBody>
      </p:sp>
      <p:sp>
        <p:nvSpPr>
          <p:cNvPr id="110" name="Google Shape;110;p16"/>
          <p:cNvSpPr txBox="1"/>
          <p:nvPr/>
        </p:nvSpPr>
        <p:spPr>
          <a:xfrm>
            <a:off x="446600" y="1678575"/>
            <a:ext cx="8238900" cy="307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1" name="Google Shape;111;p16"/>
          <p:cNvSpPr txBox="1"/>
          <p:nvPr>
            <p:ph idx="1" type="body"/>
          </p:nvPr>
        </p:nvSpPr>
        <p:spPr>
          <a:xfrm>
            <a:off x="311700" y="1678575"/>
            <a:ext cx="3999900" cy="289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bg" u="sng"/>
              <a:t>Good solution because:</a:t>
            </a:r>
            <a:endParaRPr b="1" u="sng"/>
          </a:p>
          <a:p>
            <a:pPr indent="-317500" lvl="0" marL="457200" rtl="0" algn="just">
              <a:spcBef>
                <a:spcPts val="1600"/>
              </a:spcBef>
              <a:spcAft>
                <a:spcPts val="0"/>
              </a:spcAft>
              <a:buSzPts val="1400"/>
              <a:buChar char="-"/>
            </a:pPr>
            <a:r>
              <a:rPr lang="bg">
                <a:solidFill>
                  <a:srgbClr val="000000"/>
                </a:solidFill>
              </a:rPr>
              <a:t>would make the Mediterranean route useless</a:t>
            </a:r>
            <a:endParaRPr>
              <a:solidFill>
                <a:srgbClr val="000000"/>
              </a:solidFill>
            </a:endParaRPr>
          </a:p>
          <a:p>
            <a:pPr indent="0" lvl="0" marL="45720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  <a:p>
            <a:pPr indent="-317500" lvl="0" marL="457200" rtl="0" algn="just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-"/>
            </a:pPr>
            <a:r>
              <a:rPr lang="bg">
                <a:solidFill>
                  <a:srgbClr val="000000"/>
                </a:solidFill>
              </a:rPr>
              <a:t>would release the pressure on EU external borders and facilitate the ‘return policy’</a:t>
            </a:r>
            <a:endParaRPr>
              <a:solidFill>
                <a:srgbClr val="000000"/>
              </a:solidFill>
            </a:endParaRPr>
          </a:p>
          <a:p>
            <a:pPr indent="0" lvl="0" marL="45720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bg">
                <a:solidFill>
                  <a:srgbClr val="000000"/>
                </a:solidFill>
              </a:rPr>
              <a:t> </a:t>
            </a:r>
            <a:endParaRPr>
              <a:solidFill>
                <a:srgbClr val="000000"/>
              </a:solidFill>
            </a:endParaRPr>
          </a:p>
          <a:p>
            <a:pPr indent="-317500" lvl="0" marL="457200" rtl="0" algn="just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-"/>
            </a:pPr>
            <a:r>
              <a:rPr lang="bg">
                <a:solidFill>
                  <a:srgbClr val="000000"/>
                </a:solidFill>
              </a:rPr>
              <a:t>Proactive and orderly policy instead of reactive and crisis-led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112" name="Google Shape;112;p16"/>
          <p:cNvSpPr txBox="1"/>
          <p:nvPr>
            <p:ph idx="2" type="body"/>
          </p:nvPr>
        </p:nvSpPr>
        <p:spPr>
          <a:xfrm>
            <a:off x="4832400" y="1678775"/>
            <a:ext cx="3999900" cy="289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bg" u="sng"/>
              <a:t>Bad solution because:</a:t>
            </a:r>
            <a:endParaRPr b="1" u="sng"/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bg"/>
              <a:t> </a:t>
            </a:r>
            <a:r>
              <a:rPr lang="bg"/>
              <a:t>No support from the neighbouring countries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bg"/>
              <a:t>Significant financial support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bg"/>
              <a:t>Scaling up the EU resettlement program is complicated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bg"/>
              <a:t>Legal issues</a:t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17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bg"/>
              <a:t>Proposal 2: Refugee distribution </a:t>
            </a:r>
            <a:endParaRPr/>
          </a:p>
        </p:txBody>
      </p:sp>
      <p:sp>
        <p:nvSpPr>
          <p:cNvPr id="118" name="Google Shape;118;p17"/>
          <p:cNvSpPr txBox="1"/>
          <p:nvPr>
            <p:ph idx="1" type="body"/>
          </p:nvPr>
        </p:nvSpPr>
        <p:spPr>
          <a:xfrm>
            <a:off x="311700" y="1229975"/>
            <a:ext cx="39999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bg"/>
              <a:t>Dublin regulation system has failed </a:t>
            </a:r>
            <a:endParaRPr b="1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bg"/>
              <a:t>     Refusal of the quota system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bg"/>
              <a:t>What has to be done?</a:t>
            </a:r>
            <a:endParaRPr b="1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bg"/>
              <a:t>     Ensure solidarity 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119" name="Google Shape;119;p17"/>
          <p:cNvSpPr txBox="1"/>
          <p:nvPr>
            <p:ph idx="2" type="body"/>
          </p:nvPr>
        </p:nvSpPr>
        <p:spPr>
          <a:xfrm>
            <a:off x="4943300" y="2571750"/>
            <a:ext cx="2171400" cy="1832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bg"/>
              <a:t>What we propose:</a:t>
            </a:r>
            <a:endParaRPr b="1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bg"/>
              <a:t>Sharing based on the voluntariness of the Member States and financial solidarity </a:t>
            </a:r>
            <a:r>
              <a:rPr lang="bg"/>
              <a:t>through</a:t>
            </a:r>
            <a:r>
              <a:rPr lang="bg"/>
              <a:t> the MFF</a:t>
            </a:r>
            <a:endParaRPr/>
          </a:p>
        </p:txBody>
      </p:sp>
      <p:pic>
        <p:nvPicPr>
          <p:cNvPr id="120" name="Google Shape;120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flipH="1" rot="10800000">
            <a:off x="90800" y="1712189"/>
            <a:ext cx="463600" cy="3773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21" name="Google Shape;121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90800" y="2571750"/>
            <a:ext cx="463600" cy="377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2" name="Google Shape;122;p1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161973" y="1229975"/>
            <a:ext cx="1243098" cy="1341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8"/>
          <p:cNvSpPr txBox="1"/>
          <p:nvPr>
            <p:ph type="title"/>
          </p:nvPr>
        </p:nvSpPr>
        <p:spPr>
          <a:xfrm>
            <a:off x="265500" y="1151100"/>
            <a:ext cx="4045200" cy="1564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bg"/>
              <a:t>Proposal 3: The rule of law</a:t>
            </a:r>
            <a:endParaRPr/>
          </a:p>
        </p:txBody>
      </p:sp>
      <p:sp>
        <p:nvSpPr>
          <p:cNvPr id="128" name="Google Shape;128;p18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bg"/>
              <a:t>The rule of law - fundamental for the EU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bg"/>
              <a:t>Problem:</a:t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➔"/>
            </a:pPr>
            <a:r>
              <a:rPr lang="bg"/>
              <a:t>Disagreements between Hungary/Poland, the other EU Members and the European Commission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129" name="Google Shape;129;p18"/>
          <p:cNvSpPr txBox="1"/>
          <p:nvPr>
            <p:ph idx="1" type="subTitle"/>
          </p:nvPr>
        </p:nvSpPr>
        <p:spPr>
          <a:xfrm>
            <a:off x="265500" y="2769001"/>
            <a:ext cx="4045200" cy="126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30" name="Google Shape;130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14850" y="2769000"/>
            <a:ext cx="1269300" cy="1269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19"/>
          <p:cNvSpPr txBox="1"/>
          <p:nvPr>
            <p:ph type="title"/>
          </p:nvPr>
        </p:nvSpPr>
        <p:spPr>
          <a:xfrm>
            <a:off x="265500" y="1151100"/>
            <a:ext cx="4045200" cy="1564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bg"/>
              <a:t>What do we propose?</a:t>
            </a:r>
            <a:endParaRPr/>
          </a:p>
        </p:txBody>
      </p:sp>
      <p:sp>
        <p:nvSpPr>
          <p:cNvPr id="136" name="Google Shape;136;p19"/>
          <p:cNvSpPr txBox="1"/>
          <p:nvPr>
            <p:ph idx="1" type="subTitle"/>
          </p:nvPr>
        </p:nvSpPr>
        <p:spPr>
          <a:xfrm>
            <a:off x="265500" y="2769001"/>
            <a:ext cx="4045200" cy="126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7" name="Google Shape;137;p19"/>
          <p:cNvSpPr txBox="1"/>
          <p:nvPr>
            <p:ph idx="2" type="body"/>
          </p:nvPr>
        </p:nvSpPr>
        <p:spPr>
          <a:xfrm>
            <a:off x="4974100" y="393900"/>
            <a:ext cx="3665100" cy="3742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bg">
                <a:solidFill>
                  <a:srgbClr val="FFFFFF"/>
                </a:solidFill>
              </a:rPr>
              <a:t>1/ To rely on existing regulations - article 7 of TEU procedure and infringement procedure under article 258</a:t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bg">
                <a:solidFill>
                  <a:srgbClr val="FFFFFF"/>
                </a:solidFill>
              </a:rPr>
              <a:t>2/ Completion of the already existing possibilities</a:t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FFFFFF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bg">
                <a:solidFill>
                  <a:srgbClr val="FFFFFF"/>
                </a:solidFill>
              </a:rPr>
              <a:t>3/ Strengthening of accountability for compliance with the rule of law and enforcement  options</a:t>
            </a:r>
            <a:r>
              <a:rPr b="1" lang="bg">
                <a:solidFill>
                  <a:srgbClr val="FFFFFF"/>
                </a:solidFill>
              </a:rPr>
              <a:t> </a:t>
            </a:r>
            <a:r>
              <a:rPr lang="bg">
                <a:solidFill>
                  <a:srgbClr val="FFFFFF"/>
                </a:solidFill>
              </a:rPr>
              <a:t>- conditionality of receiving the EU funds </a:t>
            </a: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0"/>
          <p:cNvSpPr txBox="1"/>
          <p:nvPr>
            <p:ph type="title"/>
          </p:nvPr>
        </p:nvSpPr>
        <p:spPr>
          <a:xfrm>
            <a:off x="598100" y="2152347"/>
            <a:ext cx="8222100" cy="83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bg"/>
              <a:t>Questions?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Geometric">
  <a:themeElements>
    <a:clrScheme name="Geometric">
      <a:dk1>
        <a:srgbClr val="2A3990"/>
      </a:dk1>
      <a:lt1>
        <a:srgbClr val="FFFFFF"/>
      </a:lt1>
      <a:dk2>
        <a:srgbClr val="434343"/>
      </a:dk2>
      <a:lt2>
        <a:srgbClr val="999999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F06292"/>
      </a:hlink>
      <a:folHlink>
        <a:srgbClr val="F062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