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58" r:id="rId4"/>
    <p:sldId id="259" r:id="rId5"/>
    <p:sldId id="261"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60992-AFBB-4727-B522-C0F16E8D7401}" type="datetimeFigureOut">
              <a:rPr lang="cs-CZ" smtClean="0"/>
              <a:t>23.08.2024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4BD01-A52F-494C-958B-38E2B9C24C88}" type="slidenum">
              <a:rPr lang="cs-CZ" smtClean="0"/>
              <a:t>‹#›</a:t>
            </a:fld>
            <a:endParaRPr lang="cs-CZ"/>
          </a:p>
        </p:txBody>
      </p:sp>
    </p:spTree>
    <p:extLst>
      <p:ext uri="{BB962C8B-B14F-4D97-AF65-F5344CB8AC3E}">
        <p14:creationId xmlns:p14="http://schemas.microsoft.com/office/powerpoint/2010/main" val="137549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CB4BD01-A52F-494C-958B-38E2B9C24C88}" type="slidenum">
              <a:rPr lang="cs-CZ" smtClean="0"/>
              <a:t>2</a:t>
            </a:fld>
            <a:endParaRPr lang="cs-CZ"/>
          </a:p>
        </p:txBody>
      </p:sp>
    </p:spTree>
    <p:extLst>
      <p:ext uri="{BB962C8B-B14F-4D97-AF65-F5344CB8AC3E}">
        <p14:creationId xmlns:p14="http://schemas.microsoft.com/office/powerpoint/2010/main" val="118672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C2FBE-96EB-302A-EA9E-590A03F9A29D}"/>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9685743D-CCB3-8D8C-6D99-EF872236A4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816A4C8-7BD4-7859-532F-87646420F39D}"/>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0E7E4B56-57C2-ED9A-1FBF-EEA6370205C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D51CA8-0DB1-EE1C-1857-ACD876D57689}"/>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126235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9D256-882D-B457-0F5E-3892FC648B5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2B514C0-CA0F-CEFB-0850-53AE3658A6C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87E4E1-D87E-DF86-E9B2-7E72C769E1DB}"/>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340C1A31-B2DA-77AE-E293-EF9FF9EC8A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1852E58-E8D4-83ED-6E37-507848A0A9BE}"/>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325043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F1DEF68-5F56-ABB8-7DF9-6E4CE1190A03}"/>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12DAA23-8FD2-FF68-C982-7BBA717D7471}"/>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AD006F-7013-5DD9-B1C7-3C7AC2D4C160}"/>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07BA54AF-9212-1835-BCB6-320C967459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9C969E-32AC-7426-AD69-D0644250E1F6}"/>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147519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0E353A-D994-3B34-BB33-FD1AC41886F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2C208B5-4E03-9A39-E859-4F3021B99E5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A9E5A4-4125-1DCF-589D-68D95A95B5EA}"/>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360A4A8B-652B-B3E7-8D49-FB574CFE74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DECD49-314A-2B3B-6187-C30557102412}"/>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30752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7666D9-404C-26C7-96EC-42D76B9373BA}"/>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2BC8ACD6-4BCB-9C3D-2DAB-1D48ACB1DD2B}"/>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F079446-DC24-6083-C5A1-5F61BBFDB46E}"/>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630FE71B-A531-210F-2805-EB15E3F4254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8A9252-F75A-3B61-8202-6526C1AF36C6}"/>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34105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21501A-1F31-C4A3-B1ED-E38D6AD4168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5A1F66D-F7B6-ADE8-04EE-D3B70EF9411F}"/>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7787860-B3B3-2358-05A7-CA3DFF9B258F}"/>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E1F9D10-F7A0-9BFE-06DF-D4E1A9164FA4}"/>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6" name="Zástupný symbol pro zápatí 5">
            <a:extLst>
              <a:ext uri="{FF2B5EF4-FFF2-40B4-BE49-F238E27FC236}">
                <a16:creationId xmlns:a16="http://schemas.microsoft.com/office/drawing/2014/main" id="{DF518A40-0184-5995-D45F-56607BFCCB1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6D0731B-9149-65A3-48A2-A66CC3B40DFC}"/>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95643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FCCCB1-4FFF-33D7-9516-80A3F006BDA4}"/>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EA89523-2F79-6332-6C9B-BC8A86C8D6D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77A366F-A22C-43CF-7FCC-405130D8120A}"/>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1D2F246-6FA8-F8D0-8E17-60477BF0661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5051F10-8996-916F-3BC7-59AA22B96995}"/>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8D50CCC-4974-2FB0-85FA-B4E2B765EA06}"/>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8" name="Zástupný symbol pro zápatí 7">
            <a:extLst>
              <a:ext uri="{FF2B5EF4-FFF2-40B4-BE49-F238E27FC236}">
                <a16:creationId xmlns:a16="http://schemas.microsoft.com/office/drawing/2014/main" id="{C9489EA9-0E47-B756-4DFF-631A24EE86F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AE5473B-C302-843F-53AE-67B1555DCEE4}"/>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118113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776FD-D724-E3AD-EB64-41A691AFE14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6C56664-82AD-34C2-CE65-6C19706493A0}"/>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4" name="Zástupný symbol pro zápatí 3">
            <a:extLst>
              <a:ext uri="{FF2B5EF4-FFF2-40B4-BE49-F238E27FC236}">
                <a16:creationId xmlns:a16="http://schemas.microsoft.com/office/drawing/2014/main" id="{D1B3F2A9-CBA1-0067-0C49-37A7C68E18D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128C04A-3905-E9B0-81B2-0E7182E62A85}"/>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112706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AB7A2D8-0BF5-14ED-B439-392286FD6728}"/>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3" name="Zástupný symbol pro zápatí 2">
            <a:extLst>
              <a:ext uri="{FF2B5EF4-FFF2-40B4-BE49-F238E27FC236}">
                <a16:creationId xmlns:a16="http://schemas.microsoft.com/office/drawing/2014/main" id="{40E426BD-84E1-CE53-2C86-5285C744FA6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5808DA1-2C74-6E20-1FA0-7C6945CC0B1D}"/>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376703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797240-2E84-06D0-225B-4B681FBAA6A0}"/>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0592D5D5-1296-B0CF-2747-A251A4ADCBF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966A4DB-4D32-5D66-A77F-4C27E152CBB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E3DA397-3F74-B347-C492-0737E863F483}"/>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6" name="Zástupný symbol pro zápatí 5">
            <a:extLst>
              <a:ext uri="{FF2B5EF4-FFF2-40B4-BE49-F238E27FC236}">
                <a16:creationId xmlns:a16="http://schemas.microsoft.com/office/drawing/2014/main" id="{590566EF-A006-1D49-72DB-8824BFDB39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DDEDFA2-29C0-98D5-512A-9D0143EF82A8}"/>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129191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05C504-0D35-3A42-3B9F-B5F0B6DCF98E}"/>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D9C13E40-824B-A7A0-1BCE-BFB3A1F401D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19DBAEE7-EF9D-E1CE-357F-8716D0893D6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389FF58-8714-C614-04D6-21F134618EF9}"/>
              </a:ext>
            </a:extLst>
          </p:cNvPr>
          <p:cNvSpPr>
            <a:spLocks noGrp="1"/>
          </p:cNvSpPr>
          <p:nvPr>
            <p:ph type="dt" sz="half" idx="10"/>
          </p:nvPr>
        </p:nvSpPr>
        <p:spPr/>
        <p:txBody>
          <a:bodyPr/>
          <a:lstStyle/>
          <a:p>
            <a:fld id="{248D60CB-F97F-43C4-B9EE-FF8A3B409F75}" type="datetimeFigureOut">
              <a:rPr lang="cs-CZ" smtClean="0"/>
              <a:t>23.08.2024</a:t>
            </a:fld>
            <a:endParaRPr lang="cs-CZ"/>
          </a:p>
        </p:txBody>
      </p:sp>
      <p:sp>
        <p:nvSpPr>
          <p:cNvPr id="6" name="Zástupný symbol pro zápatí 5">
            <a:extLst>
              <a:ext uri="{FF2B5EF4-FFF2-40B4-BE49-F238E27FC236}">
                <a16:creationId xmlns:a16="http://schemas.microsoft.com/office/drawing/2014/main" id="{D086D01B-A00A-DFFE-3F8B-D2992445728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9094F43-E56D-BBC1-F707-1F49C40098BF}"/>
              </a:ext>
            </a:extLst>
          </p:cNvPr>
          <p:cNvSpPr>
            <a:spLocks noGrp="1"/>
          </p:cNvSpPr>
          <p:nvPr>
            <p:ph type="sldNum" sz="quarter" idx="12"/>
          </p:nvPr>
        </p:nvSpPr>
        <p:spPr/>
        <p:txBody>
          <a:bodyPr/>
          <a:lstStyle/>
          <a:p>
            <a:fld id="{4C6F6876-10FB-4ABE-AC57-6F77D1E36AF3}" type="slidenum">
              <a:rPr lang="cs-CZ" smtClean="0"/>
              <a:t>‹#›</a:t>
            </a:fld>
            <a:endParaRPr lang="cs-CZ"/>
          </a:p>
        </p:txBody>
      </p:sp>
    </p:spTree>
    <p:extLst>
      <p:ext uri="{BB962C8B-B14F-4D97-AF65-F5344CB8AC3E}">
        <p14:creationId xmlns:p14="http://schemas.microsoft.com/office/powerpoint/2010/main" val="3897319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E8E1FC2-2F4D-DED0-62D8-6332110D6A6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128E6A5-FBB7-0810-5E75-01655CAE2C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5BEFC4-3E36-1E45-7AD5-D8DDA435DBA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248D60CB-F97F-43C4-B9EE-FF8A3B409F75}" type="datetimeFigureOut">
              <a:rPr lang="cs-CZ" smtClean="0"/>
              <a:t>23.08.2024</a:t>
            </a:fld>
            <a:endParaRPr lang="cs-CZ"/>
          </a:p>
        </p:txBody>
      </p:sp>
      <p:sp>
        <p:nvSpPr>
          <p:cNvPr id="5" name="Zástupný symbol pro zápatí 4">
            <a:extLst>
              <a:ext uri="{FF2B5EF4-FFF2-40B4-BE49-F238E27FC236}">
                <a16:creationId xmlns:a16="http://schemas.microsoft.com/office/drawing/2014/main" id="{D53558A4-8E9D-9E11-8EA5-3E9C65C1674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8DDB950B-2A8C-A724-07AE-677EEA9B352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4C6F6876-10FB-4ABE-AC57-6F77D1E36AF3}" type="slidenum">
              <a:rPr lang="cs-CZ" smtClean="0"/>
              <a:t>‹#›</a:t>
            </a:fld>
            <a:endParaRPr lang="cs-CZ"/>
          </a:p>
        </p:txBody>
      </p:sp>
    </p:spTree>
    <p:extLst>
      <p:ext uri="{BB962C8B-B14F-4D97-AF65-F5344CB8AC3E}">
        <p14:creationId xmlns:p14="http://schemas.microsoft.com/office/powerpoint/2010/main" val="14271934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700" y="3984"/>
            <a:ext cx="7032474"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0" y="3985"/>
            <a:ext cx="7329573"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Nadpis 1"/>
          <p:cNvSpPr>
            <a:spLocks noGrp="1"/>
          </p:cNvSpPr>
          <p:nvPr>
            <p:ph type="ctrTitle"/>
          </p:nvPr>
        </p:nvSpPr>
        <p:spPr>
          <a:xfrm>
            <a:off x="2627048" y="1542402"/>
            <a:ext cx="3890131" cy="2387918"/>
          </a:xfrm>
        </p:spPr>
        <p:txBody>
          <a:bodyPr anchor="b">
            <a:normAutofit/>
          </a:bodyPr>
          <a:lstStyle/>
          <a:p>
            <a:r>
              <a:rPr lang="cs-CZ">
                <a:solidFill>
                  <a:schemeClr val="tx2"/>
                </a:solidFill>
              </a:rPr>
              <a:t>Tourism Marketing</a:t>
            </a:r>
          </a:p>
        </p:txBody>
      </p:sp>
      <p:sp>
        <p:nvSpPr>
          <p:cNvPr id="3" name="Podnadpis 2"/>
          <p:cNvSpPr>
            <a:spLocks noGrp="1"/>
          </p:cNvSpPr>
          <p:nvPr>
            <p:ph type="subTitle" idx="1"/>
          </p:nvPr>
        </p:nvSpPr>
        <p:spPr>
          <a:xfrm>
            <a:off x="2626601" y="4001587"/>
            <a:ext cx="3891025" cy="682079"/>
          </a:xfrm>
        </p:spPr>
        <p:txBody>
          <a:bodyPr>
            <a:normAutofit/>
          </a:bodyPr>
          <a:lstStyle/>
          <a:p>
            <a:r>
              <a:rPr lang="cs-CZ" sz="1700" dirty="0" err="1">
                <a:solidFill>
                  <a:schemeClr val="tx2"/>
                </a:solidFill>
              </a:rPr>
              <a:t>How</a:t>
            </a:r>
            <a:r>
              <a:rPr lang="cs-CZ" sz="1700" dirty="0">
                <a:solidFill>
                  <a:schemeClr val="tx2"/>
                </a:solidFill>
              </a:rPr>
              <a:t> to </a:t>
            </a:r>
            <a:r>
              <a:rPr lang="cs-CZ" sz="1700" dirty="0" err="1">
                <a:solidFill>
                  <a:schemeClr val="tx2"/>
                </a:solidFill>
              </a:rPr>
              <a:t>promote</a:t>
            </a:r>
            <a:r>
              <a:rPr lang="cs-CZ" sz="1700" dirty="0">
                <a:solidFill>
                  <a:schemeClr val="tx2"/>
                </a:solidFill>
              </a:rPr>
              <a:t>….</a:t>
            </a:r>
          </a:p>
          <a:p>
            <a:r>
              <a:rPr lang="cs-CZ" sz="1700" dirty="0">
                <a:solidFill>
                  <a:schemeClr val="tx2"/>
                </a:solidFill>
              </a:rPr>
              <a:t>Petra Koudelková</a:t>
            </a:r>
          </a:p>
          <a:p>
            <a:endParaRPr lang="cs-CZ" sz="1700" dirty="0">
              <a:solidFill>
                <a:schemeClr val="tx2"/>
              </a:solidFill>
            </a:endParaRP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4155"/>
            <a:ext cx="1886210"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264295" y="4683666"/>
            <a:ext cx="1886211"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9086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dirty="0"/>
              <a:t>Promotion of Restaurant </a:t>
            </a:r>
          </a:p>
        </p:txBody>
      </p:sp>
      <p:sp>
        <p:nvSpPr>
          <p:cNvPr id="3" name="Zástupný symbol pro obsah 2"/>
          <p:cNvSpPr>
            <a:spLocks noGrp="1"/>
          </p:cNvSpPr>
          <p:nvPr>
            <p:ph sz="half" idx="1"/>
          </p:nvPr>
        </p:nvSpPr>
        <p:spPr/>
        <p:txBody>
          <a:bodyPr>
            <a:normAutofit/>
          </a:bodyPr>
          <a:lstStyle/>
          <a:p>
            <a:r>
              <a:rPr lang="en-US" dirty="0"/>
              <a:t>Web – necessity in hotel restaurant</a:t>
            </a:r>
          </a:p>
          <a:p>
            <a:pPr lvl="1"/>
            <a:r>
              <a:rPr lang="en-US" dirty="0"/>
              <a:t>Text: short</a:t>
            </a:r>
          </a:p>
          <a:p>
            <a:pPr lvl="1"/>
            <a:r>
              <a:rPr lang="en-US" dirty="0"/>
              <a:t>Pictures: many</a:t>
            </a:r>
          </a:p>
          <a:p>
            <a:pPr lvl="1"/>
            <a:r>
              <a:rPr lang="en-US" dirty="0"/>
              <a:t>Language mutation</a:t>
            </a:r>
          </a:p>
          <a:p>
            <a:r>
              <a:rPr lang="en-US" dirty="0"/>
              <a:t>Social media</a:t>
            </a:r>
          </a:p>
          <a:p>
            <a:pPr lvl="1"/>
            <a:r>
              <a:rPr lang="en-US" dirty="0"/>
              <a:t>Facebook(menu)</a:t>
            </a:r>
          </a:p>
          <a:p>
            <a:pPr lvl="1"/>
            <a:r>
              <a:rPr lang="en-US" dirty="0" err="1"/>
              <a:t>linkedIn</a:t>
            </a:r>
            <a:r>
              <a:rPr lang="en-US" dirty="0"/>
              <a:t> – not necessary</a:t>
            </a:r>
          </a:p>
          <a:p>
            <a:pPr lvl="1"/>
            <a:r>
              <a:rPr lang="en-US" dirty="0"/>
              <a:t>Gastro portals</a:t>
            </a:r>
          </a:p>
          <a:p>
            <a:pPr lvl="1"/>
            <a:r>
              <a:rPr lang="en-US" dirty="0"/>
              <a:t>Clear and nice view of the building</a:t>
            </a:r>
          </a:p>
        </p:txBody>
      </p:sp>
      <p:sp>
        <p:nvSpPr>
          <p:cNvPr id="4" name="Zástupný symbol pro obsah 3"/>
          <p:cNvSpPr>
            <a:spLocks noGrp="1"/>
          </p:cNvSpPr>
          <p:nvPr>
            <p:ph sz="half" idx="2"/>
          </p:nvPr>
        </p:nvSpPr>
        <p:spPr/>
        <p:txBody>
          <a:bodyPr>
            <a:normAutofit/>
          </a:bodyPr>
          <a:lstStyle/>
          <a:p>
            <a:r>
              <a:rPr lang="en-US" dirty="0"/>
              <a:t>Local advertisement-</a:t>
            </a:r>
          </a:p>
          <a:p>
            <a:pPr lvl="1"/>
            <a:r>
              <a:rPr lang="en-US" dirty="0"/>
              <a:t>Leaflets</a:t>
            </a:r>
          </a:p>
          <a:p>
            <a:pPr lvl="1"/>
            <a:r>
              <a:rPr lang="en-US" dirty="0"/>
              <a:t>WOM</a:t>
            </a:r>
          </a:p>
          <a:p>
            <a:pPr lvl="1"/>
            <a:r>
              <a:rPr lang="en-US" dirty="0"/>
              <a:t>Vouchers (sales, gifts, </a:t>
            </a:r>
            <a:r>
              <a:rPr lang="en-US" dirty="0" err="1"/>
              <a:t>etc</a:t>
            </a:r>
            <a:r>
              <a:rPr lang="en-US" dirty="0"/>
              <a:t>) </a:t>
            </a:r>
          </a:p>
          <a:p>
            <a:r>
              <a:rPr lang="en-US" dirty="0"/>
              <a:t>Outdoor presentation</a:t>
            </a:r>
          </a:p>
          <a:p>
            <a:pPr lvl="1"/>
            <a:r>
              <a:rPr lang="en-US" dirty="0"/>
              <a:t>Menu </a:t>
            </a:r>
          </a:p>
          <a:p>
            <a:pPr lvl="1"/>
            <a:r>
              <a:rPr lang="en-US" dirty="0"/>
              <a:t>Label</a:t>
            </a:r>
          </a:p>
        </p:txBody>
      </p:sp>
      <p:pic>
        <p:nvPicPr>
          <p:cNvPr id="5" name="Picture 2"/>
          <p:cNvPicPr>
            <a:picLocks noChangeAspect="1"/>
          </p:cNvPicPr>
          <p:nvPr/>
        </p:nvPicPr>
        <p:blipFill>
          <a:blip r:embed="rId3"/>
          <a:stretch>
            <a:fillRect/>
          </a:stretch>
        </p:blipFill>
        <p:spPr>
          <a:xfrm>
            <a:off x="6085350" y="5541124"/>
            <a:ext cx="1753369" cy="1316876"/>
          </a:xfrm>
          <a:prstGeom prst="rect">
            <a:avLst/>
          </a:prstGeom>
        </p:spPr>
      </p:pic>
      <p:pic>
        <p:nvPicPr>
          <p:cNvPr id="6" name="Picture 4"/>
          <p:cNvPicPr>
            <a:picLocks noChangeAspect="1"/>
          </p:cNvPicPr>
          <p:nvPr/>
        </p:nvPicPr>
        <p:blipFill>
          <a:blip r:embed="rId4"/>
          <a:stretch>
            <a:fillRect/>
          </a:stretch>
        </p:blipFill>
        <p:spPr>
          <a:xfrm>
            <a:off x="7838158" y="4470105"/>
            <a:ext cx="1330482" cy="2387895"/>
          </a:xfrm>
          <a:prstGeom prst="rect">
            <a:avLst/>
          </a:prstGeom>
        </p:spPr>
      </p:pic>
      <p:pic>
        <p:nvPicPr>
          <p:cNvPr id="7" name="Picture 3"/>
          <p:cNvPicPr>
            <a:picLocks noChangeAspect="1"/>
          </p:cNvPicPr>
          <p:nvPr/>
        </p:nvPicPr>
        <p:blipFill>
          <a:blip r:embed="rId5"/>
          <a:stretch>
            <a:fillRect/>
          </a:stretch>
        </p:blipFill>
        <p:spPr>
          <a:xfrm>
            <a:off x="395536" y="6063306"/>
            <a:ext cx="3573092" cy="794694"/>
          </a:xfrm>
          <a:prstGeom prst="rect">
            <a:avLst/>
          </a:prstGeom>
        </p:spPr>
      </p:pic>
    </p:spTree>
    <p:extLst>
      <p:ext uri="{BB962C8B-B14F-4D97-AF65-F5344CB8AC3E}">
        <p14:creationId xmlns:p14="http://schemas.microsoft.com/office/powerpoint/2010/main" val="65916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Hotels</a:t>
            </a:r>
            <a:endParaRPr lang="cs-CZ" dirty="0"/>
          </a:p>
        </p:txBody>
      </p:sp>
      <p:sp>
        <p:nvSpPr>
          <p:cNvPr id="3" name="Zástupný symbol pro obsah 2"/>
          <p:cNvSpPr>
            <a:spLocks noGrp="1"/>
          </p:cNvSpPr>
          <p:nvPr>
            <p:ph idx="1"/>
          </p:nvPr>
        </p:nvSpPr>
        <p:spPr/>
        <p:txBody>
          <a:bodyPr>
            <a:normAutofit/>
          </a:bodyPr>
          <a:lstStyle/>
          <a:p>
            <a:r>
              <a:rPr lang="cs-CZ" dirty="0"/>
              <a:t>Web </a:t>
            </a:r>
          </a:p>
          <a:p>
            <a:r>
              <a:rPr lang="cs-CZ" dirty="0"/>
              <a:t>Online media (</a:t>
            </a:r>
            <a:r>
              <a:rPr lang="cs-CZ" dirty="0" err="1"/>
              <a:t>linkedIn</a:t>
            </a:r>
            <a:r>
              <a:rPr lang="cs-CZ" dirty="0"/>
              <a:t>, Facebook, </a:t>
            </a:r>
            <a:r>
              <a:rPr lang="cs-CZ" dirty="0" err="1"/>
              <a:t>Twitter</a:t>
            </a:r>
            <a:r>
              <a:rPr lang="cs-CZ" dirty="0"/>
              <a:t>, Instagram </a:t>
            </a:r>
            <a:r>
              <a:rPr lang="cs-CZ" dirty="0" err="1"/>
              <a:t>or</a:t>
            </a:r>
            <a:r>
              <a:rPr lang="cs-CZ" dirty="0"/>
              <a:t> </a:t>
            </a:r>
            <a:r>
              <a:rPr lang="cs-CZ" dirty="0" err="1"/>
              <a:t>Snapchat</a:t>
            </a:r>
            <a:r>
              <a:rPr lang="cs-CZ" dirty="0"/>
              <a:t>)</a:t>
            </a:r>
          </a:p>
          <a:p>
            <a:r>
              <a:rPr lang="cs-CZ" dirty="0"/>
              <a:t>Online </a:t>
            </a:r>
            <a:r>
              <a:rPr lang="cs-CZ" dirty="0" err="1"/>
              <a:t>catalogues</a:t>
            </a:r>
            <a:endParaRPr lang="cs-CZ" dirty="0"/>
          </a:p>
          <a:p>
            <a:r>
              <a:rPr lang="cs-CZ" dirty="0"/>
              <a:t>Invest to </a:t>
            </a:r>
            <a:r>
              <a:rPr lang="cs-CZ" dirty="0" err="1"/>
              <a:t>booking</a:t>
            </a:r>
            <a:r>
              <a:rPr lang="cs-CZ" dirty="0"/>
              <a:t> </a:t>
            </a:r>
            <a:r>
              <a:rPr lang="cs-CZ" dirty="0" err="1"/>
              <a:t>portal</a:t>
            </a:r>
            <a:r>
              <a:rPr lang="cs-CZ" dirty="0"/>
              <a:t>: Booking.com, </a:t>
            </a:r>
            <a:r>
              <a:rPr lang="cs-CZ" dirty="0" err="1"/>
              <a:t>TripAdvisory</a:t>
            </a:r>
            <a:r>
              <a:rPr lang="cs-CZ" dirty="0"/>
              <a:t> and </a:t>
            </a:r>
            <a:r>
              <a:rPr lang="cs-CZ" dirty="0" err="1"/>
              <a:t>similar</a:t>
            </a:r>
            <a:r>
              <a:rPr lang="cs-CZ" dirty="0"/>
              <a:t> </a:t>
            </a:r>
            <a:r>
              <a:rPr lang="cs-CZ" dirty="0" err="1"/>
              <a:t>servers</a:t>
            </a:r>
            <a:endParaRPr lang="cs-CZ" dirty="0"/>
          </a:p>
          <a:p>
            <a:endParaRPr lang="cs-CZ" dirty="0"/>
          </a:p>
          <a:p>
            <a:r>
              <a:rPr lang="cs-CZ" dirty="0" err="1"/>
              <a:t>You</a:t>
            </a:r>
            <a:r>
              <a:rPr lang="cs-CZ" dirty="0"/>
              <a:t> </a:t>
            </a:r>
            <a:r>
              <a:rPr lang="cs-CZ" dirty="0" err="1"/>
              <a:t>must</a:t>
            </a:r>
            <a:r>
              <a:rPr lang="cs-CZ" dirty="0"/>
              <a:t> </a:t>
            </a:r>
            <a:r>
              <a:rPr lang="cs-CZ" dirty="0" err="1"/>
              <a:t>find</a:t>
            </a:r>
            <a:r>
              <a:rPr lang="cs-CZ" dirty="0"/>
              <a:t> </a:t>
            </a:r>
            <a:r>
              <a:rPr lang="cs-CZ" dirty="0" err="1"/>
              <a:t>Niche</a:t>
            </a:r>
            <a:r>
              <a:rPr lang="cs-CZ" dirty="0"/>
              <a:t> on </a:t>
            </a:r>
            <a:r>
              <a:rPr lang="cs-CZ" dirty="0" err="1"/>
              <a:t>the</a:t>
            </a:r>
            <a:r>
              <a:rPr lang="cs-CZ" dirty="0"/>
              <a:t> market and </a:t>
            </a:r>
            <a:r>
              <a:rPr lang="cs-CZ" dirty="0" err="1"/>
              <a:t>dominate</a:t>
            </a:r>
            <a:r>
              <a:rPr lang="cs-CZ" dirty="0"/>
              <a:t> </a:t>
            </a:r>
            <a:r>
              <a:rPr lang="cs-CZ" dirty="0" err="1"/>
              <a:t>it</a:t>
            </a:r>
            <a:endParaRPr lang="cs-CZ" dirty="0"/>
          </a:p>
          <a:p>
            <a:endParaRPr lang="cs-CZ" dirty="0"/>
          </a:p>
        </p:txBody>
      </p:sp>
      <p:pic>
        <p:nvPicPr>
          <p:cNvPr id="4" name="Picture 2"/>
          <p:cNvPicPr>
            <a:picLocks noChangeAspect="1"/>
          </p:cNvPicPr>
          <p:nvPr/>
        </p:nvPicPr>
        <p:blipFill>
          <a:blip r:embed="rId2"/>
          <a:stretch>
            <a:fillRect/>
          </a:stretch>
        </p:blipFill>
        <p:spPr>
          <a:xfrm>
            <a:off x="5395300" y="0"/>
            <a:ext cx="3748700" cy="2346308"/>
          </a:xfrm>
          <a:prstGeom prst="rect">
            <a:avLst/>
          </a:prstGeom>
        </p:spPr>
      </p:pic>
    </p:spTree>
    <p:extLst>
      <p:ext uri="{BB962C8B-B14F-4D97-AF65-F5344CB8AC3E}">
        <p14:creationId xmlns:p14="http://schemas.microsoft.com/office/powerpoint/2010/main" val="158304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Hotels</a:t>
            </a:r>
            <a:endParaRPr lang="cs-CZ" dirty="0"/>
          </a:p>
        </p:txBody>
      </p:sp>
      <p:sp>
        <p:nvSpPr>
          <p:cNvPr id="3" name="Zástupný symbol pro obsah 2"/>
          <p:cNvSpPr>
            <a:spLocks noGrp="1"/>
          </p:cNvSpPr>
          <p:nvPr>
            <p:ph idx="1"/>
          </p:nvPr>
        </p:nvSpPr>
        <p:spPr/>
        <p:txBody>
          <a:bodyPr>
            <a:normAutofit/>
          </a:bodyPr>
          <a:lstStyle/>
          <a:p>
            <a:r>
              <a:rPr lang="cs-CZ" dirty="0"/>
              <a:t>Content marketing </a:t>
            </a:r>
            <a:r>
              <a:rPr lang="cs-CZ" dirty="0" err="1"/>
              <a:t>for</a:t>
            </a:r>
            <a:r>
              <a:rPr lang="cs-CZ" dirty="0"/>
              <a:t> </a:t>
            </a:r>
            <a:r>
              <a:rPr lang="cs-CZ" dirty="0" err="1"/>
              <a:t>solving</a:t>
            </a:r>
            <a:r>
              <a:rPr lang="cs-CZ" dirty="0"/>
              <a:t> </a:t>
            </a:r>
            <a:r>
              <a:rPr lang="cs-CZ" dirty="0" err="1"/>
              <a:t>problems</a:t>
            </a:r>
            <a:r>
              <a:rPr lang="cs-CZ" dirty="0"/>
              <a:t>: </a:t>
            </a:r>
            <a:r>
              <a:rPr lang="en-US" sz="1700" i="1" dirty="0"/>
              <a:t>Content marketing is one of the best and most effective ways to increase your hotel bookings.</a:t>
            </a:r>
            <a:r>
              <a:rPr lang="en-US" sz="1800" dirty="0">
                <a:solidFill>
                  <a:srgbClr val="535353"/>
                </a:solidFill>
                <a:latin typeface="Rubik"/>
              </a:rPr>
              <a:t> </a:t>
            </a:r>
            <a:endParaRPr lang="cs-CZ" sz="1800" dirty="0">
              <a:solidFill>
                <a:srgbClr val="535353"/>
              </a:solidFill>
              <a:latin typeface="Rubik"/>
            </a:endParaRPr>
          </a:p>
          <a:p>
            <a:pPr lvl="1"/>
            <a:r>
              <a:rPr lang="en-US" sz="1400" dirty="0">
                <a:solidFill>
                  <a:srgbClr val="535353"/>
                </a:solidFill>
                <a:latin typeface="Rubik"/>
              </a:rPr>
              <a:t>First step in this practice is to find out all of the different questions or problems your target audiences have and create detailed content solving those problems. This will help to build their trust in your hotel or brand and will increase the chances of converting them into customers.</a:t>
            </a:r>
            <a:endParaRPr lang="cs-CZ" sz="1300" i="1" dirty="0"/>
          </a:p>
          <a:p>
            <a:r>
              <a:rPr lang="cs-CZ" dirty="0" err="1"/>
              <a:t>Communicate</a:t>
            </a:r>
            <a:r>
              <a:rPr lang="cs-CZ" dirty="0"/>
              <a:t> </a:t>
            </a:r>
            <a:r>
              <a:rPr lang="cs-CZ" dirty="0" err="1"/>
              <a:t>directly</a:t>
            </a:r>
            <a:r>
              <a:rPr lang="cs-CZ" dirty="0"/>
              <a:t> </a:t>
            </a:r>
            <a:r>
              <a:rPr lang="cs-CZ" dirty="0" err="1"/>
              <a:t>with</a:t>
            </a:r>
            <a:r>
              <a:rPr lang="cs-CZ" dirty="0"/>
              <a:t> </a:t>
            </a:r>
            <a:r>
              <a:rPr lang="cs-CZ" dirty="0" err="1"/>
              <a:t>your</a:t>
            </a:r>
            <a:r>
              <a:rPr lang="cs-CZ" dirty="0"/>
              <a:t> </a:t>
            </a:r>
            <a:r>
              <a:rPr lang="cs-CZ" dirty="0" err="1"/>
              <a:t>customers</a:t>
            </a:r>
            <a:r>
              <a:rPr lang="cs-CZ" dirty="0"/>
              <a:t> on </a:t>
            </a:r>
            <a:r>
              <a:rPr lang="cs-CZ" dirty="0" err="1"/>
              <a:t>social</a:t>
            </a:r>
            <a:r>
              <a:rPr lang="cs-CZ" dirty="0"/>
              <a:t> media</a:t>
            </a:r>
          </a:p>
          <a:p>
            <a:r>
              <a:rPr lang="cs-CZ" dirty="0"/>
              <a:t>Make a </a:t>
            </a:r>
            <a:r>
              <a:rPr lang="cs-CZ" dirty="0" err="1"/>
              <a:t>virtual</a:t>
            </a:r>
            <a:r>
              <a:rPr lang="cs-CZ" dirty="0"/>
              <a:t> tour of Hotel </a:t>
            </a:r>
            <a:r>
              <a:rPr lang="cs-CZ" dirty="0" err="1"/>
              <a:t>or</a:t>
            </a:r>
            <a:r>
              <a:rPr lang="cs-CZ" dirty="0"/>
              <a:t>/and </a:t>
            </a:r>
            <a:r>
              <a:rPr lang="cs-CZ" dirty="0" err="1"/>
              <a:t>create</a:t>
            </a:r>
            <a:r>
              <a:rPr lang="cs-CZ" dirty="0"/>
              <a:t> </a:t>
            </a:r>
            <a:r>
              <a:rPr lang="cs-CZ" dirty="0" err="1"/>
              <a:t>digital</a:t>
            </a:r>
            <a:r>
              <a:rPr lang="cs-CZ" dirty="0"/>
              <a:t> </a:t>
            </a:r>
            <a:r>
              <a:rPr lang="cs-CZ" dirty="0" err="1"/>
              <a:t>guide</a:t>
            </a:r>
            <a:r>
              <a:rPr lang="cs-CZ" dirty="0"/>
              <a:t> : </a:t>
            </a:r>
            <a:r>
              <a:rPr lang="en-US" sz="1500" i="1" dirty="0"/>
              <a:t>By providing a virtual tour, you’ll give your prospects an idea of what they should expect so that they can visualize the value of what you can provide immediately</a:t>
            </a:r>
            <a:r>
              <a:rPr lang="en-US" dirty="0"/>
              <a:t>. </a:t>
            </a:r>
            <a:endParaRPr lang="cs-CZ" dirty="0"/>
          </a:p>
          <a:p>
            <a:r>
              <a:rPr lang="cs-CZ" dirty="0"/>
              <a:t>Use CRM </a:t>
            </a:r>
            <a:r>
              <a:rPr lang="cs-CZ" dirty="0" err="1"/>
              <a:t>system</a:t>
            </a:r>
            <a:r>
              <a:rPr lang="cs-CZ" dirty="0"/>
              <a:t>: </a:t>
            </a:r>
            <a:r>
              <a:rPr lang="en-US" sz="1900" i="1" dirty="0"/>
              <a:t>Knowing how to best serve </a:t>
            </a:r>
            <a:r>
              <a:rPr lang="cs-CZ" sz="1900" i="1" dirty="0" err="1"/>
              <a:t>your</a:t>
            </a:r>
            <a:r>
              <a:rPr lang="cs-CZ" sz="1900" i="1" dirty="0"/>
              <a:t> </a:t>
            </a:r>
            <a:r>
              <a:rPr lang="cs-CZ" sz="1900" i="1" dirty="0" err="1"/>
              <a:t>customers</a:t>
            </a:r>
            <a:r>
              <a:rPr lang="en-US" sz="1900" i="1" dirty="0"/>
              <a:t> and communicate with them is key to having them come back.</a:t>
            </a:r>
            <a:endParaRPr lang="cs-CZ" sz="1900" i="1" dirty="0"/>
          </a:p>
          <a:p>
            <a:r>
              <a:rPr lang="cs-CZ" dirty="0" err="1"/>
              <a:t>Create</a:t>
            </a:r>
            <a:r>
              <a:rPr lang="cs-CZ" dirty="0"/>
              <a:t> </a:t>
            </a:r>
            <a:r>
              <a:rPr lang="cs-CZ" dirty="0" err="1"/>
              <a:t>special</a:t>
            </a:r>
            <a:r>
              <a:rPr lang="cs-CZ" dirty="0"/>
              <a:t> </a:t>
            </a:r>
            <a:r>
              <a:rPr lang="cs-CZ" dirty="0" err="1"/>
              <a:t>pavckages</a:t>
            </a:r>
            <a:r>
              <a:rPr lang="cs-CZ" dirty="0"/>
              <a:t> </a:t>
            </a:r>
            <a:r>
              <a:rPr lang="cs-CZ" dirty="0" err="1"/>
              <a:t>for</a:t>
            </a:r>
            <a:r>
              <a:rPr lang="cs-CZ" dirty="0"/>
              <a:t> </a:t>
            </a:r>
            <a:r>
              <a:rPr lang="cs-CZ" dirty="0" err="1"/>
              <a:t>events</a:t>
            </a:r>
            <a:r>
              <a:rPr lang="cs-CZ" dirty="0"/>
              <a:t>: </a:t>
            </a:r>
            <a:r>
              <a:rPr lang="cs-CZ" dirty="0" err="1"/>
              <a:t>Family</a:t>
            </a:r>
            <a:r>
              <a:rPr lang="cs-CZ" dirty="0"/>
              <a:t> and </a:t>
            </a:r>
            <a:r>
              <a:rPr lang="cs-CZ" dirty="0" err="1"/>
              <a:t>friends</a:t>
            </a:r>
            <a:r>
              <a:rPr lang="cs-CZ" dirty="0"/>
              <a:t> </a:t>
            </a:r>
            <a:r>
              <a:rPr lang="cs-CZ" dirty="0" err="1"/>
              <a:t>reunions</a:t>
            </a:r>
            <a:r>
              <a:rPr lang="cs-CZ" dirty="0"/>
              <a:t>. </a:t>
            </a:r>
            <a:r>
              <a:rPr lang="cs-CZ" dirty="0" err="1"/>
              <a:t>Offsite</a:t>
            </a:r>
            <a:r>
              <a:rPr lang="cs-CZ" dirty="0"/>
              <a:t> </a:t>
            </a:r>
            <a:r>
              <a:rPr lang="cs-CZ" dirty="0" err="1"/>
              <a:t>meetings</a:t>
            </a:r>
            <a:r>
              <a:rPr lang="cs-CZ" dirty="0"/>
              <a:t>. </a:t>
            </a:r>
            <a:r>
              <a:rPr lang="cs-CZ" dirty="0" err="1"/>
              <a:t>Weddings</a:t>
            </a:r>
            <a:r>
              <a:rPr lang="cs-CZ" dirty="0"/>
              <a:t>. </a:t>
            </a:r>
          </a:p>
        </p:txBody>
      </p:sp>
    </p:spTree>
    <p:extLst>
      <p:ext uri="{BB962C8B-B14F-4D97-AF65-F5344CB8AC3E}">
        <p14:creationId xmlns:p14="http://schemas.microsoft.com/office/powerpoint/2010/main" val="53911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a:t>Create</a:t>
            </a:r>
            <a:r>
              <a:rPr lang="cs-CZ" dirty="0"/>
              <a:t> </a:t>
            </a:r>
            <a:r>
              <a:rPr lang="cs-CZ" dirty="0" err="1"/>
              <a:t>cohesive</a:t>
            </a:r>
            <a:r>
              <a:rPr lang="cs-CZ" dirty="0"/>
              <a:t> </a:t>
            </a:r>
            <a:r>
              <a:rPr lang="cs-CZ" dirty="0" err="1"/>
              <a:t>branding</a:t>
            </a:r>
            <a:r>
              <a:rPr lang="cs-CZ" dirty="0"/>
              <a:t> </a:t>
            </a:r>
            <a:r>
              <a:rPr lang="cs-CZ" dirty="0" err="1"/>
              <a:t>both</a:t>
            </a:r>
            <a:r>
              <a:rPr lang="cs-CZ" dirty="0"/>
              <a:t> online and </a:t>
            </a:r>
            <a:r>
              <a:rPr lang="cs-CZ" dirty="0" err="1"/>
              <a:t>offline</a:t>
            </a:r>
            <a:endParaRPr lang="cs-CZ" dirty="0"/>
          </a:p>
          <a:p>
            <a:r>
              <a:rPr lang="cs-CZ" dirty="0"/>
              <a:t>Use </a:t>
            </a:r>
            <a:r>
              <a:rPr lang="cs-CZ" dirty="0" err="1"/>
              <a:t>holiday-themed</a:t>
            </a:r>
            <a:r>
              <a:rPr lang="cs-CZ" dirty="0"/>
              <a:t> </a:t>
            </a:r>
            <a:r>
              <a:rPr lang="cs-CZ" dirty="0" err="1"/>
              <a:t>emails</a:t>
            </a:r>
            <a:r>
              <a:rPr lang="cs-CZ" dirty="0"/>
              <a:t> to </a:t>
            </a:r>
            <a:r>
              <a:rPr lang="cs-CZ" dirty="0" err="1"/>
              <a:t>take</a:t>
            </a:r>
            <a:r>
              <a:rPr lang="cs-CZ" dirty="0"/>
              <a:t> </a:t>
            </a:r>
            <a:r>
              <a:rPr lang="cs-CZ" dirty="0" err="1"/>
              <a:t>advantages</a:t>
            </a:r>
            <a:r>
              <a:rPr lang="cs-CZ" dirty="0"/>
              <a:t> of </a:t>
            </a:r>
            <a:r>
              <a:rPr lang="cs-CZ" dirty="0" err="1"/>
              <a:t>peak</a:t>
            </a:r>
            <a:r>
              <a:rPr lang="cs-CZ" dirty="0"/>
              <a:t> period</a:t>
            </a:r>
          </a:p>
          <a:p>
            <a:r>
              <a:rPr lang="cs-CZ" dirty="0"/>
              <a:t>Make </a:t>
            </a:r>
            <a:r>
              <a:rPr lang="cs-CZ" dirty="0" err="1"/>
              <a:t>easy</a:t>
            </a:r>
            <a:r>
              <a:rPr lang="cs-CZ" dirty="0"/>
              <a:t> to </a:t>
            </a:r>
            <a:r>
              <a:rPr lang="cs-CZ" dirty="0" err="1"/>
              <a:t>book</a:t>
            </a:r>
            <a:r>
              <a:rPr lang="cs-CZ" dirty="0"/>
              <a:t> a </a:t>
            </a:r>
            <a:r>
              <a:rPr lang="cs-CZ" dirty="0" err="1"/>
              <a:t>room</a:t>
            </a:r>
            <a:r>
              <a:rPr lang="cs-CZ" dirty="0"/>
              <a:t> on </a:t>
            </a:r>
            <a:r>
              <a:rPr lang="cs-CZ" dirty="0" err="1"/>
              <a:t>your</a:t>
            </a:r>
            <a:r>
              <a:rPr lang="cs-CZ" dirty="0"/>
              <a:t> </a:t>
            </a:r>
            <a:r>
              <a:rPr lang="cs-CZ" dirty="0" err="1"/>
              <a:t>website</a:t>
            </a:r>
            <a:endParaRPr lang="cs-CZ" dirty="0"/>
          </a:p>
          <a:p>
            <a:r>
              <a:rPr lang="cs-CZ" dirty="0" err="1"/>
              <a:t>Publish</a:t>
            </a:r>
            <a:r>
              <a:rPr lang="cs-CZ" dirty="0"/>
              <a:t> </a:t>
            </a:r>
            <a:r>
              <a:rPr lang="cs-CZ" dirty="0" err="1"/>
              <a:t>newsletter</a:t>
            </a:r>
            <a:r>
              <a:rPr lang="cs-CZ" dirty="0"/>
              <a:t> </a:t>
            </a:r>
            <a:r>
              <a:rPr lang="cs-CZ" dirty="0" err="1"/>
              <a:t>with</a:t>
            </a:r>
            <a:r>
              <a:rPr lang="cs-CZ" dirty="0"/>
              <a:t> </a:t>
            </a:r>
            <a:r>
              <a:rPr lang="cs-CZ" dirty="0" err="1"/>
              <a:t>special</a:t>
            </a:r>
            <a:r>
              <a:rPr lang="cs-CZ" dirty="0"/>
              <a:t> sales </a:t>
            </a:r>
            <a:r>
              <a:rPr lang="cs-CZ" dirty="0" err="1"/>
              <a:t>or</a:t>
            </a:r>
            <a:r>
              <a:rPr lang="cs-CZ" dirty="0"/>
              <a:t> email </a:t>
            </a:r>
            <a:r>
              <a:rPr lang="cs-CZ" dirty="0" err="1"/>
              <a:t>with</a:t>
            </a:r>
            <a:r>
              <a:rPr lang="cs-CZ" dirty="0"/>
              <a:t> </a:t>
            </a:r>
            <a:r>
              <a:rPr lang="cs-CZ" dirty="0" err="1"/>
              <a:t>special</a:t>
            </a:r>
            <a:r>
              <a:rPr lang="cs-CZ" dirty="0"/>
              <a:t> </a:t>
            </a:r>
            <a:r>
              <a:rPr lang="cs-CZ" dirty="0" err="1"/>
              <a:t>offers</a:t>
            </a:r>
            <a:r>
              <a:rPr lang="cs-CZ" dirty="0"/>
              <a:t> (</a:t>
            </a:r>
            <a:r>
              <a:rPr lang="cs-CZ" dirty="0" err="1"/>
              <a:t>e.g</a:t>
            </a:r>
            <a:r>
              <a:rPr lang="cs-CZ" dirty="0"/>
              <a:t>. </a:t>
            </a:r>
            <a:r>
              <a:rPr lang="cs-CZ" dirty="0" err="1"/>
              <a:t>NHotel</a:t>
            </a:r>
            <a:r>
              <a:rPr lang="cs-CZ" dirty="0"/>
              <a:t>)</a:t>
            </a:r>
          </a:p>
          <a:p>
            <a:endParaRPr lang="cs-CZ" dirty="0"/>
          </a:p>
        </p:txBody>
      </p:sp>
    </p:spTree>
    <p:extLst>
      <p:ext uri="{BB962C8B-B14F-4D97-AF65-F5344CB8AC3E}">
        <p14:creationId xmlns:p14="http://schemas.microsoft.com/office/powerpoint/2010/main" val="384811937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309</Words>
  <Application>Microsoft Office PowerPoint</Application>
  <PresentationFormat>Předvádění na obrazovce (4:3)</PresentationFormat>
  <Paragraphs>39</Paragraphs>
  <Slides>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vt:i4>
      </vt:variant>
    </vt:vector>
  </HeadingPairs>
  <TitlesOfParts>
    <vt:vector size="11" baseType="lpstr">
      <vt:lpstr>Aptos</vt:lpstr>
      <vt:lpstr>Aptos Display</vt:lpstr>
      <vt:lpstr>Arial</vt:lpstr>
      <vt:lpstr>Calibri</vt:lpstr>
      <vt:lpstr>Rubik</vt:lpstr>
      <vt:lpstr>Motiv Office</vt:lpstr>
      <vt:lpstr>Tourism Marketing</vt:lpstr>
      <vt:lpstr>Promotion of Restaurant </vt:lpstr>
      <vt:lpstr>Hotels</vt:lpstr>
      <vt:lpstr>Hotels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promote….</dc:title>
  <dc:creator>POKUSNY UCET,ZAM,CIVT</dc:creator>
  <cp:lastModifiedBy>Petra Koudelková</cp:lastModifiedBy>
  <cp:revision>8</cp:revision>
  <dcterms:created xsi:type="dcterms:W3CDTF">2018-11-20T14:24:00Z</dcterms:created>
  <dcterms:modified xsi:type="dcterms:W3CDTF">2024-08-23T15:00:40Z</dcterms:modified>
</cp:coreProperties>
</file>