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316" r:id="rId4"/>
    <p:sldId id="317" r:id="rId5"/>
    <p:sldId id="283" r:id="rId6"/>
    <p:sldId id="259" r:id="rId7"/>
    <p:sldId id="260" r:id="rId8"/>
    <p:sldId id="318" r:id="rId9"/>
    <p:sldId id="358" r:id="rId10"/>
    <p:sldId id="359" r:id="rId11"/>
    <p:sldId id="263" r:id="rId12"/>
    <p:sldId id="323" r:id="rId13"/>
    <p:sldId id="325" r:id="rId14"/>
    <p:sldId id="360" r:id="rId15"/>
    <p:sldId id="361" r:id="rId16"/>
    <p:sldId id="272" r:id="rId17"/>
    <p:sldId id="327" r:id="rId18"/>
    <p:sldId id="319" r:id="rId19"/>
    <p:sldId id="355" r:id="rId20"/>
    <p:sldId id="364" r:id="rId21"/>
    <p:sldId id="362" r:id="rId22"/>
    <p:sldId id="363" r:id="rId23"/>
    <p:sldId id="280" r:id="rId24"/>
    <p:sldId id="333" r:id="rId25"/>
    <p:sldId id="356" r:id="rId26"/>
    <p:sldId id="365" r:id="rId27"/>
    <p:sldId id="366" r:id="rId28"/>
    <p:sldId id="336" r:id="rId29"/>
    <p:sldId id="287" r:id="rId30"/>
    <p:sldId id="367" r:id="rId31"/>
    <p:sldId id="368" r:id="rId32"/>
    <p:sldId id="343" r:id="rId33"/>
    <p:sldId id="344" r:id="rId34"/>
    <p:sldId id="346" r:id="rId35"/>
    <p:sldId id="357" r:id="rId36"/>
    <p:sldId id="374" r:id="rId37"/>
    <p:sldId id="373" r:id="rId38"/>
    <p:sldId id="376" r:id="rId39"/>
    <p:sldId id="350" r:id="rId40"/>
    <p:sldId id="351" r:id="rId41"/>
    <p:sldId id="369" r:id="rId42"/>
    <p:sldId id="370" r:id="rId43"/>
    <p:sldId id="349" r:id="rId44"/>
    <p:sldId id="371" r:id="rId45"/>
    <p:sldId id="372" r:id="rId46"/>
    <p:sldId id="258" r:id="rId47"/>
    <p:sldId id="292" r:id="rId48"/>
    <p:sldId id="375" r:id="rId49"/>
    <p:sldId id="290" r:id="rId50"/>
    <p:sldId id="291" r:id="rId51"/>
    <p:sldId id="293" r:id="rId52"/>
    <p:sldId id="294" r:id="rId53"/>
    <p:sldId id="289" r:id="rId54"/>
    <p:sldId id="377" r:id="rId55"/>
    <p:sldId id="378" r:id="rId56"/>
    <p:sldId id="380" r:id="rId57"/>
    <p:sldId id="297" r:id="rId58"/>
    <p:sldId id="270" r:id="rId59"/>
    <p:sldId id="275" r:id="rId60"/>
    <p:sldId id="382" r:id="rId61"/>
    <p:sldId id="381" r:id="rId62"/>
    <p:sldId id="383" r:id="rId63"/>
    <p:sldId id="302" r:id="rId64"/>
    <p:sldId id="384" r:id="rId65"/>
    <p:sldId id="385" r:id="rId66"/>
    <p:sldId id="305" r:id="rId67"/>
    <p:sldId id="306" r:id="rId68"/>
    <p:sldId id="279" r:id="rId69"/>
    <p:sldId id="307" r:id="rId70"/>
    <p:sldId id="387" r:id="rId71"/>
    <p:sldId id="388" r:id="rId72"/>
    <p:sldId id="389" r:id="rId73"/>
    <p:sldId id="312" r:id="rId74"/>
    <p:sldId id="391" r:id="rId75"/>
    <p:sldId id="392" r:id="rId76"/>
    <p:sldId id="390" r:id="rId77"/>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ka" initials="V" lastIdx="1" clrIdx="0">
    <p:extLst>
      <p:ext uri="{19B8F6BF-5375-455C-9EA6-DF929625EA0E}">
        <p15:presenceInfo xmlns:p15="http://schemas.microsoft.com/office/powerpoint/2012/main" userId="Veron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1" d="100"/>
          <a:sy n="91" d="100"/>
        </p:scale>
        <p:origin x="135"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2/16/2026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0615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3070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3177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0097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2/16/2026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7181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6072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2/16/2026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4463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97500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00885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2/16/2026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37806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2/16/2026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73740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2/16/2026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7091273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CD695D-2731-4AA3-A548-860D0B3E8851}"/>
              </a:ext>
            </a:extLst>
          </p:cNvPr>
          <p:cNvPicPr>
            <a:picLocks noChangeAspect="1"/>
          </p:cNvPicPr>
          <p:nvPr/>
        </p:nvPicPr>
        <p:blipFill rotWithShape="1">
          <a:blip r:embed="rId2"/>
          <a:srcRect t="24945" b="19133"/>
          <a:stretch/>
        </p:blipFill>
        <p:spPr>
          <a:xfrm>
            <a:off x="-1" y="8888"/>
            <a:ext cx="12192000" cy="4551026"/>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Nadpis 1">
            <a:extLst>
              <a:ext uri="{FF2B5EF4-FFF2-40B4-BE49-F238E27FC236}">
                <a16:creationId xmlns:a16="http://schemas.microsoft.com/office/drawing/2014/main" id="{BCA8A7B7-CEE6-42A0-936B-7DDE89CC27D8}"/>
              </a:ext>
            </a:extLst>
          </p:cNvPr>
          <p:cNvSpPr>
            <a:spLocks noGrp="1"/>
          </p:cNvSpPr>
          <p:nvPr>
            <p:ph type="ctrTitle"/>
          </p:nvPr>
        </p:nvSpPr>
        <p:spPr>
          <a:xfrm>
            <a:off x="372723" y="4956811"/>
            <a:ext cx="11439414" cy="897439"/>
          </a:xfrm>
        </p:spPr>
        <p:txBody>
          <a:bodyPr>
            <a:normAutofit fontScale="90000"/>
          </a:bodyPr>
          <a:lstStyle/>
          <a:p>
            <a:r>
              <a:rPr lang="cs-CZ" b="1" dirty="0"/>
              <a:t>Jazyková cvičení IV</a:t>
            </a:r>
            <a:endParaRPr lang="cs-CZ" sz="4400" dirty="0">
              <a:solidFill>
                <a:schemeClr val="tx1"/>
              </a:solidFill>
            </a:endParaRPr>
          </a:p>
        </p:txBody>
      </p:sp>
      <p:sp>
        <p:nvSpPr>
          <p:cNvPr id="3" name="Podnadpis 2">
            <a:extLst>
              <a:ext uri="{FF2B5EF4-FFF2-40B4-BE49-F238E27FC236}">
                <a16:creationId xmlns:a16="http://schemas.microsoft.com/office/drawing/2014/main" id="{F289B250-BBA7-4084-9620-20778846EF36}"/>
              </a:ext>
            </a:extLst>
          </p:cNvPr>
          <p:cNvSpPr>
            <a:spLocks noGrp="1"/>
          </p:cNvSpPr>
          <p:nvPr>
            <p:ph type="subTitle" idx="1"/>
          </p:nvPr>
        </p:nvSpPr>
        <p:spPr>
          <a:xfrm>
            <a:off x="764275" y="5783001"/>
            <a:ext cx="10656310" cy="425961"/>
          </a:xfrm>
        </p:spPr>
        <p:txBody>
          <a:bodyPr>
            <a:normAutofit fontScale="92500" lnSpcReduction="20000"/>
          </a:bodyPr>
          <a:lstStyle/>
          <a:p>
            <a:r>
              <a:rPr lang="ru-RU" sz="2800" b="1" dirty="0">
                <a:solidFill>
                  <a:schemeClr val="tx1"/>
                </a:solidFill>
              </a:rPr>
              <a:t>ГРАММАТИКА</a:t>
            </a:r>
            <a:endParaRPr lang="cs-CZ" sz="2800" b="1" dirty="0">
              <a:solidFill>
                <a:schemeClr val="tx1"/>
              </a:solidFill>
            </a:endParaRPr>
          </a:p>
        </p:txBody>
      </p:sp>
    </p:spTree>
    <p:extLst>
      <p:ext uri="{BB962C8B-B14F-4D97-AF65-F5344CB8AC3E}">
        <p14:creationId xmlns:p14="http://schemas.microsoft.com/office/powerpoint/2010/main" val="139559916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6E0C200A-DAF7-6D04-959D-EDAA611185A6}"/>
              </a:ext>
            </a:extLst>
          </p:cNvPr>
          <p:cNvSpPr txBox="1"/>
          <p:nvPr/>
        </p:nvSpPr>
        <p:spPr>
          <a:xfrm>
            <a:off x="1629104" y="1768532"/>
            <a:ext cx="9501352" cy="2554545"/>
          </a:xfrm>
          <a:prstGeom prst="rect">
            <a:avLst/>
          </a:prstGeom>
          <a:noFill/>
        </p:spPr>
        <p:txBody>
          <a:bodyPr wrap="square" rtlCol="0">
            <a:spAutoFit/>
          </a:bodyPr>
          <a:lstStyle/>
          <a:p>
            <a:r>
              <a:rPr lang="bg-BG" sz="2000" b="1" dirty="0">
                <a:latin typeface="Arial" panose="020B0604020202020204" pitchFamily="34" charset="0"/>
                <a:cs typeface="Arial" panose="020B0604020202020204" pitchFamily="34" charset="0"/>
              </a:rPr>
              <a:t>Задание 3. Найдите и исправьте ошибки.</a:t>
            </a:r>
          </a:p>
          <a:p>
            <a:endParaRPr lang="ru-RU" sz="2000" b="1"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Мне не понравилось, что они обсуждали </a:t>
            </a:r>
            <a:r>
              <a:rPr kumimoji="0" lang="ru-RU" sz="2000" b="0" i="0" u="none" strike="noStrike" kern="1200" cap="none" spc="0" normalizeH="0" baseline="0" noProof="0" dirty="0">
                <a:ln>
                  <a:noFill/>
                </a:ln>
                <a:solidFill>
                  <a:srgbClr val="0A0A0A"/>
                </a:solidFill>
                <a:effectLst/>
                <a:uLnTx/>
                <a:uFillTx/>
                <a:latin typeface="Arial" panose="020B0604020202020204" pitchFamily="34" charset="0"/>
                <a:cs typeface="Arial" panose="020B0604020202020204" pitchFamily="34" charset="0"/>
              </a:rPr>
              <a:t>ей за её спиной.</a:t>
            </a:r>
          </a:p>
          <a:p>
            <a:pPr marL="457200" indent="-457200">
              <a:buFont typeface="+mj-lt"/>
              <a:buAutoNum type="arabicPeriod"/>
            </a:pPr>
            <a:r>
              <a:rPr lang="ru-RU" sz="2000" dirty="0">
                <a:latin typeface="Arial" panose="020B0604020202020204" pitchFamily="34" charset="0"/>
                <a:cs typeface="Arial" panose="020B0604020202020204" pitchFamily="34" charset="0"/>
              </a:rPr>
              <a:t>Он подошёл к ей и поздоровался.</a:t>
            </a:r>
          </a:p>
          <a:p>
            <a:pPr marL="457200" indent="-457200">
              <a:buFont typeface="+mj-lt"/>
              <a:buAutoNum type="arabicPeriod"/>
            </a:pPr>
            <a:r>
              <a:rPr lang="ru-RU" sz="2000" dirty="0">
                <a:latin typeface="Arial" panose="020B0604020202020204" pitchFamily="34" charset="0"/>
                <a:cs typeface="Arial" panose="020B0604020202020204" pitchFamily="34" charset="0"/>
              </a:rPr>
              <a:t>Я скучаю по ней и часто думаю о её.</a:t>
            </a:r>
          </a:p>
          <a:p>
            <a:pPr marL="457200" indent="-457200">
              <a:buFont typeface="+mj-lt"/>
              <a:buAutoNum type="arabicPeriod"/>
            </a:pPr>
            <a:r>
              <a:rPr lang="ru-RU" sz="2000" dirty="0">
                <a:latin typeface="Arial" panose="020B0604020202020204" pitchFamily="34" charset="0"/>
                <a:cs typeface="Arial" panose="020B0604020202020204" pitchFamily="34" charset="0"/>
              </a:rPr>
              <a:t>Без его мы бы не справились, все получилось только благодаря нему.</a:t>
            </a:r>
          </a:p>
          <a:p>
            <a:pPr marL="457200" indent="-457200">
              <a:buFont typeface="+mj-lt"/>
              <a:buAutoNum type="arabicPeriod"/>
            </a:pPr>
            <a:r>
              <a:rPr lang="ru-RU" sz="2000" dirty="0">
                <a:latin typeface="Arial" panose="020B0604020202020204" pitchFamily="34" charset="0"/>
                <a:cs typeface="Arial" panose="020B0604020202020204" pitchFamily="34" charset="0"/>
              </a:rPr>
              <a:t>Я бы отдал тебе свои карточки, если бы знал, что ты интересуешься им.</a:t>
            </a:r>
          </a:p>
          <a:p>
            <a:pPr marL="457200" indent="-457200">
              <a:buFont typeface="+mj-lt"/>
              <a:buAutoNum type="arabicPeriod"/>
            </a:pPr>
            <a:r>
              <a:rPr lang="ru-RU" sz="2000" dirty="0">
                <a:latin typeface="Arial" panose="020B0604020202020204" pitchFamily="34" charset="0"/>
                <a:cs typeface="Arial" panose="020B0604020202020204" pitchFamily="34" charset="0"/>
              </a:rPr>
              <a:t>Он очень талантлив, у ней всегда много новых идей.</a:t>
            </a:r>
          </a:p>
        </p:txBody>
      </p:sp>
    </p:spTree>
    <p:extLst>
      <p:ext uri="{BB962C8B-B14F-4D97-AF65-F5344CB8AC3E}">
        <p14:creationId xmlns:p14="http://schemas.microsoft.com/office/powerpoint/2010/main" val="2851807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2097" y="375821"/>
            <a:ext cx="11182190" cy="3477875"/>
          </a:xfrm>
          <a:prstGeom prst="rect">
            <a:avLst/>
          </a:prstGeom>
        </p:spPr>
        <p:txBody>
          <a:bodyPr wrap="square">
            <a:spAutoFit/>
          </a:bodyPr>
          <a:lstStyle/>
          <a:p>
            <a:pPr algn="ctr"/>
            <a:r>
              <a:rPr lang="ru-RU" sz="2000" b="1" dirty="0">
                <a:latin typeface="Arial" panose="020B0604020202020204" pitchFamily="34" charset="0"/>
                <a:cs typeface="Arial" panose="020B0604020202020204" pitchFamily="34" charset="0"/>
              </a:rPr>
              <a:t>Возвратные местоимения </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В обоих языках не имеют формы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В РЯ данное местоимение не выражает взаимно-возвратное (</a:t>
            </a:r>
            <a:r>
              <a:rPr lang="ru-RU" sz="2000" dirty="0" err="1">
                <a:latin typeface="Arial" panose="020B0604020202020204" pitchFamily="34" charset="0"/>
                <a:cs typeface="Arial" panose="020B0604020202020204" pitchFamily="34" charset="0"/>
              </a:rPr>
              <a:t>реципрочное</a:t>
            </a:r>
            <a:r>
              <a:rPr lang="ru-RU" sz="2000"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значение, для выражения значения взаимности используется местоименное выражение </a:t>
            </a:r>
            <a:r>
              <a:rPr lang="ru-RU" sz="2000" b="1" dirty="0">
                <a:latin typeface="Arial" panose="020B0604020202020204" pitchFamily="34" charset="0"/>
                <a:cs typeface="Arial" panose="020B0604020202020204" pitchFamily="34" charset="0"/>
              </a:rPr>
              <a:t>друг друга </a:t>
            </a:r>
            <a:r>
              <a:rPr lang="ru-RU" sz="2000" dirty="0">
                <a:latin typeface="Arial" panose="020B0604020202020204" pitchFamily="34" charset="0"/>
                <a:cs typeface="Arial" panose="020B0604020202020204" pitchFamily="34" charset="0"/>
              </a:rPr>
              <a:t>(субстантивное склонение) или </a:t>
            </a:r>
            <a:r>
              <a:rPr lang="ru-RU" sz="2000" b="1" dirty="0">
                <a:latin typeface="Arial" panose="020B0604020202020204" pitchFamily="34" charset="0"/>
                <a:cs typeface="Arial" panose="020B0604020202020204" pitchFamily="34" charset="0"/>
              </a:rPr>
              <a:t>один к другому </a:t>
            </a:r>
            <a:r>
              <a:rPr lang="ru-RU" sz="2000" dirty="0">
                <a:latin typeface="Arial" panose="020B0604020202020204" pitchFamily="34" charset="0"/>
                <a:cs typeface="Arial" panose="020B0604020202020204" pitchFamily="34" charset="0"/>
              </a:rPr>
              <a:t>(субстантивное + адъективное склонение).</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В ЧЯ наряду с полными существуют и энклитические формы</a:t>
            </a:r>
            <a:r>
              <a:rPr lang="ru-RU" sz="2000" dirty="0">
                <a:latin typeface="Arial" panose="020B0604020202020204" pitchFamily="34" charset="0"/>
                <a:cs typeface="Arial" panose="020B0604020202020204" pitchFamily="34" charset="0"/>
              </a:rPr>
              <a:t>, они, кроме прочего, могут входить в состав возвратных глаголов, </a:t>
            </a:r>
            <a:r>
              <a:rPr lang="ru-RU" sz="2000" b="1" dirty="0">
                <a:latin typeface="Arial" panose="020B0604020202020204" pitchFamily="34" charset="0"/>
                <a:cs typeface="Arial" panose="020B0604020202020204" pitchFamily="34" charset="0"/>
              </a:rPr>
              <a:t>соответствуя русскому постфиксу –</a:t>
            </a:r>
            <a:r>
              <a:rPr lang="ru-RU" sz="2000" b="1" dirty="0" err="1">
                <a:latin typeface="Arial" panose="020B0604020202020204" pitchFamily="34" charset="0"/>
                <a:cs typeface="Arial" panose="020B0604020202020204" pitchFamily="34" charset="0"/>
              </a:rPr>
              <a:t>ся</a:t>
            </a:r>
            <a:r>
              <a:rPr lang="ru-RU" sz="2000" b="1"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В РЯ энклитические формы отсутствуют!</a:t>
            </a:r>
          </a:p>
        </p:txBody>
      </p:sp>
      <p:graphicFrame>
        <p:nvGraphicFramePr>
          <p:cNvPr id="3" name="Tabulka 2"/>
          <p:cNvGraphicFramePr>
            <a:graphicFrameLocks noGrp="1"/>
          </p:cNvGraphicFramePr>
          <p:nvPr>
            <p:extLst>
              <p:ext uri="{D42A27DB-BD31-4B8C-83A1-F6EECF244321}">
                <p14:modId xmlns:p14="http://schemas.microsoft.com/office/powerpoint/2010/main" val="2284790890"/>
              </p:ext>
            </p:extLst>
          </p:nvPr>
        </p:nvGraphicFramePr>
        <p:xfrm>
          <a:off x="522602" y="3976514"/>
          <a:ext cx="4622314" cy="2133600"/>
        </p:xfrm>
        <a:graphic>
          <a:graphicData uri="http://schemas.openxmlformats.org/drawingml/2006/table">
            <a:tbl>
              <a:tblPr firstRow="1" firstCol="1" lastRow="1" lastCol="1" bandRow="1" bandCol="1"/>
              <a:tblGrid>
                <a:gridCol w="1470736">
                  <a:extLst>
                    <a:ext uri="{9D8B030D-6E8A-4147-A177-3AD203B41FA5}">
                      <a16:colId xmlns:a16="http://schemas.microsoft.com/office/drawing/2014/main" val="20000"/>
                    </a:ext>
                  </a:extLst>
                </a:gridCol>
                <a:gridCol w="1660415">
                  <a:extLst>
                    <a:ext uri="{9D8B030D-6E8A-4147-A177-3AD203B41FA5}">
                      <a16:colId xmlns:a16="http://schemas.microsoft.com/office/drawing/2014/main" val="20001"/>
                    </a:ext>
                  </a:extLst>
                </a:gridCol>
                <a:gridCol w="1491163">
                  <a:extLst>
                    <a:ext uri="{9D8B030D-6E8A-4147-A177-3AD203B41FA5}">
                      <a16:colId xmlns:a16="http://schemas.microsoft.com/office/drawing/2014/main" val="20002"/>
                    </a:ext>
                  </a:extLst>
                </a:gridCol>
              </a:tblGrid>
              <a:tr h="226311">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ЧЯ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РЯ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6311">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Им.п.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6311">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Род.п.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sebe</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себя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6311">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Дат.п.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sobě, si</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себе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6311">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sebe, se</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себя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6311">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sebou</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собой/</a:t>
                      </a:r>
                      <a:r>
                        <a:rPr lang="ru-RU" sz="2000" b="1" dirty="0" err="1">
                          <a:effectLst/>
                          <a:latin typeface="Arial" panose="020B0604020202020204" pitchFamily="34" charset="0"/>
                          <a:ea typeface="Times New Roman"/>
                          <a:cs typeface="Arial" panose="020B0604020202020204" pitchFamily="34" charset="0"/>
                        </a:rPr>
                        <a:t>ою</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26311">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sobě</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себе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735720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5C6520C-C270-493E-B507-C8E1E89A3F31}"/>
              </a:ext>
            </a:extLst>
          </p:cNvPr>
          <p:cNvSpPr/>
          <p:nvPr/>
        </p:nvSpPr>
        <p:spPr>
          <a:xfrm>
            <a:off x="367861" y="315810"/>
            <a:ext cx="11382704" cy="5953105"/>
          </a:xfrm>
          <a:prstGeom prst="rect">
            <a:avLst/>
          </a:prstGeom>
        </p:spPr>
        <p:txBody>
          <a:bodyPr wrap="square">
            <a:spAutoFit/>
          </a:bodyPr>
          <a:lstStyle/>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Переведите:</a:t>
            </a:r>
          </a:p>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А</a:t>
            </a:r>
            <a:endParaRPr lang="cs-CZ" sz="200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1. </a:t>
            </a:r>
            <a:r>
              <a:rPr lang="cs-CZ" sz="2000" dirty="0">
                <a:latin typeface="Arial" panose="020B0604020202020204" pitchFamily="34" charset="0"/>
                <a:ea typeface="Calibri" panose="020F0502020204030204" pitchFamily="34" charset="0"/>
                <a:cs typeface="Arial" panose="020B0604020202020204" pitchFamily="34" charset="0"/>
              </a:rPr>
              <a:t>Přátelé si pomáhají. </a:t>
            </a:r>
            <a:r>
              <a:rPr lang="ru-RU" sz="2000" dirty="0">
                <a:latin typeface="Arial" panose="020B0604020202020204" pitchFamily="34" charset="0"/>
                <a:ea typeface="Calibri" panose="020F0502020204030204" pitchFamily="34" charset="0"/>
                <a:cs typeface="Arial" panose="020B0604020202020204" pitchFamily="34" charset="0"/>
              </a:rPr>
              <a:t>2. </a:t>
            </a:r>
            <a:r>
              <a:rPr lang="cs-CZ" sz="2000" dirty="0">
                <a:latin typeface="Arial" panose="020B0604020202020204" pitchFamily="34" charset="0"/>
                <a:ea typeface="Calibri" panose="020F0502020204030204" pitchFamily="34" charset="0"/>
                <a:cs typeface="Arial" panose="020B0604020202020204" pitchFamily="34" charset="0"/>
              </a:rPr>
              <a:t>Věřme si. </a:t>
            </a:r>
            <a:r>
              <a:rPr lang="ru-RU" sz="2000" dirty="0">
                <a:latin typeface="Arial" panose="020B0604020202020204" pitchFamily="34" charset="0"/>
                <a:ea typeface="Calibri" panose="020F0502020204030204" pitchFamily="34" charset="0"/>
                <a:cs typeface="Arial" panose="020B0604020202020204" pitchFamily="34" charset="0"/>
              </a:rPr>
              <a:t>3. </a:t>
            </a:r>
            <a:r>
              <a:rPr lang="cs-CZ" sz="2000" dirty="0">
                <a:latin typeface="Arial" panose="020B0604020202020204" pitchFamily="34" charset="0"/>
                <a:ea typeface="Calibri" panose="020F0502020204030204" pitchFamily="34" charset="0"/>
                <a:cs typeface="Arial" panose="020B0604020202020204" pitchFamily="34" charset="0"/>
              </a:rPr>
              <a:t>Známe se už dlouho a důvěřujeme si. </a:t>
            </a:r>
            <a:r>
              <a:rPr lang="ru-RU" sz="2000" dirty="0">
                <a:latin typeface="Arial" panose="020B0604020202020204" pitchFamily="34" charset="0"/>
                <a:ea typeface="Calibri" panose="020F0502020204030204" pitchFamily="34" charset="0"/>
                <a:cs typeface="Arial" panose="020B0604020202020204" pitchFamily="34" charset="0"/>
              </a:rPr>
              <a:t>4. </a:t>
            </a:r>
            <a:r>
              <a:rPr lang="cs-CZ" sz="2000" dirty="0">
                <a:latin typeface="Arial" panose="020B0604020202020204" pitchFamily="34" charset="0"/>
                <a:ea typeface="Calibri" panose="020F0502020204030204" pitchFamily="34" charset="0"/>
                <a:cs typeface="Arial" panose="020B0604020202020204" pitchFamily="34" charset="0"/>
              </a:rPr>
              <a:t>Mají se velmi rádi a starají se o sebe navzájem. </a:t>
            </a:r>
            <a:r>
              <a:rPr lang="ru-RU" sz="2000" dirty="0">
                <a:latin typeface="Arial" panose="020B0604020202020204" pitchFamily="34" charset="0"/>
                <a:ea typeface="Calibri" panose="020F0502020204030204" pitchFamily="34" charset="0"/>
                <a:cs typeface="Arial" panose="020B0604020202020204" pitchFamily="34" charset="0"/>
              </a:rPr>
              <a:t>5. </a:t>
            </a:r>
            <a:r>
              <a:rPr lang="cs-CZ" sz="2000" dirty="0">
                <a:latin typeface="Arial" panose="020B0604020202020204" pitchFamily="34" charset="0"/>
                <a:ea typeface="Calibri" panose="020F0502020204030204" pitchFamily="34" charset="0"/>
                <a:cs typeface="Arial" panose="020B0604020202020204" pitchFamily="34" charset="0"/>
              </a:rPr>
              <a:t>Můj strýc a teta si váží jeden druhého a dobře si spolu rozumějí. </a:t>
            </a:r>
            <a:r>
              <a:rPr lang="ru-RU" sz="2000" dirty="0">
                <a:latin typeface="Arial" panose="020B0604020202020204" pitchFamily="34" charset="0"/>
                <a:ea typeface="Calibri" panose="020F0502020204030204" pitchFamily="34" charset="0"/>
                <a:cs typeface="Arial" panose="020B0604020202020204" pitchFamily="34" charset="0"/>
              </a:rPr>
              <a:t>6. </a:t>
            </a:r>
            <a:r>
              <a:rPr lang="cs-CZ" sz="2000" dirty="0">
                <a:latin typeface="Arial" panose="020B0604020202020204" pitchFamily="34" charset="0"/>
                <a:ea typeface="Calibri" panose="020F0502020204030204" pitchFamily="34" charset="0"/>
                <a:cs typeface="Arial" panose="020B0604020202020204" pitchFamily="34" charset="0"/>
              </a:rPr>
              <a:t>Jsou však lidé, kteří se nenávidí a ubližují si. </a:t>
            </a:r>
            <a:r>
              <a:rPr lang="ru-RU" sz="2000" dirty="0">
                <a:latin typeface="Arial" panose="020B0604020202020204" pitchFamily="34" charset="0"/>
                <a:ea typeface="Calibri" panose="020F0502020204030204" pitchFamily="34" charset="0"/>
                <a:cs typeface="Arial" panose="020B0604020202020204" pitchFamily="34" charset="0"/>
              </a:rPr>
              <a:t>7. </a:t>
            </a:r>
            <a:r>
              <a:rPr lang="cs-CZ" sz="2000" dirty="0">
                <a:latin typeface="Arial" panose="020B0604020202020204" pitchFamily="34" charset="0"/>
                <a:ea typeface="Calibri" panose="020F0502020204030204" pitchFamily="34" charset="0"/>
                <a:cs typeface="Arial" panose="020B0604020202020204" pitchFamily="34" charset="0"/>
              </a:rPr>
              <a:t>Už si na sebe zvykli.</a:t>
            </a:r>
            <a:endParaRPr lang="ru-RU"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b="1" dirty="0">
                <a:latin typeface="Arial" panose="020B0604020202020204" pitchFamily="34" charset="0"/>
                <a:ea typeface="Calibri" panose="020F0502020204030204" pitchFamily="34" charset="0"/>
                <a:cs typeface="Arial" panose="020B0604020202020204" pitchFamily="34" charset="0"/>
              </a:rPr>
              <a:t>B</a:t>
            </a:r>
          </a:p>
          <a:p>
            <a:pPr algn="just">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1. </a:t>
            </a:r>
            <a:r>
              <a:rPr lang="cs-CZ" sz="2000" dirty="0">
                <a:latin typeface="Arial" panose="020B0604020202020204" pitchFamily="34" charset="0"/>
                <a:ea typeface="Calibri" panose="020F0502020204030204" pitchFamily="34" charset="0"/>
                <a:cs typeface="Arial" panose="020B0604020202020204" pitchFamily="34" charset="0"/>
              </a:rPr>
              <a:t>Ptej se, rád ti odpovím. </a:t>
            </a:r>
            <a:r>
              <a:rPr lang="ru-RU" sz="2000" dirty="0">
                <a:latin typeface="Arial" panose="020B0604020202020204" pitchFamily="34" charset="0"/>
                <a:ea typeface="Calibri" panose="020F0502020204030204" pitchFamily="34" charset="0"/>
                <a:cs typeface="Arial" panose="020B0604020202020204" pitchFamily="34" charset="0"/>
              </a:rPr>
              <a:t>2. </a:t>
            </a:r>
            <a:r>
              <a:rPr lang="cs-CZ" sz="2000" dirty="0">
                <a:latin typeface="Arial" panose="020B0604020202020204" pitchFamily="34" charset="0"/>
                <a:ea typeface="Calibri" panose="020F0502020204030204" pitchFamily="34" charset="0"/>
                <a:cs typeface="Arial" panose="020B0604020202020204" pitchFamily="34" charset="0"/>
              </a:rPr>
              <a:t>Vezměte si deštníky, prší. </a:t>
            </a:r>
            <a:r>
              <a:rPr lang="ru-RU" sz="2000" dirty="0">
                <a:latin typeface="Arial" panose="020B0604020202020204" pitchFamily="34" charset="0"/>
                <a:ea typeface="Calibri" panose="020F0502020204030204" pitchFamily="34" charset="0"/>
                <a:cs typeface="Arial" panose="020B0604020202020204" pitchFamily="34" charset="0"/>
              </a:rPr>
              <a:t>3. </a:t>
            </a:r>
            <a:r>
              <a:rPr lang="cs-CZ" sz="2000" dirty="0">
                <a:latin typeface="Arial" panose="020B0604020202020204" pitchFamily="34" charset="0"/>
                <a:ea typeface="Calibri" panose="020F0502020204030204" pitchFamily="34" charset="0"/>
                <a:cs typeface="Arial" panose="020B0604020202020204" pitchFamily="34" charset="0"/>
              </a:rPr>
              <a:t>Chtěl bych se stát letcem. </a:t>
            </a:r>
            <a:r>
              <a:rPr lang="ru-RU" sz="2000" dirty="0">
                <a:latin typeface="Arial" panose="020B0604020202020204" pitchFamily="34" charset="0"/>
                <a:ea typeface="Calibri" panose="020F0502020204030204" pitchFamily="34" charset="0"/>
                <a:cs typeface="Arial" panose="020B0604020202020204" pitchFamily="34" charset="0"/>
              </a:rPr>
              <a:t>4. </a:t>
            </a:r>
            <a:r>
              <a:rPr lang="cs-CZ" sz="2000" dirty="0">
                <a:latin typeface="Arial" panose="020B0604020202020204" pitchFamily="34" charset="0"/>
                <a:ea typeface="Calibri" panose="020F0502020204030204" pitchFamily="34" charset="0"/>
                <a:cs typeface="Arial" panose="020B0604020202020204" pitchFamily="34" charset="0"/>
              </a:rPr>
              <a:t>Sedněte si ke stolu. </a:t>
            </a:r>
            <a:r>
              <a:rPr lang="ru-RU" sz="2000" dirty="0">
                <a:latin typeface="Arial" panose="020B0604020202020204" pitchFamily="34" charset="0"/>
                <a:ea typeface="Calibri" panose="020F0502020204030204" pitchFamily="34" charset="0"/>
                <a:cs typeface="Arial" panose="020B0604020202020204" pitchFamily="34" charset="0"/>
              </a:rPr>
              <a:t>5. </a:t>
            </a:r>
            <a:r>
              <a:rPr lang="cs-CZ" sz="2000" dirty="0">
                <a:latin typeface="Arial" panose="020B0604020202020204" pitchFamily="34" charset="0"/>
                <a:ea typeface="Calibri" panose="020F0502020204030204" pitchFamily="34" charset="0"/>
                <a:cs typeface="Arial" panose="020B0604020202020204" pitchFamily="34" charset="0"/>
              </a:rPr>
              <a:t>Lehni si a odpočiň si! </a:t>
            </a:r>
            <a:r>
              <a:rPr lang="ru-RU" sz="2000" dirty="0">
                <a:latin typeface="Arial" panose="020B0604020202020204" pitchFamily="34" charset="0"/>
                <a:ea typeface="Calibri" panose="020F0502020204030204" pitchFamily="34" charset="0"/>
                <a:cs typeface="Arial" panose="020B0604020202020204" pitchFamily="34" charset="0"/>
              </a:rPr>
              <a:t>6. </a:t>
            </a:r>
            <a:r>
              <a:rPr lang="cs-CZ" sz="2000" dirty="0">
                <a:latin typeface="Arial" panose="020B0604020202020204" pitchFamily="34" charset="0"/>
                <a:ea typeface="Calibri" panose="020F0502020204030204" pitchFamily="34" charset="0"/>
                <a:cs typeface="Arial" panose="020B0604020202020204" pitchFamily="34" charset="0"/>
              </a:rPr>
              <a:t>Podívej se z okna! </a:t>
            </a:r>
            <a:r>
              <a:rPr lang="ru-RU" sz="2000" dirty="0">
                <a:latin typeface="Arial" panose="020B0604020202020204" pitchFamily="34" charset="0"/>
                <a:ea typeface="Calibri" panose="020F0502020204030204" pitchFamily="34" charset="0"/>
                <a:cs typeface="Arial" panose="020B0604020202020204" pitchFamily="34" charset="0"/>
              </a:rPr>
              <a:t>7. </a:t>
            </a:r>
            <a:r>
              <a:rPr lang="cs-CZ" sz="2000" dirty="0">
                <a:latin typeface="Arial" panose="020B0604020202020204" pitchFamily="34" charset="0"/>
                <a:ea typeface="Calibri" panose="020F0502020204030204" pitchFamily="34" charset="0"/>
                <a:cs typeface="Arial" panose="020B0604020202020204" pitchFamily="34" charset="0"/>
              </a:rPr>
              <a:t>Stěhujeme se do nového bytu. </a:t>
            </a:r>
            <a:r>
              <a:rPr lang="ru-RU" sz="2000" dirty="0">
                <a:latin typeface="Arial" panose="020B0604020202020204" pitchFamily="34" charset="0"/>
                <a:ea typeface="Calibri" panose="020F0502020204030204" pitchFamily="34" charset="0"/>
                <a:cs typeface="Arial" panose="020B0604020202020204" pitchFamily="34" charset="0"/>
              </a:rPr>
              <a:t>8. </a:t>
            </a:r>
            <a:r>
              <a:rPr lang="cs-CZ" sz="2000" dirty="0">
                <a:latin typeface="Arial" panose="020B0604020202020204" pitchFamily="34" charset="0"/>
                <a:ea typeface="Calibri" panose="020F0502020204030204" pitchFamily="34" charset="0"/>
                <a:cs typeface="Arial" panose="020B0604020202020204" pitchFamily="34" charset="0"/>
              </a:rPr>
              <a:t>Pište, jak se patří. </a:t>
            </a:r>
            <a:r>
              <a:rPr lang="ru-RU" sz="2000" dirty="0">
                <a:latin typeface="Arial" panose="020B0604020202020204" pitchFamily="34" charset="0"/>
                <a:ea typeface="Calibri" panose="020F0502020204030204" pitchFamily="34" charset="0"/>
                <a:cs typeface="Arial" panose="020B0604020202020204" pitchFamily="34" charset="0"/>
              </a:rPr>
              <a:t>9. </a:t>
            </a:r>
            <a:r>
              <a:rPr lang="cs-CZ" sz="2000" dirty="0">
                <a:latin typeface="Arial" panose="020B0604020202020204" pitchFamily="34" charset="0"/>
                <a:ea typeface="Calibri" panose="020F0502020204030204" pitchFamily="34" charset="0"/>
                <a:cs typeface="Arial" panose="020B0604020202020204" pitchFamily="34" charset="0"/>
              </a:rPr>
              <a:t>Ona se začervenala. </a:t>
            </a:r>
            <a:r>
              <a:rPr lang="ru-RU" sz="2000" dirty="0">
                <a:latin typeface="Arial" panose="020B0604020202020204" pitchFamily="34" charset="0"/>
                <a:ea typeface="Calibri" panose="020F0502020204030204" pitchFamily="34" charset="0"/>
                <a:cs typeface="Arial" panose="020B0604020202020204" pitchFamily="34" charset="0"/>
              </a:rPr>
              <a:t>10. </a:t>
            </a:r>
            <a:r>
              <a:rPr lang="cs-CZ" sz="2000" dirty="0">
                <a:latin typeface="Arial" panose="020B0604020202020204" pitchFamily="34" charset="0"/>
                <a:ea typeface="Calibri" panose="020F0502020204030204" pitchFamily="34" charset="0"/>
                <a:cs typeface="Arial" panose="020B0604020202020204" pitchFamily="34" charset="0"/>
              </a:rPr>
              <a:t>Marie si zlomila nohu. </a:t>
            </a:r>
            <a:r>
              <a:rPr lang="ru-RU" sz="2000" dirty="0">
                <a:latin typeface="Arial" panose="020B0604020202020204" pitchFamily="34" charset="0"/>
                <a:ea typeface="Calibri" panose="020F0502020204030204" pitchFamily="34" charset="0"/>
                <a:cs typeface="Arial" panose="020B0604020202020204" pitchFamily="34" charset="0"/>
              </a:rPr>
              <a:t>11. </a:t>
            </a:r>
            <a:r>
              <a:rPr lang="cs-CZ" sz="2000" dirty="0">
                <a:latin typeface="Arial" panose="020B0604020202020204" pitchFamily="34" charset="0"/>
                <a:ea typeface="Calibri" panose="020F0502020204030204" pitchFamily="34" charset="0"/>
                <a:cs typeface="Arial" panose="020B0604020202020204" pitchFamily="34" charset="0"/>
              </a:rPr>
              <a:t>Zapamatoval si ten den navždy. </a:t>
            </a:r>
            <a:r>
              <a:rPr lang="ru-RU" sz="2000" dirty="0">
                <a:latin typeface="Arial" panose="020B0604020202020204" pitchFamily="34" charset="0"/>
                <a:ea typeface="Calibri" panose="020F0502020204030204" pitchFamily="34" charset="0"/>
                <a:cs typeface="Arial" panose="020B0604020202020204" pitchFamily="34" charset="0"/>
              </a:rPr>
              <a:t>12. </a:t>
            </a:r>
            <a:r>
              <a:rPr lang="cs-CZ" sz="2000" dirty="0">
                <a:latin typeface="Arial" panose="020B0604020202020204" pitchFamily="34" charset="0"/>
                <a:ea typeface="Calibri" panose="020F0502020204030204" pitchFamily="34" charset="0"/>
                <a:cs typeface="Arial" panose="020B0604020202020204" pitchFamily="34" charset="0"/>
              </a:rPr>
              <a:t>Promiňte, trochu jsem se zpozdil. </a:t>
            </a:r>
            <a:r>
              <a:rPr lang="ru-RU" sz="2000" dirty="0">
                <a:latin typeface="Arial" panose="020B0604020202020204" pitchFamily="34" charset="0"/>
                <a:ea typeface="Calibri" panose="020F0502020204030204" pitchFamily="34" charset="0"/>
                <a:cs typeface="Arial" panose="020B0604020202020204" pitchFamily="34" charset="0"/>
              </a:rPr>
              <a:t>13. </a:t>
            </a:r>
            <a:r>
              <a:rPr lang="cs-CZ" sz="2000" dirty="0">
                <a:latin typeface="Arial" panose="020B0604020202020204" pitchFamily="34" charset="0"/>
                <a:ea typeface="Calibri" panose="020F0502020204030204" pitchFamily="34" charset="0"/>
                <a:cs typeface="Arial" panose="020B0604020202020204" pitchFamily="34" charset="0"/>
              </a:rPr>
              <a:t>Jak se cítíte? </a:t>
            </a:r>
            <a:r>
              <a:rPr lang="ru-RU" sz="2000" dirty="0">
                <a:latin typeface="Arial" panose="020B0604020202020204" pitchFamily="34" charset="0"/>
                <a:ea typeface="Calibri" panose="020F0502020204030204" pitchFamily="34" charset="0"/>
                <a:cs typeface="Arial" panose="020B0604020202020204" pitchFamily="34" charset="0"/>
              </a:rPr>
              <a:t>14. </a:t>
            </a:r>
            <a:r>
              <a:rPr lang="cs-CZ" sz="2000" dirty="0">
                <a:latin typeface="Arial" panose="020B0604020202020204" pitchFamily="34" charset="0"/>
                <a:ea typeface="Calibri" panose="020F0502020204030204" pitchFamily="34" charset="0"/>
                <a:cs typeface="Arial" panose="020B0604020202020204" pitchFamily="34" charset="0"/>
              </a:rPr>
              <a:t>Nemohl jsem si odpustit tu poznámku. </a:t>
            </a:r>
            <a:r>
              <a:rPr lang="ru-RU" sz="2000" dirty="0">
                <a:latin typeface="Arial" panose="020B0604020202020204" pitchFamily="34" charset="0"/>
                <a:ea typeface="Calibri" panose="020F0502020204030204" pitchFamily="34" charset="0"/>
                <a:cs typeface="Arial" panose="020B0604020202020204" pitchFamily="34" charset="0"/>
              </a:rPr>
              <a:t>15. </a:t>
            </a:r>
            <a:r>
              <a:rPr lang="cs-CZ" sz="2000" dirty="0">
                <a:latin typeface="Arial" panose="020B0604020202020204" pitchFamily="34" charset="0"/>
                <a:ea typeface="Calibri" panose="020F0502020204030204" pitchFamily="34" charset="0"/>
                <a:cs typeface="Arial" panose="020B0604020202020204" pitchFamily="34" charset="0"/>
              </a:rPr>
              <a:t>Sedl si na svoje místo. </a:t>
            </a:r>
            <a:r>
              <a:rPr lang="ru-RU" sz="2000" dirty="0">
                <a:latin typeface="Arial" panose="020B0604020202020204" pitchFamily="34" charset="0"/>
                <a:ea typeface="Calibri" panose="020F0502020204030204" pitchFamily="34" charset="0"/>
                <a:cs typeface="Arial" panose="020B0604020202020204" pitchFamily="34" charset="0"/>
              </a:rPr>
              <a:t>16. </a:t>
            </a:r>
            <a:r>
              <a:rPr lang="cs-CZ" sz="2000" dirty="0">
                <a:latin typeface="Arial" panose="020B0604020202020204" pitchFamily="34" charset="0"/>
                <a:ea typeface="Calibri" panose="020F0502020204030204" pitchFamily="34" charset="0"/>
                <a:cs typeface="Arial" panose="020B0604020202020204" pitchFamily="34" charset="0"/>
              </a:rPr>
              <a:t>Myslím si, že si tím jen uškodíš.  </a:t>
            </a:r>
            <a:r>
              <a:rPr lang="ru-RU" sz="2000" dirty="0">
                <a:latin typeface="Arial" panose="020B0604020202020204" pitchFamily="34" charset="0"/>
                <a:ea typeface="Calibri" panose="020F0502020204030204" pitchFamily="34" charset="0"/>
                <a:cs typeface="Arial" panose="020B0604020202020204" pitchFamily="34" charset="0"/>
              </a:rPr>
              <a:t>17. </a:t>
            </a:r>
            <a:r>
              <a:rPr lang="cs-CZ" sz="2000" dirty="0">
                <a:latin typeface="Arial" panose="020B0604020202020204" pitchFamily="34" charset="0"/>
                <a:ea typeface="Calibri" panose="020F0502020204030204" pitchFamily="34" charset="0"/>
                <a:cs typeface="Arial" panose="020B0604020202020204" pitchFamily="34" charset="0"/>
              </a:rPr>
              <a:t>Vzpomněl jsem si na to pozdě.  </a:t>
            </a:r>
            <a:r>
              <a:rPr lang="ru-RU" sz="2000" dirty="0">
                <a:latin typeface="Arial" panose="020B0604020202020204" pitchFamily="34" charset="0"/>
                <a:ea typeface="Calibri" panose="020F0502020204030204" pitchFamily="34" charset="0"/>
                <a:cs typeface="Arial" panose="020B0604020202020204" pitchFamily="34" charset="0"/>
              </a:rPr>
              <a:t>18. </a:t>
            </a:r>
            <a:r>
              <a:rPr lang="cs-CZ" sz="2000" dirty="0">
                <a:latin typeface="Arial" panose="020B0604020202020204" pitchFamily="34" charset="0"/>
                <a:ea typeface="Calibri" panose="020F0502020204030204" pitchFamily="34" charset="0"/>
                <a:cs typeface="Arial" panose="020B0604020202020204" pitchFamily="34" charset="0"/>
              </a:rPr>
              <a:t>Děti si hráli. </a:t>
            </a:r>
            <a:r>
              <a:rPr lang="ru-RU" sz="2000" dirty="0">
                <a:latin typeface="Arial" panose="020B0604020202020204" pitchFamily="34" charset="0"/>
                <a:ea typeface="Calibri" panose="020F0502020204030204" pitchFamily="34" charset="0"/>
                <a:cs typeface="Arial" panose="020B0604020202020204" pitchFamily="34" charset="0"/>
              </a:rPr>
              <a:t>19. </a:t>
            </a:r>
            <a:r>
              <a:rPr lang="cs-CZ" sz="2000" dirty="0">
                <a:latin typeface="Arial" panose="020B0604020202020204" pitchFamily="34" charset="0"/>
                <a:ea typeface="Calibri" panose="020F0502020204030204" pitchFamily="34" charset="0"/>
                <a:cs typeface="Arial" panose="020B0604020202020204" pitchFamily="34" charset="0"/>
              </a:rPr>
              <a:t>Koupil si tu knihu. </a:t>
            </a:r>
            <a:r>
              <a:rPr lang="ru-RU" sz="2000" dirty="0">
                <a:latin typeface="Arial" panose="020B0604020202020204" pitchFamily="34" charset="0"/>
                <a:ea typeface="Calibri" panose="020F0502020204030204" pitchFamily="34" charset="0"/>
                <a:cs typeface="Arial" panose="020B0604020202020204" pitchFamily="34" charset="0"/>
              </a:rPr>
              <a:t>20. </a:t>
            </a:r>
            <a:r>
              <a:rPr lang="cs-CZ" sz="2000" dirty="0">
                <a:latin typeface="Arial" panose="020B0604020202020204" pitchFamily="34" charset="0"/>
                <a:ea typeface="Calibri" panose="020F0502020204030204" pitchFamily="34" charset="0"/>
                <a:cs typeface="Arial" panose="020B0604020202020204" pitchFamily="34" charset="0"/>
              </a:rPr>
              <a:t>Vezmi si to. </a:t>
            </a:r>
            <a:endParaRPr lang="ru-RU" sz="20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b="1" dirty="0">
                <a:latin typeface="Arial" panose="020B0604020202020204" pitchFamily="34" charset="0"/>
                <a:ea typeface="Calibri" panose="020F0502020204030204" pitchFamily="34" charset="0"/>
                <a:cs typeface="Arial" panose="020B0604020202020204" pitchFamily="34" charset="0"/>
              </a:rPr>
              <a:t>C</a:t>
            </a:r>
            <a:endParaRPr lang="ru-RU" sz="200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1. </a:t>
            </a:r>
            <a:r>
              <a:rPr lang="cs-CZ" sz="2000" dirty="0">
                <a:latin typeface="Arial" panose="020B0604020202020204" pitchFamily="34" charset="0"/>
                <a:ea typeface="Calibri" panose="020F0502020204030204" pitchFamily="34" charset="0"/>
                <a:cs typeface="Arial" panose="020B0604020202020204" pitchFamily="34" charset="0"/>
              </a:rPr>
              <a:t>Nemůžeme si to dovolit. </a:t>
            </a:r>
            <a:r>
              <a:rPr lang="ru-RU" sz="2000" dirty="0">
                <a:latin typeface="Arial" panose="020B0604020202020204" pitchFamily="34" charset="0"/>
                <a:ea typeface="Calibri" panose="020F0502020204030204" pitchFamily="34" charset="0"/>
                <a:cs typeface="Arial" panose="020B0604020202020204" pitchFamily="34" charset="0"/>
              </a:rPr>
              <a:t>2. </a:t>
            </a:r>
            <a:r>
              <a:rPr lang="cs-CZ" sz="2000" dirty="0">
                <a:latin typeface="Arial" panose="020B0604020202020204" pitchFamily="34" charset="0"/>
                <a:ea typeface="Calibri" panose="020F0502020204030204" pitchFamily="34" charset="0"/>
                <a:cs typeface="Arial" panose="020B0604020202020204" pitchFamily="34" charset="0"/>
              </a:rPr>
              <a:t>Připoutejte se! </a:t>
            </a:r>
            <a:r>
              <a:rPr lang="ru-RU" sz="2000" dirty="0">
                <a:latin typeface="Arial" panose="020B0604020202020204" pitchFamily="34" charset="0"/>
                <a:ea typeface="Calibri" panose="020F0502020204030204" pitchFamily="34" charset="0"/>
                <a:cs typeface="Arial" panose="020B0604020202020204" pitchFamily="34" charset="0"/>
              </a:rPr>
              <a:t>3. </a:t>
            </a:r>
            <a:r>
              <a:rPr lang="cs-CZ" sz="2000" dirty="0">
                <a:latin typeface="Arial" panose="020B0604020202020204" pitchFamily="34" charset="0"/>
                <a:ea typeface="Calibri" panose="020F0502020204030204" pitchFamily="34" charset="0"/>
                <a:cs typeface="Arial" panose="020B0604020202020204" pitchFamily="34" charset="0"/>
              </a:rPr>
              <a:t>Sejdeme se v sobotu nebo v nedělí? </a:t>
            </a:r>
            <a:r>
              <a:rPr lang="ru-RU" sz="2000" dirty="0">
                <a:latin typeface="Arial" panose="020B0604020202020204" pitchFamily="34" charset="0"/>
                <a:ea typeface="Calibri" panose="020F0502020204030204" pitchFamily="34" charset="0"/>
                <a:cs typeface="Arial" panose="020B0604020202020204" pitchFamily="34" charset="0"/>
              </a:rPr>
              <a:t>4. </a:t>
            </a:r>
            <a:r>
              <a:rPr lang="cs-CZ" sz="2000" dirty="0">
                <a:latin typeface="Arial" panose="020B0604020202020204" pitchFamily="34" charset="0"/>
                <a:ea typeface="Calibri" panose="020F0502020204030204" pitchFamily="34" charset="0"/>
                <a:cs typeface="Arial" panose="020B0604020202020204" pitchFamily="34" charset="0"/>
              </a:rPr>
              <a:t>Koupali jsme se v moři. </a:t>
            </a:r>
            <a:r>
              <a:rPr lang="ru-RU" sz="2000" dirty="0">
                <a:latin typeface="Arial" panose="020B0604020202020204" pitchFamily="34" charset="0"/>
                <a:ea typeface="Calibri" panose="020F0502020204030204" pitchFamily="34" charset="0"/>
                <a:cs typeface="Arial" panose="020B0604020202020204" pitchFamily="34" charset="0"/>
              </a:rPr>
              <a:t>5. </a:t>
            </a:r>
            <a:r>
              <a:rPr lang="cs-CZ" sz="2000" dirty="0">
                <a:latin typeface="Arial" panose="020B0604020202020204" pitchFamily="34" charset="0"/>
                <a:ea typeface="Calibri" panose="020F0502020204030204" pitchFamily="34" charset="0"/>
                <a:cs typeface="Arial" panose="020B0604020202020204" pitchFamily="34" charset="0"/>
              </a:rPr>
              <a:t>On si jde a ničeho si nevšímá. </a:t>
            </a:r>
            <a:r>
              <a:rPr lang="ru-RU" sz="2000" dirty="0">
                <a:latin typeface="Arial" panose="020B0604020202020204" pitchFamily="34" charset="0"/>
                <a:ea typeface="Calibri" panose="020F0502020204030204" pitchFamily="34" charset="0"/>
                <a:cs typeface="Arial" panose="020B0604020202020204" pitchFamily="34" charset="0"/>
              </a:rPr>
              <a:t>6. </a:t>
            </a:r>
            <a:r>
              <a:rPr lang="cs-CZ" sz="2000" dirty="0">
                <a:latin typeface="Arial" panose="020B0604020202020204" pitchFamily="34" charset="0"/>
                <a:ea typeface="Calibri" panose="020F0502020204030204" pitchFamily="34" charset="0"/>
                <a:cs typeface="Arial" panose="020B0604020202020204" pitchFamily="34" charset="0"/>
              </a:rPr>
              <a:t>Chováš se slušně? </a:t>
            </a:r>
            <a:r>
              <a:rPr lang="ru-RU" sz="2000" dirty="0">
                <a:latin typeface="Arial" panose="020B0604020202020204" pitchFamily="34" charset="0"/>
                <a:ea typeface="Calibri" panose="020F0502020204030204" pitchFamily="34" charset="0"/>
                <a:cs typeface="Arial" panose="020B0604020202020204" pitchFamily="34" charset="0"/>
              </a:rPr>
              <a:t>7. </a:t>
            </a:r>
            <a:r>
              <a:rPr lang="cs-CZ" sz="2000" dirty="0">
                <a:latin typeface="Arial" panose="020B0604020202020204" pitchFamily="34" charset="0"/>
                <a:ea typeface="Calibri" panose="020F0502020204030204" pitchFamily="34" charset="0"/>
                <a:cs typeface="Arial" panose="020B0604020202020204" pitchFamily="34" charset="0"/>
              </a:rPr>
              <a:t>Prohlížela se v zrcadle. </a:t>
            </a:r>
            <a:r>
              <a:rPr lang="ru-RU" sz="2000" dirty="0">
                <a:latin typeface="Arial" panose="020B0604020202020204" pitchFamily="34" charset="0"/>
                <a:ea typeface="Calibri" panose="020F0502020204030204" pitchFamily="34" charset="0"/>
                <a:cs typeface="Arial" panose="020B0604020202020204" pitchFamily="34" charset="0"/>
              </a:rPr>
              <a:t>8. </a:t>
            </a:r>
            <a:r>
              <a:rPr lang="cs-CZ" sz="2000" dirty="0">
                <a:latin typeface="Arial" panose="020B0604020202020204" pitchFamily="34" charset="0"/>
                <a:ea typeface="Calibri" panose="020F0502020204030204" pitchFamily="34" charset="0"/>
                <a:cs typeface="Arial" panose="020B0604020202020204" pitchFamily="34" charset="0"/>
              </a:rPr>
              <a:t>Považuje se za odborníka.</a:t>
            </a:r>
          </a:p>
        </p:txBody>
      </p:sp>
    </p:spTree>
    <p:extLst>
      <p:ext uri="{BB962C8B-B14F-4D97-AF65-F5344CB8AC3E}">
        <p14:creationId xmlns:p14="http://schemas.microsoft.com/office/powerpoint/2010/main" val="17924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04138" y="255490"/>
            <a:ext cx="5047087" cy="461665"/>
          </a:xfrm>
          <a:prstGeom prst="rect">
            <a:avLst/>
          </a:prstGeom>
        </p:spPr>
        <p:txBody>
          <a:bodyPr wrap="none">
            <a:spAutoFit/>
          </a:bodyPr>
          <a:lstStyle/>
          <a:p>
            <a:pPr lvl="0" algn="ctr"/>
            <a:r>
              <a:rPr lang="ru-RU" sz="2400" b="1" dirty="0">
                <a:solidFill>
                  <a:srgbClr val="00B050"/>
                </a:solidFill>
                <a:latin typeface="Arial" panose="020B0604020202020204" pitchFamily="34" charset="0"/>
                <a:cs typeface="Arial" panose="020B0604020202020204" pitchFamily="34" charset="0"/>
              </a:rPr>
              <a:t>Притяжательные местоимения </a:t>
            </a:r>
          </a:p>
        </p:txBody>
      </p:sp>
      <p:sp>
        <p:nvSpPr>
          <p:cNvPr id="5" name="Obdélník 4">
            <a:extLst>
              <a:ext uri="{FF2B5EF4-FFF2-40B4-BE49-F238E27FC236}">
                <a16:creationId xmlns:a16="http://schemas.microsoft.com/office/drawing/2014/main" id="{57B851FC-2F99-4F95-A84A-306D4D9DB831}"/>
              </a:ext>
            </a:extLst>
          </p:cNvPr>
          <p:cNvSpPr/>
          <p:nvPr/>
        </p:nvSpPr>
        <p:spPr>
          <a:xfrm>
            <a:off x="467173" y="612844"/>
            <a:ext cx="11257653" cy="5632311"/>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Русские притяжательные местоимения МОЙ, ТВОЙ, СВОЙ, НАШ, ВАШ склоняются по образцу 1 склонения прилагательных (мягкой разновидности). </a:t>
            </a:r>
          </a:p>
          <a:p>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Система и формообразование притяжательных местоимений в чешском и русском языках проявляет заметное сходство. В обоих случаях </a:t>
            </a:r>
            <a:r>
              <a:rPr lang="ru-RU" sz="2000" b="1" dirty="0">
                <a:latin typeface="Arial" panose="020B0604020202020204" pitchFamily="34" charset="0"/>
                <a:cs typeface="Arial" panose="020B0604020202020204" pitchFamily="34" charset="0"/>
              </a:rPr>
              <a:t>в качестве притяжательных местоимений 3 лица используются формы </a:t>
            </a:r>
            <a:r>
              <a:rPr lang="ru-RU" sz="2000" b="1" dirty="0" err="1">
                <a:latin typeface="Arial" panose="020B0604020202020204" pitchFamily="34" charset="0"/>
                <a:cs typeface="Arial" panose="020B0604020202020204" pitchFamily="34" charset="0"/>
              </a:rPr>
              <a:t>род.п</a:t>
            </a:r>
            <a:r>
              <a:rPr lang="ru-RU" sz="2000" b="1" dirty="0">
                <a:latin typeface="Arial" panose="020B0604020202020204" pitchFamily="34" charset="0"/>
                <a:cs typeface="Arial" panose="020B0604020202020204" pitchFamily="34" charset="0"/>
              </a:rPr>
              <a:t>. личных местоимений в 3 лице: </a:t>
            </a:r>
            <a:r>
              <a:rPr lang="ru-RU" sz="2000" b="1" i="1" dirty="0" err="1">
                <a:latin typeface="Arial" panose="020B0604020202020204" pitchFamily="34" charset="0"/>
                <a:cs typeface="Arial" panose="020B0604020202020204" pitchFamily="34" charset="0"/>
              </a:rPr>
              <a:t>jeho</a:t>
            </a:r>
            <a:r>
              <a:rPr lang="ru-RU" sz="2000" b="1" i="1" dirty="0">
                <a:latin typeface="Arial" panose="020B0604020202020204" pitchFamily="34" charset="0"/>
                <a:cs typeface="Arial" panose="020B0604020202020204" pitchFamily="34" charset="0"/>
              </a:rPr>
              <a:t>, </a:t>
            </a:r>
            <a:r>
              <a:rPr lang="ru-RU" sz="2000" b="1" i="1" dirty="0" err="1">
                <a:latin typeface="Arial" panose="020B0604020202020204" pitchFamily="34" charset="0"/>
                <a:cs typeface="Arial" panose="020B0604020202020204" pitchFamily="34" charset="0"/>
              </a:rPr>
              <a:t>její</a:t>
            </a:r>
            <a:r>
              <a:rPr lang="ru-RU" sz="2000" b="1" i="1" dirty="0">
                <a:latin typeface="Arial" panose="020B0604020202020204" pitchFamily="34" charset="0"/>
                <a:cs typeface="Arial" panose="020B0604020202020204" pitchFamily="34" charset="0"/>
              </a:rPr>
              <a:t>, </a:t>
            </a:r>
            <a:r>
              <a:rPr lang="ru-RU" sz="2000" b="1" i="1" dirty="0" err="1">
                <a:latin typeface="Arial" panose="020B0604020202020204" pitchFamily="34" charset="0"/>
                <a:cs typeface="Arial" panose="020B0604020202020204" pitchFamily="34" charset="0"/>
              </a:rPr>
              <a:t>jejich</a:t>
            </a:r>
            <a:r>
              <a:rPr lang="ru-RU" sz="2000" b="1" i="1"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х </a:t>
            </a:r>
            <a:r>
              <a:rPr lang="ru-RU" sz="2000" b="1" i="1" dirty="0">
                <a:latin typeface="Arial" panose="020B0604020202020204" pitchFamily="34" charset="0"/>
                <a:cs typeface="Arial" panose="020B0604020202020204" pitchFamily="34" charset="0"/>
              </a:rPr>
              <a:t>его, ее, их</a:t>
            </a:r>
            <a:r>
              <a:rPr lang="ru-RU" sz="2000" b="1"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В ЧЯ, в отличие от русского, имеются (не во всех падежах всех родов) как полные, так и краткие формы местоимений </a:t>
            </a:r>
            <a:r>
              <a:rPr lang="ru-RU" sz="2000" i="1" dirty="0" err="1">
                <a:latin typeface="Arial" panose="020B0604020202020204" pitchFamily="34" charset="0"/>
                <a:cs typeface="Arial" panose="020B0604020202020204" pitchFamily="34" charset="0"/>
              </a:rPr>
              <a:t>můj</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tvůj</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svůj</a:t>
            </a:r>
            <a:r>
              <a:rPr lang="ru-RU" sz="2000" dirty="0">
                <a:latin typeface="Arial" panose="020B0604020202020204" pitchFamily="34" charset="0"/>
                <a:cs typeface="Arial" panose="020B0604020202020204" pitchFamily="34" charset="0"/>
              </a:rPr>
              <a:t>, отсутствующие в РЯ.</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В 3 лице </a:t>
            </a:r>
            <a:r>
              <a:rPr lang="ru-RU" sz="2000" b="1" i="1" dirty="0">
                <a:latin typeface="Arial" panose="020B0604020202020204" pitchFamily="34" charset="0"/>
                <a:cs typeface="Arial" panose="020B0604020202020204" pitchFamily="34" charset="0"/>
              </a:rPr>
              <a:t>его, ее, их </a:t>
            </a:r>
            <a:r>
              <a:rPr lang="ru-RU" sz="2000" b="1" dirty="0">
                <a:latin typeface="Arial" panose="020B0604020202020204" pitchFamily="34" charset="0"/>
                <a:cs typeface="Arial" panose="020B0604020202020204" pitchFamily="34" charset="0"/>
              </a:rPr>
              <a:t>не склоняются, после предлогов не добавляется Н!</a:t>
            </a:r>
          </a:p>
          <a:p>
            <a:pPr marL="285750" indent="-285750">
              <a:buFont typeface="Wingdings" panose="05000000000000000000" pitchFamily="2" charset="2"/>
              <a:buChar char="§"/>
            </a:pPr>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Местоимение СВОЙ может обозначать принадлежность любому лицу (</a:t>
            </a:r>
            <a:r>
              <a:rPr lang="ru-RU" sz="2000" b="1" u="sng" dirty="0">
                <a:latin typeface="Arial" panose="020B0604020202020204" pitchFamily="34" charset="0"/>
                <a:cs typeface="Arial" panose="020B0604020202020204" pitchFamily="34" charset="0"/>
              </a:rPr>
              <a:t>относится к подлежащему!</a:t>
            </a:r>
            <a:r>
              <a:rPr lang="ru-RU" sz="2000" b="1" dirty="0">
                <a:latin typeface="Arial" panose="020B0604020202020204" pitchFamily="34" charset="0"/>
                <a:cs typeface="Arial" panose="020B0604020202020204" pitchFamily="34" charset="0"/>
              </a:rPr>
              <a:t>).</a:t>
            </a:r>
          </a:p>
          <a:p>
            <a:r>
              <a:rPr lang="ru-RU" sz="2000" i="1" dirty="0">
                <a:latin typeface="Arial" panose="020B0604020202020204" pitchFamily="34" charset="0"/>
                <a:cs typeface="Arial" panose="020B0604020202020204" pitchFamily="34" charset="0"/>
              </a:rPr>
              <a:t>я / ты / он взял свой мобильник, мы / вы / они взяли свой мобильник.</a:t>
            </a:r>
          </a:p>
          <a:p>
            <a:r>
              <a:rPr lang="ru-RU" sz="2000" b="1" dirty="0">
                <a:latin typeface="Arial" panose="020B0604020202020204" pitchFamily="34" charset="0"/>
                <a:cs typeface="Arial" panose="020B0604020202020204" pitchFamily="34" charset="0"/>
              </a:rPr>
              <a:t>! Не используется, если контекст неоднозначен и грозит недоразумение.</a:t>
            </a:r>
          </a:p>
          <a:p>
            <a:r>
              <a:rPr lang="ru-RU" sz="2000" i="1" dirty="0">
                <a:latin typeface="Arial" panose="020B0604020202020204" pitchFamily="34" charset="0"/>
                <a:cs typeface="Arial" panose="020B0604020202020204" pitchFamily="34" charset="0"/>
              </a:rPr>
              <a:t>Я никому не запрещаю играть </a:t>
            </a:r>
            <a:r>
              <a:rPr lang="ru-RU" sz="2000" b="1" i="1" strike="sngStrike" dirty="0">
                <a:latin typeface="Arial" panose="020B0604020202020204" pitchFamily="34" charset="0"/>
                <a:cs typeface="Arial" panose="020B0604020202020204" pitchFamily="34" charset="0"/>
              </a:rPr>
              <a:t>свои</a:t>
            </a:r>
            <a:r>
              <a:rPr lang="ru-RU" sz="2000" b="1" i="1" dirty="0">
                <a:latin typeface="Arial" panose="020B0604020202020204" pitchFamily="34" charset="0"/>
                <a:cs typeface="Arial" panose="020B0604020202020204" pitchFamily="34" charset="0"/>
              </a:rPr>
              <a:t> </a:t>
            </a:r>
            <a:r>
              <a:rPr lang="ru-RU" sz="2000" b="1" i="1" u="sng" dirty="0">
                <a:latin typeface="Arial" panose="020B0604020202020204" pitchFamily="34" charset="0"/>
                <a:cs typeface="Arial" panose="020B0604020202020204" pitchFamily="34" charset="0"/>
              </a:rPr>
              <a:t>мои</a:t>
            </a:r>
            <a:r>
              <a:rPr lang="ru-RU" sz="2000" b="1"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пьесы.</a:t>
            </a:r>
          </a:p>
        </p:txBody>
      </p:sp>
    </p:spTree>
    <p:extLst>
      <p:ext uri="{BB962C8B-B14F-4D97-AF65-F5344CB8AC3E}">
        <p14:creationId xmlns:p14="http://schemas.microsoft.com/office/powerpoint/2010/main" val="3930146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0C1EB35B-D3C7-F712-824E-E392227DABF1}"/>
              </a:ext>
            </a:extLst>
          </p:cNvPr>
          <p:cNvSpPr txBox="1"/>
          <p:nvPr/>
        </p:nvSpPr>
        <p:spPr>
          <a:xfrm>
            <a:off x="751489" y="651157"/>
            <a:ext cx="10957036" cy="501675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Задание №1 </a:t>
            </a:r>
          </a:p>
          <a:p>
            <a:endParaRPr lang="ru-RU" sz="2000" b="1"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Студент попросил профессора прочитать (свой / его) ________ статью. (статья принадлежит студенту). Студент попросил профессора прочитать (свой / его) ________ доклад. (доклад принадлежит профессору).</a:t>
            </a:r>
          </a:p>
          <a:p>
            <a:pPr marL="457200" indent="-457200">
              <a:buFont typeface="+mj-lt"/>
              <a:buAutoNum type="arabicPeriod"/>
            </a:pPr>
            <a:r>
              <a:rPr lang="ru-RU" sz="2000" dirty="0">
                <a:latin typeface="Arial" panose="020B0604020202020204" pitchFamily="34" charset="0"/>
                <a:cs typeface="Arial" panose="020B0604020202020204" pitchFamily="34" charset="0"/>
              </a:rPr>
              <a:t>Она положила ключи в (свою / её) ________ сумку и вышла из дома.</a:t>
            </a:r>
          </a:p>
          <a:p>
            <a:pPr marL="457200" indent="-457200">
              <a:buFont typeface="+mj-lt"/>
              <a:buAutoNum type="arabicPeriod"/>
            </a:pPr>
            <a:r>
              <a:rPr lang="ru-RU" sz="2000" dirty="0">
                <a:latin typeface="Arial" panose="020B0604020202020204" pitchFamily="34" charset="0"/>
                <a:cs typeface="Arial" panose="020B0604020202020204" pitchFamily="34" charset="0"/>
              </a:rPr>
              <a:t>Я очень ценю (своего / моего) ________ коллегу за ________ (свой /его) профессионализм.</a:t>
            </a:r>
          </a:p>
          <a:p>
            <a:pPr marL="457200" indent="-457200">
              <a:buFont typeface="+mj-lt"/>
              <a:buAutoNum type="arabicPeriod"/>
            </a:pPr>
            <a:r>
              <a:rPr lang="ru-RU" sz="2000" dirty="0">
                <a:latin typeface="Arial" panose="020B0604020202020204" pitchFamily="34" charset="0"/>
                <a:cs typeface="Arial" panose="020B0604020202020204" pitchFamily="34" charset="0"/>
              </a:rPr>
              <a:t>Вы должны представить (свои / ваши) ________ тезисы до конца недели.</a:t>
            </a:r>
          </a:p>
          <a:p>
            <a:pPr marL="457200" indent="-457200">
              <a:buFont typeface="+mj-lt"/>
              <a:buAutoNum type="arabicPeriod"/>
            </a:pPr>
            <a:r>
              <a:rPr lang="ru-RU" sz="2000" dirty="0">
                <a:latin typeface="Arial" panose="020B0604020202020204" pitchFamily="34" charset="0"/>
                <a:cs typeface="Arial" panose="020B0604020202020204" pitchFamily="34" charset="0"/>
              </a:rPr>
              <a:t>Директор вызвал секретаря в (свой / его) ________ кабинет.</a:t>
            </a:r>
          </a:p>
          <a:p>
            <a:pPr marL="457200" indent="-457200">
              <a:buFont typeface="+mj-lt"/>
              <a:buAutoNum type="arabicPeriod"/>
            </a:pPr>
            <a:r>
              <a:rPr lang="ru-RU" sz="2000" dirty="0">
                <a:latin typeface="Arial" panose="020B0604020202020204" pitchFamily="34" charset="0"/>
                <a:cs typeface="Arial" panose="020B0604020202020204" pitchFamily="34" charset="0"/>
              </a:rPr>
              <a:t>Мы дорожим (своими / нашими) ________ традициями и передаём их детям.</a:t>
            </a:r>
          </a:p>
          <a:p>
            <a:pPr marL="457200" indent="-457200">
              <a:buFont typeface="+mj-lt"/>
              <a:buAutoNum type="arabicPeriod"/>
            </a:pPr>
            <a:r>
              <a:rPr lang="ru-RU" sz="2000" dirty="0">
                <a:latin typeface="Arial" panose="020B0604020202020204" pitchFamily="34" charset="0"/>
                <a:cs typeface="Arial" panose="020B0604020202020204" pitchFamily="34" charset="0"/>
              </a:rPr>
              <a:t>Они рассказали нам о (своей / их) ________ поездке в Санкт-Петербург.</a:t>
            </a:r>
          </a:p>
          <a:p>
            <a:pPr marL="457200" indent="-457200">
              <a:buFont typeface="+mj-lt"/>
              <a:buAutoNum type="arabicPeriod"/>
            </a:pPr>
            <a:r>
              <a:rPr lang="ru-RU" sz="2000" dirty="0">
                <a:latin typeface="Arial" panose="020B0604020202020204" pitchFamily="34" charset="0"/>
                <a:cs typeface="Arial" panose="020B0604020202020204" pitchFamily="34" charset="0"/>
              </a:rPr>
              <a:t>В (своём / его) ________ письме он не упомянул о приезде брата.</a:t>
            </a:r>
          </a:p>
          <a:p>
            <a:pPr marL="457200" indent="-457200">
              <a:buFont typeface="+mj-lt"/>
              <a:buAutoNum type="arabicPeriod"/>
            </a:pPr>
            <a:r>
              <a:rPr lang="ru-RU" sz="2000" dirty="0">
                <a:latin typeface="Arial" panose="020B0604020202020204" pitchFamily="34" charset="0"/>
                <a:cs typeface="Arial" panose="020B0604020202020204" pitchFamily="34" charset="0"/>
              </a:rPr>
              <a:t>Мать попросила дочь принести (свои / её) ________ очки. (Выберите вариант в зависимости от того, кому принадлежат очки).</a:t>
            </a:r>
          </a:p>
          <a:p>
            <a:pPr marL="457200" indent="-457200">
              <a:buFont typeface="+mj-lt"/>
              <a:buAutoNum type="arabicPeriod"/>
            </a:pPr>
            <a:r>
              <a:rPr lang="ru-RU" sz="2000" dirty="0">
                <a:latin typeface="Arial" panose="020B0604020202020204" pitchFamily="34" charset="0"/>
                <a:cs typeface="Arial" panose="020B0604020202020204" pitchFamily="34" charset="0"/>
              </a:rPr>
              <a:t>Спортсмены вернулись в (свою / их) ________ раздевалку после тяжёлой тренировки</a:t>
            </a:r>
            <a:r>
              <a:rPr lang="cs-CZ" sz="2000" dirty="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5473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D82F5C44-DE52-2EEE-1E6E-C1460DC1ECEE}"/>
              </a:ext>
            </a:extLst>
          </p:cNvPr>
          <p:cNvSpPr txBox="1"/>
          <p:nvPr/>
        </p:nvSpPr>
        <p:spPr>
          <a:xfrm>
            <a:off x="1571297" y="1082566"/>
            <a:ext cx="8791903" cy="4401205"/>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Переведите</a:t>
            </a:r>
          </a:p>
          <a:p>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Uděláme to s její pomoci. </a:t>
            </a:r>
          </a:p>
          <a:p>
            <a:pPr marL="457200" indent="-457200">
              <a:buFont typeface="+mj-lt"/>
              <a:buAutoNum type="arabicPeriod"/>
            </a:pPr>
            <a:r>
              <a:rPr lang="cs-CZ" sz="2000" dirty="0">
                <a:latin typeface="Arial" panose="020B0604020202020204" pitchFamily="34" charset="0"/>
                <a:cs typeface="Arial" panose="020B0604020202020204" pitchFamily="34" charset="0"/>
              </a:rPr>
              <a:t>Jsem spokojen s jeho odpovědi. </a:t>
            </a:r>
          </a:p>
          <a:p>
            <a:pPr marL="457200" indent="-457200">
              <a:buFont typeface="+mj-lt"/>
              <a:buAutoNum type="arabicPeriod"/>
            </a:pPr>
            <a:r>
              <a:rPr lang="cs-CZ" sz="2000" dirty="0">
                <a:latin typeface="Arial" panose="020B0604020202020204" pitchFamily="34" charset="0"/>
                <a:cs typeface="Arial" panose="020B0604020202020204" pitchFamily="34" charset="0"/>
              </a:rPr>
              <a:t>O jejích příjezdu jsme se dozvěděli teprve včera. </a:t>
            </a:r>
          </a:p>
          <a:p>
            <a:pPr marL="457200" indent="-457200">
              <a:buFont typeface="+mj-lt"/>
              <a:buAutoNum type="arabicPeriod"/>
            </a:pPr>
            <a:r>
              <a:rPr lang="cs-CZ" sz="2000" dirty="0">
                <a:latin typeface="Arial" panose="020B0604020202020204" pitchFamily="34" charset="0"/>
                <a:cs typeface="Arial" panose="020B0604020202020204" pitchFamily="34" charset="0"/>
              </a:rPr>
              <a:t>Nedokázali jsme zvednout vaše kufry.</a:t>
            </a:r>
          </a:p>
          <a:p>
            <a:pPr marL="457200" indent="-457200">
              <a:buFont typeface="+mj-lt"/>
              <a:buAutoNum type="arabicPeriod"/>
            </a:pPr>
            <a:r>
              <a:rPr lang="cs-CZ" sz="2000" dirty="0">
                <a:latin typeface="Arial" panose="020B0604020202020204" pitchFamily="34" charset="0"/>
                <a:cs typeface="Arial" panose="020B0604020202020204" pitchFamily="34" charset="0"/>
              </a:rPr>
              <a:t>Chci nejdříve zjistit, jaký je jejich názor. </a:t>
            </a:r>
          </a:p>
          <a:p>
            <a:pPr marL="457200" indent="-457200">
              <a:buFont typeface="+mj-lt"/>
              <a:buAutoNum type="arabicPeriod"/>
            </a:pPr>
            <a:r>
              <a:rPr lang="cs-CZ" sz="2000" dirty="0">
                <a:latin typeface="Arial" panose="020B0604020202020204" pitchFamily="34" charset="0"/>
                <a:cs typeface="Arial" panose="020B0604020202020204" pitchFamily="34" charset="0"/>
              </a:rPr>
              <a:t>V jejím slohu je opravdu hodně chyb.</a:t>
            </a:r>
          </a:p>
          <a:p>
            <a:pPr marL="457200" indent="-457200">
              <a:buFont typeface="+mj-lt"/>
              <a:buAutoNum type="arabicPeriod"/>
            </a:pPr>
            <a:r>
              <a:rPr lang="cs-CZ" sz="2000" dirty="0">
                <a:latin typeface="Arial" panose="020B0604020202020204" pitchFamily="34" charset="0"/>
                <a:cs typeface="Arial" panose="020B0604020202020204" pitchFamily="34" charset="0"/>
              </a:rPr>
              <a:t>Seznámil nás s jejím bratrem. </a:t>
            </a:r>
          </a:p>
          <a:p>
            <a:pPr marL="457200" indent="-457200">
              <a:buFont typeface="+mj-lt"/>
              <a:buAutoNum type="arabicPeriod"/>
            </a:pPr>
            <a:r>
              <a:rPr lang="cs-CZ" sz="2000" dirty="0">
                <a:latin typeface="Arial" panose="020B0604020202020204" pitchFamily="34" charset="0"/>
                <a:cs typeface="Arial" panose="020B0604020202020204" pitchFamily="34" charset="0"/>
              </a:rPr>
              <a:t>Viděl jsem ho na diskotéce s tvou sestrou. </a:t>
            </a:r>
          </a:p>
          <a:p>
            <a:pPr marL="457200" indent="-457200">
              <a:buFont typeface="+mj-lt"/>
              <a:buAutoNum type="arabicPeriod"/>
            </a:pPr>
            <a:r>
              <a:rPr lang="cs-CZ" sz="2000" dirty="0">
                <a:latin typeface="Arial" panose="020B0604020202020204" pitchFamily="34" charset="0"/>
                <a:cs typeface="Arial" panose="020B0604020202020204" pitchFamily="34" charset="0"/>
              </a:rPr>
              <a:t>Líbily se tobě jejích písničky? </a:t>
            </a:r>
          </a:p>
          <a:p>
            <a:pPr marL="457200" indent="-457200">
              <a:buFont typeface="+mj-lt"/>
              <a:buAutoNum type="arabicPeriod"/>
            </a:pPr>
            <a:r>
              <a:rPr lang="cs-CZ" sz="2000" dirty="0">
                <a:latin typeface="Arial" panose="020B0604020202020204" pitchFamily="34" charset="0"/>
                <a:cs typeface="Arial" panose="020B0604020202020204" pitchFamily="34" charset="0"/>
              </a:rPr>
              <a:t>Pozvali jsme i vaše rodiče. </a:t>
            </a:r>
          </a:p>
          <a:p>
            <a:pPr marL="457200" indent="-457200">
              <a:buFont typeface="+mj-lt"/>
              <a:buAutoNum type="arabicPeriod"/>
            </a:pPr>
            <a:r>
              <a:rPr lang="cs-CZ" sz="2000" dirty="0">
                <a:latin typeface="Arial" panose="020B0604020202020204" pitchFamily="34" charset="0"/>
                <a:cs typeface="Arial" panose="020B0604020202020204" pitchFamily="34" charset="0"/>
              </a:rPr>
              <a:t>Potkal jsem jejího bratra, ale jeho názor mě vůbec nepřesvědčil.</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Jejich projekt byl úspěšný, ale jeho výsledky kritizovala i její kolegyně.</a:t>
            </a:r>
          </a:p>
        </p:txBody>
      </p:sp>
    </p:spTree>
    <p:extLst>
      <p:ext uri="{BB962C8B-B14F-4D97-AF65-F5344CB8AC3E}">
        <p14:creationId xmlns:p14="http://schemas.microsoft.com/office/powerpoint/2010/main" val="2168455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6901" y="336295"/>
            <a:ext cx="4188134" cy="430887"/>
          </a:xfrm>
          <a:prstGeom prst="rect">
            <a:avLst/>
          </a:prstGeom>
        </p:spPr>
        <p:txBody>
          <a:bodyPr wrap="none">
            <a:spAutoFit/>
          </a:bodyPr>
          <a:lstStyle/>
          <a:p>
            <a:r>
              <a:rPr lang="ru-RU" sz="2200" b="1" dirty="0">
                <a:solidFill>
                  <a:srgbClr val="00B050"/>
                </a:solidFill>
                <a:latin typeface="Arial" panose="020B0604020202020204" pitchFamily="34" charset="0"/>
                <a:ea typeface="Times New Roman"/>
                <a:cs typeface="Arial" panose="020B0604020202020204" pitchFamily="34" charset="0"/>
              </a:rPr>
              <a:t>Указательные местоимения </a:t>
            </a:r>
            <a:endParaRPr lang="de-DE" sz="2200" dirty="0">
              <a:solidFill>
                <a:srgbClr val="00B050"/>
              </a:solidFill>
              <a:latin typeface="Arial" panose="020B0604020202020204" pitchFamily="34" charset="0"/>
              <a:ea typeface="Times New Roman"/>
              <a:cs typeface="Arial" panose="020B0604020202020204" pitchFamily="34" charset="0"/>
            </a:endParaRPr>
          </a:p>
        </p:txBody>
      </p:sp>
      <p:graphicFrame>
        <p:nvGraphicFramePr>
          <p:cNvPr id="3" name="Tabulka 2"/>
          <p:cNvGraphicFramePr>
            <a:graphicFrameLocks noGrp="1"/>
          </p:cNvGraphicFramePr>
          <p:nvPr>
            <p:extLst>
              <p:ext uri="{D42A27DB-BD31-4B8C-83A1-F6EECF244321}">
                <p14:modId xmlns:p14="http://schemas.microsoft.com/office/powerpoint/2010/main" val="832457498"/>
              </p:ext>
            </p:extLst>
          </p:nvPr>
        </p:nvGraphicFramePr>
        <p:xfrm>
          <a:off x="932793" y="767182"/>
          <a:ext cx="10326413" cy="2133600"/>
        </p:xfrm>
        <a:graphic>
          <a:graphicData uri="http://schemas.openxmlformats.org/drawingml/2006/table">
            <a:tbl>
              <a:tblPr firstRow="1" firstCol="1" lastRow="1" lastCol="1" bandRow="1" bandCol="1"/>
              <a:tblGrid>
                <a:gridCol w="884816">
                  <a:extLst>
                    <a:ext uri="{9D8B030D-6E8A-4147-A177-3AD203B41FA5}">
                      <a16:colId xmlns:a16="http://schemas.microsoft.com/office/drawing/2014/main" val="20000"/>
                    </a:ext>
                  </a:extLst>
                </a:gridCol>
                <a:gridCol w="1298646">
                  <a:extLst>
                    <a:ext uri="{9D8B030D-6E8A-4147-A177-3AD203B41FA5}">
                      <a16:colId xmlns:a16="http://schemas.microsoft.com/office/drawing/2014/main" val="20001"/>
                    </a:ext>
                  </a:extLst>
                </a:gridCol>
                <a:gridCol w="1151170">
                  <a:extLst>
                    <a:ext uri="{9D8B030D-6E8A-4147-A177-3AD203B41FA5}">
                      <a16:colId xmlns:a16="http://schemas.microsoft.com/office/drawing/2014/main" val="20002"/>
                    </a:ext>
                  </a:extLst>
                </a:gridCol>
                <a:gridCol w="962637">
                  <a:extLst>
                    <a:ext uri="{9D8B030D-6E8A-4147-A177-3AD203B41FA5}">
                      <a16:colId xmlns:a16="http://schemas.microsoft.com/office/drawing/2014/main" val="20003"/>
                    </a:ext>
                  </a:extLst>
                </a:gridCol>
                <a:gridCol w="1195697">
                  <a:extLst>
                    <a:ext uri="{9D8B030D-6E8A-4147-A177-3AD203B41FA5}">
                      <a16:colId xmlns:a16="http://schemas.microsoft.com/office/drawing/2014/main" val="20004"/>
                    </a:ext>
                  </a:extLst>
                </a:gridCol>
                <a:gridCol w="969392">
                  <a:extLst>
                    <a:ext uri="{9D8B030D-6E8A-4147-A177-3AD203B41FA5}">
                      <a16:colId xmlns:a16="http://schemas.microsoft.com/office/drawing/2014/main" val="20005"/>
                    </a:ext>
                  </a:extLst>
                </a:gridCol>
                <a:gridCol w="1312808">
                  <a:extLst>
                    <a:ext uri="{9D8B030D-6E8A-4147-A177-3AD203B41FA5}">
                      <a16:colId xmlns:a16="http://schemas.microsoft.com/office/drawing/2014/main" val="20006"/>
                    </a:ext>
                  </a:extLst>
                </a:gridCol>
                <a:gridCol w="693529">
                  <a:extLst>
                    <a:ext uri="{9D8B030D-6E8A-4147-A177-3AD203B41FA5}">
                      <a16:colId xmlns:a16="http://schemas.microsoft.com/office/drawing/2014/main" val="20007"/>
                    </a:ext>
                  </a:extLst>
                </a:gridCol>
                <a:gridCol w="928859">
                  <a:extLst>
                    <a:ext uri="{9D8B030D-6E8A-4147-A177-3AD203B41FA5}">
                      <a16:colId xmlns:a16="http://schemas.microsoft.com/office/drawing/2014/main" val="20008"/>
                    </a:ext>
                  </a:extLst>
                </a:gridCol>
                <a:gridCol w="928859">
                  <a:extLst>
                    <a:ext uri="{9D8B030D-6E8A-4147-A177-3AD203B41FA5}">
                      <a16:colId xmlns:a16="http://schemas.microsoft.com/office/drawing/2014/main" val="20009"/>
                    </a:ext>
                  </a:extLst>
                </a:gridCol>
              </a:tblGrid>
              <a:tr h="246885">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м.р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ср.р.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ж.р.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мн.ч.</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м.р.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ср.р.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ж.р.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6885">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ед.ч.</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им.п.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err="1">
                          <a:effectLst/>
                          <a:latin typeface="Arial" panose="020B0604020202020204" pitchFamily="34" charset="0"/>
                          <a:ea typeface="Times New Roman"/>
                          <a:cs typeface="Arial" panose="020B0604020202020204" pitchFamily="34" charset="0"/>
                        </a:rPr>
                        <a:t>ten</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ta</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ti/ty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ta</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ty</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6885">
                <a:tc rowSpan="5">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род.п.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toho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té</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род.п.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těch</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2"/>
                  </a:ext>
                </a:extLst>
              </a:tr>
              <a:tr h="246885">
                <a:tc vMerge="1">
                  <a:txBody>
                    <a:bodyPr/>
                    <a:lstStyle/>
                    <a:p>
                      <a:endParaRPr lang="de-DE"/>
                    </a:p>
                  </a:txBody>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дат.п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tomu</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té</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дат.п.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těm</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3"/>
                  </a:ext>
                </a:extLst>
              </a:tr>
              <a:tr h="246885">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toho/ten</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to</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tu</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ty</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ta</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6885">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tím</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tou</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těch</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r h="246885">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tom</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té</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těmi</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6"/>
                  </a:ext>
                </a:extLst>
              </a:tr>
            </a:tbl>
          </a:graphicData>
        </a:graphic>
      </p:graphicFrame>
      <p:graphicFrame>
        <p:nvGraphicFramePr>
          <p:cNvPr id="4" name="Tabulka 3"/>
          <p:cNvGraphicFramePr>
            <a:graphicFrameLocks noGrp="1"/>
          </p:cNvGraphicFramePr>
          <p:nvPr>
            <p:extLst>
              <p:ext uri="{D42A27DB-BD31-4B8C-83A1-F6EECF244321}">
                <p14:modId xmlns:p14="http://schemas.microsoft.com/office/powerpoint/2010/main" val="3759235630"/>
              </p:ext>
            </p:extLst>
          </p:nvPr>
        </p:nvGraphicFramePr>
        <p:xfrm>
          <a:off x="378371" y="2958589"/>
          <a:ext cx="11435256" cy="3352800"/>
        </p:xfrm>
        <a:graphic>
          <a:graphicData uri="http://schemas.openxmlformats.org/drawingml/2006/table">
            <a:tbl>
              <a:tblPr firstRow="1" firstCol="1" lastRow="1" lastCol="1" bandRow="1" bandCol="1"/>
              <a:tblGrid>
                <a:gridCol w="835659">
                  <a:extLst>
                    <a:ext uri="{9D8B030D-6E8A-4147-A177-3AD203B41FA5}">
                      <a16:colId xmlns:a16="http://schemas.microsoft.com/office/drawing/2014/main" val="20000"/>
                    </a:ext>
                  </a:extLst>
                </a:gridCol>
                <a:gridCol w="1483371">
                  <a:extLst>
                    <a:ext uri="{9D8B030D-6E8A-4147-A177-3AD203B41FA5}">
                      <a16:colId xmlns:a16="http://schemas.microsoft.com/office/drawing/2014/main" val="20001"/>
                    </a:ext>
                  </a:extLst>
                </a:gridCol>
                <a:gridCol w="1443034">
                  <a:extLst>
                    <a:ext uri="{9D8B030D-6E8A-4147-A177-3AD203B41FA5}">
                      <a16:colId xmlns:a16="http://schemas.microsoft.com/office/drawing/2014/main" val="20002"/>
                    </a:ext>
                  </a:extLst>
                </a:gridCol>
                <a:gridCol w="1443034">
                  <a:extLst>
                    <a:ext uri="{9D8B030D-6E8A-4147-A177-3AD203B41FA5}">
                      <a16:colId xmlns:a16="http://schemas.microsoft.com/office/drawing/2014/main" val="20003"/>
                    </a:ext>
                  </a:extLst>
                </a:gridCol>
                <a:gridCol w="1405299">
                  <a:extLst>
                    <a:ext uri="{9D8B030D-6E8A-4147-A177-3AD203B41FA5}">
                      <a16:colId xmlns:a16="http://schemas.microsoft.com/office/drawing/2014/main" val="20004"/>
                    </a:ext>
                  </a:extLst>
                </a:gridCol>
                <a:gridCol w="936867">
                  <a:extLst>
                    <a:ext uri="{9D8B030D-6E8A-4147-A177-3AD203B41FA5}">
                      <a16:colId xmlns:a16="http://schemas.microsoft.com/office/drawing/2014/main" val="20005"/>
                    </a:ext>
                  </a:extLst>
                </a:gridCol>
                <a:gridCol w="1405299">
                  <a:extLst>
                    <a:ext uri="{9D8B030D-6E8A-4147-A177-3AD203B41FA5}">
                      <a16:colId xmlns:a16="http://schemas.microsoft.com/office/drawing/2014/main" val="20006"/>
                    </a:ext>
                  </a:extLst>
                </a:gridCol>
                <a:gridCol w="511374">
                  <a:extLst>
                    <a:ext uri="{9D8B030D-6E8A-4147-A177-3AD203B41FA5}">
                      <a16:colId xmlns:a16="http://schemas.microsoft.com/office/drawing/2014/main" val="20007"/>
                    </a:ext>
                  </a:extLst>
                </a:gridCol>
                <a:gridCol w="897829">
                  <a:extLst>
                    <a:ext uri="{9D8B030D-6E8A-4147-A177-3AD203B41FA5}">
                      <a16:colId xmlns:a16="http://schemas.microsoft.com/office/drawing/2014/main" val="20008"/>
                    </a:ext>
                  </a:extLst>
                </a:gridCol>
                <a:gridCol w="1073490">
                  <a:extLst>
                    <a:ext uri="{9D8B030D-6E8A-4147-A177-3AD203B41FA5}">
                      <a16:colId xmlns:a16="http://schemas.microsoft.com/office/drawing/2014/main" val="20009"/>
                    </a:ext>
                  </a:extLst>
                </a:gridCol>
              </a:tblGrid>
              <a:tr h="468052">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м.р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ср.р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ж.р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мн.ч</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м.р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ср.р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ж.р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6017">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ед.ч</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тот, этот</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 это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та, эта</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им.п.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те, эти</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1"/>
                  </a:ext>
                </a:extLst>
              </a:tr>
              <a:tr h="156017">
                <a:tc rowSpan="5">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того, этого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той, этой</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род.п.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тех, этих</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2"/>
                  </a:ext>
                </a:extLst>
              </a:tr>
              <a:tr h="156017">
                <a:tc vMerge="1">
                  <a:txBody>
                    <a:bodyPr/>
                    <a:lstStyle/>
                    <a:p>
                      <a:endParaRPr lang="de-DE"/>
                    </a:p>
                  </a:txBody>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дат.п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тому, этому</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той, этой</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дат.п.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тем, этим</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3"/>
                  </a:ext>
                </a:extLst>
              </a:tr>
              <a:tr h="624069">
                <a:tc vMerge="1">
                  <a:txBody>
                    <a:bodyPr/>
                    <a:lstStyle/>
                    <a:p>
                      <a:endParaRPr lang="de-DE"/>
                    </a:p>
                  </a:txBody>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вин.п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одуш</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p>
                      <a:pPr>
                        <a:spcAft>
                          <a:spcPts val="0"/>
                        </a:spcAft>
                      </a:pPr>
                      <a:r>
                        <a:rPr lang="cs-CZ"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неодуш</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ту, эту</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вин.п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одуш</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p>
                      <a:pPr>
                        <a:spcAft>
                          <a:spcPts val="0"/>
                        </a:spcAft>
                      </a:pPr>
                      <a:r>
                        <a:rPr lang="cs-CZ"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неодуш</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4"/>
                  </a:ext>
                </a:extLst>
              </a:tr>
              <a:tr h="156017">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тем, этим</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той, этой</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теми, этими</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r h="156017">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том, этом</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той, этой</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тех, этих</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236314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7A20A38-8530-4832-86C5-BE617059F9F7}"/>
              </a:ext>
            </a:extLst>
          </p:cNvPr>
          <p:cNvSpPr/>
          <p:nvPr/>
        </p:nvSpPr>
        <p:spPr>
          <a:xfrm>
            <a:off x="887767" y="1536174"/>
            <a:ext cx="10244831" cy="3785652"/>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С точки зрения функций указательных местоимений</a:t>
            </a:r>
            <a:r>
              <a:rPr lang="ru-RU" sz="2000" dirty="0">
                <a:latin typeface="Arial" panose="020B0604020202020204" pitchFamily="34" charset="0"/>
                <a:cs typeface="Arial" panose="020B0604020202020204" pitchFamily="34" charset="0"/>
              </a:rPr>
              <a:t>, между чешским и русским языками наблюдается сходство, т.к. для них характерны следующие функции</a:t>
            </a:r>
            <a:r>
              <a:rPr lang="cs-CZ" sz="2000" dirty="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solidFill>
                  <a:srgbClr val="0070C0"/>
                </a:solidFill>
                <a:latin typeface="Arial" panose="020B0604020202020204" pitchFamily="34" charset="0"/>
                <a:cs typeface="Arial" panose="020B0604020202020204" pitchFamily="34" charset="0"/>
              </a:rPr>
              <a:t>указательная</a:t>
            </a:r>
            <a:r>
              <a:rPr lang="ru-RU" sz="2000" b="1" dirty="0">
                <a:latin typeface="Arial" panose="020B0604020202020204" pitchFamily="34" charset="0"/>
                <a:cs typeface="Arial" panose="020B0604020202020204" pitchFamily="34" charset="0"/>
              </a:rPr>
              <a:t> (дейктическая)</a:t>
            </a:r>
            <a:r>
              <a:rPr lang="cs-CZ" sz="2000" b="1" dirty="0">
                <a:latin typeface="Arial" panose="020B0604020202020204" pitchFamily="34" charset="0"/>
                <a:cs typeface="Arial" panose="020B0604020202020204" pitchFamily="34" charset="0"/>
              </a:rPr>
              <a:t>,</a:t>
            </a:r>
            <a:r>
              <a:rPr lang="ru-RU" sz="2000" b="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solidFill>
                  <a:srgbClr val="0070C0"/>
                </a:solidFill>
                <a:latin typeface="Arial" panose="020B0604020202020204" pitchFamily="34" charset="0"/>
                <a:cs typeface="Arial" panose="020B0604020202020204" pitchFamily="34" charset="0"/>
              </a:rPr>
              <a:t>анафорическая</a:t>
            </a:r>
            <a:r>
              <a:rPr lang="ru-RU" sz="2000" b="1" dirty="0">
                <a:latin typeface="Arial" panose="020B0604020202020204" pitchFamily="34" charset="0"/>
                <a:cs typeface="Arial" panose="020B0604020202020204" pitchFamily="34" charset="0"/>
              </a:rPr>
              <a:t> (грамматическая</a:t>
            </a:r>
            <a:r>
              <a:rPr lang="ru-RU" sz="2000" dirty="0">
                <a:latin typeface="Arial" panose="020B0604020202020204" pitchFamily="34" charset="0"/>
                <a:cs typeface="Arial" panose="020B0604020202020204" pitchFamily="34" charset="0"/>
              </a:rPr>
              <a:t> - указательным словам в главной части сложного предложения соответствуют относительные местоимения в придаточной)</a:t>
            </a:r>
            <a:r>
              <a:rPr lang="cs-CZ"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Он мечтает о том, что поедет в отпуск.</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Серьезные отличия имеются в самой системе указательных местоимений</a:t>
            </a:r>
            <a:r>
              <a:rPr lang="ru-RU" sz="2000" dirty="0">
                <a:latin typeface="Arial" panose="020B0604020202020204" pitchFamily="34" charset="0"/>
                <a:cs typeface="Arial" panose="020B0604020202020204" pitchFamily="34" charset="0"/>
              </a:rPr>
              <a:t>, т.к. </a:t>
            </a:r>
            <a:r>
              <a:rPr lang="ru-RU" sz="2000" b="1" dirty="0">
                <a:latin typeface="Arial" panose="020B0604020202020204" pitchFamily="34" charset="0"/>
                <a:cs typeface="Arial" panose="020B0604020202020204" pitchFamily="34" charset="0"/>
              </a:rPr>
              <a:t>в ЧЯ она трехчлена </a:t>
            </a:r>
            <a:r>
              <a:rPr lang="ru-RU" sz="2000" dirty="0">
                <a:latin typeface="Arial" panose="020B0604020202020204" pitchFamily="34" charset="0"/>
                <a:cs typeface="Arial" panose="020B0604020202020204" pitchFamily="34" charset="0"/>
              </a:rPr>
              <a:t>(</a:t>
            </a:r>
            <a:r>
              <a:rPr lang="ru-RU" sz="2000" i="1" dirty="0" err="1">
                <a:solidFill>
                  <a:srgbClr val="00B050"/>
                </a:solidFill>
                <a:latin typeface="Arial" panose="020B0604020202020204" pitchFamily="34" charset="0"/>
                <a:cs typeface="Arial" panose="020B0604020202020204" pitchFamily="34" charset="0"/>
              </a:rPr>
              <a:t>tento</a:t>
            </a:r>
            <a:r>
              <a:rPr lang="ru-RU" sz="2000" i="1" dirty="0">
                <a:solidFill>
                  <a:srgbClr val="00B050"/>
                </a:solidFill>
                <a:latin typeface="Arial" panose="020B0604020202020204" pitchFamily="34" charset="0"/>
                <a:cs typeface="Arial" panose="020B0604020202020204" pitchFamily="34" charset="0"/>
              </a:rPr>
              <a:t>/</a:t>
            </a:r>
            <a:r>
              <a:rPr lang="ru-RU" sz="2000" i="1" dirty="0" err="1">
                <a:solidFill>
                  <a:srgbClr val="00B050"/>
                </a:solidFill>
                <a:latin typeface="Arial" panose="020B0604020202020204" pitchFamily="34" charset="0"/>
                <a:cs typeface="Arial" panose="020B0604020202020204" pitchFamily="34" charset="0"/>
              </a:rPr>
              <a:t>tenhle</a:t>
            </a:r>
            <a:r>
              <a:rPr lang="ru-RU" sz="2000" dirty="0">
                <a:solidFill>
                  <a:srgbClr val="00B050"/>
                </a:solidFill>
                <a:latin typeface="Arial" panose="020B0604020202020204" pitchFamily="34" charset="0"/>
                <a:cs typeface="Arial" panose="020B0604020202020204" pitchFamily="34" charset="0"/>
              </a:rPr>
              <a:t> x </a:t>
            </a:r>
            <a:r>
              <a:rPr lang="ru-RU" sz="2000" i="1" dirty="0" err="1">
                <a:solidFill>
                  <a:srgbClr val="00B050"/>
                </a:solidFill>
                <a:latin typeface="Arial" panose="020B0604020202020204" pitchFamily="34" charset="0"/>
                <a:cs typeface="Arial" panose="020B0604020202020204" pitchFamily="34" charset="0"/>
              </a:rPr>
              <a:t>ten</a:t>
            </a:r>
            <a:r>
              <a:rPr lang="ru-RU" sz="2000" dirty="0">
                <a:solidFill>
                  <a:srgbClr val="00B050"/>
                </a:solidFill>
                <a:latin typeface="Arial" panose="020B0604020202020204" pitchFamily="34" charset="0"/>
                <a:cs typeface="Arial" panose="020B0604020202020204" pitchFamily="34" charset="0"/>
              </a:rPr>
              <a:t> x </a:t>
            </a:r>
            <a:r>
              <a:rPr lang="ru-RU" sz="2000" i="1" dirty="0" err="1">
                <a:solidFill>
                  <a:srgbClr val="00B050"/>
                </a:solidFill>
                <a:latin typeface="Arial" panose="020B0604020202020204" pitchFamily="34" charset="0"/>
                <a:cs typeface="Arial" panose="020B0604020202020204" pitchFamily="34" charset="0"/>
              </a:rPr>
              <a:t>tamten</a:t>
            </a:r>
            <a:r>
              <a:rPr lang="ru-RU" sz="2000" dirty="0">
                <a:latin typeface="Arial" panose="020B0604020202020204" pitchFamily="34" charset="0"/>
                <a:cs typeface="Arial" panose="020B0604020202020204" pitchFamily="34" charset="0"/>
              </a:rPr>
              <a:t>, причем </a:t>
            </a:r>
            <a:r>
              <a:rPr lang="ru-RU" sz="2000" i="1" dirty="0" err="1">
                <a:latin typeface="Arial" panose="020B0604020202020204" pitchFamily="34" charset="0"/>
                <a:cs typeface="Arial" panose="020B0604020202020204" pitchFamily="34" charset="0"/>
              </a:rPr>
              <a:t>ten</a:t>
            </a:r>
            <a:r>
              <a:rPr lang="ru-RU" sz="2000" dirty="0">
                <a:latin typeface="Arial" panose="020B0604020202020204" pitchFamily="34" charset="0"/>
                <a:cs typeface="Arial" panose="020B0604020202020204" pitchFamily="34" charset="0"/>
              </a:rPr>
              <a:t> выступает как </a:t>
            </a:r>
            <a:r>
              <a:rPr lang="ru-RU" sz="2000" dirty="0" err="1">
                <a:latin typeface="Arial" panose="020B0604020202020204" pitchFamily="34" charset="0"/>
                <a:cs typeface="Arial" panose="020B0604020202020204" pitchFamily="34" charset="0"/>
              </a:rPr>
              <a:t>пространственно</a:t>
            </a:r>
            <a:r>
              <a:rPr lang="ru-RU" sz="2000" dirty="0">
                <a:latin typeface="Arial" panose="020B0604020202020204" pitchFamily="34" charset="0"/>
                <a:cs typeface="Arial" panose="020B0604020202020204" pitchFamily="34" charset="0"/>
              </a:rPr>
              <a:t> немаркированный член), а </a:t>
            </a:r>
            <a:r>
              <a:rPr lang="ru-RU" sz="2000" b="1" dirty="0">
                <a:latin typeface="Arial" panose="020B0604020202020204" pitchFamily="34" charset="0"/>
                <a:cs typeface="Arial" panose="020B0604020202020204" pitchFamily="34" charset="0"/>
              </a:rPr>
              <a:t>в РЯ двучленна </a:t>
            </a:r>
            <a:r>
              <a:rPr lang="ru-RU" sz="2000" dirty="0">
                <a:latin typeface="Arial" panose="020B0604020202020204" pitchFamily="34" charset="0"/>
                <a:cs typeface="Arial" panose="020B0604020202020204" pitchFamily="34" charset="0"/>
              </a:rPr>
              <a:t>(</a:t>
            </a:r>
            <a:r>
              <a:rPr lang="ru-RU" sz="2000" i="1" dirty="0">
                <a:solidFill>
                  <a:srgbClr val="00B050"/>
                </a:solidFill>
                <a:latin typeface="Arial" panose="020B0604020202020204" pitchFamily="34" charset="0"/>
                <a:cs typeface="Arial" panose="020B0604020202020204" pitchFamily="34" charset="0"/>
              </a:rPr>
              <a:t>этот</a:t>
            </a:r>
            <a:r>
              <a:rPr lang="ru-RU" sz="2000" dirty="0">
                <a:solidFill>
                  <a:srgbClr val="00B050"/>
                </a:solidFill>
                <a:latin typeface="Arial" panose="020B0604020202020204" pitchFamily="34" charset="0"/>
                <a:cs typeface="Arial" panose="020B0604020202020204" pitchFamily="34" charset="0"/>
              </a:rPr>
              <a:t> х </a:t>
            </a:r>
            <a:r>
              <a:rPr lang="ru-RU" sz="2000" i="1" dirty="0">
                <a:solidFill>
                  <a:srgbClr val="00B050"/>
                </a:solidFill>
                <a:latin typeface="Arial" panose="020B0604020202020204" pitchFamily="34" charset="0"/>
                <a:cs typeface="Arial" panose="020B0604020202020204" pitchFamily="34" charset="0"/>
              </a:rPr>
              <a:t>тот</a:t>
            </a:r>
            <a:r>
              <a:rPr lang="ru-RU" sz="2000" dirty="0">
                <a:latin typeface="Arial" panose="020B0604020202020204" pitchFamily="34" charset="0"/>
                <a:cs typeface="Arial" panose="020B0604020202020204" pitchFamily="34" charset="0"/>
              </a:rPr>
              <a:t>) + в разговорной речи встречаются местоимения с частицами </a:t>
            </a:r>
            <a:r>
              <a:rPr lang="ru-RU" sz="2000" i="1" dirty="0">
                <a:latin typeface="Arial" panose="020B0604020202020204" pitchFamily="34" charset="0"/>
                <a:cs typeface="Arial" panose="020B0604020202020204" pitchFamily="34" charset="0"/>
              </a:rPr>
              <a:t>вот этот, вон тот</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80720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7281B8E-D44F-4B41-8C10-904B9B4156CE}"/>
              </a:ext>
            </a:extLst>
          </p:cNvPr>
          <p:cNvSpPr/>
          <p:nvPr/>
        </p:nvSpPr>
        <p:spPr>
          <a:xfrm>
            <a:off x="662151" y="620378"/>
            <a:ext cx="10867698" cy="5016758"/>
          </a:xfrm>
          <a:prstGeom prst="rect">
            <a:avLst/>
          </a:prstGeom>
        </p:spPr>
        <p:txBody>
          <a:bodyPr wrap="square">
            <a:spAutoFit/>
          </a:bodyPr>
          <a:lstStyle/>
          <a:p>
            <a:pPr marL="342900" indent="-342900">
              <a:buFont typeface="Wingdings" panose="05000000000000000000" pitchFamily="2" charset="2"/>
              <a:buChar char="Ø"/>
            </a:pPr>
            <a:r>
              <a:rPr lang="ru-RU" sz="2000" b="1" dirty="0">
                <a:solidFill>
                  <a:srgbClr val="0070C0"/>
                </a:solidFill>
                <a:latin typeface="Arial" panose="020B0604020202020204" pitchFamily="34" charset="0"/>
                <a:cs typeface="Arial" panose="020B0604020202020204" pitchFamily="34" charset="0"/>
              </a:rPr>
              <a:t>Чешским указательным местоимениям в деловом стиле часто соответствуют иные части речи в РЯ:</a:t>
            </a:r>
            <a:r>
              <a:rPr lang="ru-RU" sz="2000" dirty="0">
                <a:solidFill>
                  <a:srgbClr val="0070C0"/>
                </a:solidFill>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tento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dopis</a:t>
            </a:r>
            <a:r>
              <a:rPr lang="ru-RU" sz="2000" i="1" dirty="0">
                <a:latin typeface="Arial" panose="020B0604020202020204" pitchFamily="34" charset="0"/>
                <a:cs typeface="Arial" panose="020B0604020202020204" pitchFamily="34" charset="0"/>
              </a:rPr>
              <a:t> - настоящее письмо; </a:t>
            </a:r>
            <a:r>
              <a:rPr lang="ru-RU" sz="2000" i="1" dirty="0" err="1">
                <a:latin typeface="Arial" panose="020B0604020202020204" pitchFamily="34" charset="0"/>
                <a:cs typeface="Arial" panose="020B0604020202020204" pitchFamily="34" charset="0"/>
              </a:rPr>
              <a:t>tato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otázka</a:t>
            </a:r>
            <a:r>
              <a:rPr lang="ru-RU" sz="2000" i="1" dirty="0">
                <a:latin typeface="Arial" panose="020B0604020202020204" pitchFamily="34" charset="0"/>
                <a:cs typeface="Arial" panose="020B0604020202020204" pitchFamily="34" charset="0"/>
              </a:rPr>
              <a:t> - данный вопрос; </a:t>
            </a:r>
            <a:r>
              <a:rPr lang="cs-CZ" sz="2000" i="1" dirty="0">
                <a:latin typeface="Arial" panose="020B0604020202020204" pitchFamily="34" charset="0"/>
                <a:cs typeface="Arial" panose="020B0604020202020204" pitchFamily="34" charset="0"/>
              </a:rPr>
              <a:t>tyto okolnosti – </a:t>
            </a:r>
            <a:r>
              <a:rPr lang="ru-RU" sz="2000" i="1" dirty="0">
                <a:latin typeface="Arial" panose="020B0604020202020204" pitchFamily="34" charset="0"/>
                <a:cs typeface="Arial" panose="020B0604020202020204" pitchFamily="34" charset="0"/>
              </a:rPr>
              <a:t>следующие обстоятельства + вышеупомянутый, нижеприведенный, текущий, настоящий, указанный…</a:t>
            </a:r>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Чешское идентифицирующее </a:t>
            </a:r>
            <a:r>
              <a:rPr lang="ru-RU" sz="2000" b="1" i="1" dirty="0" err="1">
                <a:latin typeface="Arial" panose="020B0604020202020204" pitchFamily="34" charset="0"/>
                <a:cs typeface="Arial" panose="020B0604020202020204" pitchFamily="34" charset="0"/>
              </a:rPr>
              <a:t>ten</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часто соответствует русскому личному местоимению: </a:t>
            </a:r>
            <a:r>
              <a:rPr lang="cs-CZ" sz="2000" i="1" dirty="0">
                <a:latin typeface="Arial" panose="020B0604020202020204" pitchFamily="34" charset="0"/>
                <a:cs typeface="Arial" panose="020B0604020202020204" pitchFamily="34" charset="0"/>
              </a:rPr>
              <a:t>Požádali jsme o pomoc souseda. Ale </a:t>
            </a:r>
            <a:r>
              <a:rPr lang="cs-CZ" sz="2000" b="1" i="1" dirty="0">
                <a:latin typeface="Arial" panose="020B0604020202020204" pitchFamily="34" charset="0"/>
                <a:cs typeface="Arial" panose="020B0604020202020204" pitchFamily="34" charset="0"/>
              </a:rPr>
              <a:t>ten</a:t>
            </a:r>
            <a:r>
              <a:rPr lang="cs-CZ" sz="2000" i="1" dirty="0">
                <a:latin typeface="Arial" panose="020B0604020202020204" pitchFamily="34" charset="0"/>
                <a:cs typeface="Arial" panose="020B0604020202020204" pitchFamily="34" charset="0"/>
              </a:rPr>
              <a:t> nám nemohl pomoci</a:t>
            </a:r>
            <a:r>
              <a:rPr lang="ru-RU" sz="2000" i="1" dirty="0">
                <a:latin typeface="Arial" panose="020B0604020202020204" pitchFamily="34" charset="0"/>
                <a:cs typeface="Arial" panose="020B0604020202020204" pitchFamily="34" charset="0"/>
              </a:rPr>
              <a:t>. Х Мы попросили соседа о помощи, но </a:t>
            </a:r>
            <a:r>
              <a:rPr lang="ru-RU" sz="2000" b="1" i="1" dirty="0">
                <a:latin typeface="Arial" panose="020B0604020202020204" pitchFamily="34" charset="0"/>
                <a:cs typeface="Arial" panose="020B0604020202020204" pitchFamily="34" charset="0"/>
              </a:rPr>
              <a:t>он</a:t>
            </a:r>
            <a:r>
              <a:rPr lang="ru-RU" sz="2000" i="1" dirty="0">
                <a:latin typeface="Arial" panose="020B0604020202020204" pitchFamily="34" charset="0"/>
                <a:cs typeface="Arial" panose="020B0604020202020204" pitchFamily="34" charset="0"/>
              </a:rPr>
              <a:t> не мог нам помочь.</a:t>
            </a:r>
          </a:p>
          <a:p>
            <a:endParaRPr lang="ru-RU" sz="20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b="1" dirty="0">
                <a:solidFill>
                  <a:srgbClr val="0070C0"/>
                </a:solidFill>
                <a:latin typeface="Arial" panose="020B0604020202020204" pitchFamily="34" charset="0"/>
                <a:cs typeface="Arial" panose="020B0604020202020204" pitchFamily="34" charset="0"/>
              </a:rPr>
              <a:t>Чешское </a:t>
            </a:r>
            <a:r>
              <a:rPr lang="de-DE" sz="2000" b="1" i="1" dirty="0" err="1">
                <a:solidFill>
                  <a:srgbClr val="0070C0"/>
                </a:solidFill>
                <a:latin typeface="Arial" panose="020B0604020202020204" pitchFamily="34" charset="0"/>
                <a:cs typeface="Arial" panose="020B0604020202020204" pitchFamily="34" charset="0"/>
              </a:rPr>
              <a:t>ten</a:t>
            </a:r>
            <a:r>
              <a:rPr lang="ru-RU" sz="2000" b="1" dirty="0">
                <a:solidFill>
                  <a:srgbClr val="0070C0"/>
                </a:solidFill>
                <a:latin typeface="Arial" panose="020B0604020202020204" pitchFamily="34" charset="0"/>
                <a:cs typeface="Arial" panose="020B0604020202020204" pitchFamily="34" charset="0"/>
              </a:rPr>
              <a:t> (в </a:t>
            </a:r>
            <a:r>
              <a:rPr lang="ru-RU" sz="2000" b="1" dirty="0" err="1">
                <a:solidFill>
                  <a:srgbClr val="0070C0"/>
                </a:solidFill>
                <a:latin typeface="Arial" panose="020B0604020202020204" pitchFamily="34" charset="0"/>
                <a:cs typeface="Arial" panose="020B0604020202020204" pitchFamily="34" charset="0"/>
              </a:rPr>
              <a:t>артиклевой</a:t>
            </a:r>
            <a:r>
              <a:rPr lang="ru-RU" sz="2000" b="1" dirty="0">
                <a:solidFill>
                  <a:srgbClr val="0070C0"/>
                </a:solidFill>
                <a:latin typeface="Arial" panose="020B0604020202020204" pitchFamily="34" charset="0"/>
                <a:cs typeface="Arial" panose="020B0604020202020204" pitchFamily="34" charset="0"/>
              </a:rPr>
              <a:t> функции)</a:t>
            </a:r>
            <a:r>
              <a:rPr lang="de-DE" sz="2000" b="1" dirty="0">
                <a:solidFill>
                  <a:srgbClr val="0070C0"/>
                </a:solidFill>
                <a:latin typeface="Arial" panose="020B0604020202020204" pitchFamily="34" charset="0"/>
                <a:cs typeface="Arial" panose="020B0604020202020204" pitchFamily="34" charset="0"/>
              </a:rPr>
              <a:t>, </a:t>
            </a:r>
            <a:r>
              <a:rPr lang="ru-RU" sz="2000" b="1" dirty="0">
                <a:solidFill>
                  <a:srgbClr val="0070C0"/>
                </a:solidFill>
                <a:latin typeface="Arial" panose="020B0604020202020204" pitchFamily="34" charset="0"/>
                <a:cs typeface="Arial" panose="020B0604020202020204" pitchFamily="34" charset="0"/>
              </a:rPr>
              <a:t>чрезвычайно частотное в обиходно-разговорном ЧЯ часто не переводится на РЯ</a:t>
            </a:r>
            <a:r>
              <a:rPr lang="ru-RU" sz="2000" dirty="0">
                <a:solidFill>
                  <a:srgbClr val="0070C0"/>
                </a:solidFill>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Tak já jdu do té knihovny.</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Už jsi koupil ty lístky na ten koncert</a:t>
            </a:r>
            <a:r>
              <a:rPr lang="de-DE" sz="2000" i="1" dirty="0">
                <a:latin typeface="Arial" panose="020B0604020202020204" pitchFamily="34" charset="0"/>
                <a:cs typeface="Arial" panose="020B0604020202020204" pitchFamily="34" charset="0"/>
              </a:rPr>
              <a:t>?</a:t>
            </a:r>
            <a:endParaRPr lang="cs-CZ" sz="2000" i="1" dirty="0">
              <a:latin typeface="Arial" panose="020B0604020202020204" pitchFamily="34" charset="0"/>
              <a:cs typeface="Arial" panose="020B0604020202020204" pitchFamily="34" charset="0"/>
            </a:endParaRPr>
          </a:p>
          <a:p>
            <a:endParaRPr lang="de-DE" sz="20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Конструкции типа: </a:t>
            </a:r>
            <a:r>
              <a:rPr lang="cs-CZ" sz="2000" i="1" dirty="0">
                <a:latin typeface="Arial" panose="020B0604020202020204" pitchFamily="34" charset="0"/>
                <a:cs typeface="Arial" panose="020B0604020202020204" pitchFamily="34" charset="0"/>
              </a:rPr>
              <a:t>To je mi </a:t>
            </a:r>
            <a:r>
              <a:rPr lang="cs-CZ" sz="2000" dirty="0">
                <a:latin typeface="Arial" panose="020B0604020202020204" pitchFamily="34" charset="0"/>
                <a:cs typeface="Arial" panose="020B0604020202020204" pitchFamily="34" charset="0"/>
              </a:rPr>
              <a:t>(dativ sdílnosti</a:t>
            </a:r>
            <a:r>
              <a:rPr lang="ru-RU" sz="2000" dirty="0">
                <a:latin typeface="Arial" panose="020B0604020202020204" pitchFamily="34" charset="0"/>
                <a:cs typeface="Arial" panose="020B0604020202020204" pitchFamily="34" charset="0"/>
              </a:rPr>
              <a:t>, напр. </a:t>
            </a:r>
            <a:r>
              <a:rPr lang="cs-CZ" sz="2000" i="1" dirty="0">
                <a:latin typeface="Arial" panose="020B0604020202020204" pitchFamily="34" charset="0"/>
                <a:cs typeface="Arial" panose="020B0604020202020204" pitchFamily="34" charset="0"/>
              </a:rPr>
              <a:t>Ty jsi mi</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ale) hrdina</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to je ale </a:t>
            </a:r>
            <a:r>
              <a:rPr lang="ru-RU" sz="2000" dirty="0">
                <a:latin typeface="Arial" panose="020B0604020202020204" pitchFamily="34" charset="0"/>
                <a:cs typeface="Arial" panose="020B0604020202020204" pitchFamily="34" charset="0"/>
              </a:rPr>
              <a:t>соответствуют в РЯ выражениям </a:t>
            </a:r>
            <a:r>
              <a:rPr lang="ru-RU" sz="2000" i="1" dirty="0">
                <a:latin typeface="Arial" panose="020B0604020202020204" pitchFamily="34" charset="0"/>
                <a:cs typeface="Arial" panose="020B0604020202020204" pitchFamily="34" charset="0"/>
              </a:rPr>
              <a:t>вот так,</a:t>
            </a:r>
            <a:r>
              <a:rPr lang="cs-CZ"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вот это, ну и, какой же он… Например: </a:t>
            </a:r>
            <a:r>
              <a:rPr lang="cs-CZ" sz="2000" i="1" dirty="0">
                <a:latin typeface="Arial" panose="020B0604020202020204" pitchFamily="34" charset="0"/>
                <a:cs typeface="Arial" panose="020B0604020202020204" pitchFamily="34" charset="0"/>
              </a:rPr>
              <a:t>To je mi ale novinka! To je ale lhář!</a:t>
            </a:r>
          </a:p>
        </p:txBody>
      </p:sp>
    </p:spTree>
    <p:extLst>
      <p:ext uri="{BB962C8B-B14F-4D97-AF65-F5344CB8AC3E}">
        <p14:creationId xmlns:p14="http://schemas.microsoft.com/office/powerpoint/2010/main" val="455734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6AFE8D2-80A2-4691-5656-77D15CE3B04F}"/>
              </a:ext>
            </a:extLst>
          </p:cNvPr>
          <p:cNvSpPr txBox="1"/>
          <p:nvPr/>
        </p:nvSpPr>
        <p:spPr>
          <a:xfrm>
            <a:off x="730470" y="835573"/>
            <a:ext cx="10778358" cy="5016758"/>
          </a:xfrm>
          <a:prstGeom prst="rect">
            <a:avLst/>
          </a:prstGeom>
          <a:noFill/>
        </p:spPr>
        <p:txBody>
          <a:bodyPr wrap="square">
            <a:spAutoFit/>
          </a:bodyPr>
          <a:lstStyle/>
          <a:p>
            <a:pPr marL="342900" indent="-342900">
              <a:buFont typeface="Wingdings" panose="05000000000000000000" pitchFamily="2" charset="2"/>
              <a:buChar char="Ø"/>
            </a:pPr>
            <a:r>
              <a:rPr lang="ru-RU" sz="2000" b="1" dirty="0">
                <a:latin typeface="Arial" panose="020B0604020202020204" pitchFamily="34" charset="0"/>
                <a:cs typeface="Arial" panose="020B0604020202020204" pitchFamily="34" charset="0"/>
              </a:rPr>
              <a:t>Указательное местоимение</a:t>
            </a:r>
            <a:r>
              <a:rPr lang="cs-CZ" sz="2000" b="1"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 ТАКОВ, -а, -ы </a:t>
            </a:r>
            <a:r>
              <a:rPr lang="ru-RU" sz="2000" dirty="0">
                <a:latin typeface="Arial" panose="020B0604020202020204" pitchFamily="34" charset="0"/>
                <a:cs typeface="Arial" panose="020B0604020202020204" pitchFamily="34" charset="0"/>
              </a:rPr>
              <a:t>употребляется только в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и только в позиции предиката. </a:t>
            </a:r>
            <a:r>
              <a:rPr lang="ru-RU" sz="2000" i="1" dirty="0">
                <a:latin typeface="Arial" panose="020B0604020202020204" pitchFamily="34" charset="0"/>
                <a:cs typeface="Arial" panose="020B0604020202020204" pitchFamily="34" charset="0"/>
              </a:rPr>
              <a:t>Таков он и есть. Такова тема доклада</a:t>
            </a:r>
            <a:r>
              <a:rPr lang="ru-RU" sz="2000" dirty="0">
                <a:latin typeface="Arial" panose="020B0604020202020204" pitchFamily="34" charset="0"/>
                <a:cs typeface="Arial" panose="020B0604020202020204" pitchFamily="34" charset="0"/>
              </a:rPr>
              <a:t>. х </a:t>
            </a:r>
            <a:r>
              <a:rPr lang="ru-RU" sz="2000" b="1" dirty="0">
                <a:latin typeface="Arial" panose="020B0604020202020204" pitchFamily="34" charset="0"/>
                <a:cs typeface="Arial" panose="020B0604020202020204" pitchFamily="34" charset="0"/>
              </a:rPr>
              <a:t>ТАКОЙ</a:t>
            </a:r>
            <a:r>
              <a:rPr lang="ru-RU" sz="2000" dirty="0">
                <a:latin typeface="Arial" panose="020B0604020202020204" pitchFamily="34" charset="0"/>
                <a:cs typeface="Arial" panose="020B0604020202020204" pitchFamily="34" charset="0"/>
              </a:rPr>
              <a:t> – идентификация на основе признака.</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cs-CZ" sz="2000" b="1" dirty="0">
                <a:latin typeface="Arial" panose="020B0604020202020204" pitchFamily="34" charset="0"/>
                <a:cs typeface="Arial" panose="020B0604020202020204" pitchFamily="34" charset="0"/>
              </a:rPr>
              <a:t>TENTÝŽ</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тот же / этот же, тот самый / этот самый, тот же самый/ этот же самый</a:t>
            </a:r>
            <a:r>
              <a:rPr lang="cs-CZ"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Х такой же</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stejný</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cs-CZ"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cs-CZ" sz="2000" b="1" dirty="0">
                <a:latin typeface="Arial" panose="020B0604020202020204" pitchFamily="34" charset="0"/>
                <a:cs typeface="Arial" panose="020B0604020202020204" pitchFamily="34" charset="0"/>
              </a:rPr>
              <a:t>ŠPATNÝ</a:t>
            </a:r>
            <a:r>
              <a:rPr lang="ru-RU" sz="2000" dirty="0">
                <a:latin typeface="Arial" panose="020B0604020202020204" pitchFamily="34" charset="0"/>
                <a:cs typeface="Arial" panose="020B0604020202020204" pitchFamily="34" charset="0"/>
              </a:rPr>
              <a:t> = не тот, не та, не то, не те Напр.: </a:t>
            </a:r>
            <a:r>
              <a:rPr lang="ru-RU" sz="2000" i="1" dirty="0">
                <a:latin typeface="Arial" panose="020B0604020202020204" pitchFamily="34" charset="0"/>
                <a:cs typeface="Arial" panose="020B0604020202020204" pitchFamily="34" charset="0"/>
              </a:rPr>
              <a:t>Вы едете не в том направлении</a:t>
            </a:r>
            <a:r>
              <a:rPr lang="ru-RU" sz="2000"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Сей, оный – устаревшее, или часть устоявшихся, </a:t>
            </a:r>
            <a:r>
              <a:rPr lang="ru-RU" sz="2000" dirty="0" err="1">
                <a:latin typeface="Arial" panose="020B0604020202020204" pitchFamily="34" charset="0"/>
                <a:cs typeface="Arial" panose="020B0604020202020204" pitchFamily="34" charset="0"/>
              </a:rPr>
              <a:t>фразеологизованных</a:t>
            </a:r>
            <a:r>
              <a:rPr lang="ru-RU" sz="2000" dirty="0">
                <a:latin typeface="Arial" panose="020B0604020202020204" pitchFamily="34" charset="0"/>
                <a:cs typeface="Arial" panose="020B0604020202020204" pitchFamily="34" charset="0"/>
              </a:rPr>
              <a:t> выражений, напр.:  </a:t>
            </a:r>
          </a:p>
          <a:p>
            <a:r>
              <a:rPr lang="ru-RU" sz="2000" i="1" dirty="0">
                <a:latin typeface="Arial" panose="020B0604020202020204" pitchFamily="34" charset="0"/>
                <a:cs typeface="Arial" panose="020B0604020202020204" pitchFamily="34" charset="0"/>
              </a:rPr>
              <a:t>во время оно; во дни оны; </a:t>
            </a:r>
          </a:p>
          <a:p>
            <a:r>
              <a:rPr lang="ru-RU" sz="2000" i="1" dirty="0">
                <a:latin typeface="Arial" panose="020B0604020202020204" pitchFamily="34" charset="0"/>
                <a:cs typeface="Arial" panose="020B0604020202020204" pitchFamily="34" charset="0"/>
              </a:rPr>
              <a:t>до сих пор; ни с того, ни с сего; о том, о сём, сию минуту </a:t>
            </a:r>
            <a:r>
              <a:rPr lang="ru-RU" sz="2000"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srovnej: </a:t>
            </a:r>
            <a:r>
              <a:rPr lang="cs-CZ" sz="2000" i="1" dirty="0">
                <a:latin typeface="Arial" panose="020B0604020202020204" pitchFamily="34" charset="0"/>
                <a:cs typeface="Arial" panose="020B0604020202020204" pitchFamily="34" charset="0"/>
              </a:rPr>
              <a:t>dne-s, </a:t>
            </a:r>
            <a:r>
              <a:rPr lang="cs-CZ" sz="2000" i="1" dirty="0" err="1">
                <a:latin typeface="Arial" panose="020B0604020202020204" pitchFamily="34" charset="0"/>
                <a:cs typeface="Arial" panose="020B0604020202020204" pitchFamily="34" charset="0"/>
              </a:rPr>
              <a:t>leto</a:t>
            </a:r>
            <a:r>
              <a:rPr lang="cs-CZ" sz="2000" i="1" dirty="0">
                <a:latin typeface="Arial" panose="020B0604020202020204" pitchFamily="34" charset="0"/>
                <a:cs typeface="Arial" panose="020B0604020202020204" pitchFamily="34" charset="0"/>
              </a:rPr>
              <a:t>-s</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i="1" dirty="0">
                <a:latin typeface="Arial" panose="020B0604020202020204" pitchFamily="34" charset="0"/>
                <a:cs typeface="Arial" panose="020B0604020202020204" pitchFamily="34" charset="0"/>
              </a:rPr>
              <a:t>Этакий, эдакий, экий </a:t>
            </a:r>
            <a:r>
              <a:rPr lang="ru-RU" sz="2000" dirty="0">
                <a:latin typeface="Arial" panose="020B0604020202020204" pitchFamily="34" charset="0"/>
                <a:cs typeface="Arial" panose="020B0604020202020204" pitchFamily="34" charset="0"/>
              </a:rPr>
              <a:t>– разговорное, экспрессивное</a:t>
            </a:r>
            <a:endParaRPr lang="cs-CZ"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1229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F0F1DAC-68AF-4910-AB80-945507752B76}"/>
              </a:ext>
            </a:extLst>
          </p:cNvPr>
          <p:cNvSpPr>
            <a:spLocks noGrp="1"/>
          </p:cNvSpPr>
          <p:nvPr>
            <p:ph type="title"/>
          </p:nvPr>
        </p:nvSpPr>
        <p:spPr>
          <a:xfrm>
            <a:off x="1208844" y="2249452"/>
            <a:ext cx="10058400" cy="1371600"/>
          </a:xfrm>
        </p:spPr>
        <p:txBody>
          <a:bodyPr>
            <a:normAutofit/>
          </a:bodyPr>
          <a:lstStyle/>
          <a:p>
            <a:pPr algn="ctr"/>
            <a:r>
              <a:rPr lang="ru-RU" b="1" dirty="0">
                <a:solidFill>
                  <a:srgbClr val="FF0000"/>
                </a:solidFill>
              </a:rPr>
              <a:t>МЕСТОИМЕНИЕ</a:t>
            </a:r>
            <a:endParaRPr lang="cs-CZ" b="1" dirty="0">
              <a:solidFill>
                <a:srgbClr val="FF0000"/>
              </a:solidFill>
            </a:endParaRPr>
          </a:p>
        </p:txBody>
      </p:sp>
    </p:spTree>
    <p:extLst>
      <p:ext uri="{BB962C8B-B14F-4D97-AF65-F5344CB8AC3E}">
        <p14:creationId xmlns:p14="http://schemas.microsoft.com/office/powerpoint/2010/main" val="1463188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CD02CAF-BD1B-9FBC-0F5A-8CD0FD0BA11D}"/>
              </a:ext>
            </a:extLst>
          </p:cNvPr>
          <p:cNvSpPr txBox="1"/>
          <p:nvPr/>
        </p:nvSpPr>
        <p:spPr>
          <a:xfrm>
            <a:off x="344215" y="381659"/>
            <a:ext cx="11453647" cy="5863849"/>
          </a:xfrm>
          <a:prstGeom prst="rect">
            <a:avLst/>
          </a:prstGeom>
          <a:noFill/>
        </p:spPr>
        <p:txBody>
          <a:bodyPr wrap="square">
            <a:spAutoFit/>
          </a:bodyPr>
          <a:lstStyle/>
          <a:p>
            <a:pPr algn="l">
              <a:lnSpc>
                <a:spcPts val="1800"/>
              </a:lnSpc>
              <a:spcAft>
                <a:spcPts val="900"/>
              </a:spcAft>
            </a:pPr>
            <a:r>
              <a:rPr lang="ru-RU" sz="2000" b="1" i="0" dirty="0">
                <a:solidFill>
                  <a:srgbClr val="0A0A0A"/>
                </a:solidFill>
                <a:effectLst/>
                <a:latin typeface="Arial" panose="020B0604020202020204" pitchFamily="34" charset="0"/>
                <a:cs typeface="Arial" panose="020B0604020202020204" pitchFamily="34" charset="0"/>
              </a:rPr>
              <a:t>ТОТ или ЭТОТ?</a:t>
            </a:r>
            <a:endParaRPr lang="ru-RU" sz="2000" dirty="0">
              <a:solidFill>
                <a:srgbClr val="0A0A0A"/>
              </a:solidFill>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Посмотри на ________ здание на горизонте, оно гораздо выше, чем ________ дом, перед которым мы стоим.</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В ________ году зима очень холодная, а в ________, я помню, почти не было снега.</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Возьми ________ словарь, который лежит здесь на столе, а ________ книгу верни в шкаф.</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Выбирай: тебе нравится ________ галстук или ________, в витрине?</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В ________ раз всё прошло удачно, надеюсь, что и в ________ раз проблем не возникнет.</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________ студенты, которые сидят за первой партой, уже сдали работы, а ________, из последнего ряда, ещё пишут.</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Я не забуду ________ день, когда мы впервые встретились в Праге.</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________ аргумент кажется мне убедительным, в отличие от ________, о котором вы говорили ранее.</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Кто ________ человек, который машет нам рукой с ________ берега реки?</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Я хорошо помню ________ вечер в Вене: именно после него я принял решение сменить университет. </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Посмотри на два варианта договора: ________, который лежит сверху, уже подписан, а ________ нужно ещё обсудить с юристами.</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В аудитории два профессора: ___, что стоит у окна, читает курс по синтаксису, а ___ специализируется на корпусной лингвистике.</a:t>
            </a:r>
          </a:p>
        </p:txBody>
      </p:sp>
    </p:spTree>
    <p:extLst>
      <p:ext uri="{BB962C8B-B14F-4D97-AF65-F5344CB8AC3E}">
        <p14:creationId xmlns:p14="http://schemas.microsoft.com/office/powerpoint/2010/main" val="213509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D4CB556-2177-AC41-23B2-8416A456159A}"/>
              </a:ext>
            </a:extLst>
          </p:cNvPr>
          <p:cNvSpPr txBox="1"/>
          <p:nvPr/>
        </p:nvSpPr>
        <p:spPr>
          <a:xfrm>
            <a:off x="430926" y="305068"/>
            <a:ext cx="9301656" cy="62478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Переведите и объясните использование указательных местоимений</a:t>
            </a:r>
            <a:endParaRPr lang="cs-CZ" sz="2000" dirty="0">
              <a:solidFill>
                <a:srgbClr val="0A0A0A"/>
              </a:solidFill>
              <a:latin typeface="Arial" panose="020B0604020202020204" pitchFamily="34" charset="0"/>
              <a:cs typeface="Arial" panose="020B0604020202020204" pitchFamily="34" charset="0"/>
            </a:endParaRPr>
          </a:p>
          <a:p>
            <a:pPr marL="457200" indent="-457200">
              <a:buFont typeface="+mj-lt"/>
              <a:buAutoNum type="arabicPeriod"/>
            </a:pPr>
            <a:r>
              <a:rPr lang="cs-CZ" sz="2000" b="0" i="0" dirty="0">
                <a:solidFill>
                  <a:srgbClr val="0A0A0A"/>
                </a:solidFill>
                <a:effectLst/>
                <a:latin typeface="Arial" panose="020B0604020202020204" pitchFamily="34" charset="0"/>
                <a:cs typeface="Arial" panose="020B0604020202020204" pitchFamily="34" charset="0"/>
              </a:rPr>
              <a:t>Tato smlouva nabývá účinnosti dnem jejího podpisu oběma stranami.</a:t>
            </a:r>
          </a:p>
          <a:p>
            <a:pPr marL="457200" indent="-457200">
              <a:buFont typeface="+mj-lt"/>
              <a:buAutoNum type="arabicPeriod"/>
            </a:pPr>
            <a:r>
              <a:rPr lang="cs-CZ" sz="2000" dirty="0">
                <a:solidFill>
                  <a:srgbClr val="0A0A0A"/>
                </a:solidFill>
                <a:latin typeface="Arial" panose="020B0604020202020204" pitchFamily="34" charset="0"/>
                <a:cs typeface="Arial" panose="020B0604020202020204" pitchFamily="34" charset="0"/>
              </a:rPr>
              <a:t>Vzal jsem si špatné klíče.</a:t>
            </a:r>
            <a:endParaRPr lang="cs-CZ" sz="2000" b="0" i="0" dirty="0">
              <a:solidFill>
                <a:srgbClr val="0A0A0A"/>
              </a:solidFill>
              <a:effectLst/>
              <a:latin typeface="Arial" panose="020B0604020202020204" pitchFamily="34" charset="0"/>
              <a:cs typeface="Arial" panose="020B0604020202020204" pitchFamily="34" charset="0"/>
            </a:endParaRPr>
          </a:p>
          <a:p>
            <a:pPr marL="457200" indent="-457200">
              <a:buFont typeface="+mj-lt"/>
              <a:buAutoNum type="arabicPeriod"/>
            </a:pPr>
            <a:r>
              <a:rPr lang="cs-CZ" sz="2000" dirty="0">
                <a:solidFill>
                  <a:srgbClr val="0A0A0A"/>
                </a:solidFill>
                <a:latin typeface="Arial" panose="020B0604020202020204" pitchFamily="34" charset="0"/>
                <a:cs typeface="Arial" panose="020B0604020202020204" pitchFamily="34" charset="0"/>
              </a:rPr>
              <a:t>Když mě zahledl, hned přešel na druhou stranu.</a:t>
            </a:r>
            <a:endParaRPr lang="cs-CZ" sz="2000" b="0" i="0" dirty="0">
              <a:solidFill>
                <a:srgbClr val="0A0A0A"/>
              </a:solidFill>
              <a:effectLst/>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V případě porušení těchto podmínek bude spolupráce ukončena.</a:t>
            </a:r>
          </a:p>
          <a:p>
            <a:pPr marL="457200" indent="-457200">
              <a:buFont typeface="+mj-lt"/>
              <a:buAutoNum type="arabicPeriod"/>
            </a:pPr>
            <a:r>
              <a:rPr lang="pl-PL" sz="2000" dirty="0">
                <a:latin typeface="Arial" panose="020B0604020202020204" pitchFamily="34" charset="0"/>
                <a:cs typeface="Arial" panose="020B0604020202020204" pitchFamily="34" charset="0"/>
              </a:rPr>
              <a:t>Potkal jsem tvého bratra, ten se ale změnil! </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Vybrali jsme si ten špatný směr</a:t>
            </a:r>
            <a:r>
              <a:rPr lang="ru-RU" sz="2000" dirty="0">
                <a:latin typeface="Arial" panose="020B0604020202020204" pitchFamily="34" charset="0"/>
                <a:cs typeface="Arial" panose="020B0604020202020204" pitchFamily="34" charset="0"/>
              </a:rPr>
              <a:t>.</a:t>
            </a:r>
            <a:endParaRPr lang="pl-PL"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Uvedené strany uzavřely tento dodatek k nájemní smlouvě.</a:t>
            </a:r>
          </a:p>
          <a:p>
            <a:pPr marL="457200" indent="-457200">
              <a:buFont typeface="+mj-lt"/>
              <a:buAutoNum type="arabicPeriod"/>
            </a:pPr>
            <a:r>
              <a:rPr lang="cs-CZ" sz="2000" dirty="0">
                <a:latin typeface="Arial" panose="020B0604020202020204" pitchFamily="34" charset="0"/>
                <a:cs typeface="Arial" panose="020B0604020202020204" pitchFamily="34" charset="0"/>
              </a:rPr>
              <a:t>Nastoupil jsi do špatného vlaku.</a:t>
            </a:r>
          </a:p>
          <a:p>
            <a:pPr marL="457200" indent="-457200">
              <a:buFont typeface="+mj-lt"/>
              <a:buAutoNum type="arabicPeriod"/>
            </a:pPr>
            <a:r>
              <a:rPr lang="cs-CZ" sz="2000" dirty="0">
                <a:latin typeface="Arial" panose="020B0604020202020204" pitchFamily="34" charset="0"/>
                <a:cs typeface="Arial" panose="020B0604020202020204" pitchFamily="34" charset="0"/>
              </a:rPr>
              <a:t>Musíme vyřešit ty problémy s dluhy co nejdříve. </a:t>
            </a:r>
          </a:p>
          <a:p>
            <a:pPr marL="457200" indent="-457200">
              <a:buFont typeface="+mj-lt"/>
              <a:buAutoNum type="arabicPeriod"/>
            </a:pPr>
            <a:r>
              <a:rPr lang="cs-CZ" sz="2000" dirty="0">
                <a:latin typeface="Arial" panose="020B0604020202020204" pitchFamily="34" charset="0"/>
                <a:cs typeface="Arial" panose="020B0604020202020204" pitchFamily="34" charset="0"/>
              </a:rPr>
              <a:t>Viděl jsi toho nového kolegu? Ten vypadá velmi ambiciózně. </a:t>
            </a:r>
          </a:p>
          <a:p>
            <a:pPr marL="457200" indent="-457200">
              <a:buFont typeface="+mj-lt"/>
              <a:buAutoNum type="arabicPeriod"/>
            </a:pPr>
            <a:r>
              <a:rPr lang="cs-CZ" sz="2000" dirty="0">
                <a:latin typeface="Arial" panose="020B0604020202020204" pitchFamily="34" charset="0"/>
                <a:cs typeface="Arial" panose="020B0604020202020204" pitchFamily="34" charset="0"/>
              </a:rPr>
              <a:t>Omlouvám se, vytočil jsem špatné číslo.</a:t>
            </a:r>
          </a:p>
          <a:p>
            <a:pPr marL="457200" indent="-457200">
              <a:buFont typeface="+mj-lt"/>
              <a:buAutoNum type="arabicPeriod"/>
            </a:pPr>
            <a:r>
              <a:rPr lang="pl-PL" sz="2000" dirty="0">
                <a:latin typeface="Arial" panose="020B0604020202020204" pitchFamily="34" charset="0"/>
                <a:cs typeface="Arial" panose="020B0604020202020204" pitchFamily="34" charset="0"/>
              </a:rPr>
              <a:t>To pivo je dneska nějaké teplé.</a:t>
            </a:r>
          </a:p>
          <a:p>
            <a:pPr marL="457200" indent="-457200">
              <a:buFont typeface="+mj-lt"/>
              <a:buAutoNum type="arabicPeriod"/>
            </a:pPr>
            <a:r>
              <a:rPr lang="cs-CZ" sz="2000" dirty="0">
                <a:latin typeface="Arial" panose="020B0604020202020204" pitchFamily="34" charset="0"/>
                <a:cs typeface="Arial" panose="020B0604020202020204" pitchFamily="34" charset="0"/>
              </a:rPr>
              <a:t>Musíme už konečně opravit tu střechu, zatéká nám do ložnice!</a:t>
            </a:r>
          </a:p>
          <a:p>
            <a:pPr marL="457200" indent="-457200">
              <a:buFont typeface="+mj-lt"/>
              <a:buAutoNum type="arabicPeriod"/>
            </a:pPr>
            <a:r>
              <a:rPr lang="nl-NL" sz="2000" dirty="0">
                <a:latin typeface="Arial" panose="020B0604020202020204" pitchFamily="34" charset="0"/>
                <a:cs typeface="Arial" panose="020B0604020202020204" pitchFamily="34" charset="0"/>
              </a:rPr>
              <a:t>Vzal jsi ten pas s sebou?</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To je mi ale zima!</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Ta tvoje sestra je ale tvrdohlavá!</a:t>
            </a:r>
          </a:p>
          <a:p>
            <a:pPr marL="457200" indent="-457200">
              <a:buFont typeface="+mj-lt"/>
              <a:buAutoNum type="arabicPeriod"/>
            </a:pPr>
            <a:r>
              <a:rPr lang="cs-CZ" sz="2000" dirty="0">
                <a:latin typeface="Arial" panose="020B0604020202020204" pitchFamily="34" charset="0"/>
                <a:cs typeface="Arial" panose="020B0604020202020204" pitchFamily="34" charset="0"/>
              </a:rPr>
              <a:t>Chtěli jsme se zeptat šéfa, ale ten už bohužel odešel. </a:t>
            </a:r>
          </a:p>
          <a:p>
            <a:pPr marL="457200" indent="-457200">
              <a:buFont typeface="+mj-lt"/>
              <a:buAutoNum type="arabicPeriod"/>
            </a:pPr>
            <a:r>
              <a:rPr lang="cs-CZ" sz="2000" dirty="0">
                <a:latin typeface="Arial" panose="020B0604020202020204" pitchFamily="34" charset="0"/>
                <a:cs typeface="Arial" panose="020B0604020202020204" pitchFamily="34" charset="0"/>
              </a:rPr>
              <a:t>Na protější straně ulice je nová univerzitní budova.</a:t>
            </a:r>
          </a:p>
          <a:p>
            <a:pPr marL="457200" indent="-457200">
              <a:buFont typeface="+mj-lt"/>
              <a:buAutoNum type="arabicPeriod"/>
            </a:pPr>
            <a:r>
              <a:rPr lang="pl-PL" sz="2000" dirty="0">
                <a:latin typeface="Arial" panose="020B0604020202020204" pitchFamily="34" charset="0"/>
                <a:cs typeface="Arial" panose="020B0604020202020204" pitchFamily="34" charset="0"/>
              </a:rPr>
              <a:t>To je mi ale náhoda, že tě potkávám zrovna tady</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312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43C53BAD-EE41-6173-A406-0965950CF774}"/>
              </a:ext>
            </a:extLst>
          </p:cNvPr>
          <p:cNvSpPr txBox="1"/>
          <p:nvPr/>
        </p:nvSpPr>
        <p:spPr>
          <a:xfrm>
            <a:off x="567558" y="964942"/>
            <a:ext cx="10978055" cy="4401205"/>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Вставьте подходящее местоимение в нужной форме</a:t>
            </a:r>
          </a:p>
          <a:p>
            <a:r>
              <a:rPr lang="ru-RU" sz="2000" b="1" u="sng" dirty="0">
                <a:latin typeface="Arial" panose="020B0604020202020204" pitchFamily="34" charset="0"/>
                <a:cs typeface="Arial" panose="020B0604020202020204" pitchFamily="34" charset="0"/>
              </a:rPr>
              <a:t>Такой же </a:t>
            </a:r>
            <a:r>
              <a:rPr lang="ru-RU" sz="2000" b="1" dirty="0">
                <a:latin typeface="Arial" panose="020B0604020202020204" pitchFamily="34" charset="0"/>
                <a:cs typeface="Arial" panose="020B0604020202020204" pitchFamily="34" charset="0"/>
              </a:rPr>
              <a:t>или </a:t>
            </a:r>
            <a:r>
              <a:rPr lang="ru-RU" sz="2000" b="1" u="sng" dirty="0">
                <a:latin typeface="Arial" panose="020B0604020202020204" pitchFamily="34" charset="0"/>
                <a:cs typeface="Arial" panose="020B0604020202020204" pitchFamily="34" charset="0"/>
              </a:rPr>
              <a:t>тот же / этот же, тот самый / этот самый, тот же самый / этот же самый, один и тот же</a:t>
            </a:r>
          </a:p>
          <a:p>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Я купил ________ мобильный телефон, как у тебя, только синего цвета.</a:t>
            </a:r>
          </a:p>
          <a:p>
            <a:pPr marL="457200" indent="-457200">
              <a:buFont typeface="+mj-lt"/>
              <a:buAutoNum type="arabicPeriod"/>
            </a:pPr>
            <a:r>
              <a:rPr lang="ru-RU" sz="2000" dirty="0">
                <a:latin typeface="Arial" panose="020B0604020202020204" pitchFamily="34" charset="0"/>
                <a:cs typeface="Arial" panose="020B0604020202020204" pitchFamily="34" charset="0"/>
              </a:rPr>
              <a:t>Мы встретились у ________ входа в метро, где виделись в прошлый раз.</a:t>
            </a:r>
          </a:p>
          <a:p>
            <a:pPr marL="457200" indent="-457200">
              <a:buFont typeface="+mj-lt"/>
              <a:buAutoNum type="arabicPeriod"/>
            </a:pPr>
            <a:r>
              <a:rPr lang="ru-RU" sz="2000" dirty="0">
                <a:latin typeface="Arial" panose="020B0604020202020204" pitchFamily="34" charset="0"/>
                <a:cs typeface="Arial" panose="020B0604020202020204" pitchFamily="34" charset="0"/>
              </a:rPr>
              <a:t>У него ________ характер, как и у его отца: он очень упрямый.</a:t>
            </a:r>
          </a:p>
          <a:p>
            <a:pPr marL="457200" indent="-457200">
              <a:buFont typeface="+mj-lt"/>
              <a:buAutoNum type="arabicPeriod"/>
            </a:pPr>
            <a:r>
              <a:rPr lang="ru-RU" sz="2000" dirty="0">
                <a:latin typeface="Arial" panose="020B0604020202020204" pitchFamily="34" charset="0"/>
                <a:cs typeface="Arial" panose="020B0604020202020204" pitchFamily="34" charset="0"/>
              </a:rPr>
              <a:t>Вы совершаете ________ ошибки, что и ваши предшественники.</a:t>
            </a:r>
          </a:p>
          <a:p>
            <a:pPr marL="457200" indent="-457200">
              <a:buFont typeface="+mj-lt"/>
              <a:buAutoNum type="arabicPeriod"/>
            </a:pPr>
            <a:r>
              <a:rPr lang="ru-RU" sz="2000" dirty="0">
                <a:latin typeface="Arial" panose="020B0604020202020204" pitchFamily="34" charset="0"/>
                <a:cs typeface="Arial" panose="020B0604020202020204" pitchFamily="34" charset="0"/>
              </a:rPr>
              <a:t>Мы учимся в ________ группе, поэтому видимся каждый день на лекциях.</a:t>
            </a:r>
          </a:p>
          <a:p>
            <a:pPr marL="457200" indent="-457200">
              <a:buFont typeface="+mj-lt"/>
              <a:buAutoNum type="arabicPeriod"/>
            </a:pPr>
            <a:r>
              <a:rPr lang="ru-RU" sz="2000" dirty="0">
                <a:latin typeface="Arial" panose="020B0604020202020204" pitchFamily="34" charset="0"/>
                <a:cs typeface="Arial" panose="020B0604020202020204" pitchFamily="34" charset="0"/>
              </a:rPr>
              <a:t>Мне нужно ________ пальто, но на один размер больше.</a:t>
            </a:r>
          </a:p>
          <a:p>
            <a:pPr marL="457200" indent="-457200">
              <a:buFont typeface="+mj-lt"/>
              <a:buAutoNum type="arabicPeriod"/>
            </a:pPr>
            <a:r>
              <a:rPr lang="ru-RU" sz="2000" dirty="0">
                <a:latin typeface="Arial" panose="020B0604020202020204" pitchFamily="34" charset="0"/>
                <a:cs typeface="Arial" panose="020B0604020202020204" pitchFamily="34" charset="0"/>
              </a:rPr>
              <a:t>Мы с тобой читаем ________ книгу: я узнаю этот сюжет.</a:t>
            </a:r>
          </a:p>
          <a:p>
            <a:pPr marL="457200" indent="-457200">
              <a:buFont typeface="+mj-lt"/>
              <a:buAutoNum type="arabicPeriod"/>
            </a:pPr>
            <a:r>
              <a:rPr lang="ru-RU" sz="2000" dirty="0">
                <a:latin typeface="Arial" panose="020B0604020202020204" pitchFamily="34" charset="0"/>
                <a:cs typeface="Arial" panose="020B0604020202020204" pitchFamily="34" charset="0"/>
              </a:rPr>
              <a:t>На ней были ________ туфли, что и на вчерашнем приёме.</a:t>
            </a:r>
          </a:p>
          <a:p>
            <a:pPr marL="457200" indent="-457200">
              <a:buFont typeface="+mj-lt"/>
              <a:buAutoNum type="arabicPeriod"/>
            </a:pPr>
            <a:r>
              <a:rPr lang="ru-RU" sz="2000" dirty="0">
                <a:latin typeface="Arial" panose="020B0604020202020204" pitchFamily="34" charset="0"/>
                <a:cs typeface="Arial" panose="020B0604020202020204" pitchFamily="34" charset="0"/>
              </a:rPr>
              <a:t>В этом магазине ________ цены, как и в соседнем, разницы нет.</a:t>
            </a:r>
          </a:p>
          <a:p>
            <a:pPr marL="457200" indent="-457200">
              <a:buFont typeface="+mj-lt"/>
              <a:buAutoNum type="arabicPeriod"/>
            </a:pPr>
            <a:r>
              <a:rPr lang="ru-RU" sz="2000" dirty="0">
                <a:latin typeface="Arial" panose="020B0604020202020204" pitchFamily="34" charset="0"/>
                <a:cs typeface="Arial" panose="020B0604020202020204" pitchFamily="34" charset="0"/>
              </a:rPr>
              <a:t>Это был ________ голос, который я слышал вчера по телефону.</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5242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53124" y="459872"/>
            <a:ext cx="2946214" cy="1015663"/>
          </a:xfrm>
          <a:prstGeom prst="rect">
            <a:avLst/>
          </a:prstGeom>
        </p:spPr>
        <p:txBody>
          <a:bodyPr wrap="square">
            <a:spAutoFit/>
          </a:bodyPr>
          <a:lstStyle/>
          <a:p>
            <a:r>
              <a:rPr lang="ru-RU" sz="2000" b="1" dirty="0">
                <a:solidFill>
                  <a:srgbClr val="00B050"/>
                </a:solidFill>
                <a:latin typeface="Arial" panose="020B0604020202020204" pitchFamily="34" charset="0"/>
                <a:ea typeface="Times New Roman"/>
                <a:cs typeface="Arial" panose="020B0604020202020204" pitchFamily="34" charset="0"/>
              </a:rPr>
              <a:t>Вопросительные и относительные местоимения </a:t>
            </a:r>
            <a:endParaRPr lang="de-DE" sz="2000" dirty="0">
              <a:solidFill>
                <a:srgbClr val="00B050"/>
              </a:solidFill>
              <a:latin typeface="Arial" panose="020B0604020202020204" pitchFamily="34" charset="0"/>
              <a:ea typeface="Times New Roman"/>
              <a:cs typeface="Arial" panose="020B0604020202020204" pitchFamily="34" charset="0"/>
            </a:endParaRPr>
          </a:p>
        </p:txBody>
      </p:sp>
      <p:graphicFrame>
        <p:nvGraphicFramePr>
          <p:cNvPr id="4" name="Tabulka 3"/>
          <p:cNvGraphicFramePr>
            <a:graphicFrameLocks noGrp="1"/>
          </p:cNvGraphicFramePr>
          <p:nvPr>
            <p:extLst>
              <p:ext uri="{D42A27DB-BD31-4B8C-83A1-F6EECF244321}">
                <p14:modId xmlns:p14="http://schemas.microsoft.com/office/powerpoint/2010/main" val="493563537"/>
              </p:ext>
            </p:extLst>
          </p:nvPr>
        </p:nvGraphicFramePr>
        <p:xfrm>
          <a:off x="473199" y="3779948"/>
          <a:ext cx="3626529" cy="1828800"/>
        </p:xfrm>
        <a:graphic>
          <a:graphicData uri="http://schemas.openxmlformats.org/drawingml/2006/table">
            <a:tbl>
              <a:tblPr firstRow="1" firstCol="1" lastRow="1" lastCol="1" bandRow="1" bandCol="1"/>
              <a:tblGrid>
                <a:gridCol w="1558326">
                  <a:extLst>
                    <a:ext uri="{9D8B030D-6E8A-4147-A177-3AD203B41FA5}">
                      <a16:colId xmlns:a16="http://schemas.microsoft.com/office/drawing/2014/main" val="20000"/>
                    </a:ext>
                  </a:extLst>
                </a:gridCol>
                <a:gridCol w="1054770">
                  <a:extLst>
                    <a:ext uri="{9D8B030D-6E8A-4147-A177-3AD203B41FA5}">
                      <a16:colId xmlns:a16="http://schemas.microsoft.com/office/drawing/2014/main" val="20001"/>
                    </a:ext>
                  </a:extLst>
                </a:gridCol>
                <a:gridCol w="1013433">
                  <a:extLst>
                    <a:ext uri="{9D8B030D-6E8A-4147-A177-3AD203B41FA5}">
                      <a16:colId xmlns:a16="http://schemas.microsoft.com/office/drawing/2014/main" val="20002"/>
                    </a:ext>
                  </a:extLst>
                </a:gridCol>
              </a:tblGrid>
              <a:tr h="268445">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кто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что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8445">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кого</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чего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8445">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дат.п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кому</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чему</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8445">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кого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что</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8445">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кем</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чем</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8445">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предл.п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ком</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b="1" dirty="0">
                          <a:effectLst/>
                          <a:latin typeface="Arial" panose="020B0604020202020204" pitchFamily="34" charset="0"/>
                          <a:ea typeface="Times New Roman"/>
                          <a:cs typeface="Arial" panose="020B0604020202020204" pitchFamily="34" charset="0"/>
                        </a:rPr>
                        <a:t>чём</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Obdélník 5"/>
          <p:cNvSpPr/>
          <p:nvPr/>
        </p:nvSpPr>
        <p:spPr>
          <a:xfrm>
            <a:off x="4153984" y="370368"/>
            <a:ext cx="7738471" cy="5940088"/>
          </a:xfrm>
          <a:prstGeom prst="rect">
            <a:avLst/>
          </a:prstGeom>
        </p:spPr>
        <p:txBody>
          <a:bodyPr wrap="square">
            <a:spAutoFit/>
          </a:bodyPr>
          <a:lstStyle/>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Из отличий в склонении </a:t>
            </a:r>
            <a:r>
              <a:rPr lang="ru-RU" sz="2000" i="1" dirty="0">
                <a:latin typeface="Arial" panose="020B0604020202020204" pitchFamily="34" charset="0"/>
                <a:cs typeface="Arial" panose="020B0604020202020204" pitchFamily="34" charset="0"/>
              </a:rPr>
              <a:t>кто/что</a:t>
            </a:r>
            <a:r>
              <a:rPr lang="ru-RU" sz="2000" dirty="0">
                <a:latin typeface="Arial" panose="020B0604020202020204" pitchFamily="34" charset="0"/>
                <a:cs typeface="Arial" panose="020B0604020202020204" pitchFamily="34" charset="0"/>
              </a:rPr>
              <a:t> обращает на себя отличие тематического гласного в ЧЯ, а также форма </a:t>
            </a:r>
            <a:r>
              <a:rPr lang="ru-RU" sz="2000" dirty="0" err="1">
                <a:latin typeface="Arial" panose="020B0604020202020204" pitchFamily="34" charset="0"/>
                <a:cs typeface="Arial" panose="020B0604020202020204" pitchFamily="34" charset="0"/>
              </a:rPr>
              <a:t>тв.п</a:t>
            </a:r>
            <a:r>
              <a:rPr lang="ru-RU" sz="2000" dirty="0">
                <a:latin typeface="Arial" panose="020B0604020202020204" pitchFamily="34" charset="0"/>
                <a:cs typeface="Arial" panose="020B0604020202020204" pitchFamily="34" charset="0"/>
              </a:rPr>
              <a:t>. в обоих языках.</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Вопросительное местоимение </a:t>
            </a:r>
            <a:r>
              <a:rPr lang="ru-RU" sz="2000" i="1" dirty="0">
                <a:latin typeface="Arial" panose="020B0604020202020204" pitchFamily="34" charset="0"/>
                <a:cs typeface="Arial" panose="020B0604020202020204" pitchFamily="34" charset="0"/>
              </a:rPr>
              <a:t>чей</a:t>
            </a:r>
            <a:r>
              <a:rPr lang="ru-RU" sz="2000" dirty="0">
                <a:latin typeface="Arial" panose="020B0604020202020204" pitchFamily="34" charset="0"/>
                <a:cs typeface="Arial" panose="020B0604020202020204" pitchFamily="34" charset="0"/>
              </a:rPr>
              <a:t> склоняется по типу </a:t>
            </a:r>
            <a:r>
              <a:rPr lang="ru-RU" sz="2000" i="1" dirty="0">
                <a:latin typeface="Arial" panose="020B0604020202020204" pitchFamily="34" charset="0"/>
                <a:cs typeface="Arial" panose="020B0604020202020204" pitchFamily="34" charset="0"/>
              </a:rPr>
              <a:t>волчий</a:t>
            </a:r>
            <a:r>
              <a:rPr lang="ru-RU" sz="2000" dirty="0">
                <a:latin typeface="Arial" panose="020B0604020202020204" pitchFamily="34" charset="0"/>
                <a:cs typeface="Arial" panose="020B0604020202020204" pitchFamily="34" charset="0"/>
              </a:rPr>
              <a:t>, в чешском языке </a:t>
            </a:r>
            <a:r>
              <a:rPr lang="ru-RU" sz="2000" i="1" dirty="0" err="1">
                <a:latin typeface="Arial" panose="020B0604020202020204" pitchFamily="34" charset="0"/>
                <a:cs typeface="Arial" panose="020B0604020202020204" pitchFamily="34" charset="0"/>
              </a:rPr>
              <a:t>čí</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по типу </a:t>
            </a:r>
            <a:r>
              <a:rPr lang="ru-RU" sz="2000" i="1" dirty="0" err="1">
                <a:latin typeface="Arial" panose="020B0604020202020204" pitchFamily="34" charset="0"/>
                <a:cs typeface="Arial" panose="020B0604020202020204" pitchFamily="34" charset="0"/>
              </a:rPr>
              <a:t>jarní</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Местоимения </a:t>
            </a:r>
            <a:r>
              <a:rPr lang="ru-RU" sz="2000" i="1" dirty="0" err="1">
                <a:latin typeface="Arial" panose="020B0604020202020204" pitchFamily="34" charset="0"/>
                <a:cs typeface="Arial" panose="020B0604020202020204" pitchFamily="34" charset="0"/>
              </a:rPr>
              <a:t>jaký</a:t>
            </a:r>
            <a:r>
              <a:rPr lang="ru-RU" sz="2000" dirty="0">
                <a:latin typeface="Arial" panose="020B0604020202020204" pitchFamily="34" charset="0"/>
                <a:cs typeface="Arial" panose="020B0604020202020204" pitchFamily="34" charset="0"/>
              </a:rPr>
              <a:t> и </a:t>
            </a:r>
            <a:r>
              <a:rPr lang="ru-RU" sz="2000" i="1" dirty="0" err="1">
                <a:latin typeface="Arial" panose="020B0604020202020204" pitchFamily="34" charset="0"/>
                <a:cs typeface="Arial" panose="020B0604020202020204" pitchFamily="34" charset="0"/>
              </a:rPr>
              <a:t>který</a:t>
            </a:r>
            <a:r>
              <a:rPr lang="ru-RU" sz="2000" dirty="0">
                <a:latin typeface="Arial" panose="020B0604020202020204" pitchFamily="34" charset="0"/>
                <a:cs typeface="Arial" panose="020B0604020202020204" pitchFamily="34" charset="0"/>
              </a:rPr>
              <a:t> и </a:t>
            </a:r>
            <a:r>
              <a:rPr lang="ru-RU" sz="2000" i="1" dirty="0">
                <a:latin typeface="Arial" panose="020B0604020202020204" pitchFamily="34" charset="0"/>
                <a:cs typeface="Arial" panose="020B0604020202020204" pitchFamily="34" charset="0"/>
              </a:rPr>
              <a:t>который </a:t>
            </a:r>
            <a:r>
              <a:rPr lang="ru-RU" sz="2000" dirty="0">
                <a:latin typeface="Arial" panose="020B0604020202020204" pitchFamily="34" charset="0"/>
                <a:cs typeface="Arial" panose="020B0604020202020204" pitchFamily="34" charset="0"/>
              </a:rPr>
              <a:t>и </a:t>
            </a:r>
            <a:r>
              <a:rPr lang="ru-RU" sz="2000" i="1" dirty="0">
                <a:latin typeface="Arial" panose="020B0604020202020204" pitchFamily="34" charset="0"/>
                <a:cs typeface="Arial" panose="020B0604020202020204" pitchFamily="34" charset="0"/>
              </a:rPr>
              <a:t>какой</a:t>
            </a:r>
            <a:r>
              <a:rPr lang="ru-RU" sz="2000" dirty="0">
                <a:latin typeface="Arial" panose="020B0604020202020204" pitchFamily="34" charset="0"/>
                <a:cs typeface="Arial" panose="020B0604020202020204" pitchFamily="34" charset="0"/>
              </a:rPr>
              <a:t> примыкают к адъективному склонению.</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Усиление экспрессии:</a:t>
            </a:r>
          </a:p>
          <a:p>
            <a:r>
              <a:rPr lang="ru-RU" sz="2000" i="1" dirty="0">
                <a:latin typeface="Arial" panose="020B0604020202020204" pitchFamily="34" charset="0"/>
                <a:cs typeface="Arial" panose="020B0604020202020204" pitchFamily="34" charset="0"/>
              </a:rPr>
              <a:t>Кто / что такой, </a:t>
            </a:r>
            <a:r>
              <a:rPr lang="ru-RU" sz="2000" dirty="0">
                <a:latin typeface="Arial" panose="020B0604020202020204" pitchFamily="34" charset="0"/>
                <a:cs typeface="Arial" panose="020B0604020202020204" pitchFamily="34" charset="0"/>
              </a:rPr>
              <a:t>напр.: </a:t>
            </a:r>
            <a:r>
              <a:rPr lang="ru-RU" sz="2000" i="1" dirty="0">
                <a:latin typeface="Arial" panose="020B0604020202020204" pitchFamily="34" charset="0"/>
                <a:cs typeface="Arial" panose="020B0604020202020204" pitchFamily="34" charset="0"/>
              </a:rPr>
              <a:t>Кто вы такие? Что это такое?</a:t>
            </a:r>
          </a:p>
          <a:p>
            <a:r>
              <a:rPr lang="ru-RU" sz="2000" dirty="0">
                <a:latin typeface="Arial" panose="020B0604020202020204" pitchFamily="34" charset="0"/>
                <a:cs typeface="Arial" panose="020B0604020202020204" pitchFamily="34" charset="0"/>
              </a:rPr>
              <a:t>Кто / что за</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им.п</a:t>
            </a:r>
            <a:r>
              <a:rPr lang="ru-RU" sz="2000" b="1" dirty="0">
                <a:latin typeface="Arial" panose="020B0604020202020204" pitchFamily="34" charset="0"/>
                <a:cs typeface="Arial" panose="020B0604020202020204" pitchFamily="34" charset="0"/>
              </a:rPr>
              <a:t>.! В РЯ</a:t>
            </a:r>
          </a:p>
          <a:p>
            <a:r>
              <a:rPr lang="ru-RU" sz="2000" i="1" dirty="0">
                <a:latin typeface="Arial" panose="020B0604020202020204" pitchFamily="34" charset="0"/>
                <a:cs typeface="Arial" panose="020B0604020202020204" pitchFamily="34" charset="0"/>
              </a:rPr>
              <a:t>Что это за человек? Что это за музыка? </a:t>
            </a:r>
          </a:p>
          <a:p>
            <a:r>
              <a:rPr lang="cs-CZ" sz="2000" i="1" dirty="0">
                <a:latin typeface="Arial" panose="020B0604020202020204" pitchFamily="34" charset="0"/>
                <a:cs typeface="Arial" panose="020B0604020202020204" pitchFamily="34" charset="0"/>
              </a:rPr>
              <a:t>Co je to za člověka? Co je to za hudbu?</a:t>
            </a:r>
            <a:endParaRPr lang="ru-RU" sz="2000" i="1" dirty="0">
              <a:latin typeface="Arial" panose="020B0604020202020204" pitchFamily="34" charset="0"/>
              <a:cs typeface="Arial" panose="020B0604020202020204" pitchFamily="34" charset="0"/>
            </a:endParaRPr>
          </a:p>
          <a:p>
            <a:endParaRPr lang="ru-RU" sz="20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b="1" dirty="0">
                <a:solidFill>
                  <a:srgbClr val="000000"/>
                </a:solidFill>
                <a:latin typeface="Arial" panose="020B0604020202020204" pitchFamily="34" charset="0"/>
                <a:cs typeface="Arial" panose="020B0604020202020204" pitchFamily="34" charset="0"/>
              </a:rPr>
              <a:t>К</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АКОВ, -а, -ы </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употребляется только в </a:t>
            </a:r>
            <a:r>
              <a:rPr kumimoji="0" lang="ru-RU"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им.п</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и только в позиции предиката: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Каковы ваши планы на этот год? Каково ваше мнение?</a:t>
            </a:r>
          </a:p>
        </p:txBody>
      </p:sp>
      <p:graphicFrame>
        <p:nvGraphicFramePr>
          <p:cNvPr id="7" name="Tabulka 6">
            <a:extLst>
              <a:ext uri="{FF2B5EF4-FFF2-40B4-BE49-F238E27FC236}">
                <a16:creationId xmlns:a16="http://schemas.microsoft.com/office/drawing/2014/main" id="{119E38D4-C321-4B42-B85C-FBE97CB32742}"/>
              </a:ext>
            </a:extLst>
          </p:cNvPr>
          <p:cNvGraphicFramePr>
            <a:graphicFrameLocks noGrp="1"/>
          </p:cNvGraphicFramePr>
          <p:nvPr>
            <p:extLst>
              <p:ext uri="{D42A27DB-BD31-4B8C-83A1-F6EECF244321}">
                <p14:modId xmlns:p14="http://schemas.microsoft.com/office/powerpoint/2010/main" val="3437024062"/>
              </p:ext>
            </p:extLst>
          </p:nvPr>
        </p:nvGraphicFramePr>
        <p:xfrm>
          <a:off x="424127" y="1676587"/>
          <a:ext cx="3724672" cy="1915468"/>
        </p:xfrm>
        <a:graphic>
          <a:graphicData uri="http://schemas.openxmlformats.org/drawingml/2006/table">
            <a:tbl>
              <a:tblPr firstRow="1" firstCol="1" lastRow="1" lastCol="1" bandRow="1" bandCol="1"/>
              <a:tblGrid>
                <a:gridCol w="1600498">
                  <a:extLst>
                    <a:ext uri="{9D8B030D-6E8A-4147-A177-3AD203B41FA5}">
                      <a16:colId xmlns:a16="http://schemas.microsoft.com/office/drawing/2014/main" val="20000"/>
                    </a:ext>
                  </a:extLst>
                </a:gridCol>
                <a:gridCol w="1083315">
                  <a:extLst>
                    <a:ext uri="{9D8B030D-6E8A-4147-A177-3AD203B41FA5}">
                      <a16:colId xmlns:a16="http://schemas.microsoft.com/office/drawing/2014/main" val="20001"/>
                    </a:ext>
                  </a:extLst>
                </a:gridCol>
                <a:gridCol w="1040859">
                  <a:extLst>
                    <a:ext uri="{9D8B030D-6E8A-4147-A177-3AD203B41FA5}">
                      <a16:colId xmlns:a16="http://schemas.microsoft.com/office/drawing/2014/main" val="20002"/>
                    </a:ext>
                  </a:extLst>
                </a:gridCol>
              </a:tblGrid>
              <a:tr h="391468">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kdo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co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4023">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koho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a:effectLst/>
                          <a:latin typeface="Arial" panose="020B0604020202020204" pitchFamily="34" charset="0"/>
                          <a:ea typeface="Times New Roman"/>
                          <a:cs typeface="Arial" panose="020B0604020202020204" pitchFamily="34" charset="0"/>
                        </a:rPr>
                        <a:t>čeho</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4731616"/>
                  </a:ext>
                </a:extLst>
              </a:tr>
              <a:tr h="204023">
                <a:tc>
                  <a:txBody>
                    <a:bodyPr/>
                    <a:lstStyle/>
                    <a:p>
                      <a:pPr algn="just">
                        <a:spcAft>
                          <a:spcPts val="0"/>
                        </a:spcAft>
                      </a:pPr>
                      <a:r>
                        <a:rPr lang="ru-RU" sz="2000" b="1" dirty="0" err="1">
                          <a:effectLst/>
                          <a:latin typeface="Arial" panose="020B0604020202020204" pitchFamily="34" charset="0"/>
                          <a:ea typeface="Times New Roman"/>
                          <a:cs typeface="Arial" panose="020B0604020202020204" pitchFamily="34" charset="0"/>
                        </a:rPr>
                        <a:t>дат.п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komu</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čemu</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4023">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a:effectLst/>
                          <a:latin typeface="Arial" panose="020B0604020202020204" pitchFamily="34" charset="0"/>
                          <a:ea typeface="Times New Roman"/>
                          <a:cs typeface="Arial" panose="020B0604020202020204" pitchFamily="34" charset="0"/>
                        </a:rPr>
                        <a:t>koho</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co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4023">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a:effectLst/>
                          <a:latin typeface="Arial" panose="020B0604020202020204" pitchFamily="34" charset="0"/>
                          <a:ea typeface="Times New Roman"/>
                          <a:cs typeface="Arial" panose="020B0604020202020204" pitchFamily="34" charset="0"/>
                        </a:rPr>
                        <a:t>kým</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čím</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4023">
                <a:tc>
                  <a:txBody>
                    <a:bodyPr/>
                    <a:lstStyle/>
                    <a:p>
                      <a:pPr algn="just">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a:effectLst/>
                          <a:latin typeface="Arial" panose="020B0604020202020204" pitchFamily="34" charset="0"/>
                          <a:ea typeface="Times New Roman"/>
                          <a:cs typeface="Arial" panose="020B0604020202020204" pitchFamily="34" charset="0"/>
                        </a:rPr>
                        <a:t>kom</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2000" b="1" dirty="0">
                          <a:effectLst/>
                          <a:latin typeface="Arial" panose="020B0604020202020204" pitchFamily="34" charset="0"/>
                          <a:ea typeface="Times New Roman"/>
                          <a:cs typeface="Arial" panose="020B0604020202020204" pitchFamily="34" charset="0"/>
                        </a:rPr>
                        <a:t>čem</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11798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D36748A-2254-4DF0-A549-75CE6295B1D1}"/>
              </a:ext>
            </a:extLst>
          </p:cNvPr>
          <p:cNvSpPr/>
          <p:nvPr/>
        </p:nvSpPr>
        <p:spPr>
          <a:xfrm>
            <a:off x="902512" y="1178990"/>
            <a:ext cx="10386976" cy="3785652"/>
          </a:xfrm>
          <a:prstGeom prst="rect">
            <a:avLst/>
          </a:prstGeom>
        </p:spPr>
        <p:txBody>
          <a:bodyPr wrap="square">
            <a:spAutoFit/>
          </a:bodyPr>
          <a:lstStyle/>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Вопросительно-относительные местоимения выступают как в вопросительной, так и в относительной функции в обоих языках.</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Основным отличием между русскими и чешскими местоимениями типа </a:t>
            </a:r>
            <a:r>
              <a:rPr lang="ru-RU" sz="2000" i="1" dirty="0" err="1">
                <a:latin typeface="Arial" panose="020B0604020202020204" pitchFamily="34" charset="0"/>
                <a:cs typeface="Arial" panose="020B0604020202020204" pitchFamily="34" charset="0"/>
              </a:rPr>
              <a:t>kdo</a:t>
            </a:r>
            <a:r>
              <a:rPr lang="ru-RU" sz="2000" i="1" dirty="0">
                <a:latin typeface="Arial" panose="020B0604020202020204" pitchFamily="34" charset="0"/>
                <a:cs typeface="Arial" panose="020B0604020202020204" pitchFamily="34" charset="0"/>
              </a:rPr>
              <a:t>/</a:t>
            </a:r>
            <a:r>
              <a:rPr lang="ru-RU" sz="2000" i="1" dirty="0" err="1">
                <a:latin typeface="Arial" panose="020B0604020202020204" pitchFamily="34" charset="0"/>
                <a:cs typeface="Arial" panose="020B0604020202020204" pitchFamily="34" charset="0"/>
              </a:rPr>
              <a:t>co</a:t>
            </a:r>
            <a:r>
              <a:rPr lang="ru-RU" sz="2000" dirty="0">
                <a:latin typeface="Arial" panose="020B0604020202020204" pitchFamily="34" charset="0"/>
                <a:cs typeface="Arial" panose="020B0604020202020204" pitchFamily="34" charset="0"/>
              </a:rPr>
              <a:t> можно считать их семантику. В ЧЯ их дистрибуция зависит от отношения к категории лица, а в РЯ от характеристики одушевленности/неодушевленности.</a:t>
            </a:r>
          </a:p>
          <a:p>
            <a:r>
              <a:rPr lang="cs-CZ" sz="2000" b="1" i="1" dirty="0">
                <a:latin typeface="Arial" panose="020B0604020202020204" pitchFamily="34" charset="0"/>
                <a:cs typeface="Arial" panose="020B0604020202020204" pitchFamily="34" charset="0"/>
              </a:rPr>
              <a:t>Čím</a:t>
            </a:r>
            <a:r>
              <a:rPr lang="cs-CZ" sz="2000" i="1" dirty="0">
                <a:latin typeface="Arial" panose="020B0604020202020204" pitchFamily="34" charset="0"/>
                <a:cs typeface="Arial" panose="020B0604020202020204" pitchFamily="34" charset="0"/>
              </a:rPr>
              <a:t> byste chtěli být</a:t>
            </a:r>
            <a:r>
              <a:rPr lang="ru-RU" sz="2000" i="1" dirty="0">
                <a:latin typeface="Arial" panose="020B0604020202020204" pitchFamily="34" charset="0"/>
                <a:cs typeface="Arial" panose="020B0604020202020204" pitchFamily="34" charset="0"/>
              </a:rPr>
              <a:t>? = </a:t>
            </a:r>
            <a:r>
              <a:rPr lang="ru-RU" sz="2000" b="1" i="1" dirty="0">
                <a:latin typeface="Arial" panose="020B0604020202020204" pitchFamily="34" charset="0"/>
                <a:cs typeface="Arial" panose="020B0604020202020204" pitchFamily="34" charset="0"/>
              </a:rPr>
              <a:t>Кем</a:t>
            </a:r>
            <a:r>
              <a:rPr lang="ru-RU" sz="2000" i="1" dirty="0">
                <a:latin typeface="Arial" panose="020B0604020202020204" pitchFamily="34" charset="0"/>
                <a:cs typeface="Arial" panose="020B0604020202020204" pitchFamily="34" charset="0"/>
              </a:rPr>
              <a:t> бы вы хотели быть?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Kdo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jste</a:t>
            </a:r>
            <a:r>
              <a:rPr lang="ru-RU" sz="2000" i="1" dirty="0">
                <a:latin typeface="Arial" panose="020B0604020202020204" pitchFamily="34" charset="0"/>
                <a:cs typeface="Arial" panose="020B0604020202020204" pitchFamily="34" charset="0"/>
              </a:rPr>
              <a:t>? = Кто вы? </a:t>
            </a:r>
          </a:p>
          <a:p>
            <a:r>
              <a:rPr lang="ru-RU" sz="2000" dirty="0">
                <a:latin typeface="Arial" panose="020B0604020202020204" pitchFamily="34" charset="0"/>
                <a:cs typeface="Arial" panose="020B0604020202020204" pitchFamily="34" charset="0"/>
              </a:rPr>
              <a:t>→ Это значит, что </a:t>
            </a:r>
            <a:r>
              <a:rPr lang="ru-RU" sz="2000" b="1" dirty="0">
                <a:latin typeface="Arial" panose="020B0604020202020204" pitchFamily="34" charset="0"/>
                <a:cs typeface="Arial" panose="020B0604020202020204" pitchFamily="34" charset="0"/>
              </a:rPr>
              <a:t>сфера применения русского </a:t>
            </a:r>
            <a:r>
              <a:rPr lang="ru-RU" sz="2000" b="1" i="1" dirty="0">
                <a:latin typeface="Arial" panose="020B0604020202020204" pitchFamily="34" charset="0"/>
                <a:cs typeface="Arial" panose="020B0604020202020204" pitchFamily="34" charset="0"/>
              </a:rPr>
              <a:t>кто</a:t>
            </a:r>
            <a:r>
              <a:rPr lang="ru-RU" sz="2000" b="1" dirty="0">
                <a:latin typeface="Arial" panose="020B0604020202020204" pitchFamily="34" charset="0"/>
                <a:cs typeface="Arial" panose="020B0604020202020204" pitchFamily="34" charset="0"/>
              </a:rPr>
              <a:t> значительно шире</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В РЯ местоимение </a:t>
            </a:r>
            <a:r>
              <a:rPr lang="ru-RU" sz="2000" b="1" i="1" dirty="0">
                <a:latin typeface="Arial" panose="020B0604020202020204" pitchFamily="34" charset="0"/>
                <a:cs typeface="Arial" panose="020B0604020202020204" pitchFamily="34" charset="0"/>
              </a:rPr>
              <a:t>кто</a:t>
            </a:r>
            <a:r>
              <a:rPr lang="ru-RU" sz="2000" b="1" dirty="0">
                <a:latin typeface="Arial" panose="020B0604020202020204" pitchFamily="34" charset="0"/>
                <a:cs typeface="Arial" panose="020B0604020202020204" pitchFamily="34" charset="0"/>
              </a:rPr>
              <a:t> может выступать в неопределенно-дистрибутивной функции</a:t>
            </a:r>
            <a:r>
              <a:rPr lang="ru-RU" sz="2000" dirty="0">
                <a:latin typeface="Arial" panose="020B0604020202020204" pitchFamily="34" charset="0"/>
                <a:cs typeface="Arial" panose="020B0604020202020204" pitchFamily="34" charset="0"/>
              </a:rPr>
              <a:t>. </a:t>
            </a:r>
          </a:p>
          <a:p>
            <a:r>
              <a:rPr lang="ru-RU" sz="2000" i="1" dirty="0">
                <a:latin typeface="Arial" panose="020B0604020202020204" pitchFamily="34" charset="0"/>
                <a:cs typeface="Arial" panose="020B0604020202020204" pitchFamily="34" charset="0"/>
              </a:rPr>
              <a:t>Все занимались делом: кто убирал, кто красил, кто обои клеил.</a:t>
            </a:r>
          </a:p>
        </p:txBody>
      </p:sp>
    </p:spTree>
    <p:extLst>
      <p:ext uri="{BB962C8B-B14F-4D97-AF65-F5344CB8AC3E}">
        <p14:creationId xmlns:p14="http://schemas.microsoft.com/office/powerpoint/2010/main" val="2723013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637BA01-F1D0-331F-D85B-BD0BC8D69CE7}"/>
              </a:ext>
            </a:extLst>
          </p:cNvPr>
          <p:cNvSpPr txBox="1"/>
          <p:nvPr/>
        </p:nvSpPr>
        <p:spPr>
          <a:xfrm>
            <a:off x="809295" y="1081951"/>
            <a:ext cx="10704788" cy="37856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Относительные местоимения </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выражают связь между частями предложения, отсылают к слову в главном предложении, указывают на предмет / признак / принадлежность.</a:t>
            </a:r>
          </a:p>
          <a:p>
            <a:pPr marR="0" lvl="0" algn="l" defTabSz="914400" rtl="0" eaLnBrk="1" fontAlgn="auto" latinLnBrk="0" hangingPunct="1">
              <a:lnSpc>
                <a:spcPct val="100000"/>
              </a:lnSpc>
              <a:spcBef>
                <a:spcPts val="0"/>
              </a:spcBef>
              <a:spcAft>
                <a:spcPts val="0"/>
              </a:spcAft>
              <a:buClrTx/>
              <a:buSzTx/>
              <a:tabLst/>
              <a:defRPr/>
            </a:pPr>
            <a:r>
              <a:rPr lang="ru-RU" sz="2000" i="1" dirty="0">
                <a:solidFill>
                  <a:srgbClr val="000000"/>
                </a:solidFill>
                <a:latin typeface="Arial" panose="020B0604020202020204" pitchFamily="34" charset="0"/>
                <a:cs typeface="Arial" panose="020B0604020202020204" pitchFamily="34" charset="0"/>
              </a:rPr>
              <a:t>Это </a:t>
            </a:r>
            <a:r>
              <a:rPr lang="ru-RU" sz="2000" b="1" i="1" dirty="0">
                <a:solidFill>
                  <a:srgbClr val="000000"/>
                </a:solidFill>
                <a:latin typeface="Arial" panose="020B0604020202020204" pitchFamily="34" charset="0"/>
                <a:cs typeface="Arial" panose="020B0604020202020204" pitchFamily="34" charset="0"/>
              </a:rPr>
              <a:t>политик</a:t>
            </a:r>
            <a:r>
              <a:rPr lang="ru-RU" sz="2000" i="1" dirty="0">
                <a:solidFill>
                  <a:srgbClr val="000000"/>
                </a:solidFill>
                <a:latin typeface="Arial" panose="020B0604020202020204" pitchFamily="34" charset="0"/>
                <a:cs typeface="Arial" panose="020B0604020202020204" pitchFamily="34" charset="0"/>
              </a:rPr>
              <a:t>, </a:t>
            </a:r>
            <a:r>
              <a:rPr lang="ru-RU" sz="2000" i="1" u="sng" dirty="0">
                <a:solidFill>
                  <a:srgbClr val="000000"/>
                </a:solidFill>
                <a:latin typeface="Arial" panose="020B0604020202020204" pitchFamily="34" charset="0"/>
                <a:cs typeface="Arial" panose="020B0604020202020204" pitchFamily="34" charset="0"/>
              </a:rPr>
              <a:t>имя </a:t>
            </a:r>
            <a:r>
              <a:rPr lang="ru-RU" sz="2000" b="1" i="1" u="sng" dirty="0">
                <a:solidFill>
                  <a:srgbClr val="000000"/>
                </a:solidFill>
                <a:latin typeface="Arial" panose="020B0604020202020204" pitchFamily="34" charset="0"/>
                <a:cs typeface="Arial" panose="020B0604020202020204" pitchFamily="34" charset="0"/>
              </a:rPr>
              <a:t>которого</a:t>
            </a:r>
            <a:r>
              <a:rPr lang="ru-RU" sz="2000" b="1" i="1" dirty="0">
                <a:solidFill>
                  <a:srgbClr val="000000"/>
                </a:solidFill>
                <a:latin typeface="Arial" panose="020B0604020202020204" pitchFamily="34" charset="0"/>
                <a:cs typeface="Arial" panose="020B0604020202020204" pitchFamily="34" charset="0"/>
              </a:rPr>
              <a:t> / </a:t>
            </a:r>
            <a:r>
              <a:rPr lang="ru-RU" sz="2000" b="1" i="1" u="sng" dirty="0">
                <a:solidFill>
                  <a:srgbClr val="000000"/>
                </a:solidFill>
                <a:latin typeface="Arial" panose="020B0604020202020204" pitchFamily="34" charset="0"/>
                <a:cs typeface="Arial" panose="020B0604020202020204" pitchFamily="34" charset="0"/>
              </a:rPr>
              <a:t>чье</a:t>
            </a:r>
            <a:r>
              <a:rPr lang="ru-RU" sz="2000" i="1" u="sng" dirty="0">
                <a:solidFill>
                  <a:srgbClr val="000000"/>
                </a:solidFill>
                <a:latin typeface="Arial" panose="020B0604020202020204" pitchFamily="34" charset="0"/>
                <a:cs typeface="Arial" panose="020B0604020202020204" pitchFamily="34" charset="0"/>
              </a:rPr>
              <a:t> имя </a:t>
            </a:r>
            <a:r>
              <a:rPr lang="ru-RU" sz="2000" i="1" dirty="0">
                <a:solidFill>
                  <a:srgbClr val="000000"/>
                </a:solidFill>
                <a:latin typeface="Arial" panose="020B0604020202020204" pitchFamily="34" charset="0"/>
                <a:cs typeface="Arial" panose="020B0604020202020204" pitchFamily="34" charset="0"/>
              </a:rPr>
              <a:t>известно всем. Выиграет </a:t>
            </a:r>
            <a:r>
              <a:rPr lang="ru-RU" sz="2000" b="1" i="1" dirty="0">
                <a:solidFill>
                  <a:srgbClr val="000000"/>
                </a:solidFill>
                <a:latin typeface="Arial" panose="020B0604020202020204" pitchFamily="34" charset="0"/>
                <a:cs typeface="Arial" panose="020B0604020202020204" pitchFamily="34" charset="0"/>
              </a:rPr>
              <a:t>тот</a:t>
            </a:r>
            <a:r>
              <a:rPr lang="ru-RU" sz="2000" i="1" dirty="0">
                <a:solidFill>
                  <a:srgbClr val="000000"/>
                </a:solidFill>
                <a:latin typeface="Arial" panose="020B0604020202020204" pitchFamily="34" charset="0"/>
                <a:cs typeface="Arial" panose="020B0604020202020204" pitchFamily="34" charset="0"/>
              </a:rPr>
              <a:t>, </a:t>
            </a:r>
            <a:r>
              <a:rPr lang="ru-RU" sz="2000" b="1" i="1" dirty="0">
                <a:solidFill>
                  <a:srgbClr val="000000"/>
                </a:solidFill>
                <a:latin typeface="Arial" panose="020B0604020202020204" pitchFamily="34" charset="0"/>
                <a:cs typeface="Arial" panose="020B0604020202020204" pitchFamily="34" charset="0"/>
              </a:rPr>
              <a:t>кто</a:t>
            </a:r>
            <a:r>
              <a:rPr lang="ru-RU" sz="2000" i="1" dirty="0">
                <a:solidFill>
                  <a:srgbClr val="000000"/>
                </a:solidFill>
                <a:latin typeface="Arial" panose="020B0604020202020204" pitchFamily="34" charset="0"/>
                <a:cs typeface="Arial" panose="020B0604020202020204" pitchFamily="34" charset="0"/>
              </a:rPr>
              <a:t> прибежит первым. Он не мог забыть </a:t>
            </a:r>
            <a:r>
              <a:rPr lang="ru-RU" sz="2000" b="1" i="1" dirty="0">
                <a:solidFill>
                  <a:srgbClr val="000000"/>
                </a:solidFill>
                <a:latin typeface="Arial" panose="020B0604020202020204" pitchFamily="34" charset="0"/>
                <a:cs typeface="Arial" panose="020B0604020202020204" pitchFamily="34" charset="0"/>
              </a:rPr>
              <a:t>того</a:t>
            </a:r>
            <a:r>
              <a:rPr lang="ru-RU" sz="2000" i="1" dirty="0">
                <a:solidFill>
                  <a:srgbClr val="000000"/>
                </a:solidFill>
                <a:latin typeface="Arial" panose="020B0604020202020204" pitchFamily="34" charset="0"/>
                <a:cs typeface="Arial" panose="020B0604020202020204" pitchFamily="34" charset="0"/>
              </a:rPr>
              <a:t>, </a:t>
            </a:r>
            <a:r>
              <a:rPr lang="ru-RU" sz="2000" b="1" i="1" dirty="0">
                <a:solidFill>
                  <a:srgbClr val="000000"/>
                </a:solidFill>
                <a:latin typeface="Arial" panose="020B0604020202020204" pitchFamily="34" charset="0"/>
                <a:cs typeface="Arial" panose="020B0604020202020204" pitchFamily="34" charset="0"/>
              </a:rPr>
              <a:t>о чем </a:t>
            </a:r>
            <a:r>
              <a:rPr lang="ru-RU" sz="2000" i="1" dirty="0">
                <a:solidFill>
                  <a:srgbClr val="000000"/>
                </a:solidFill>
                <a:latin typeface="Arial" panose="020B0604020202020204" pitchFamily="34" charset="0"/>
                <a:cs typeface="Arial" panose="020B0604020202020204" pitchFamily="34" charset="0"/>
              </a:rPr>
              <a:t>они говорили.</a:t>
            </a:r>
            <a:endPar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ru-RU" sz="2000" dirty="0">
              <a:solidFill>
                <a:srgbClr val="000000"/>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В области относительных местоимений наибольшим отличием является отсутствие в РЯ эквивалента чешского относительного местоимения </a:t>
            </a:r>
            <a:r>
              <a:rPr kumimoji="0" lang="ru-RU" sz="2000" b="1"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jenž</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Порядок слов в ЧЯ и РЯ здесь отличается! В ЧЯ </a:t>
            </a:r>
            <a:r>
              <a:rPr kumimoji="0" lang="cs-CZ" sz="20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jenž</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стоит перед существительным.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Muzeum v Blansku, jehož stránky si najdete i na internetu, je otevřeno celoročně.</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cs-CZ"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Odmítl jednat s Mezinárodním měnovým fondem, jemuž Maďarsko dluží za záchranu před bankrotem.</a:t>
            </a:r>
          </a:p>
        </p:txBody>
      </p:sp>
    </p:spTree>
    <p:extLst>
      <p:ext uri="{BB962C8B-B14F-4D97-AF65-F5344CB8AC3E}">
        <p14:creationId xmlns:p14="http://schemas.microsoft.com/office/powerpoint/2010/main" val="2471736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135353C-EA29-524C-2CE4-95F7CFFAC9E7}"/>
              </a:ext>
            </a:extLst>
          </p:cNvPr>
          <p:cNvSpPr txBox="1"/>
          <p:nvPr/>
        </p:nvSpPr>
        <p:spPr>
          <a:xfrm>
            <a:off x="451944" y="433278"/>
            <a:ext cx="9433035" cy="5863144"/>
          </a:xfrm>
          <a:prstGeom prst="rect">
            <a:avLst/>
          </a:prstGeom>
          <a:noFill/>
        </p:spPr>
        <p:txBody>
          <a:bodyPr wrap="square">
            <a:spAutoFit/>
          </a:bodyPr>
          <a:lstStyle/>
          <a:p>
            <a:pPr>
              <a:lnSpc>
                <a:spcPts val="1800"/>
              </a:lnSpc>
              <a:spcAft>
                <a:spcPts val="900"/>
              </a:spcAft>
            </a:pPr>
            <a:r>
              <a:rPr lang="ru-RU" sz="2000" b="1" dirty="0">
                <a:solidFill>
                  <a:srgbClr val="000000"/>
                </a:solidFill>
                <a:latin typeface="Arial" panose="020B0604020202020204" pitchFamily="34" charset="0"/>
                <a:cs typeface="Arial" panose="020B0604020202020204" pitchFamily="34" charset="0"/>
              </a:rPr>
              <a:t>Переведите</a:t>
            </a:r>
            <a:endParaRPr lang="ru-RU" sz="2000" b="0" i="0" dirty="0">
              <a:solidFill>
                <a:srgbClr val="0A0A0A"/>
              </a:solidFill>
              <a:effectLst/>
              <a:latin typeface="Arial" panose="020B0604020202020204" pitchFamily="34" charset="0"/>
              <a:cs typeface="Arial" panose="020B0604020202020204" pitchFamily="34" charset="0"/>
            </a:endParaRPr>
          </a:p>
          <a:p>
            <a:pPr marL="342900" indent="-342900" algn="l">
              <a:lnSpc>
                <a:spcPts val="1800"/>
              </a:lnSpc>
              <a:spcAft>
                <a:spcPts val="900"/>
              </a:spcAft>
              <a:buFont typeface="+mj-lt"/>
              <a:buAutoNum type="arabicPeriod"/>
            </a:pPr>
            <a:r>
              <a:rPr lang="pl-PL" sz="2000" b="0" i="0" dirty="0">
                <a:solidFill>
                  <a:srgbClr val="0A0A0A"/>
                </a:solidFill>
                <a:effectLst/>
                <a:latin typeface="Arial" panose="020B0604020202020204" pitchFamily="34" charset="0"/>
                <a:cs typeface="Arial" panose="020B0604020202020204" pitchFamily="34" charset="0"/>
              </a:rPr>
              <a:t>Všichni, co tam byli, začali tleskat.</a:t>
            </a:r>
            <a:endParaRPr lang="ru-RU" sz="2000" b="0" i="0" dirty="0">
              <a:solidFill>
                <a:srgbClr val="0A0A0A"/>
              </a:solidFill>
              <a:effectLst/>
              <a:latin typeface="Arial" panose="020B0604020202020204" pitchFamily="34" charset="0"/>
              <a:cs typeface="Arial" panose="020B0604020202020204" pitchFamily="34" charset="0"/>
            </a:endParaRPr>
          </a:p>
          <a:p>
            <a:pPr marL="342900" indent="-342900" algn="l">
              <a:lnSpc>
                <a:spcPts val="1800"/>
              </a:lnSpc>
              <a:spcAft>
                <a:spcPts val="900"/>
              </a:spcAft>
              <a:buFont typeface="+mj-lt"/>
              <a:buAutoNum type="arabicPeriod"/>
            </a:pPr>
            <a:r>
              <a:rPr lang="cs-CZ" sz="2000" b="0" i="0" dirty="0">
                <a:solidFill>
                  <a:srgbClr val="0A0A0A"/>
                </a:solidFill>
                <a:effectLst/>
                <a:latin typeface="Arial" panose="020B0604020202020204" pitchFamily="34" charset="0"/>
                <a:cs typeface="Arial" panose="020B0604020202020204" pitchFamily="34" charset="0"/>
              </a:rPr>
              <a:t>Už víte, co to bude? (Otázka na pohlaví nenarozeného dítěte).</a:t>
            </a:r>
            <a:endParaRPr lang="ru-RU" sz="2000" b="0" i="0" dirty="0">
              <a:solidFill>
                <a:srgbClr val="0A0A0A"/>
              </a:solidFill>
              <a:effectLst/>
              <a:latin typeface="Arial" panose="020B0604020202020204" pitchFamily="34" charset="0"/>
              <a:cs typeface="Arial" panose="020B0604020202020204" pitchFamily="34" charset="0"/>
            </a:endParaRPr>
          </a:p>
          <a:p>
            <a:pPr marL="342900" indent="-342900" algn="l">
              <a:lnSpc>
                <a:spcPts val="1800"/>
              </a:lnSpc>
              <a:spcAft>
                <a:spcPts val="900"/>
              </a:spcAft>
              <a:buFont typeface="+mj-lt"/>
              <a:buAutoNum type="arabicPeriod"/>
            </a:pPr>
            <a:r>
              <a:rPr lang="pl-PL" sz="2000" b="0" i="0" dirty="0">
                <a:solidFill>
                  <a:srgbClr val="0A0A0A"/>
                </a:solidFill>
                <a:effectLst/>
                <a:latin typeface="Arial" panose="020B0604020202020204" pitchFamily="34" charset="0"/>
                <a:cs typeface="Arial" panose="020B0604020202020204" pitchFamily="34" charset="0"/>
              </a:rPr>
              <a:t>To je ten člověk, co mi včera volal. Co je to za odborníka? </a:t>
            </a:r>
            <a:endParaRPr lang="ru-RU" sz="2000" b="0" i="0" dirty="0">
              <a:solidFill>
                <a:srgbClr val="0A0A0A"/>
              </a:solidFill>
              <a:effectLst/>
              <a:latin typeface="Arial" panose="020B0604020202020204" pitchFamily="34" charset="0"/>
              <a:cs typeface="Arial" panose="020B0604020202020204" pitchFamily="34" charset="0"/>
            </a:endParaRPr>
          </a:p>
          <a:p>
            <a:pPr marL="342900" indent="-342900" algn="l">
              <a:lnSpc>
                <a:spcPts val="1800"/>
              </a:lnSpc>
              <a:spcAft>
                <a:spcPts val="900"/>
              </a:spcAft>
              <a:buFont typeface="+mj-lt"/>
              <a:buAutoNum type="arabicPeriod"/>
            </a:pPr>
            <a:r>
              <a:rPr lang="pl-PL" sz="2000" b="0" i="0" dirty="0">
                <a:solidFill>
                  <a:srgbClr val="0A0A0A"/>
                </a:solidFill>
                <a:effectLst/>
                <a:latin typeface="Arial" panose="020B0604020202020204" pitchFamily="34" charset="0"/>
                <a:cs typeface="Arial" panose="020B0604020202020204" pitchFamily="34" charset="0"/>
              </a:rPr>
              <a:t>Nevěřil bys, co on je za hlupáka.</a:t>
            </a:r>
            <a:r>
              <a:rPr lang="ru-RU" sz="2000" b="0" i="0" dirty="0">
                <a:solidFill>
                  <a:srgbClr val="0A0A0A"/>
                </a:solidFill>
                <a:effectLst/>
                <a:latin typeface="Arial" panose="020B0604020202020204" pitchFamily="34" charset="0"/>
                <a:cs typeface="Arial" panose="020B0604020202020204" pitchFamily="34" charset="0"/>
              </a:rPr>
              <a:t> </a:t>
            </a:r>
            <a:r>
              <a:rPr lang="cs-CZ" sz="2000" b="0" i="0" dirty="0">
                <a:solidFill>
                  <a:srgbClr val="0A0A0A"/>
                </a:solidFill>
                <a:effectLst/>
                <a:latin typeface="Arial" panose="020B0604020202020204" pitchFamily="34" charset="0"/>
                <a:cs typeface="Arial" panose="020B0604020202020204" pitchFamily="34" charset="0"/>
              </a:rPr>
              <a:t>Co je to za hudbu?</a:t>
            </a:r>
            <a:endParaRPr lang="ru-RU" sz="2000" b="0" i="0" dirty="0">
              <a:solidFill>
                <a:srgbClr val="0A0A0A"/>
              </a:solidFill>
              <a:effectLst/>
              <a:latin typeface="Arial" panose="020B0604020202020204" pitchFamily="34" charset="0"/>
              <a:cs typeface="Arial" panose="020B0604020202020204" pitchFamily="34" charset="0"/>
            </a:endParaRPr>
          </a:p>
          <a:p>
            <a:pPr marL="342900" indent="-342900" algn="l">
              <a:lnSpc>
                <a:spcPts val="1800"/>
              </a:lnSpc>
              <a:spcAft>
                <a:spcPts val="900"/>
              </a:spcAft>
              <a:buFont typeface="+mj-lt"/>
              <a:buAutoNum type="arabicPeriod"/>
            </a:pPr>
            <a:r>
              <a:rPr lang="pl-PL" sz="2000" b="0" i="0" dirty="0">
                <a:solidFill>
                  <a:srgbClr val="0A0A0A"/>
                </a:solidFill>
                <a:effectLst/>
                <a:latin typeface="Arial" panose="020B0604020202020204" pitchFamily="34" charset="0"/>
                <a:cs typeface="Arial" panose="020B0604020202020204" pitchFamily="34" charset="0"/>
              </a:rPr>
              <a:t>Ti, co přišli pozdě, se museli omluvit.</a:t>
            </a:r>
            <a:endParaRPr lang="ru-RU" sz="2000" b="0" i="0" dirty="0">
              <a:solidFill>
                <a:srgbClr val="0A0A0A"/>
              </a:solidFill>
              <a:effectLst/>
              <a:latin typeface="Arial" panose="020B0604020202020204" pitchFamily="34" charset="0"/>
              <a:cs typeface="Arial" panose="020B0604020202020204" pitchFamily="34" charset="0"/>
            </a:endParaRPr>
          </a:p>
          <a:p>
            <a:pPr marL="342900" indent="-342900" algn="l">
              <a:lnSpc>
                <a:spcPts val="1800"/>
              </a:lnSpc>
              <a:spcAft>
                <a:spcPts val="900"/>
              </a:spcAft>
              <a:buFont typeface="+mj-lt"/>
              <a:buAutoNum type="arabicPeriod"/>
            </a:pPr>
            <a:r>
              <a:rPr lang="pl-PL" sz="2000" b="0" i="0" dirty="0">
                <a:solidFill>
                  <a:srgbClr val="0A0A0A"/>
                </a:solidFill>
                <a:effectLst/>
                <a:latin typeface="Arial" panose="020B0604020202020204" pitchFamily="34" charset="0"/>
                <a:cs typeface="Arial" panose="020B0604020202020204" pitchFamily="34" charset="0"/>
              </a:rPr>
              <a:t>Čím chceš být, až vyrosteš?</a:t>
            </a:r>
            <a:endParaRPr lang="ru-RU" sz="2000" dirty="0">
              <a:solidFill>
                <a:srgbClr val="0A0A0A"/>
              </a:solidFill>
              <a:latin typeface="Arial" panose="020B0604020202020204" pitchFamily="34" charset="0"/>
              <a:cs typeface="Arial" panose="020B0604020202020204" pitchFamily="34" charset="0"/>
            </a:endParaRPr>
          </a:p>
          <a:p>
            <a:pPr algn="l">
              <a:lnSpc>
                <a:spcPts val="1800"/>
              </a:lnSpc>
              <a:spcAft>
                <a:spcPts val="900"/>
              </a:spcAft>
            </a:pPr>
            <a:r>
              <a:rPr lang="ru-RU" sz="2000" b="1" i="0" dirty="0">
                <a:solidFill>
                  <a:srgbClr val="0A0A0A"/>
                </a:solidFill>
                <a:effectLst/>
                <a:latin typeface="Arial" panose="020B0604020202020204" pitchFamily="34" charset="0"/>
                <a:cs typeface="Arial" panose="020B0604020202020204" pitchFamily="34" charset="0"/>
              </a:rPr>
              <a:t>Дополните предложения и переведите на чешский язык.</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Это автор кн</a:t>
            </a:r>
            <a:r>
              <a:rPr lang="ru-RU" sz="2000" dirty="0">
                <a:solidFill>
                  <a:srgbClr val="0A0A0A"/>
                </a:solidFill>
                <a:latin typeface="Arial" panose="020B0604020202020204" pitchFamily="34" charset="0"/>
                <a:cs typeface="Arial" panose="020B0604020202020204" pitchFamily="34" charset="0"/>
              </a:rPr>
              <a:t>иги</a:t>
            </a:r>
            <a:r>
              <a:rPr lang="cs-CZ" sz="2000" dirty="0">
                <a:solidFill>
                  <a:srgbClr val="0A0A0A"/>
                </a:solidFill>
                <a:latin typeface="Arial" panose="020B0604020202020204" pitchFamily="34" charset="0"/>
                <a:cs typeface="Arial" panose="020B0604020202020204" pitchFamily="34" charset="0"/>
              </a:rPr>
              <a:t>,</a:t>
            </a:r>
            <a:r>
              <a:rPr lang="ru-RU" sz="2000" dirty="0">
                <a:solidFill>
                  <a:srgbClr val="0A0A0A"/>
                </a:solidFill>
                <a:latin typeface="Arial" panose="020B0604020202020204" pitchFamily="34" charset="0"/>
                <a:cs typeface="Arial" panose="020B0604020202020204" pitchFamily="34" charset="0"/>
              </a:rPr>
              <a:t> имя которого…</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Это мультфильм, режиссер которого…</a:t>
            </a:r>
          </a:p>
          <a:p>
            <a:pPr marL="342900" indent="-342900"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Это законы, соблюдение которых…</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Это небо, цвет которого…</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Школа, ученики которой…</a:t>
            </a:r>
          </a:p>
          <a:p>
            <a:pPr marL="342900" indent="-342900"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Певец, голос которого…</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Евросоюз, экономика которого…</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Люди, политическая позиция которых…</a:t>
            </a:r>
          </a:p>
          <a:p>
            <a:pPr marL="342900" indent="-342900"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Журнал, редактор которого…</a:t>
            </a:r>
            <a:endParaRPr lang="pl-PL" sz="2000" b="0" i="0" dirty="0">
              <a:solidFill>
                <a:srgbClr val="0A0A0A"/>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513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9CDB919F-F671-1985-AAD0-B753CCABC80B}"/>
              </a:ext>
            </a:extLst>
          </p:cNvPr>
          <p:cNvSpPr txBox="1"/>
          <p:nvPr/>
        </p:nvSpPr>
        <p:spPr>
          <a:xfrm>
            <a:off x="291662" y="257772"/>
            <a:ext cx="11608676" cy="6247864"/>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КАКОЙ, КАКОВ или КОТОРЫЙ?</a:t>
            </a:r>
          </a:p>
          <a:p>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________ пальто Вас интересует? Какое-нибудь розовое. У нас есть два розовых пальто, короткое и длинное. ________ Вам показать?</a:t>
            </a:r>
          </a:p>
          <a:p>
            <a:pPr marL="457200" indent="-457200">
              <a:buFont typeface="+mj-lt"/>
              <a:buAutoNum type="arabicPeriod"/>
            </a:pPr>
            <a:r>
              <a:rPr lang="ru-RU" sz="2000" dirty="0">
                <a:latin typeface="Arial" panose="020B0604020202020204" pitchFamily="34" charset="0"/>
                <a:cs typeface="Arial" panose="020B0604020202020204" pitchFamily="34" charset="0"/>
              </a:rPr>
              <a:t>Посмотри на это платье. ________ цвет тебе больше нравится: синий или красный?</a:t>
            </a:r>
          </a:p>
          <a:p>
            <a:pPr marL="457200" indent="-457200">
              <a:buFont typeface="+mj-lt"/>
              <a:buAutoNum type="arabicPeriod"/>
            </a:pPr>
            <a:r>
              <a:rPr lang="ru-RU" sz="2000" dirty="0">
                <a:latin typeface="Arial" panose="020B0604020202020204" pitchFamily="34" charset="0"/>
                <a:cs typeface="Arial" panose="020B0604020202020204" pitchFamily="34" charset="0"/>
              </a:rPr>
              <a:t>Город, в ________ мы провели прошлый отпуск, очень изменился. А ________ ваше мнение?</a:t>
            </a:r>
          </a:p>
          <a:p>
            <a:pPr marL="457200" indent="-457200">
              <a:buFont typeface="+mj-lt"/>
              <a:buAutoNum type="arabicPeriod"/>
            </a:pPr>
            <a:r>
              <a:rPr lang="ru-RU" sz="2000" dirty="0">
                <a:latin typeface="Arial" panose="020B0604020202020204" pitchFamily="34" charset="0"/>
                <a:cs typeface="Arial" panose="020B0604020202020204" pitchFamily="34" charset="0"/>
              </a:rPr>
              <a:t>Скажи мне, ________ сегодня число? И ________ час? Я совсем потерял счёт времени.</a:t>
            </a:r>
          </a:p>
          <a:p>
            <a:pPr marL="457200" indent="-457200">
              <a:buFont typeface="+mj-lt"/>
              <a:buAutoNum type="arabicPeriod"/>
            </a:pPr>
            <a:r>
              <a:rPr lang="ru-RU" sz="2000" dirty="0">
                <a:latin typeface="Arial" panose="020B0604020202020204" pitchFamily="34" charset="0"/>
                <a:cs typeface="Arial" panose="020B0604020202020204" pitchFamily="34" charset="0"/>
              </a:rPr>
              <a:t>Это именно тот фильм, о ________ я тебе вчера рассказывал весь вечер.</a:t>
            </a:r>
          </a:p>
          <a:p>
            <a:pPr marL="457200" indent="-457200">
              <a:buFont typeface="+mj-lt"/>
              <a:buAutoNum type="arabicPeriod"/>
            </a:pPr>
            <a:r>
              <a:rPr lang="ru-RU" sz="2000" dirty="0">
                <a:latin typeface="Arial" panose="020B0604020202020204" pitchFamily="34" charset="0"/>
                <a:cs typeface="Arial" panose="020B0604020202020204" pitchFamily="34" charset="0"/>
              </a:rPr>
              <a:t>Я не знаю, ________ музыку он слушает, но у него в комнате всегда очень шумно.</a:t>
            </a:r>
          </a:p>
          <a:p>
            <a:pPr marL="457200" indent="-457200">
              <a:buFont typeface="+mj-lt"/>
              <a:buAutoNum type="arabicPeriod"/>
            </a:pPr>
            <a:r>
              <a:rPr lang="ru-RU" sz="2000" dirty="0">
                <a:latin typeface="Arial" panose="020B0604020202020204" pitchFamily="34" charset="0"/>
                <a:cs typeface="Arial" panose="020B0604020202020204" pitchFamily="34" charset="0"/>
              </a:rPr>
              <a:t>Человек, ________ сидит у окна, кажется мне очень знакомым.</a:t>
            </a:r>
          </a:p>
          <a:p>
            <a:pPr marL="457200" indent="-457200">
              <a:buFont typeface="+mj-lt"/>
              <a:buAutoNum type="arabicPeriod"/>
            </a:pPr>
            <a:r>
              <a:rPr lang="ru-RU" sz="2000" dirty="0">
                <a:latin typeface="Arial" panose="020B0604020202020204" pitchFamily="34" charset="0"/>
                <a:cs typeface="Arial" panose="020B0604020202020204" pitchFamily="34" charset="0"/>
              </a:rPr>
              <a:t>На ________ этаже аудитория № 325?</a:t>
            </a:r>
          </a:p>
          <a:p>
            <a:pPr marL="457200" indent="-457200">
              <a:buFont typeface="+mj-lt"/>
              <a:buAutoNum type="arabicPeriod"/>
            </a:pPr>
            <a:r>
              <a:rPr lang="ru-RU" sz="2000" dirty="0">
                <a:latin typeface="Arial" panose="020B0604020202020204" pitchFamily="34" charset="0"/>
                <a:cs typeface="Arial" panose="020B0604020202020204" pitchFamily="34" charset="0"/>
              </a:rPr>
              <a:t>В ________ университете ты учишься и на ________ факультете?</a:t>
            </a:r>
          </a:p>
          <a:p>
            <a:pPr marL="457200" indent="-457200">
              <a:buFont typeface="+mj-lt"/>
              <a:buAutoNum type="arabicPeriod"/>
            </a:pPr>
            <a:r>
              <a:rPr lang="ru-RU" sz="2000" dirty="0">
                <a:latin typeface="Arial" panose="020B0604020202020204" pitchFamily="34" charset="0"/>
                <a:cs typeface="Arial" panose="020B0604020202020204" pitchFamily="34" charset="0"/>
              </a:rPr>
              <a:t>Дом, фасад ________ выходит на главную площадь, является памятником архитектуры.</a:t>
            </a:r>
          </a:p>
          <a:p>
            <a:pPr marL="457200" indent="-457200">
              <a:buFont typeface="+mj-lt"/>
              <a:buAutoNum type="arabicPeriod"/>
            </a:pPr>
            <a:r>
              <a:rPr lang="ru-RU" sz="2000" dirty="0">
                <a:latin typeface="Arial" panose="020B0604020202020204" pitchFamily="34" charset="0"/>
                <a:cs typeface="Arial" panose="020B0604020202020204" pitchFamily="34" charset="0"/>
              </a:rPr>
              <a:t>Вы не представляете, ________ это был сложный экзамен!</a:t>
            </a:r>
          </a:p>
          <a:p>
            <a:pPr marL="457200" indent="-457200">
              <a:buFont typeface="+mj-lt"/>
              <a:buAutoNum type="arabicPeriod"/>
            </a:pPr>
            <a:r>
              <a:rPr lang="ru-RU" sz="2000" dirty="0">
                <a:latin typeface="Arial" panose="020B0604020202020204" pitchFamily="34" charset="0"/>
                <a:cs typeface="Arial" panose="020B0604020202020204" pitchFamily="34" charset="0"/>
              </a:rPr>
              <a:t>Девушка, с ________ я познакомился в библиотеке, отлично говорит по-русски.</a:t>
            </a:r>
          </a:p>
          <a:p>
            <a:pPr marL="457200" indent="-457200">
              <a:buFont typeface="+mj-lt"/>
              <a:buAutoNum type="arabicPeriod"/>
            </a:pPr>
            <a:r>
              <a:rPr lang="ru-RU" sz="2000" dirty="0">
                <a:latin typeface="Arial" panose="020B0604020202020204" pitchFamily="34" charset="0"/>
                <a:cs typeface="Arial" panose="020B0604020202020204" pitchFamily="34" charset="0"/>
              </a:rPr>
              <a:t>На ________ платформу прибывает поезд из Берлина?</a:t>
            </a:r>
          </a:p>
          <a:p>
            <a:pPr marL="457200" indent="-457200">
              <a:buFont typeface="+mj-lt"/>
              <a:buAutoNum type="arabicPeriod"/>
            </a:pPr>
            <a:r>
              <a:rPr lang="ru-RU" sz="2000" dirty="0">
                <a:latin typeface="Arial" panose="020B0604020202020204" pitchFamily="34" charset="0"/>
                <a:cs typeface="Arial" panose="020B0604020202020204" pitchFamily="34" charset="0"/>
              </a:rPr>
              <a:t>________ ваши результаты?</a:t>
            </a:r>
          </a:p>
          <a:p>
            <a:pPr marL="457200" indent="-457200">
              <a:buFont typeface="+mj-lt"/>
              <a:buAutoNum type="arabicPeriod"/>
            </a:pPr>
            <a:r>
              <a:rPr lang="ru-RU" sz="2000" dirty="0">
                <a:latin typeface="Arial" panose="020B0604020202020204" pitchFamily="34" charset="0"/>
                <a:cs typeface="Arial" panose="020B0604020202020204" pitchFamily="34" charset="0"/>
              </a:rPr>
              <a:t>________ чудесная погода сегодня, не правда ли?</a:t>
            </a:r>
          </a:p>
          <a:p>
            <a:pPr marL="457200" indent="-457200">
              <a:buFont typeface="+mj-lt"/>
              <a:buAutoNum type="arabicPeriod"/>
            </a:pPr>
            <a:r>
              <a:rPr lang="ru-RU" sz="2000" dirty="0">
                <a:latin typeface="Arial" panose="020B0604020202020204" pitchFamily="34" charset="0"/>
                <a:cs typeface="Arial" panose="020B0604020202020204" pitchFamily="34" charset="0"/>
              </a:rPr>
              <a:t>На ________ автобусе ты поедешь?</a:t>
            </a:r>
          </a:p>
        </p:txBody>
      </p:sp>
    </p:spTree>
    <p:extLst>
      <p:ext uri="{BB962C8B-B14F-4D97-AF65-F5344CB8AC3E}">
        <p14:creationId xmlns:p14="http://schemas.microsoft.com/office/powerpoint/2010/main" val="1202376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648C136-5C00-4B95-89B1-83715166AE1F}"/>
              </a:ext>
            </a:extLst>
          </p:cNvPr>
          <p:cNvSpPr/>
          <p:nvPr/>
        </p:nvSpPr>
        <p:spPr>
          <a:xfrm>
            <a:off x="586640" y="338087"/>
            <a:ext cx="11265763" cy="5663089"/>
          </a:xfrm>
          <a:prstGeom prst="rect">
            <a:avLst/>
          </a:prstGeom>
        </p:spPr>
        <p:txBody>
          <a:bodyPr wrap="square">
            <a:spAutoFit/>
          </a:bodyPr>
          <a:lstStyle/>
          <a:p>
            <a:pPr algn="ctr"/>
            <a:r>
              <a:rPr lang="ru-RU" sz="2200" b="1" dirty="0">
                <a:solidFill>
                  <a:srgbClr val="00B050"/>
                </a:solidFill>
                <a:latin typeface="Arial" panose="020B0604020202020204" pitchFamily="34" charset="0"/>
                <a:cs typeface="Arial" panose="020B0604020202020204" pitchFamily="34" charset="0"/>
              </a:rPr>
              <a:t>Определительные местоимения</a:t>
            </a:r>
          </a:p>
          <a:p>
            <a:pPr algn="ctr"/>
            <a:endParaRPr lang="ru-RU" sz="2000" b="1"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1. </a:t>
            </a:r>
            <a:r>
              <a:rPr lang="ru-RU" sz="2000" i="1" dirty="0">
                <a:latin typeface="Arial" panose="020B0604020202020204" pitchFamily="34" charset="0"/>
                <a:cs typeface="Arial" panose="020B0604020202020204" pitchFamily="34" charset="0"/>
              </a:rPr>
              <a:t>ВЕСЬ, ВСЯ, </a:t>
            </a:r>
            <a:r>
              <a:rPr lang="ru-RU" sz="2000" b="1" i="1" dirty="0">
                <a:latin typeface="Arial" panose="020B0604020202020204" pitchFamily="34" charset="0"/>
                <a:cs typeface="Arial" panose="020B0604020202020204" pitchFamily="34" charset="0"/>
              </a:rPr>
              <a:t>ВСЁ, ВСЕ</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err="1">
                <a:latin typeface="Arial" panose="020B0604020202020204" pitchFamily="34" charset="0"/>
                <a:cs typeface="Arial" panose="020B0604020202020204" pitchFamily="34" charset="0"/>
              </a:rPr>
              <a:t>všechen</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celý</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veškerý</a:t>
            </a:r>
            <a:r>
              <a:rPr lang="ru-RU" sz="2000" dirty="0">
                <a:latin typeface="Arial" panose="020B0604020202020204" pitchFamily="34" charset="0"/>
                <a:cs typeface="Arial" panose="020B0604020202020204" pitchFamily="34" charset="0"/>
              </a:rPr>
              <a:t>) х отличие от целый</a:t>
            </a:r>
          </a:p>
          <a:p>
            <a:r>
              <a:rPr lang="ru-RU" sz="2000" i="1" dirty="0">
                <a:latin typeface="Arial" panose="020B0604020202020204" pitchFamily="34" charset="0"/>
                <a:cs typeface="Arial" panose="020B0604020202020204" pitchFamily="34" charset="0"/>
              </a:rPr>
              <a:t>Я всю ночь не спал</a:t>
            </a:r>
            <a:r>
              <a:rPr lang="ru-RU" sz="2000" dirty="0">
                <a:latin typeface="Arial" panose="020B0604020202020204" pitchFamily="34" charset="0"/>
                <a:cs typeface="Arial" panose="020B0604020202020204" pitchFamily="34" charset="0"/>
              </a:rPr>
              <a:t>. х </a:t>
            </a:r>
            <a:r>
              <a:rPr lang="ru-RU" sz="2000" i="1" dirty="0">
                <a:latin typeface="Arial" panose="020B0604020202020204" pitchFamily="34" charset="0"/>
                <a:cs typeface="Arial" panose="020B0604020202020204" pitchFamily="34" charset="0"/>
              </a:rPr>
              <a:t>Я целую ночь не спал</a:t>
            </a:r>
            <a:r>
              <a:rPr lang="ru-RU" sz="2000" dirty="0">
                <a:latin typeface="Arial" panose="020B0604020202020204" pitchFamily="34" charset="0"/>
                <a:cs typeface="Arial" panose="020B0604020202020204" pitchFamily="34" charset="0"/>
              </a:rPr>
              <a:t>. (эмоциональное выделение)</a:t>
            </a:r>
          </a:p>
          <a:p>
            <a:endParaRPr lang="ru-RU" sz="2000" dirty="0">
              <a:latin typeface="Arial" panose="020B0604020202020204" pitchFamily="34" charset="0"/>
              <a:cs typeface="Arial" panose="020B0604020202020204" pitchFamily="34" charset="0"/>
            </a:endParaRPr>
          </a:p>
          <a:p>
            <a:r>
              <a:rPr lang="ru-RU" sz="2000" b="1" i="1" dirty="0">
                <a:latin typeface="Arial" panose="020B0604020202020204" pitchFamily="34" charset="0"/>
                <a:cs typeface="Arial" panose="020B0604020202020204" pitchFamily="34" charset="0"/>
              </a:rPr>
              <a:t>ВСЁ</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употребляется в качестве наречия (</a:t>
            </a:r>
            <a:r>
              <a:rPr lang="ru-RU" sz="2000" i="1" dirty="0" err="1">
                <a:latin typeface="Arial" panose="020B0604020202020204" pitchFamily="34" charset="0"/>
                <a:cs typeface="Arial" panose="020B0604020202020204" pitchFamily="34" charset="0"/>
              </a:rPr>
              <a:t>stále</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Он становился все быстрее день ото дня</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2. </a:t>
            </a:r>
            <a:r>
              <a:rPr lang="ru-RU" sz="2000" i="1" dirty="0">
                <a:latin typeface="Arial" panose="020B0604020202020204" pitchFamily="34" charset="0"/>
                <a:cs typeface="Arial" panose="020B0604020202020204" pitchFamily="34" charset="0"/>
              </a:rPr>
              <a:t>КАЖДЫЙ</a:t>
            </a:r>
            <a:r>
              <a:rPr lang="ru-RU" sz="2000" dirty="0">
                <a:latin typeface="Arial" panose="020B0604020202020204" pitchFamily="34" charset="0"/>
                <a:cs typeface="Arial" panose="020B0604020202020204" pitchFamily="34" charset="0"/>
              </a:rPr>
              <a:t> – любой из себе подобных</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3. </a:t>
            </a:r>
            <a:r>
              <a:rPr lang="ru-RU" sz="2000" i="1" dirty="0">
                <a:latin typeface="Arial" panose="020B0604020202020204" pitchFamily="34" charset="0"/>
                <a:cs typeface="Arial" panose="020B0604020202020204" pitchFamily="34" charset="0"/>
              </a:rPr>
              <a:t>ВСЯКИЙ</a:t>
            </a:r>
            <a:r>
              <a:rPr lang="ru-RU"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všelijaký, každý, jakýkoli</a:t>
            </a:r>
            <a:r>
              <a:rPr lang="ru-RU" sz="2000" dirty="0">
                <a:latin typeface="Arial" panose="020B0604020202020204" pitchFamily="34" charset="0"/>
                <a:cs typeface="Arial" panose="020B0604020202020204" pitchFamily="34" charset="0"/>
              </a:rPr>
              <a:t>) - </a:t>
            </a:r>
            <a:r>
              <a:rPr lang="ru-RU" sz="2000" i="1" dirty="0">
                <a:latin typeface="Arial" panose="020B0604020202020204" pitchFamily="34" charset="0"/>
                <a:cs typeface="Arial" panose="020B0604020202020204" pitchFamily="34" charset="0"/>
              </a:rPr>
              <a:t>ходят здесь всякие люди; не всякий справится</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4. </a:t>
            </a:r>
            <a:r>
              <a:rPr lang="ru-RU" sz="2000" b="1" i="1" dirty="0">
                <a:latin typeface="Arial" panose="020B0604020202020204" pitchFamily="34" charset="0"/>
                <a:cs typeface="Arial" panose="020B0604020202020204" pitchFamily="34" charset="0"/>
              </a:rPr>
              <a:t>САМ</a:t>
            </a:r>
            <a:r>
              <a:rPr lang="ru-RU" sz="2000" b="1" dirty="0">
                <a:latin typeface="Arial" panose="020B0604020202020204" pitchFamily="34" charset="0"/>
                <a:cs typeface="Arial" panose="020B0604020202020204" pitchFamily="34" charset="0"/>
              </a:rPr>
              <a:t> х </a:t>
            </a:r>
            <a:r>
              <a:rPr lang="ru-RU" sz="2000" b="1" i="1" dirty="0">
                <a:latin typeface="Arial" panose="020B0604020202020204" pitchFamily="34" charset="0"/>
                <a:cs typeface="Arial" panose="020B0604020202020204" pitchFamily="34" charset="0"/>
              </a:rPr>
              <a:t>САМЫЙ</a:t>
            </a:r>
          </a:p>
          <a:p>
            <a:r>
              <a:rPr lang="ru-RU" sz="2000" i="1" dirty="0">
                <a:latin typeface="Arial" panose="020B0604020202020204" pitchFamily="34" charset="0"/>
                <a:cs typeface="Arial" panose="020B0604020202020204" pitchFamily="34" charset="0"/>
              </a:rPr>
              <a:t>САМ</a:t>
            </a:r>
            <a:r>
              <a:rPr lang="ru-RU" sz="2000" dirty="0">
                <a:latin typeface="Arial" panose="020B0604020202020204" pitchFamily="34" charset="0"/>
                <a:cs typeface="Arial" panose="020B0604020202020204" pitchFamily="34" charset="0"/>
              </a:rPr>
              <a:t> – без посторонней помощи, лично, или подчеркивает значение именно данного субъекта.</a:t>
            </a:r>
          </a:p>
          <a:p>
            <a:r>
              <a:rPr lang="ru-RU" sz="2000" dirty="0">
                <a:latin typeface="Arial" panose="020B0604020202020204" pitchFamily="34" charset="0"/>
                <a:cs typeface="Arial" panose="020B0604020202020204" pitchFamily="34" charset="0"/>
              </a:rPr>
              <a:t>В отличие от чешского </a:t>
            </a:r>
            <a:r>
              <a:rPr lang="cs-CZ" sz="2000" i="1" dirty="0">
                <a:latin typeface="Arial" panose="020B0604020202020204" pitchFamily="34" charset="0"/>
                <a:cs typeface="Arial" panose="020B0604020202020204" pitchFamily="34" charset="0"/>
              </a:rPr>
              <a:t>sám</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не выражает значения без других людей</a:t>
            </a:r>
            <a:r>
              <a:rPr lang="ru-RU"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Zůstal jsem doma sám.</a:t>
            </a:r>
          </a:p>
          <a:p>
            <a:endParaRPr lang="ru-RU" sz="2000" dirty="0">
              <a:latin typeface="Arial" panose="020B0604020202020204" pitchFamily="34" charset="0"/>
              <a:cs typeface="Arial" panose="020B0604020202020204" pitchFamily="34" charset="0"/>
            </a:endParaRPr>
          </a:p>
          <a:p>
            <a:r>
              <a:rPr lang="ru-RU" sz="2000" b="1" i="1" dirty="0">
                <a:latin typeface="Arial" panose="020B0604020202020204" pitchFamily="34" charset="0"/>
                <a:cs typeface="Arial" panose="020B0604020202020204" pitchFamily="34" charset="0"/>
              </a:rPr>
              <a:t>САМЫЙ</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1. </a:t>
            </a:r>
            <a:r>
              <a:rPr lang="ru-RU" sz="2000" dirty="0" err="1">
                <a:latin typeface="Arial" panose="020B0604020202020204" pitchFamily="34" charset="0"/>
                <a:cs typeface="Arial" panose="020B0604020202020204" pitchFamily="34" charset="0"/>
              </a:rPr>
              <a:t>Суперлятив</a:t>
            </a:r>
            <a:r>
              <a:rPr lang="ru-RU" sz="2000" dirty="0">
                <a:latin typeface="Arial" panose="020B0604020202020204" pitchFamily="34" charset="0"/>
                <a:cs typeface="Arial" panose="020B0604020202020204" pitchFamily="34" charset="0"/>
              </a:rPr>
              <a:t> 2. Тесная близость, крайняя граница (</a:t>
            </a:r>
            <a:r>
              <a:rPr lang="ru-RU" sz="2000" i="1" dirty="0">
                <a:latin typeface="Arial" panose="020B0604020202020204" pitchFamily="34" charset="0"/>
                <a:cs typeface="Arial" panose="020B0604020202020204" pitchFamily="34" charset="0"/>
              </a:rPr>
              <a:t>перед самыми экзаменами, на самом краю леса</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33324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041261910"/>
              </p:ext>
            </p:extLst>
          </p:nvPr>
        </p:nvGraphicFramePr>
        <p:xfrm>
          <a:off x="441434" y="692458"/>
          <a:ext cx="11125200" cy="4858867"/>
        </p:xfrm>
        <a:graphic>
          <a:graphicData uri="http://schemas.openxmlformats.org/drawingml/2006/table">
            <a:tbl>
              <a:tblPr firstRow="1" firstCol="1" bandRow="1"/>
              <a:tblGrid>
                <a:gridCol w="961438">
                  <a:extLst>
                    <a:ext uri="{9D8B030D-6E8A-4147-A177-3AD203B41FA5}">
                      <a16:colId xmlns:a16="http://schemas.microsoft.com/office/drawing/2014/main" val="20000"/>
                    </a:ext>
                  </a:extLst>
                </a:gridCol>
                <a:gridCol w="3195558">
                  <a:extLst>
                    <a:ext uri="{9D8B030D-6E8A-4147-A177-3AD203B41FA5}">
                      <a16:colId xmlns:a16="http://schemas.microsoft.com/office/drawing/2014/main" val="20001"/>
                    </a:ext>
                  </a:extLst>
                </a:gridCol>
                <a:gridCol w="3319615">
                  <a:extLst>
                    <a:ext uri="{9D8B030D-6E8A-4147-A177-3AD203B41FA5}">
                      <a16:colId xmlns:a16="http://schemas.microsoft.com/office/drawing/2014/main" val="20002"/>
                    </a:ext>
                  </a:extLst>
                </a:gridCol>
                <a:gridCol w="3648589">
                  <a:extLst>
                    <a:ext uri="{9D8B030D-6E8A-4147-A177-3AD203B41FA5}">
                      <a16:colId xmlns:a16="http://schemas.microsoft.com/office/drawing/2014/main" val="20003"/>
                    </a:ext>
                  </a:extLst>
                </a:gridCol>
              </a:tblGrid>
              <a:tr h="1162618">
                <a:tc>
                  <a:txBody>
                    <a:bodyPr/>
                    <a:lstStyle/>
                    <a:p>
                      <a:endParaRPr lang="de-DE" sz="2000" dirty="0">
                        <a:effectLst/>
                        <a:latin typeface="Arial" panose="020B0604020202020204" pitchFamily="34" charset="0"/>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b="1">
                          <a:solidFill>
                            <a:srgbClr val="3D3D3D"/>
                          </a:solidFill>
                          <a:effectLst/>
                          <a:latin typeface="Arial" panose="020B0604020202020204" pitchFamily="34" charset="0"/>
                          <a:ea typeface="Times New Roman"/>
                          <a:cs typeface="Arial" panose="020B0604020202020204" pitchFamily="34" charset="0"/>
                        </a:rPr>
                        <a:t>Местоимения мужского и среднего рода</a:t>
                      </a:r>
                      <a:endParaRPr lang="de-DE" sz="200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b="1">
                          <a:solidFill>
                            <a:srgbClr val="3D3D3D"/>
                          </a:solidFill>
                          <a:effectLst/>
                          <a:latin typeface="Arial" panose="020B0604020202020204" pitchFamily="34" charset="0"/>
                          <a:ea typeface="Times New Roman"/>
                          <a:cs typeface="Arial" panose="020B0604020202020204" pitchFamily="34" charset="0"/>
                        </a:rPr>
                        <a:t>Местоимения жен­ского рода</a:t>
                      </a:r>
                      <a:endParaRPr lang="de-DE" sz="200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b="1">
                          <a:solidFill>
                            <a:srgbClr val="3D3D3D"/>
                          </a:solidFill>
                          <a:effectLst/>
                          <a:latin typeface="Arial" panose="020B0604020202020204" pitchFamily="34" charset="0"/>
                          <a:ea typeface="Times New Roman"/>
                          <a:cs typeface="Arial" panose="020B0604020202020204" pitchFamily="34" charset="0"/>
                        </a:rPr>
                        <a:t>Местоимения множественного числа</a:t>
                      </a:r>
                      <a:endParaRPr lang="de-DE" sz="200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r h="721947">
                <a:tc>
                  <a:txBody>
                    <a:bodyPr/>
                    <a:lstStyle/>
                    <a:p>
                      <a:pPr algn="ctr">
                        <a:spcAft>
                          <a:spcPts val="0"/>
                        </a:spcAft>
                      </a:pPr>
                      <a:r>
                        <a:rPr lang="cs-CZ" sz="2000" b="1" dirty="0">
                          <a:solidFill>
                            <a:srgbClr val="3D3D3D"/>
                          </a:solidFill>
                          <a:effectLst/>
                          <a:latin typeface="Arial" panose="020B0604020202020204" pitchFamily="34" charset="0"/>
                          <a:ea typeface="Times New Roman"/>
                          <a:cs typeface="Arial" panose="020B0604020202020204" pitchFamily="34" charset="0"/>
                        </a:rPr>
                        <a:t>И.</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мый</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самое</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само</a:t>
                      </a:r>
                      <a:r>
                        <a:rPr lang="cs-CZ" sz="2000" dirty="0">
                          <a:solidFill>
                            <a:srgbClr val="3D3D3D"/>
                          </a:solidFill>
                          <a:effectLst/>
                          <a:latin typeface="Arial" panose="020B0604020202020204" pitchFamily="34" charset="0"/>
                          <a:ea typeface="Times New Roman"/>
                          <a:cs typeface="Arial" panose="020B0604020202020204" pitchFamily="34" charset="0"/>
                        </a:rPr>
                        <a:t>)</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мая</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а</a:t>
                      </a:r>
                      <a:endParaRPr lang="de-DE" sz="2000" dirty="0">
                        <a:solidFill>
                          <a:srgbClr val="FF0000"/>
                        </a:solidFill>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мые</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ми</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1"/>
                  </a:ext>
                </a:extLst>
              </a:tr>
              <a:tr h="554132">
                <a:tc>
                  <a:txBody>
                    <a:bodyPr/>
                    <a:lstStyle/>
                    <a:p>
                      <a:pPr algn="ctr">
                        <a:spcAft>
                          <a:spcPts val="0"/>
                        </a:spcAft>
                      </a:pPr>
                      <a:r>
                        <a:rPr lang="cs-CZ" sz="2000" b="1" dirty="0">
                          <a:solidFill>
                            <a:srgbClr val="3D3D3D"/>
                          </a:solidFill>
                          <a:effectLst/>
                          <a:latin typeface="Arial" panose="020B0604020202020204" pitchFamily="34" charset="0"/>
                          <a:ea typeface="Times New Roman"/>
                          <a:cs typeface="Arial" panose="020B0604020202020204" pitchFamily="34" charset="0"/>
                        </a:rPr>
                        <a:t>Р.</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мого</a:t>
                      </a:r>
                      <a:r>
                        <a:rPr lang="ru-RU"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chemeClr val="tx1"/>
                          </a:solidFill>
                          <a:effectLst/>
                          <a:latin typeface="Arial" panose="020B0604020202020204" pitchFamily="34" charset="0"/>
                          <a:ea typeface="Times New Roman"/>
                          <a:cs typeface="Arial" panose="020B0604020202020204" pitchFamily="34" charset="0"/>
                        </a:rPr>
                        <a:t>самог</a:t>
                      </a:r>
                      <a:r>
                        <a:rPr lang="cs-CZ" sz="2000" dirty="0" err="1">
                          <a:solidFill>
                            <a:srgbClr val="FF0000"/>
                          </a:solidFill>
                          <a:effectLst/>
                          <a:latin typeface="Arial" panose="020B0604020202020204" pitchFamily="34" charset="0"/>
                          <a:ea typeface="Times New Roman"/>
                          <a:cs typeface="Arial" panose="020B0604020202020204" pitchFamily="34" charset="0"/>
                        </a:rPr>
                        <a:t>о</a:t>
                      </a:r>
                      <a:endParaRPr lang="de-DE" sz="2000" dirty="0">
                        <a:solidFill>
                          <a:srgbClr val="FF0000"/>
                        </a:solidFill>
                        <a:effectLst/>
                        <a:latin typeface="Arial" panose="020B0604020202020204" pitchFamily="34" charset="0"/>
                        <a:ea typeface="Times New Roman"/>
                        <a:cs typeface="Arial" panose="020B0604020202020204" pitchFamily="34" charset="0"/>
                      </a:endParaRPr>
                    </a:p>
                    <a:p>
                      <a:pPr>
                        <a:spcAft>
                          <a:spcPts val="0"/>
                        </a:spcAft>
                      </a:pP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мой</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о</a:t>
                      </a:r>
                      <a:r>
                        <a:rPr lang="cs-CZ" sz="2000" dirty="0" err="1">
                          <a:solidFill>
                            <a:srgbClr val="3D3D3D"/>
                          </a:solidFill>
                          <a:effectLst/>
                          <a:latin typeface="Arial" panose="020B0604020202020204" pitchFamily="34" charset="0"/>
                          <a:ea typeface="Times New Roman"/>
                          <a:cs typeface="Arial" panose="020B0604020202020204" pitchFamily="34" charset="0"/>
                        </a:rPr>
                        <a:t>й</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мых</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и</a:t>
                      </a:r>
                      <a:r>
                        <a:rPr lang="cs-CZ" sz="2000" dirty="0" err="1">
                          <a:solidFill>
                            <a:srgbClr val="3D3D3D"/>
                          </a:solidFill>
                          <a:effectLst/>
                          <a:latin typeface="Arial" panose="020B0604020202020204" pitchFamily="34" charset="0"/>
                          <a:ea typeface="Times New Roman"/>
                          <a:cs typeface="Arial" panose="020B0604020202020204" pitchFamily="34" charset="0"/>
                        </a:rPr>
                        <a:t>х</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2"/>
                  </a:ext>
                </a:extLst>
              </a:tr>
              <a:tr h="543622">
                <a:tc>
                  <a:txBody>
                    <a:bodyPr/>
                    <a:lstStyle/>
                    <a:p>
                      <a:pPr algn="ctr">
                        <a:spcAft>
                          <a:spcPts val="0"/>
                        </a:spcAft>
                      </a:pPr>
                      <a:r>
                        <a:rPr lang="cs-CZ" sz="2000" b="1" dirty="0">
                          <a:solidFill>
                            <a:srgbClr val="3D3D3D"/>
                          </a:solidFill>
                          <a:effectLst/>
                          <a:latin typeface="Arial" panose="020B0604020202020204" pitchFamily="34" charset="0"/>
                          <a:ea typeface="Times New Roman"/>
                          <a:cs typeface="Arial" panose="020B0604020202020204" pitchFamily="34" charset="0"/>
                        </a:rPr>
                        <a:t>Д.</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мому</a:t>
                      </a:r>
                      <a:r>
                        <a:rPr lang="ru-RU"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самом</a:t>
                      </a:r>
                      <a:r>
                        <a:rPr lang="cs-CZ" sz="2000" dirty="0" err="1">
                          <a:solidFill>
                            <a:srgbClr val="FF0000"/>
                          </a:solidFill>
                          <a:effectLst/>
                          <a:latin typeface="Arial" panose="020B0604020202020204" pitchFamily="34" charset="0"/>
                          <a:ea typeface="Times New Roman"/>
                          <a:cs typeface="Arial" panose="020B0604020202020204" pitchFamily="34" charset="0"/>
                        </a:rPr>
                        <a:t>у</a:t>
                      </a:r>
                      <a:endParaRPr lang="de-DE" sz="2000" dirty="0">
                        <a:solidFill>
                          <a:srgbClr val="FF0000"/>
                        </a:solidFill>
                        <a:effectLst/>
                        <a:latin typeface="Arial" panose="020B0604020202020204" pitchFamily="34" charset="0"/>
                        <a:ea typeface="Times New Roman"/>
                        <a:cs typeface="Arial" panose="020B0604020202020204" pitchFamily="34" charset="0"/>
                      </a:endParaRPr>
                    </a:p>
                    <a:p>
                      <a:pPr>
                        <a:spcAft>
                          <a:spcPts val="0"/>
                        </a:spcAft>
                      </a:pP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мой</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о</a:t>
                      </a:r>
                      <a:r>
                        <a:rPr lang="cs-CZ" sz="2000" dirty="0" err="1">
                          <a:solidFill>
                            <a:srgbClr val="3D3D3D"/>
                          </a:solidFill>
                          <a:effectLst/>
                          <a:latin typeface="Arial" panose="020B0604020202020204" pitchFamily="34" charset="0"/>
                          <a:ea typeface="Times New Roman"/>
                          <a:cs typeface="Arial" panose="020B0604020202020204" pitchFamily="34" charset="0"/>
                        </a:rPr>
                        <a:t>й</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мым</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и</a:t>
                      </a:r>
                      <a:r>
                        <a:rPr lang="cs-CZ" sz="2000" dirty="0" err="1">
                          <a:solidFill>
                            <a:srgbClr val="3D3D3D"/>
                          </a:solidFill>
                          <a:effectLst/>
                          <a:latin typeface="Arial" panose="020B0604020202020204" pitchFamily="34" charset="0"/>
                          <a:ea typeface="Times New Roman"/>
                          <a:cs typeface="Arial" panose="020B0604020202020204" pitchFamily="34" charset="0"/>
                        </a:rPr>
                        <a:t>м</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3"/>
                  </a:ext>
                </a:extLst>
              </a:tr>
              <a:tr h="807659">
                <a:tc>
                  <a:txBody>
                    <a:bodyPr/>
                    <a:lstStyle/>
                    <a:p>
                      <a:pPr algn="ctr">
                        <a:spcAft>
                          <a:spcPts val="0"/>
                        </a:spcAft>
                      </a:pPr>
                      <a:r>
                        <a:rPr lang="cs-CZ" sz="2000" b="1" dirty="0">
                          <a:solidFill>
                            <a:srgbClr val="3D3D3D"/>
                          </a:solidFill>
                          <a:effectLst/>
                          <a:latin typeface="Arial" panose="020B0604020202020204" pitchFamily="34" charset="0"/>
                          <a:ea typeface="Times New Roman"/>
                          <a:cs typeface="Arial" panose="020B0604020202020204" pitchFamily="34" charset="0"/>
                        </a:rPr>
                        <a:t>В.</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мый</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мое</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ru-RU" sz="2000" dirty="0">
                          <a:solidFill>
                            <a:srgbClr val="FF0000"/>
                          </a:solidFill>
                          <a:effectLst/>
                          <a:latin typeface="Arial" panose="020B0604020202020204" pitchFamily="34" charset="0"/>
                          <a:ea typeface="Times New Roman"/>
                          <a:cs typeface="Arial" panose="020B0604020202020204" pitchFamily="34" charset="0"/>
                        </a:rPr>
                        <a:t>о</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мого</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самог</a:t>
                      </a:r>
                      <a:r>
                        <a:rPr lang="cs-CZ" sz="2000" dirty="0" err="1">
                          <a:solidFill>
                            <a:srgbClr val="FF0000"/>
                          </a:solidFill>
                          <a:effectLst/>
                          <a:latin typeface="Arial" panose="020B0604020202020204" pitchFamily="34" charset="0"/>
                          <a:ea typeface="Times New Roman"/>
                          <a:cs typeface="Arial" panose="020B0604020202020204" pitchFamily="34" charset="0"/>
                        </a:rPr>
                        <a:t>о</a:t>
                      </a:r>
                      <a:endParaRPr lang="de-DE" sz="2000" dirty="0">
                        <a:solidFill>
                          <a:srgbClr val="FF0000"/>
                        </a:solidFill>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мую</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у</a:t>
                      </a:r>
                      <a:endParaRPr lang="de-DE" sz="2000" dirty="0">
                        <a:solidFill>
                          <a:srgbClr val="FF0000"/>
                        </a:solidFill>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мые</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сами</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мых</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и</a:t>
                      </a:r>
                      <a:r>
                        <a:rPr lang="cs-CZ" sz="2000" dirty="0" err="1">
                          <a:solidFill>
                            <a:srgbClr val="3D3D3D"/>
                          </a:solidFill>
                          <a:effectLst/>
                          <a:latin typeface="Arial" panose="020B0604020202020204" pitchFamily="34" charset="0"/>
                          <a:ea typeface="Times New Roman"/>
                          <a:cs typeface="Arial" panose="020B0604020202020204" pitchFamily="34" charset="0"/>
                        </a:rPr>
                        <a:t>х</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4"/>
                  </a:ext>
                </a:extLst>
              </a:tr>
              <a:tr h="479921">
                <a:tc>
                  <a:txBody>
                    <a:bodyPr/>
                    <a:lstStyle/>
                    <a:p>
                      <a:pPr algn="ctr">
                        <a:spcAft>
                          <a:spcPts val="0"/>
                        </a:spcAft>
                      </a:pPr>
                      <a:r>
                        <a:rPr lang="cs-CZ" sz="2000" b="1" dirty="0">
                          <a:solidFill>
                            <a:srgbClr val="3D3D3D"/>
                          </a:solidFill>
                          <a:effectLst/>
                          <a:latin typeface="Arial" panose="020B0604020202020204" pitchFamily="34" charset="0"/>
                          <a:ea typeface="Times New Roman"/>
                          <a:cs typeface="Arial" panose="020B0604020202020204" pitchFamily="34" charset="0"/>
                        </a:rPr>
                        <a:t>Т.</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мым</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и</a:t>
                      </a:r>
                      <a:r>
                        <a:rPr lang="cs-CZ" sz="2000" dirty="0" err="1">
                          <a:solidFill>
                            <a:srgbClr val="3D3D3D"/>
                          </a:solidFill>
                          <a:effectLst/>
                          <a:latin typeface="Arial" panose="020B0604020202020204" pitchFamily="34" charset="0"/>
                          <a:ea typeface="Times New Roman"/>
                          <a:cs typeface="Arial" panose="020B0604020202020204" pitchFamily="34" charset="0"/>
                        </a:rPr>
                        <a:t>м</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мой</a:t>
                      </a:r>
                      <a:r>
                        <a:rPr lang="cs-CZ" sz="2000" dirty="0">
                          <a:solidFill>
                            <a:srgbClr val="3D3D3D"/>
                          </a:solidFill>
                          <a:effectLst/>
                          <a:latin typeface="Arial" panose="020B0604020202020204" pitchFamily="34" charset="0"/>
                          <a:ea typeface="Times New Roman"/>
                          <a:cs typeface="Arial" panose="020B0604020202020204" pitchFamily="34" charset="0"/>
                        </a:rPr>
                        <a:t> (-ю),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о</a:t>
                      </a:r>
                      <a:r>
                        <a:rPr lang="cs-CZ" sz="2000" dirty="0" err="1">
                          <a:solidFill>
                            <a:srgbClr val="3D3D3D"/>
                          </a:solidFill>
                          <a:effectLst/>
                          <a:latin typeface="Arial" panose="020B0604020202020204" pitchFamily="34" charset="0"/>
                          <a:ea typeface="Times New Roman"/>
                          <a:cs typeface="Arial" panose="020B0604020202020204" pitchFamily="34" charset="0"/>
                        </a:rPr>
                        <a:t>й</a:t>
                      </a:r>
                      <a:r>
                        <a:rPr lang="cs-CZ" sz="2000" dirty="0">
                          <a:solidFill>
                            <a:srgbClr val="3D3D3D"/>
                          </a:solidFill>
                          <a:effectLst/>
                          <a:latin typeface="Arial" panose="020B0604020202020204" pitchFamily="34" charset="0"/>
                          <a:ea typeface="Times New Roman"/>
                          <a:cs typeface="Arial" panose="020B0604020202020204" pitchFamily="34" charset="0"/>
                        </a:rPr>
                        <a:t> (-ю)</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мыми</a:t>
                      </a:r>
                      <a:r>
                        <a:rPr lang="cs-CZ" sz="2000" dirty="0">
                          <a:solidFill>
                            <a:srgbClr val="3D3D3D"/>
                          </a:solidFill>
                          <a:effectLst/>
                          <a:latin typeface="Arial" panose="020B0604020202020204" pitchFamily="34" charset="0"/>
                          <a:ea typeface="Times New Roman"/>
                          <a:cs typeface="Arial" panose="020B0604020202020204" pitchFamily="34" charset="0"/>
                        </a:rPr>
                        <a:t>,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и</a:t>
                      </a:r>
                      <a:r>
                        <a:rPr lang="cs-CZ" sz="2000" dirty="0" err="1">
                          <a:solidFill>
                            <a:srgbClr val="3D3D3D"/>
                          </a:solidFill>
                          <a:effectLst/>
                          <a:latin typeface="Arial" panose="020B0604020202020204" pitchFamily="34" charset="0"/>
                          <a:ea typeface="Times New Roman"/>
                          <a:cs typeface="Arial" panose="020B0604020202020204" pitchFamily="34" charset="0"/>
                        </a:rPr>
                        <a:t>ми</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5"/>
                  </a:ext>
                </a:extLst>
              </a:tr>
              <a:tr h="467522">
                <a:tc>
                  <a:txBody>
                    <a:bodyPr/>
                    <a:lstStyle/>
                    <a:p>
                      <a:pPr algn="ctr">
                        <a:spcAft>
                          <a:spcPts val="0"/>
                        </a:spcAft>
                      </a:pPr>
                      <a:r>
                        <a:rPr lang="cs-CZ" sz="2000" b="1" dirty="0">
                          <a:solidFill>
                            <a:srgbClr val="3D3D3D"/>
                          </a:solidFill>
                          <a:effectLst/>
                          <a:latin typeface="Arial" panose="020B0604020202020204" pitchFamily="34" charset="0"/>
                          <a:ea typeface="Times New Roman"/>
                          <a:cs typeface="Arial" panose="020B0604020202020204" pitchFamily="34" charset="0"/>
                        </a:rPr>
                        <a:t>П.</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a:solidFill>
                            <a:srgbClr val="3D3D3D"/>
                          </a:solidFill>
                          <a:effectLst/>
                          <a:latin typeface="Arial" panose="020B0604020202020204" pitchFamily="34" charset="0"/>
                          <a:ea typeface="Times New Roman"/>
                          <a:cs typeface="Arial" panose="020B0604020202020204" pitchFamily="34" charset="0"/>
                        </a:rPr>
                        <a:t>(0)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мом</a:t>
                      </a:r>
                      <a:r>
                        <a:rPr lang="cs-CZ" sz="2000" dirty="0">
                          <a:solidFill>
                            <a:srgbClr val="3D3D3D"/>
                          </a:solidFill>
                          <a:effectLst/>
                          <a:latin typeface="Arial" panose="020B0604020202020204" pitchFamily="34" charset="0"/>
                          <a:ea typeface="Times New Roman"/>
                          <a:cs typeface="Arial" panose="020B0604020202020204" pitchFamily="34" charset="0"/>
                        </a:rPr>
                        <a:t>, (о)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о</a:t>
                      </a:r>
                      <a:r>
                        <a:rPr lang="cs-CZ" sz="2000" dirty="0" err="1">
                          <a:solidFill>
                            <a:srgbClr val="3D3D3D"/>
                          </a:solidFill>
                          <a:effectLst/>
                          <a:latin typeface="Arial" panose="020B0604020202020204" pitchFamily="34" charset="0"/>
                          <a:ea typeface="Times New Roman"/>
                          <a:cs typeface="Arial" panose="020B0604020202020204" pitchFamily="34" charset="0"/>
                        </a:rPr>
                        <a:t>м</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a:solidFill>
                            <a:srgbClr val="3D3D3D"/>
                          </a:solidFill>
                          <a:effectLst/>
                          <a:latin typeface="Arial" panose="020B0604020202020204" pitchFamily="34" charset="0"/>
                          <a:ea typeface="Times New Roman"/>
                          <a:cs typeface="Arial" panose="020B0604020202020204" pitchFamily="34" charset="0"/>
                        </a:rPr>
                        <a:t>(0)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мой</a:t>
                      </a:r>
                      <a:r>
                        <a:rPr lang="cs-CZ" sz="2000" dirty="0">
                          <a:solidFill>
                            <a:srgbClr val="3D3D3D"/>
                          </a:solidFill>
                          <a:effectLst/>
                          <a:latin typeface="Arial" panose="020B0604020202020204" pitchFamily="34" charset="0"/>
                          <a:ea typeface="Times New Roman"/>
                          <a:cs typeface="Arial" panose="020B0604020202020204" pitchFamily="34" charset="0"/>
                        </a:rPr>
                        <a:t>, (о)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о</a:t>
                      </a:r>
                      <a:r>
                        <a:rPr lang="cs-CZ" sz="2000" dirty="0" err="1">
                          <a:solidFill>
                            <a:srgbClr val="3D3D3D"/>
                          </a:solidFill>
                          <a:effectLst/>
                          <a:latin typeface="Arial" panose="020B0604020202020204" pitchFamily="34" charset="0"/>
                          <a:ea typeface="Times New Roman"/>
                          <a:cs typeface="Arial" panose="020B0604020202020204" pitchFamily="34" charset="0"/>
                        </a:rPr>
                        <a:t>й</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tc>
                  <a:txBody>
                    <a:bodyPr/>
                    <a:lstStyle/>
                    <a:p>
                      <a:pPr>
                        <a:spcAft>
                          <a:spcPts val="0"/>
                        </a:spcAft>
                      </a:pPr>
                      <a:r>
                        <a:rPr lang="cs-CZ" sz="2000" dirty="0">
                          <a:solidFill>
                            <a:srgbClr val="3D3D3D"/>
                          </a:solidFill>
                          <a:effectLst/>
                          <a:latin typeface="Arial" panose="020B0604020202020204" pitchFamily="34" charset="0"/>
                          <a:ea typeface="Times New Roman"/>
                          <a:cs typeface="Arial" panose="020B0604020202020204" pitchFamily="34" charset="0"/>
                        </a:rPr>
                        <a:t>(0) </a:t>
                      </a:r>
                      <a:r>
                        <a:rPr lang="cs-CZ" sz="2000" dirty="0" err="1">
                          <a:solidFill>
                            <a:srgbClr val="3D3D3D"/>
                          </a:solidFill>
                          <a:effectLst/>
                          <a:latin typeface="Arial" panose="020B0604020202020204" pitchFamily="34" charset="0"/>
                          <a:ea typeface="Times New Roman"/>
                          <a:cs typeface="Arial" panose="020B0604020202020204" pitchFamily="34" charset="0"/>
                        </a:rPr>
                        <a:t>с</a:t>
                      </a:r>
                      <a:r>
                        <a:rPr lang="cs-CZ" sz="2000" dirty="0" err="1">
                          <a:solidFill>
                            <a:srgbClr val="FF0000"/>
                          </a:solidFill>
                          <a:effectLst/>
                          <a:latin typeface="Arial" panose="020B0604020202020204" pitchFamily="34" charset="0"/>
                          <a:ea typeface="Times New Roman"/>
                          <a:cs typeface="Arial" panose="020B0604020202020204" pitchFamily="34" charset="0"/>
                        </a:rPr>
                        <a:t>а</a:t>
                      </a:r>
                      <a:r>
                        <a:rPr lang="cs-CZ" sz="2000" dirty="0" err="1">
                          <a:solidFill>
                            <a:srgbClr val="3D3D3D"/>
                          </a:solidFill>
                          <a:effectLst/>
                          <a:latin typeface="Arial" panose="020B0604020202020204" pitchFamily="34" charset="0"/>
                          <a:ea typeface="Times New Roman"/>
                          <a:cs typeface="Arial" panose="020B0604020202020204" pitchFamily="34" charset="0"/>
                        </a:rPr>
                        <a:t>мых</a:t>
                      </a:r>
                      <a:r>
                        <a:rPr lang="cs-CZ" sz="2000" dirty="0">
                          <a:solidFill>
                            <a:srgbClr val="3D3D3D"/>
                          </a:solidFill>
                          <a:effectLst/>
                          <a:latin typeface="Arial" panose="020B0604020202020204" pitchFamily="34" charset="0"/>
                          <a:ea typeface="Times New Roman"/>
                          <a:cs typeface="Arial" panose="020B0604020202020204" pitchFamily="34" charset="0"/>
                        </a:rPr>
                        <a:t>, (о) </a:t>
                      </a:r>
                      <a:r>
                        <a:rPr lang="cs-CZ" sz="2000" dirty="0" err="1">
                          <a:solidFill>
                            <a:srgbClr val="3D3D3D"/>
                          </a:solidFill>
                          <a:effectLst/>
                          <a:latin typeface="Arial" panose="020B0604020202020204" pitchFamily="34" charset="0"/>
                          <a:ea typeface="Times New Roman"/>
                          <a:cs typeface="Arial" panose="020B0604020202020204" pitchFamily="34" charset="0"/>
                        </a:rPr>
                        <a:t>сам</a:t>
                      </a:r>
                      <a:r>
                        <a:rPr lang="cs-CZ" sz="2000" dirty="0" err="1">
                          <a:solidFill>
                            <a:srgbClr val="FF0000"/>
                          </a:solidFill>
                          <a:effectLst/>
                          <a:latin typeface="Arial" panose="020B0604020202020204" pitchFamily="34" charset="0"/>
                          <a:ea typeface="Times New Roman"/>
                          <a:cs typeface="Arial" panose="020B0604020202020204" pitchFamily="34" charset="0"/>
                        </a:rPr>
                        <a:t>и</a:t>
                      </a:r>
                      <a:r>
                        <a:rPr lang="cs-CZ" sz="2000" dirty="0" err="1">
                          <a:solidFill>
                            <a:srgbClr val="3D3D3D"/>
                          </a:solidFill>
                          <a:effectLst/>
                          <a:latin typeface="Arial" panose="020B0604020202020204" pitchFamily="34" charset="0"/>
                          <a:ea typeface="Times New Roman"/>
                          <a:cs typeface="Arial" panose="020B0604020202020204" pitchFamily="34" charset="0"/>
                        </a:rPr>
                        <a:t>х</a:t>
                      </a:r>
                      <a:endParaRPr lang="de-DE" sz="2000" dirty="0">
                        <a:effectLst/>
                        <a:latin typeface="Arial" panose="020B0604020202020204" pitchFamily="34" charset="0"/>
                        <a:ea typeface="Times New Roman"/>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761379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F1B46D18-C04D-4F42-A275-B6C8C4CF3961}"/>
              </a:ext>
            </a:extLst>
          </p:cNvPr>
          <p:cNvSpPr/>
          <p:nvPr/>
        </p:nvSpPr>
        <p:spPr>
          <a:xfrm>
            <a:off x="493986" y="519739"/>
            <a:ext cx="11130455" cy="5816977"/>
          </a:xfrm>
          <a:prstGeom prst="rect">
            <a:avLst/>
          </a:prstGeom>
        </p:spPr>
        <p:txBody>
          <a:bodyPr wrap="square">
            <a:spAutoFit/>
          </a:bodyPr>
          <a:lstStyle/>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В отличие от </a:t>
            </a:r>
            <a:r>
              <a:rPr lang="ru-RU" sz="2000" dirty="0" err="1">
                <a:latin typeface="Arial" panose="020B0604020202020204" pitchFamily="34" charset="0"/>
                <a:cs typeface="Arial" panose="020B0604020202020204" pitchFamily="34" charset="0"/>
              </a:rPr>
              <a:t>полнознаменательных</a:t>
            </a:r>
            <a:r>
              <a:rPr lang="ru-RU" sz="2000" dirty="0">
                <a:latin typeface="Arial" panose="020B0604020202020204" pitchFamily="34" charset="0"/>
                <a:cs typeface="Arial" panose="020B0604020202020204" pitchFamily="34" charset="0"/>
              </a:rPr>
              <a:t> частей речи, выполняющих по отношению к внеязыковой действительности функцию номинации, </a:t>
            </a:r>
            <a:r>
              <a:rPr lang="ru-RU" sz="2000" b="1" dirty="0">
                <a:solidFill>
                  <a:srgbClr val="00B050"/>
                </a:solidFill>
                <a:latin typeface="Arial" panose="020B0604020202020204" pitchFamily="34" charset="0"/>
                <a:cs typeface="Arial" panose="020B0604020202020204" pitchFamily="34" charset="0"/>
              </a:rPr>
              <a:t>местоимения лишены назывной функции</a:t>
            </a:r>
            <a:r>
              <a:rPr lang="ru-RU" sz="2000" b="1" dirty="0">
                <a:latin typeface="Arial" panose="020B0604020202020204" pitchFamily="34" charset="0"/>
                <a:cs typeface="Arial" panose="020B0604020202020204" pitchFamily="34" charset="0"/>
              </a:rPr>
              <a:t> в узком смысле слова, </a:t>
            </a:r>
            <a:r>
              <a:rPr lang="ru-RU" sz="2000" b="1" dirty="0">
                <a:solidFill>
                  <a:srgbClr val="00B050"/>
                </a:solidFill>
                <a:latin typeface="Arial" panose="020B0604020202020204" pitchFamily="34" charset="0"/>
                <a:cs typeface="Arial" panose="020B0604020202020204" pitchFamily="34" charset="0"/>
              </a:rPr>
              <a:t>они лишь указывают на предмет</a:t>
            </a:r>
            <a:r>
              <a:rPr lang="ru-RU" sz="2000" b="1" dirty="0">
                <a:latin typeface="Arial" panose="020B0604020202020204" pitchFamily="34" charset="0"/>
                <a:cs typeface="Arial" panose="020B0604020202020204" pitchFamily="34" charset="0"/>
              </a:rPr>
              <a:t>, признак и т.д., не называя его</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err="1">
                <a:solidFill>
                  <a:srgbClr val="00B050"/>
                </a:solidFill>
                <a:latin typeface="Arial" panose="020B0604020202020204" pitchFamily="34" charset="0"/>
                <a:cs typeface="Arial" panose="020B0604020202020204" pitchFamily="34" charset="0"/>
              </a:rPr>
              <a:t>Местоименность</a:t>
            </a:r>
            <a:r>
              <a:rPr lang="ru-RU" sz="2000" b="1" dirty="0">
                <a:solidFill>
                  <a:srgbClr val="00B050"/>
                </a:solidFill>
                <a:latin typeface="Arial" panose="020B0604020202020204" pitchFamily="34" charset="0"/>
                <a:cs typeface="Arial" panose="020B0604020202020204" pitchFamily="34" charset="0"/>
              </a:rPr>
              <a:t> - специфический вид грамматического значения, позволяющий выражать в общих чертах признаки, которые положены в основу выделения </a:t>
            </a:r>
            <a:r>
              <a:rPr lang="ru-RU" sz="2000" b="1" dirty="0" err="1">
                <a:solidFill>
                  <a:srgbClr val="00B050"/>
                </a:solidFill>
                <a:latin typeface="Arial" panose="020B0604020202020204" pitchFamily="34" charset="0"/>
                <a:cs typeface="Arial" panose="020B0604020202020204" pitchFamily="34" charset="0"/>
              </a:rPr>
              <a:t>полнознаменательных</a:t>
            </a:r>
            <a:r>
              <a:rPr lang="ru-RU" sz="2000" b="1" dirty="0">
                <a:solidFill>
                  <a:srgbClr val="00B050"/>
                </a:solidFill>
                <a:latin typeface="Arial" panose="020B0604020202020204" pitchFamily="34" charset="0"/>
                <a:cs typeface="Arial" panose="020B0604020202020204" pitchFamily="34" charset="0"/>
              </a:rPr>
              <a:t> частей речи</a:t>
            </a:r>
            <a:r>
              <a:rPr lang="ru-RU" sz="2000" dirty="0">
                <a:solidFill>
                  <a:srgbClr val="00B050"/>
                </a:solidFill>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Местоимения создают категориальные рамки грамматических значений</a:t>
            </a:r>
            <a:r>
              <a:rPr lang="ru-RU" sz="2000" dirty="0">
                <a:latin typeface="Arial" panose="020B0604020202020204" pitchFamily="34" charset="0"/>
                <a:cs typeface="Arial" panose="020B0604020202020204" pitchFamily="34" charset="0"/>
              </a:rPr>
              <a:t>, за конкретное наполнение которых отвечают </a:t>
            </a:r>
            <a:r>
              <a:rPr lang="ru-RU" sz="2000" dirty="0" err="1">
                <a:latin typeface="Arial" panose="020B0604020202020204" pitchFamily="34" charset="0"/>
                <a:cs typeface="Arial" panose="020B0604020202020204" pitchFamily="34" charset="0"/>
              </a:rPr>
              <a:t>автосемантические</a:t>
            </a:r>
            <a:r>
              <a:rPr lang="ru-RU" sz="2000" dirty="0">
                <a:latin typeface="Arial" panose="020B0604020202020204" pitchFamily="34" charset="0"/>
                <a:cs typeface="Arial" panose="020B0604020202020204" pitchFamily="34" charset="0"/>
              </a:rPr>
              <a:t> слова. </a:t>
            </a:r>
          </a:p>
          <a:p>
            <a:r>
              <a:rPr lang="ru-RU" sz="2000" i="1" dirty="0">
                <a:latin typeface="Arial" panose="020B0604020202020204" pitchFamily="34" charset="0"/>
                <a:cs typeface="Arial" panose="020B0604020202020204" pitchFamily="34" charset="0"/>
              </a:rPr>
              <a:t>Напр. личные местоимения выражают признаки «предмет», «лицо».</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Обретают конкретное значение только в контексте высказывания / предложения.</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b="1" dirty="0">
                <a:solidFill>
                  <a:srgbClr val="00B050"/>
                </a:solidFill>
                <a:latin typeface="Arial" panose="020B0604020202020204" pitchFamily="34" charset="0"/>
                <a:cs typeface="Arial" panose="020B0604020202020204" pitchFamily="34" charset="0"/>
              </a:rPr>
              <a:t>Местоимения лишены общей для всего класса морфологической и синтаксической характеристики</a:t>
            </a:r>
            <a:r>
              <a:rPr lang="ru-RU" sz="2000" dirty="0">
                <a:solidFill>
                  <a:srgbClr val="00B050"/>
                </a:solidFill>
                <a:latin typeface="Arial" panose="020B0604020202020204" pitchFamily="34" charset="0"/>
                <a:cs typeface="Arial" panose="020B0604020202020204" pitchFamily="34" charset="0"/>
              </a:rPr>
              <a:t>.</a:t>
            </a:r>
            <a:r>
              <a:rPr lang="cs-CZ" sz="2000" dirty="0">
                <a:solidFill>
                  <a:srgbClr val="00B050"/>
                </a:solidFill>
                <a:latin typeface="Arial" panose="020B0604020202020204" pitchFamily="34" charset="0"/>
                <a:cs typeface="Arial" panose="020B0604020202020204" pitchFamily="34" charset="0"/>
              </a:rPr>
              <a:t> </a:t>
            </a:r>
            <a:endParaRPr lang="ru-RU" sz="2000" dirty="0">
              <a:solidFill>
                <a:srgbClr val="00B050"/>
              </a:solidFill>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Значение </a:t>
            </a:r>
            <a:r>
              <a:rPr lang="ru-RU" sz="2000" u="sng" dirty="0" err="1">
                <a:latin typeface="Arial" panose="020B0604020202020204" pitchFamily="34" charset="0"/>
                <a:cs typeface="Arial" panose="020B0604020202020204" pitchFamily="34" charset="0"/>
              </a:rPr>
              <a:t>местоименности</a:t>
            </a:r>
            <a:r>
              <a:rPr lang="ru-RU" sz="2000" u="sng" dirty="0">
                <a:latin typeface="Arial" panose="020B0604020202020204" pitchFamily="34" charset="0"/>
                <a:cs typeface="Arial" panose="020B0604020202020204" pitchFamily="34" charset="0"/>
              </a:rPr>
              <a:t> тесно связано</a:t>
            </a:r>
            <a:r>
              <a:rPr lang="ru-RU" sz="2000" dirty="0">
                <a:latin typeface="Arial" panose="020B0604020202020204" pitchFamily="34" charset="0"/>
                <a:cs typeface="Arial" panose="020B0604020202020204" pitchFamily="34" charset="0"/>
              </a:rPr>
              <a:t> не с набором аффиксов и флексий, а </a:t>
            </a:r>
            <a:r>
              <a:rPr lang="ru-RU" sz="2000" u="sng" dirty="0">
                <a:latin typeface="Arial" panose="020B0604020202020204" pitchFamily="34" charset="0"/>
                <a:cs typeface="Arial" panose="020B0604020202020204" pitchFamily="34" charset="0"/>
              </a:rPr>
              <a:t>с самим корнем местоимения</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41505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4A01236-54A1-3B99-FF10-A7A3C69E1990}"/>
              </a:ext>
            </a:extLst>
          </p:cNvPr>
          <p:cNvSpPr txBox="1"/>
          <p:nvPr/>
        </p:nvSpPr>
        <p:spPr>
          <a:xfrm>
            <a:off x="451944" y="390130"/>
            <a:ext cx="11267090" cy="5978560"/>
          </a:xfrm>
          <a:prstGeom prst="rect">
            <a:avLst/>
          </a:prstGeom>
          <a:noFill/>
        </p:spPr>
        <p:txBody>
          <a:bodyPr wrap="square">
            <a:spAutoFit/>
          </a:bodyPr>
          <a:lstStyle/>
          <a:p>
            <a:pPr algn="l">
              <a:lnSpc>
                <a:spcPts val="1800"/>
              </a:lnSpc>
              <a:spcAft>
                <a:spcPts val="900"/>
              </a:spcAft>
            </a:pPr>
            <a:r>
              <a:rPr lang="ru-RU" sz="1900" b="1" i="0" dirty="0">
                <a:solidFill>
                  <a:srgbClr val="0A0A0A"/>
                </a:solidFill>
                <a:effectLst/>
                <a:latin typeface="Arial" panose="020B0604020202020204" pitchFamily="34" charset="0"/>
                <a:cs typeface="Arial" panose="020B0604020202020204" pitchFamily="34" charset="0"/>
              </a:rPr>
              <a:t>САМ, ОДИН или САМЫЙ? </a:t>
            </a:r>
          </a:p>
          <a:p>
            <a:pPr algn="l">
              <a:lnSpc>
                <a:spcPts val="1800"/>
              </a:lnSpc>
              <a:spcAft>
                <a:spcPts val="900"/>
              </a:spcAft>
            </a:pPr>
            <a:endParaRPr lang="ru-RU" sz="1900" b="1" i="0" dirty="0">
              <a:solidFill>
                <a:srgbClr val="0A0A0A"/>
              </a:solidFill>
              <a:effectLst/>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Директор ________ принял это решение, не советуясь с заместителями.</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Мы встретились в ________ центре города, у памятника.</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Она ________ не ожидала, что проект окажется таким успешным.</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Это ________ высокая гора в этом регионе.</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Ты не знаешь, он живет ________  или с родителями?</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Я видел это ________ , своими глазами и могу подтвердить каждое слово.</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С ________ утра и до позднего вечера в офисе не умолкали телефоны.</a:t>
            </a:r>
          </a:p>
          <a:p>
            <a:pPr>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Ты ________ понимаешь, что это был единственный выход из ситуации. Не думай</a:t>
            </a:r>
            <a:r>
              <a:rPr lang="ru-RU" sz="1900" dirty="0">
                <a:solidFill>
                  <a:srgbClr val="0A0A0A"/>
                </a:solidFill>
                <a:latin typeface="Arial" panose="020B0604020202020204" pitchFamily="34" charset="0"/>
                <a:cs typeface="Arial" panose="020B0604020202020204" pitchFamily="34" charset="0"/>
              </a:rPr>
              <a:t>, что ты ________ пострадал!</a:t>
            </a:r>
            <a:endParaRPr lang="ru-RU" sz="1900" b="0" i="0" dirty="0">
              <a:solidFill>
                <a:srgbClr val="0A0A0A"/>
              </a:solidFill>
              <a:effectLst/>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Она выбрала ________ дорогое платье из всей коллекции.</a:t>
            </a:r>
          </a:p>
          <a:p>
            <a:pPr>
              <a:lnSpc>
                <a:spcPts val="1800"/>
              </a:lnSpc>
              <a:spcAft>
                <a:spcPts val="900"/>
              </a:spcAft>
              <a:buFont typeface="+mj-lt"/>
              <a:buAutoNum type="arabicPeriod"/>
            </a:pPr>
            <a:r>
              <a:rPr lang="ru-RU" sz="1900" dirty="0">
                <a:solidFill>
                  <a:srgbClr val="0A0A0A"/>
                </a:solidFill>
                <a:latin typeface="Arial" panose="020B0604020202020204" pitchFamily="34" charset="0"/>
                <a:cs typeface="Arial" panose="020B0604020202020204" pitchFamily="34" charset="0"/>
              </a:rPr>
              <a:t> С ________ начала он был вынужден работать ________ , т.к. все остальные пытались закончить предыдущий проект. Однако, он прекрасно ________ справился!</a:t>
            </a:r>
            <a:endParaRPr lang="ru-RU" sz="1900" b="0" i="0" dirty="0">
              <a:solidFill>
                <a:srgbClr val="0A0A0A"/>
              </a:solidFill>
              <a:effectLst/>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Вы ________ должны заполнить эту анкету, это нельзя поручать другим.</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Мы живём в том ________ доме, где раньше находилась аптека.</a:t>
            </a:r>
          </a:p>
          <a:p>
            <a:pPr>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Кот</a:t>
            </a:r>
            <a:r>
              <a:rPr lang="ru-RU" sz="1900" dirty="0">
                <a:solidFill>
                  <a:srgbClr val="0A0A0A"/>
                </a:solidFill>
                <a:latin typeface="Arial" panose="020B0604020202020204" pitchFamily="34" charset="0"/>
                <a:cs typeface="Arial" panose="020B0604020202020204" pitchFamily="34" charset="0"/>
              </a:rPr>
              <a:t> был дома ________, он</a:t>
            </a:r>
            <a:r>
              <a:rPr lang="ru-RU" sz="1900" b="0" i="0" dirty="0">
                <a:solidFill>
                  <a:srgbClr val="0A0A0A"/>
                </a:solidFill>
                <a:effectLst/>
                <a:latin typeface="Arial" panose="020B0604020202020204" pitchFamily="34" charset="0"/>
                <a:cs typeface="Arial" panose="020B0604020202020204" pitchFamily="34" charset="0"/>
              </a:rPr>
              <a:t> ________ открыл дверь лапой и вышел на балкон.</a:t>
            </a:r>
          </a:p>
          <a:p>
            <a:pPr algn="l">
              <a:lnSpc>
                <a:spcPts val="1800"/>
              </a:lnSpc>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Он ________ не знает, почему он так поступил.</a:t>
            </a:r>
          </a:p>
        </p:txBody>
      </p:sp>
    </p:spTree>
    <p:extLst>
      <p:ext uri="{BB962C8B-B14F-4D97-AF65-F5344CB8AC3E}">
        <p14:creationId xmlns:p14="http://schemas.microsoft.com/office/powerpoint/2010/main" val="2997303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9218F3-E27A-AF5B-57C0-9DBE4259039E}"/>
              </a:ext>
            </a:extLst>
          </p:cNvPr>
          <p:cNvSpPr txBox="1"/>
          <p:nvPr/>
        </p:nvSpPr>
        <p:spPr>
          <a:xfrm>
            <a:off x="520262" y="469602"/>
            <a:ext cx="9842938" cy="5632311"/>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Переведите</a:t>
            </a:r>
          </a:p>
          <a:p>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Dočetl jsem tu knihu až do konce. </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t-BR" sz="2000" dirty="0">
                <a:latin typeface="Arial" panose="020B0604020202020204" pitchFamily="34" charset="0"/>
                <a:cs typeface="Arial" panose="020B0604020202020204" pitchFamily="34" charset="0"/>
              </a:rPr>
              <a:t>On se pořád jen dívá do zrcadla.</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Pro každý případ si vezmi deštník.</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Za všech okolností musíme zachovat klid.</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Mluvil jsem s ním o tom osobně</a:t>
            </a:r>
            <a:r>
              <a:rPr lang="ru-RU" sz="2000" dirty="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sám mi to řekl.</a:t>
            </a:r>
          </a:p>
          <a:p>
            <a:pPr marL="457200" indent="-457200">
              <a:buFont typeface="+mj-lt"/>
              <a:buAutoNum type="arabicPeriod"/>
            </a:pPr>
            <a:r>
              <a:rPr lang="pl-PL" sz="2000" dirty="0">
                <a:latin typeface="Arial" panose="020B0604020202020204" pitchFamily="34" charset="0"/>
                <a:cs typeface="Arial" panose="020B0604020202020204" pitchFamily="34" charset="0"/>
              </a:rPr>
              <a:t>Běžela stále rychleji a všichni kolemjdoucí se za ní otáčeli.</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To je ten nejzajímavější příběh, jaký jsem kdy slyšel. </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Pro jistotu zastav na křižovatce.</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Celé město bylo po bouřce bez proudu.</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Každý student musí odevzdat práci do pátku.</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pl-PL" sz="2000" dirty="0">
                <a:latin typeface="Arial" panose="020B0604020202020204" pitchFamily="34" charset="0"/>
                <a:cs typeface="Arial" panose="020B0604020202020204" pitchFamily="34" charset="0"/>
              </a:rPr>
              <a:t>Udělal to sám, nikdo mu </a:t>
            </a:r>
            <a:r>
              <a:rPr lang="cs-CZ" sz="2000" dirty="0">
                <a:latin typeface="Arial" panose="020B0604020202020204" pitchFamily="34" charset="0"/>
                <a:cs typeface="Arial" panose="020B0604020202020204" pitchFamily="34" charset="0"/>
              </a:rPr>
              <a:t>s tím </a:t>
            </a:r>
            <a:r>
              <a:rPr lang="pl-PL" sz="2000" dirty="0">
                <a:latin typeface="Arial" panose="020B0604020202020204" pitchFamily="34" charset="0"/>
                <a:cs typeface="Arial" panose="020B0604020202020204" pitchFamily="34" charset="0"/>
              </a:rPr>
              <a:t>nepomáhal.</a:t>
            </a:r>
          </a:p>
          <a:p>
            <a:pPr marL="457200" indent="-457200">
              <a:buFont typeface="+mj-lt"/>
              <a:buAutoNum type="arabicPeriod"/>
            </a:pPr>
            <a:r>
              <a:rPr lang="cs-CZ" sz="2000" dirty="0">
                <a:latin typeface="Arial" panose="020B0604020202020204" pitchFamily="34" charset="0"/>
                <a:cs typeface="Arial" panose="020B0604020202020204" pitchFamily="34" charset="0"/>
              </a:rPr>
              <a:t>Bydlím na koleji, na pokoji jsem sám.</a:t>
            </a:r>
          </a:p>
          <a:p>
            <a:pPr marL="457200" indent="-457200">
              <a:buFont typeface="+mj-lt"/>
              <a:buAutoNum type="arabicPeriod"/>
            </a:pPr>
            <a:r>
              <a:rPr lang="cs-CZ" sz="2000" dirty="0">
                <a:latin typeface="Arial" panose="020B0604020202020204" pitchFamily="34" charset="0"/>
                <a:cs typeface="Arial" panose="020B0604020202020204" pitchFamily="34" charset="0"/>
              </a:rPr>
              <a:t>Pořad ještě bydlíte na Žižkově</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Všichni řidiči musí dodržovat pravidla silničního provozu.</a:t>
            </a:r>
          </a:p>
          <a:p>
            <a:pPr marL="457200" indent="-457200">
              <a:buFont typeface="+mj-lt"/>
              <a:buAutoNum type="arabicPeriod"/>
            </a:pPr>
            <a:r>
              <a:rPr lang="cs-CZ" sz="2000" dirty="0">
                <a:latin typeface="Arial" panose="020B0604020202020204" pitchFamily="34" charset="0"/>
                <a:cs typeface="Arial" panose="020B0604020202020204" pitchFamily="34" charset="0"/>
              </a:rPr>
              <a:t>Letadlo se zvedalo výš a výš.</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Na tom trhu prodávají všelijaké věci. </a:t>
            </a:r>
          </a:p>
        </p:txBody>
      </p:sp>
    </p:spTree>
    <p:extLst>
      <p:ext uri="{BB962C8B-B14F-4D97-AF65-F5344CB8AC3E}">
        <p14:creationId xmlns:p14="http://schemas.microsoft.com/office/powerpoint/2010/main" val="3576756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266352CD-F23F-4606-B7A5-586459AAE8CC}"/>
              </a:ext>
            </a:extLst>
          </p:cNvPr>
          <p:cNvSpPr/>
          <p:nvPr/>
        </p:nvSpPr>
        <p:spPr>
          <a:xfrm>
            <a:off x="763479" y="889844"/>
            <a:ext cx="9916357" cy="4401205"/>
          </a:xfrm>
          <a:prstGeom prst="rect">
            <a:avLst/>
          </a:prstGeom>
        </p:spPr>
        <p:txBody>
          <a:bodyPr wrap="square">
            <a:spAutoFit/>
          </a:bodyPr>
          <a:lstStyle/>
          <a:p>
            <a:pPr algn="ctr"/>
            <a:r>
              <a:rPr lang="ru-RU" sz="2000" b="1" dirty="0">
                <a:solidFill>
                  <a:srgbClr val="00B050"/>
                </a:solidFill>
                <a:latin typeface="Arial" panose="020B0604020202020204" pitchFamily="34" charset="0"/>
                <a:cs typeface="Arial" panose="020B0604020202020204" pitchFamily="34" charset="0"/>
              </a:rPr>
              <a:t>Неопределенные местоимения </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Система неопределенных местоимений в чешском языке состоит из оппозиции с одной стороны местоимений, выражающих значение </a:t>
            </a:r>
            <a:r>
              <a:rPr lang="ru-RU" sz="2000" b="1" dirty="0">
                <a:latin typeface="Arial" panose="020B0604020202020204" pitchFamily="34" charset="0"/>
                <a:cs typeface="Arial" panose="020B0604020202020204" pitchFamily="34" charset="0"/>
              </a:rPr>
              <a:t>неопределенности и конкретности </a:t>
            </a:r>
            <a:r>
              <a:rPr lang="ru-RU" sz="2000" dirty="0">
                <a:latin typeface="Arial" panose="020B0604020202020204" pitchFamily="34" charset="0"/>
                <a:cs typeface="Arial" panose="020B0604020202020204" pitchFamily="34" charset="0"/>
              </a:rPr>
              <a:t>(напр.: </a:t>
            </a:r>
            <a:r>
              <a:rPr lang="ru-RU" sz="2000" i="1" dirty="0" err="1">
                <a:latin typeface="Arial" panose="020B0604020202020204" pitchFamily="34" charset="0"/>
                <a:cs typeface="Arial" panose="020B0604020202020204" pitchFamily="34" charset="0"/>
              </a:rPr>
              <a:t>kdosi</a:t>
            </a:r>
            <a:r>
              <a:rPr lang="ru-RU" sz="2000" dirty="0">
                <a:latin typeface="Arial" panose="020B0604020202020204" pitchFamily="34" charset="0"/>
                <a:cs typeface="Arial" panose="020B0604020202020204" pitchFamily="34" charset="0"/>
              </a:rPr>
              <a:t>), и с другой стороны местоимений немаркированных по этим признакам (напр.: </a:t>
            </a:r>
            <a:r>
              <a:rPr lang="ru-RU" sz="2000" i="1" dirty="0" err="1">
                <a:latin typeface="Arial" panose="020B0604020202020204" pitchFamily="34" charset="0"/>
                <a:cs typeface="Arial" panose="020B0604020202020204" pitchFamily="34" charset="0"/>
              </a:rPr>
              <a:t>někdo</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В русском же языке оппозиция основана на противопоставлении местоимений с признаками </a:t>
            </a:r>
            <a:r>
              <a:rPr lang="ru-RU" sz="2000" b="1" dirty="0">
                <a:latin typeface="Arial" panose="020B0604020202020204" pitchFamily="34" charset="0"/>
                <a:cs typeface="Arial" panose="020B0604020202020204" pitchFamily="34" charset="0"/>
              </a:rPr>
              <a:t>неопределенности и неконкретности </a:t>
            </a:r>
            <a:r>
              <a:rPr lang="ru-RU" sz="2000" dirty="0">
                <a:latin typeface="Arial" panose="020B0604020202020204" pitchFamily="34" charset="0"/>
                <a:cs typeface="Arial" panose="020B0604020202020204" pitchFamily="34" charset="0"/>
              </a:rPr>
              <a:t>(напр.: </a:t>
            </a:r>
            <a:r>
              <a:rPr lang="ru-RU" sz="2000" i="1" dirty="0">
                <a:latin typeface="Arial" panose="020B0604020202020204" pitchFamily="34" charset="0"/>
                <a:cs typeface="Arial" panose="020B0604020202020204" pitchFamily="34" charset="0"/>
              </a:rPr>
              <a:t>кто-нибудь, кто-либо</a:t>
            </a:r>
            <a:r>
              <a:rPr lang="ru-RU" sz="2000" dirty="0">
                <a:latin typeface="Arial" panose="020B0604020202020204" pitchFamily="34" charset="0"/>
                <a:cs typeface="Arial" panose="020B0604020202020204" pitchFamily="34" charset="0"/>
              </a:rPr>
              <a:t>) и местоимений с признаками </a:t>
            </a:r>
            <a:r>
              <a:rPr lang="ru-RU" sz="2000" b="1" dirty="0">
                <a:latin typeface="Arial" panose="020B0604020202020204" pitchFamily="34" charset="0"/>
                <a:cs typeface="Arial" panose="020B0604020202020204" pitchFamily="34" charset="0"/>
              </a:rPr>
              <a:t>неопределенности и возможной конкретности </a:t>
            </a:r>
            <a:r>
              <a:rPr lang="ru-RU" sz="2000" dirty="0">
                <a:latin typeface="Arial" panose="020B0604020202020204" pitchFamily="34" charset="0"/>
                <a:cs typeface="Arial" panose="020B0604020202020204" pitchFamily="34" charset="0"/>
              </a:rPr>
              <a:t>(напр.: </a:t>
            </a:r>
            <a:r>
              <a:rPr lang="ru-RU" sz="2000" i="1" dirty="0">
                <a:latin typeface="Arial" panose="020B0604020202020204" pitchFamily="34" charset="0"/>
                <a:cs typeface="Arial" panose="020B0604020202020204" pitchFamily="34" charset="0"/>
              </a:rPr>
              <a:t>кто-то</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Тип </a:t>
            </a:r>
            <a:r>
              <a:rPr lang="ru-RU" sz="2000" i="1" dirty="0">
                <a:latin typeface="Arial" panose="020B0604020202020204" pitchFamily="34" charset="0"/>
                <a:cs typeface="Arial" panose="020B0604020202020204" pitchFamily="34" charset="0"/>
              </a:rPr>
              <a:t>кое-кто</a:t>
            </a: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не маркирован по признакам конкретности / неопределенности</a:t>
            </a:r>
            <a:r>
              <a:rPr lang="ru-RU" sz="2000" dirty="0">
                <a:latin typeface="Arial" panose="020B0604020202020204" pitchFamily="34" charset="0"/>
                <a:cs typeface="Arial" panose="020B0604020202020204" pitchFamily="34" charset="0"/>
              </a:rPr>
              <a:t>. → Т.е. в РЯ наблюдается определенная асимметрия. </a:t>
            </a:r>
          </a:p>
        </p:txBody>
      </p:sp>
    </p:spTree>
    <p:extLst>
      <p:ext uri="{BB962C8B-B14F-4D97-AF65-F5344CB8AC3E}">
        <p14:creationId xmlns:p14="http://schemas.microsoft.com/office/powerpoint/2010/main" val="3659035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169B0CB-80F4-42C5-B44E-3ACAAB6940C9}"/>
              </a:ext>
            </a:extLst>
          </p:cNvPr>
          <p:cNvSpPr/>
          <p:nvPr/>
        </p:nvSpPr>
        <p:spPr>
          <a:xfrm>
            <a:off x="1305017" y="1720840"/>
            <a:ext cx="9072979" cy="3170099"/>
          </a:xfrm>
          <a:prstGeom prst="rect">
            <a:avLst/>
          </a:prstGeom>
        </p:spPr>
        <p:txBody>
          <a:bodyPr wrap="square">
            <a:spAutoFit/>
          </a:bodyPr>
          <a:lstStyle/>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Признак произвольности </a:t>
            </a:r>
            <a:r>
              <a:rPr lang="ru-RU" sz="2000" dirty="0">
                <a:latin typeface="Arial" panose="020B0604020202020204" pitchFamily="34" charset="0"/>
                <a:cs typeface="Arial" panose="020B0604020202020204" pitchFamily="34" charset="0"/>
              </a:rPr>
              <a:t>отражен в чешских местоимениях типа </a:t>
            </a:r>
            <a:r>
              <a:rPr lang="ru-RU" sz="2000" i="1" dirty="0" err="1">
                <a:latin typeface="Arial" panose="020B0604020202020204" pitchFamily="34" charset="0"/>
                <a:cs typeface="Arial" panose="020B0604020202020204" pitchFamily="34" charset="0"/>
              </a:rPr>
              <a:t>kdokoli</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ledakdo</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и соответственно в русском </a:t>
            </a:r>
            <a:r>
              <a:rPr lang="ru-RU" sz="2000" i="1" dirty="0">
                <a:latin typeface="Arial" panose="020B0604020202020204" pitchFamily="34" charset="0"/>
                <a:cs typeface="Arial" panose="020B0604020202020204" pitchFamily="34" charset="0"/>
              </a:rPr>
              <a:t>кто угодно</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Морфологически формообразование местоимений в обоих языках совпадает с формообразованием соответствующих вопросительно-относительных местоимений. </a:t>
            </a:r>
            <a:endParaRPr lang="cs-CZ" sz="2000"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solidFill>
                  <a:srgbClr val="0070C0"/>
                </a:solidFill>
                <a:latin typeface="Arial" panose="020B0604020202020204" pitchFamily="34" charset="0"/>
                <a:cs typeface="Arial" panose="020B0604020202020204" pitchFamily="34" charset="0"/>
              </a:rPr>
              <a:t>Русские неопределенные местоимения состоят из вопросительно-относительных местоимений и аффиксов </a:t>
            </a:r>
            <a:r>
              <a:rPr lang="ru-RU" sz="2000" b="1" u="sng" dirty="0">
                <a:solidFill>
                  <a:srgbClr val="0070C0"/>
                </a:solidFill>
                <a:latin typeface="Arial" panose="020B0604020202020204" pitchFamily="34" charset="0"/>
                <a:cs typeface="Arial" panose="020B0604020202020204" pitchFamily="34" charset="0"/>
              </a:rPr>
              <a:t>–</a:t>
            </a:r>
            <a:r>
              <a:rPr lang="ru-RU" sz="2000" b="1" i="1" u="sng" dirty="0">
                <a:solidFill>
                  <a:srgbClr val="0070C0"/>
                </a:solidFill>
                <a:latin typeface="Arial" panose="020B0604020202020204" pitchFamily="34" charset="0"/>
                <a:cs typeface="Arial" panose="020B0604020202020204" pitchFamily="34" charset="0"/>
              </a:rPr>
              <a:t>то, -</a:t>
            </a:r>
            <a:r>
              <a:rPr lang="ru-RU" sz="2000" b="1" i="1" u="sng" dirty="0" err="1">
                <a:solidFill>
                  <a:srgbClr val="0070C0"/>
                </a:solidFill>
                <a:latin typeface="Arial" panose="020B0604020202020204" pitchFamily="34" charset="0"/>
                <a:cs typeface="Arial" panose="020B0604020202020204" pitchFamily="34" charset="0"/>
              </a:rPr>
              <a:t>нибудь</a:t>
            </a:r>
            <a:r>
              <a:rPr lang="ru-RU" sz="2000" b="1" i="1" u="sng" dirty="0">
                <a:solidFill>
                  <a:srgbClr val="0070C0"/>
                </a:solidFill>
                <a:latin typeface="Arial" panose="020B0604020202020204" pitchFamily="34" charset="0"/>
                <a:cs typeface="Arial" panose="020B0604020202020204" pitchFamily="34" charset="0"/>
              </a:rPr>
              <a:t>, -либо, кое-, что-, не-.</a:t>
            </a:r>
          </a:p>
        </p:txBody>
      </p:sp>
    </p:spTree>
    <p:extLst>
      <p:ext uri="{BB962C8B-B14F-4D97-AF65-F5344CB8AC3E}">
        <p14:creationId xmlns:p14="http://schemas.microsoft.com/office/powerpoint/2010/main" val="2006428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8116" y="359107"/>
            <a:ext cx="11435511" cy="5632311"/>
          </a:xfrm>
          <a:prstGeom prst="rect">
            <a:avLst/>
          </a:prstGeom>
        </p:spPr>
        <p:txBody>
          <a:bodyPr wrap="square">
            <a:spAutoFit/>
          </a:bodyPr>
          <a:lstStyle/>
          <a:p>
            <a:pPr algn="just"/>
            <a:r>
              <a:rPr lang="cs-CZ" sz="2000" dirty="0">
                <a:latin typeface="Arial" panose="020B0604020202020204" pitchFamily="34" charset="0"/>
                <a:ea typeface="Times New Roman"/>
                <a:cs typeface="Arial" panose="020B0604020202020204" pitchFamily="34" charset="0"/>
              </a:rPr>
              <a:t>1. </a:t>
            </a:r>
            <a:r>
              <a:rPr lang="ru-RU" sz="2000" dirty="0">
                <a:latin typeface="Arial" panose="020B0604020202020204" pitchFamily="34" charset="0"/>
                <a:ea typeface="Times New Roman"/>
                <a:cs typeface="Arial" panose="020B0604020202020204" pitchFamily="34" charset="0"/>
              </a:rPr>
              <a:t>С помощью аффикса </a:t>
            </a:r>
            <a:r>
              <a:rPr lang="ru-RU" sz="2000" b="1" dirty="0" err="1">
                <a:latin typeface="Arial" panose="020B0604020202020204" pitchFamily="34" charset="0"/>
                <a:ea typeface="Times New Roman"/>
                <a:cs typeface="Arial" panose="020B0604020202020204" pitchFamily="34" charset="0"/>
              </a:rPr>
              <a:t>не-</a:t>
            </a:r>
            <a:r>
              <a:rPr lang="ru-RU" sz="2000" dirty="0">
                <a:latin typeface="Arial" panose="020B0604020202020204" pitchFamily="34" charset="0"/>
                <a:ea typeface="Times New Roman"/>
                <a:cs typeface="Arial" panose="020B0604020202020204" pitchFamily="34" charset="0"/>
              </a:rPr>
              <a:t> образуются местоимения </a:t>
            </a:r>
            <a:r>
              <a:rPr lang="ru-RU" sz="2000" i="1" dirty="0">
                <a:latin typeface="Arial" panose="020B0604020202020204" pitchFamily="34" charset="0"/>
                <a:ea typeface="Times New Roman"/>
                <a:cs typeface="Arial" panose="020B0604020202020204" pitchFamily="34" charset="0"/>
              </a:rPr>
              <a:t>некто, нечто </a:t>
            </a:r>
            <a:r>
              <a:rPr lang="ru-RU" sz="2000" dirty="0">
                <a:latin typeface="Arial" panose="020B0604020202020204" pitchFamily="34" charset="0"/>
                <a:ea typeface="Times New Roman"/>
                <a:cs typeface="Arial" panose="020B0604020202020204" pitchFamily="34" charset="0"/>
              </a:rPr>
              <a:t>(только </a:t>
            </a:r>
            <a:r>
              <a:rPr lang="ru-RU" sz="2000" dirty="0" err="1">
                <a:latin typeface="Arial" panose="020B0604020202020204" pitchFamily="34" charset="0"/>
                <a:ea typeface="Times New Roman"/>
                <a:cs typeface="Arial" panose="020B0604020202020204" pitchFamily="34" charset="0"/>
              </a:rPr>
              <a:t>им.п</a:t>
            </a:r>
            <a:r>
              <a:rPr lang="ru-RU" sz="2000" dirty="0">
                <a:latin typeface="Arial" panose="020B0604020202020204" pitchFamily="34" charset="0"/>
                <a:ea typeface="Times New Roman"/>
                <a:cs typeface="Arial" panose="020B0604020202020204" pitchFamily="34" charset="0"/>
              </a:rPr>
              <a:t>.</a:t>
            </a: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и </a:t>
            </a:r>
            <a:r>
              <a:rPr lang="ru-RU" sz="2000" dirty="0" err="1">
                <a:latin typeface="Arial" panose="020B0604020202020204" pitchFamily="34" charset="0"/>
                <a:ea typeface="Times New Roman"/>
                <a:cs typeface="Arial" panose="020B0604020202020204" pitchFamily="34" charset="0"/>
              </a:rPr>
              <a:t>в.п</a:t>
            </a:r>
            <a:r>
              <a:rPr lang="ru-RU" sz="2000" dirty="0">
                <a:latin typeface="Arial" panose="020B0604020202020204" pitchFamily="34" charset="0"/>
                <a:ea typeface="Times New Roman"/>
                <a:cs typeface="Arial" panose="020B0604020202020204" pitchFamily="34" charset="0"/>
              </a:rPr>
              <a:t>. </a:t>
            </a:r>
            <a:r>
              <a:rPr lang="ru-RU" sz="2000" dirty="0" err="1">
                <a:latin typeface="Arial" panose="020B0604020202020204" pitchFamily="34" charset="0"/>
                <a:ea typeface="Times New Roman"/>
                <a:cs typeface="Arial" panose="020B0604020202020204" pitchFamily="34" charset="0"/>
              </a:rPr>
              <a:t>ед.ч</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некий, некоторый, несколько</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Некто</a:t>
            </a:r>
            <a:r>
              <a:rPr lang="ru-RU" sz="2000" dirty="0">
                <a:latin typeface="Arial" panose="020B0604020202020204" pitchFamily="34" charset="0"/>
                <a:ea typeface="Times New Roman"/>
                <a:cs typeface="Arial" panose="020B0604020202020204" pitchFamily="34" charset="0"/>
              </a:rPr>
              <a:t> и </a:t>
            </a:r>
            <a:r>
              <a:rPr lang="ru-RU" sz="2000" i="1" dirty="0">
                <a:latin typeface="Arial" panose="020B0604020202020204" pitchFamily="34" charset="0"/>
                <a:ea typeface="Times New Roman"/>
                <a:cs typeface="Arial" panose="020B0604020202020204" pitchFamily="34" charset="0"/>
              </a:rPr>
              <a:t>нечто</a:t>
            </a:r>
            <a:r>
              <a:rPr lang="ru-RU" sz="2000" dirty="0">
                <a:latin typeface="Arial" panose="020B0604020202020204" pitchFamily="34" charset="0"/>
                <a:ea typeface="Times New Roman"/>
                <a:cs typeface="Arial" panose="020B0604020202020204" pitchFamily="34" charset="0"/>
              </a:rPr>
              <a:t> употребляются только в сочетании с детерминантом. </a:t>
            </a:r>
            <a:r>
              <a:rPr lang="ru-RU" sz="2000" i="1" dirty="0">
                <a:latin typeface="Arial" panose="020B0604020202020204" pitchFamily="34" charset="0"/>
                <a:ea typeface="Times New Roman"/>
                <a:cs typeface="Arial" panose="020B0604020202020204" pitchFamily="34" charset="0"/>
              </a:rPr>
              <a:t>Нечто интересное, некто Иванов, некий Иванов (оттенок пренебрежения).</a:t>
            </a:r>
            <a:endParaRPr lang="cs-CZ" sz="2000" i="1" dirty="0">
              <a:latin typeface="Arial" panose="020B0604020202020204" pitchFamily="34" charset="0"/>
              <a:ea typeface="Times New Roman"/>
              <a:cs typeface="Arial" panose="020B0604020202020204" pitchFamily="34" charset="0"/>
            </a:endParaRPr>
          </a:p>
          <a:p>
            <a:pPr marL="457200" indent="-457200" algn="just">
              <a:buAutoNum type="arabicPeriod"/>
            </a:pPr>
            <a:endParaRPr lang="de-DE" sz="2000" dirty="0">
              <a:latin typeface="Arial" panose="020B0604020202020204" pitchFamily="34" charset="0"/>
              <a:ea typeface="Times New Roman"/>
              <a:cs typeface="Arial" panose="020B0604020202020204" pitchFamily="34" charset="0"/>
            </a:endParaRPr>
          </a:p>
          <a:p>
            <a:pPr algn="just"/>
            <a:r>
              <a:rPr lang="ru-RU" sz="2000" dirty="0">
                <a:latin typeface="Arial" panose="020B0604020202020204" pitchFamily="34" charset="0"/>
                <a:ea typeface="Times New Roman"/>
                <a:cs typeface="Arial" panose="020B0604020202020204" pitchFamily="34" charset="0"/>
              </a:rPr>
              <a:t>2. Аффикс </a:t>
            </a:r>
            <a:r>
              <a:rPr lang="ru-RU" sz="2000" b="1" dirty="0">
                <a:latin typeface="Arial" panose="020B0604020202020204" pitchFamily="34" charset="0"/>
                <a:ea typeface="Times New Roman"/>
                <a:cs typeface="Arial" panose="020B0604020202020204" pitchFamily="34" charset="0"/>
              </a:rPr>
              <a:t>–то</a:t>
            </a:r>
            <a:r>
              <a:rPr lang="ru-RU" sz="2000" dirty="0">
                <a:latin typeface="Arial" panose="020B0604020202020204" pitchFamily="34" charset="0"/>
                <a:ea typeface="Times New Roman"/>
                <a:cs typeface="Arial" panose="020B0604020202020204" pitchFamily="34" charset="0"/>
              </a:rPr>
              <a:t> имеет значение: конкретно определенный, выбранный, но неизвестный или неназванный. Значение связано с реальным действием, предметом, состоянием. </a:t>
            </a:r>
            <a:r>
              <a:rPr lang="ru-RU" sz="2000" i="1" dirty="0">
                <a:latin typeface="Arial" panose="020B0604020202020204" pitchFamily="34" charset="0"/>
                <a:ea typeface="Times New Roman"/>
                <a:cs typeface="Arial" panose="020B0604020202020204" pitchFamily="34" charset="0"/>
              </a:rPr>
              <a:t>Вас ждет какой-то человек. Кто-то</a:t>
            </a:r>
            <a:r>
              <a:rPr lang="ru-RU" sz="2000" dirty="0">
                <a:latin typeface="Arial" panose="020B0604020202020204" pitchFamily="34" charset="0"/>
                <a:ea typeface="Times New Roman"/>
                <a:cs typeface="Arial" panose="020B0604020202020204" pitchFamily="34" charset="0"/>
              </a:rPr>
              <a:t> (</a:t>
            </a:r>
            <a:r>
              <a:rPr lang="cs-CZ" sz="2000" b="1" dirty="0">
                <a:latin typeface="Arial" panose="020B0604020202020204" pitchFamily="34" charset="0"/>
                <a:ea typeface="Times New Roman"/>
                <a:cs typeface="Arial" panose="020B0604020202020204" pitchFamily="34" charset="0"/>
              </a:rPr>
              <a:t>někdo, kdosi</a:t>
            </a:r>
            <a:r>
              <a:rPr lang="ru-RU" sz="2000" dirty="0">
                <a:latin typeface="Arial" panose="020B0604020202020204" pitchFamily="34" charset="0"/>
                <a:ea typeface="Times New Roman"/>
                <a:cs typeface="Arial" panose="020B0604020202020204" pitchFamily="34" charset="0"/>
              </a:rPr>
              <a:t>)</a:t>
            </a:r>
          </a:p>
          <a:p>
            <a:pPr algn="just"/>
            <a:endParaRPr lang="de-DE" sz="2000" dirty="0">
              <a:latin typeface="Arial" panose="020B0604020202020204" pitchFamily="34" charset="0"/>
              <a:ea typeface="Times New Roman"/>
              <a:cs typeface="Arial" panose="020B0604020202020204" pitchFamily="34" charset="0"/>
            </a:endParaRPr>
          </a:p>
          <a:p>
            <a:pPr algn="just"/>
            <a:r>
              <a:rPr lang="cs-CZ" sz="2000" dirty="0">
                <a:latin typeface="Arial" panose="020B0604020202020204" pitchFamily="34" charset="0"/>
                <a:ea typeface="Times New Roman"/>
                <a:cs typeface="Arial" panose="020B0604020202020204" pitchFamily="34" charset="0"/>
              </a:rPr>
              <a:t>3. </a:t>
            </a:r>
            <a:r>
              <a:rPr lang="ru-RU" sz="2000" dirty="0">
                <a:latin typeface="Arial" panose="020B0604020202020204" pitchFamily="34" charset="0"/>
                <a:ea typeface="Times New Roman"/>
                <a:cs typeface="Arial" panose="020B0604020202020204" pitchFamily="34" charset="0"/>
              </a:rPr>
              <a:t>Аффикс </a:t>
            </a:r>
            <a:r>
              <a:rPr lang="ru-RU" sz="2000" b="1" dirty="0">
                <a:latin typeface="Arial" panose="020B0604020202020204" pitchFamily="34" charset="0"/>
                <a:ea typeface="Times New Roman"/>
                <a:cs typeface="Arial" panose="020B0604020202020204" pitchFamily="34" charset="0"/>
              </a:rPr>
              <a:t>–</a:t>
            </a:r>
            <a:r>
              <a:rPr lang="ru-RU" sz="2000" b="1" dirty="0" err="1">
                <a:latin typeface="Arial" panose="020B0604020202020204" pitchFamily="34" charset="0"/>
                <a:ea typeface="Times New Roman"/>
                <a:cs typeface="Arial" panose="020B0604020202020204" pitchFamily="34" charset="0"/>
              </a:rPr>
              <a:t>нибудь</a:t>
            </a:r>
            <a:r>
              <a:rPr lang="ru-RU" sz="2000" dirty="0">
                <a:latin typeface="Arial" panose="020B0604020202020204" pitchFamily="34" charset="0"/>
                <a:ea typeface="Times New Roman"/>
                <a:cs typeface="Arial" panose="020B0604020202020204" pitchFamily="34" charset="0"/>
              </a:rPr>
              <a:t> имеет значение: безразлично, все равно кто, что, еще не выбранный, конкретно не определенный, пока неизвестный. </a:t>
            </a:r>
            <a:r>
              <a:rPr lang="ru-RU" sz="2000" i="1" dirty="0">
                <a:latin typeface="Arial" panose="020B0604020202020204" pitchFamily="34" charset="0"/>
                <a:ea typeface="Times New Roman"/>
                <a:cs typeface="Arial" panose="020B0604020202020204" pitchFamily="34" charset="0"/>
              </a:rPr>
              <a:t>Посоветуйся с кем-нибудь. Кто-нибудь </a:t>
            </a:r>
            <a:r>
              <a:rPr lang="ru-RU" sz="2000" dirty="0">
                <a:latin typeface="Arial" panose="020B0604020202020204" pitchFamily="34" charset="0"/>
                <a:ea typeface="Times New Roman"/>
                <a:cs typeface="Arial" panose="020B0604020202020204" pitchFamily="34" charset="0"/>
              </a:rPr>
              <a:t>(</a:t>
            </a:r>
            <a:r>
              <a:rPr lang="cs-CZ" sz="2000" b="1" dirty="0">
                <a:latin typeface="Arial" panose="020B0604020202020204" pitchFamily="34" charset="0"/>
                <a:ea typeface="Times New Roman"/>
                <a:cs typeface="Arial" panose="020B0604020202020204" pitchFamily="34" charset="0"/>
              </a:rPr>
              <a:t>někdo</a:t>
            </a:r>
            <a:r>
              <a:rPr lang="ru-RU" sz="2000" dirty="0">
                <a:latin typeface="Arial" panose="020B0604020202020204" pitchFamily="34" charset="0"/>
                <a:ea typeface="Times New Roman"/>
                <a:cs typeface="Arial" panose="020B0604020202020204" pitchFamily="34" charset="0"/>
              </a:rPr>
              <a:t>)</a:t>
            </a:r>
          </a:p>
          <a:p>
            <a:pPr algn="just"/>
            <a:r>
              <a:rPr lang="ru-RU" sz="2000" i="1" dirty="0">
                <a:latin typeface="Arial" panose="020B0604020202020204" pitchFamily="34" charset="0"/>
                <a:ea typeface="Times New Roman"/>
                <a:cs typeface="Arial" panose="020B0604020202020204" pitchFamily="34" charset="0"/>
              </a:rPr>
              <a:t>Что-то / что-нибудь хорош</a:t>
            </a:r>
            <a:r>
              <a:rPr lang="ru-RU" sz="2000" b="1" i="1" dirty="0">
                <a:latin typeface="Arial" panose="020B0604020202020204" pitchFamily="34" charset="0"/>
                <a:ea typeface="Times New Roman"/>
                <a:cs typeface="Arial" panose="020B0604020202020204" pitchFamily="34" charset="0"/>
              </a:rPr>
              <a:t>ее</a:t>
            </a:r>
            <a:r>
              <a:rPr lang="ru-RU" sz="2000" i="1" dirty="0">
                <a:latin typeface="Arial" panose="020B0604020202020204" pitchFamily="34" charset="0"/>
                <a:ea typeface="Times New Roman"/>
                <a:cs typeface="Arial" panose="020B0604020202020204" pitchFamily="34" charset="0"/>
              </a:rPr>
              <a:t>, больш</a:t>
            </a:r>
            <a:r>
              <a:rPr lang="ru-RU" sz="2000" b="1" i="1" dirty="0">
                <a:latin typeface="Arial" panose="020B0604020202020204" pitchFamily="34" charset="0"/>
                <a:ea typeface="Times New Roman"/>
                <a:cs typeface="Arial" panose="020B0604020202020204" pitchFamily="34" charset="0"/>
              </a:rPr>
              <a:t>ое</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им.п</a:t>
            </a:r>
            <a:r>
              <a:rPr lang="ru-RU" sz="2000" i="1"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Х</a:t>
            </a:r>
            <a:r>
              <a:rPr lang="ru-RU" sz="2000" i="1" dirty="0">
                <a:latin typeface="Arial" panose="020B0604020202020204" pitchFamily="34" charset="0"/>
                <a:ea typeface="Times New Roman"/>
                <a:cs typeface="Arial" panose="020B0604020202020204" pitchFamily="34" charset="0"/>
              </a:rPr>
              <a:t> </a:t>
            </a:r>
            <a:r>
              <a:rPr lang="cs-CZ" sz="2000" i="1" dirty="0">
                <a:latin typeface="Arial" panose="020B0604020202020204" pitchFamily="34" charset="0"/>
                <a:ea typeface="Times New Roman"/>
                <a:cs typeface="Arial" panose="020B0604020202020204" pitchFamily="34" charset="0"/>
              </a:rPr>
              <a:t>něco dobr</a:t>
            </a:r>
            <a:r>
              <a:rPr lang="cs-CZ" sz="2000" b="1" i="1" dirty="0">
                <a:latin typeface="Arial" panose="020B0604020202020204" pitchFamily="34" charset="0"/>
                <a:ea typeface="Times New Roman"/>
                <a:cs typeface="Arial" panose="020B0604020202020204" pitchFamily="34" charset="0"/>
              </a:rPr>
              <a:t>ého</a:t>
            </a:r>
            <a:r>
              <a:rPr lang="cs-CZ" sz="2000" i="1" dirty="0">
                <a:latin typeface="Arial" panose="020B0604020202020204" pitchFamily="34" charset="0"/>
                <a:ea typeface="Times New Roman"/>
                <a:cs typeface="Arial" panose="020B0604020202020204" pitchFamily="34" charset="0"/>
              </a:rPr>
              <a:t>, něco velk</a:t>
            </a:r>
            <a:r>
              <a:rPr lang="cs-CZ" sz="2000" b="1" i="1" dirty="0">
                <a:latin typeface="Arial" panose="020B0604020202020204" pitchFamily="34" charset="0"/>
                <a:ea typeface="Times New Roman"/>
                <a:cs typeface="Arial" panose="020B0604020202020204" pitchFamily="34" charset="0"/>
              </a:rPr>
              <a:t>ého</a:t>
            </a:r>
          </a:p>
          <a:p>
            <a:pPr algn="just"/>
            <a:endParaRPr lang="de-DE" sz="2000" dirty="0">
              <a:latin typeface="Arial" panose="020B0604020202020204" pitchFamily="34" charset="0"/>
              <a:ea typeface="Times New Roman"/>
              <a:cs typeface="Arial" panose="020B0604020202020204" pitchFamily="34" charset="0"/>
            </a:endParaRPr>
          </a:p>
          <a:p>
            <a:pPr algn="just"/>
            <a:r>
              <a:rPr lang="ru-RU" sz="2000" dirty="0">
                <a:latin typeface="Arial" panose="020B0604020202020204" pitchFamily="34" charset="0"/>
                <a:ea typeface="Times New Roman"/>
                <a:cs typeface="Arial" panose="020B0604020202020204" pitchFamily="34" charset="0"/>
              </a:rPr>
              <a:t>4. Аффикс </a:t>
            </a:r>
            <a:r>
              <a:rPr lang="ru-RU" sz="2000" b="1" dirty="0">
                <a:latin typeface="Arial" panose="020B0604020202020204" pitchFamily="34" charset="0"/>
                <a:ea typeface="Times New Roman"/>
                <a:cs typeface="Arial" panose="020B0604020202020204" pitchFamily="34" charset="0"/>
              </a:rPr>
              <a:t>–либо</a:t>
            </a:r>
            <a:r>
              <a:rPr lang="ru-RU" sz="2000" dirty="0">
                <a:latin typeface="Arial" panose="020B0604020202020204" pitchFamily="34" charset="0"/>
                <a:ea typeface="Times New Roman"/>
                <a:cs typeface="Arial" panose="020B0604020202020204" pitchFamily="34" charset="0"/>
              </a:rPr>
              <a:t> практически совпадает по значению с аффиксом </a:t>
            </a:r>
            <a:r>
              <a:rPr lang="ru-RU" sz="2000" b="1" dirty="0">
                <a:latin typeface="Arial" panose="020B0604020202020204" pitchFamily="34" charset="0"/>
                <a:ea typeface="Times New Roman"/>
                <a:cs typeface="Arial" panose="020B0604020202020204" pitchFamily="34" charset="0"/>
              </a:rPr>
              <a:t>–</a:t>
            </a:r>
            <a:r>
              <a:rPr lang="ru-RU" sz="2000" b="1" dirty="0" err="1">
                <a:latin typeface="Arial" panose="020B0604020202020204" pitchFamily="34" charset="0"/>
                <a:ea typeface="Times New Roman"/>
                <a:cs typeface="Arial" panose="020B0604020202020204" pitchFamily="34" charset="0"/>
              </a:rPr>
              <a:t>нибудь</a:t>
            </a:r>
            <a:r>
              <a:rPr lang="ru-RU" sz="2000" dirty="0">
                <a:latin typeface="Arial" panose="020B0604020202020204" pitchFamily="34" charset="0"/>
                <a:ea typeface="Times New Roman"/>
                <a:cs typeface="Arial" panose="020B0604020202020204" pitchFamily="34" charset="0"/>
              </a:rPr>
              <a:t>, но безразличность выбора выражена ярче. </a:t>
            </a:r>
            <a:r>
              <a:rPr lang="ru-RU" sz="2000" i="1" dirty="0">
                <a:latin typeface="Arial" panose="020B0604020202020204" pitchFamily="34" charset="0"/>
                <a:ea typeface="Times New Roman"/>
                <a:cs typeface="Arial" panose="020B0604020202020204" pitchFamily="34" charset="0"/>
              </a:rPr>
              <a:t>Купи </a:t>
            </a:r>
            <a:r>
              <a:rPr lang="ru-RU" sz="2000" b="1" i="1" dirty="0">
                <a:latin typeface="Arial" panose="020B0604020202020204" pitchFamily="34" charset="0"/>
                <a:ea typeface="Times New Roman"/>
                <a:cs typeface="Arial" panose="020B0604020202020204" pitchFamily="34" charset="0"/>
              </a:rPr>
              <a:t>какой-либо</a:t>
            </a:r>
            <a:r>
              <a:rPr lang="ru-RU" sz="2000" i="1" dirty="0">
                <a:latin typeface="Arial" panose="020B0604020202020204" pitchFamily="34" charset="0"/>
                <a:ea typeface="Times New Roman"/>
                <a:cs typeface="Arial" panose="020B0604020202020204" pitchFamily="34" charset="0"/>
              </a:rPr>
              <a:t> торт</a:t>
            </a:r>
            <a:r>
              <a:rPr lang="ru-RU" sz="2000" dirty="0">
                <a:latin typeface="Arial" panose="020B0604020202020204" pitchFamily="34" charset="0"/>
                <a:ea typeface="Times New Roman"/>
                <a:cs typeface="Arial" panose="020B0604020202020204" pitchFamily="34" charset="0"/>
              </a:rPr>
              <a:t>.</a:t>
            </a:r>
            <a:r>
              <a:rPr lang="cs-CZ" sz="2000" dirty="0">
                <a:latin typeface="Arial" panose="020B0604020202020204" pitchFamily="34" charset="0"/>
                <a:ea typeface="Times New Roman"/>
                <a:cs typeface="Arial" panose="020B0604020202020204" pitchFamily="34" charset="0"/>
              </a:rPr>
              <a:t> (</a:t>
            </a:r>
            <a:r>
              <a:rPr lang="cs-CZ" sz="2000" b="1" dirty="0">
                <a:latin typeface="Arial" panose="020B0604020202020204" pitchFamily="34" charset="0"/>
                <a:ea typeface="Times New Roman"/>
                <a:cs typeface="Arial" panose="020B0604020202020204" pitchFamily="34" charset="0"/>
              </a:rPr>
              <a:t>jakýkoli</a:t>
            </a:r>
            <a:r>
              <a:rPr lang="cs-CZ" sz="2000" dirty="0">
                <a:latin typeface="Arial" panose="020B0604020202020204" pitchFamily="34" charset="0"/>
                <a:ea typeface="Times New Roman"/>
                <a:cs typeface="Arial" panose="020B0604020202020204" pitchFamily="34" charset="0"/>
              </a:rPr>
              <a:t>)</a:t>
            </a:r>
            <a:r>
              <a:rPr lang="ru-RU" sz="2000" dirty="0">
                <a:latin typeface="Arial" panose="020B0604020202020204" pitchFamily="34" charset="0"/>
                <a:ea typeface="Times New Roman"/>
                <a:cs typeface="Arial" panose="020B0604020202020204" pitchFamily="34" charset="0"/>
              </a:rPr>
              <a:t> Кто-либо (</a:t>
            </a:r>
            <a:r>
              <a:rPr lang="cs-CZ" sz="2000" b="1" dirty="0">
                <a:latin typeface="Arial" panose="020B0604020202020204" pitchFamily="34" charset="0"/>
                <a:ea typeface="Times New Roman"/>
                <a:cs typeface="Arial" panose="020B0604020202020204" pitchFamily="34" charset="0"/>
              </a:rPr>
              <a:t>někdo</a:t>
            </a:r>
            <a:r>
              <a:rPr lang="ru-RU" sz="2000" dirty="0">
                <a:latin typeface="Arial" panose="020B0604020202020204" pitchFamily="34" charset="0"/>
                <a:ea typeface="Times New Roman"/>
                <a:cs typeface="Arial" panose="020B0604020202020204" pitchFamily="34" charset="0"/>
              </a:rPr>
              <a:t>)</a:t>
            </a:r>
          </a:p>
          <a:p>
            <a:pPr algn="just"/>
            <a:endParaRPr lang="de-DE" sz="2000" dirty="0">
              <a:latin typeface="Arial" panose="020B0604020202020204" pitchFamily="34" charset="0"/>
              <a:ea typeface="Times New Roman"/>
              <a:cs typeface="Arial" panose="020B0604020202020204" pitchFamily="34" charset="0"/>
            </a:endParaRPr>
          </a:p>
          <a:p>
            <a:pPr algn="just"/>
            <a:r>
              <a:rPr lang="ru-RU" sz="2000" dirty="0">
                <a:latin typeface="Arial" panose="020B0604020202020204" pitchFamily="34" charset="0"/>
                <a:ea typeface="Times New Roman"/>
                <a:cs typeface="Arial" panose="020B0604020202020204" pitchFamily="34" charset="0"/>
              </a:rPr>
              <a:t>5. Аффикс </a:t>
            </a:r>
            <a:r>
              <a:rPr lang="ru-RU" sz="2000" b="1" dirty="0">
                <a:latin typeface="Arial" panose="020B0604020202020204" pitchFamily="34" charset="0"/>
                <a:ea typeface="Times New Roman"/>
                <a:cs typeface="Arial" panose="020B0604020202020204" pitchFamily="34" charset="0"/>
              </a:rPr>
              <a:t>кое-</a:t>
            </a:r>
            <a:r>
              <a:rPr lang="ru-RU" sz="2000" dirty="0">
                <a:latin typeface="Arial" panose="020B0604020202020204" pitchFamily="34" charset="0"/>
                <a:ea typeface="Times New Roman"/>
                <a:cs typeface="Arial" panose="020B0604020202020204" pitchFamily="34" charset="0"/>
              </a:rPr>
              <a:t> выражает или </a:t>
            </a:r>
            <a:r>
              <a:rPr lang="ru-RU" sz="2000" b="1" u="sng" dirty="0">
                <a:latin typeface="Arial" panose="020B0604020202020204" pitchFamily="34" charset="0"/>
                <a:ea typeface="Times New Roman"/>
                <a:cs typeface="Arial" panose="020B0604020202020204" pitchFamily="34" charset="0"/>
              </a:rPr>
              <a:t>не все</a:t>
            </a:r>
            <a:r>
              <a:rPr lang="ru-RU" sz="2000" u="sng"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или </a:t>
            </a:r>
            <a:r>
              <a:rPr lang="ru-RU" sz="2000" b="1" u="sng" dirty="0">
                <a:latin typeface="Arial" panose="020B0604020202020204" pitchFamily="34" charset="0"/>
                <a:ea typeface="Times New Roman"/>
                <a:cs typeface="Arial" panose="020B0604020202020204" pitchFamily="34" charset="0"/>
              </a:rPr>
              <a:t>ассиметричную неизвестность</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Я тебе кое-что принес. Кое-что я успела записать.</a:t>
            </a:r>
            <a:endParaRPr lang="de-DE" sz="2000"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73525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85ECC0D7-2CB1-2428-7008-917FAF62FA2F}"/>
              </a:ext>
            </a:extLst>
          </p:cNvPr>
          <p:cNvSpPr txBox="1"/>
          <p:nvPr/>
        </p:nvSpPr>
        <p:spPr>
          <a:xfrm>
            <a:off x="840828" y="1181008"/>
            <a:ext cx="10084675" cy="2554545"/>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Чешский аффикс -</a:t>
            </a:r>
            <a:r>
              <a:rPr kumimoji="0" lang="ru-RU" sz="2000" b="1" i="0" u="none" strike="noStrike" kern="1200" cap="none" spc="0" normalizeH="0" baseline="0" noProof="0" dirty="0" err="1">
                <a:ln>
                  <a:noFill/>
                </a:ln>
                <a:solidFill>
                  <a:srgbClr val="000000"/>
                </a:solidFill>
                <a:effectLst/>
                <a:uLnTx/>
                <a:uFillTx/>
                <a:latin typeface="Arial" panose="020B0604020202020204" pitchFamily="34" charset="0"/>
                <a:ea typeface="Times New Roman"/>
                <a:cs typeface="Arial" panose="020B0604020202020204" pitchFamily="34" charset="0"/>
              </a:rPr>
              <a:t>koli</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 акцентирует возможность выбора и переводится на РЯ:</a:t>
            </a: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endParaRPr>
          </a:p>
          <a:p>
            <a:pPr marR="0" lvl="0" algn="just" defTabSz="914400" rtl="0" eaLnBrk="1" fontAlgn="auto" latinLnBrk="0" hangingPunct="1">
              <a:lnSpc>
                <a:spcPct val="100000"/>
              </a:lnSpc>
              <a:spcBef>
                <a:spcPts val="0"/>
              </a:spcBef>
              <a:spcAft>
                <a:spcPts val="0"/>
              </a:spcAft>
              <a:buClrTx/>
              <a:buSzTx/>
              <a:tabLst/>
              <a:defRPr/>
            </a:pP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С помощью слова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угодно</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Читайте что</a:t>
            </a:r>
            <a:r>
              <a:rPr kumimoji="0" lang="cs-CZ" sz="2000" b="0"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угодно</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a:t>
            </a: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С помощью конструкции </a:t>
            </a:r>
            <a:r>
              <a:rPr kumimoji="0" lang="ru-RU" sz="2000" b="1"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кто бы ни</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Кто бы ни пришел, он каждому поможет. </a:t>
            </a:r>
            <a:r>
              <a:rPr kumimoji="0" lang="cs-CZ" sz="2000" b="0" i="1" u="none" strike="noStrike" kern="120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rPr>
              <a:t>Ať k němu přijde kdokoli, každému pomůže.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cs-CZ" sz="2000" i="1" dirty="0">
              <a:solidFill>
                <a:srgbClr val="000000"/>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При употреблении с предлогом предлог находится между частицей кое– и местоимением</a:t>
            </a:r>
            <a:r>
              <a:rPr kumimoji="0" lang="cs-CZ"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между местоимением и частицей –то, –</a:t>
            </a:r>
            <a:r>
              <a:rPr kumimoji="0" lang="ru-RU"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нибудь</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R="0" lvl="0" algn="l" defTabSz="914400" rtl="0" eaLnBrk="1" fontAlgn="auto" latinLnBrk="0" hangingPunct="1">
              <a:lnSpc>
                <a:spcPct val="100000"/>
              </a:lnSpc>
              <a:spcBef>
                <a:spcPts val="0"/>
              </a:spcBef>
              <a:spcAft>
                <a:spcPts val="0"/>
              </a:spcAft>
              <a:buClrTx/>
              <a:buSzTx/>
              <a:tabLst/>
              <a:defRPr/>
            </a:pP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688574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B30EAB9-7FCA-C5D8-93FA-2E52DFE5CE66}"/>
              </a:ext>
            </a:extLst>
          </p:cNvPr>
          <p:cNvSpPr txBox="1"/>
          <p:nvPr/>
        </p:nvSpPr>
        <p:spPr>
          <a:xfrm>
            <a:off x="367862" y="294289"/>
            <a:ext cx="11445766" cy="6093976"/>
          </a:xfrm>
          <a:prstGeom prst="rect">
            <a:avLst/>
          </a:prstGeom>
          <a:noFill/>
        </p:spPr>
        <p:txBody>
          <a:bodyPr wrap="square" rtlCol="0">
            <a:spAutoFit/>
          </a:bodyPr>
          <a:lstStyle/>
          <a:p>
            <a:r>
              <a:rPr lang="ru-RU" sz="1950" b="1" dirty="0">
                <a:latin typeface="Arial" panose="020B0604020202020204" pitchFamily="34" charset="0"/>
                <a:cs typeface="Arial" panose="020B0604020202020204" pitchFamily="34" charset="0"/>
              </a:rPr>
              <a:t>Дополните неопределенные местоимения по смыслу</a:t>
            </a:r>
          </a:p>
          <a:p>
            <a:pPr algn="just"/>
            <a:r>
              <a:rPr lang="ru-RU" sz="1950" dirty="0">
                <a:latin typeface="Arial" panose="020B0604020202020204" pitchFamily="34" charset="0"/>
                <a:cs typeface="Arial" panose="020B0604020202020204" pitchFamily="34" charset="0"/>
              </a:rPr>
              <a:t>1. Я помню, что мне (кто) ________ про это говорил. 2. Пусть (кто) ________ из вас расскажет (что) ________ веселое. 3. Мне надо поговорить с вами о (что) ________. 4. (Кто) ________ сообщил об этом журналистам. 5. Попробуй уже наконец сделать (что) ________ самостоятельно! 6. О (кто) ________ из вас сегодня уже шла речь. 7. Он оглядывался назад на дорогу, словно ожидая (кто) ________. 8. По ошибке я взял (чей) ________ книгу. 9. (Кто) ________ стучит в дверь. 10. Спросите (кто) ________, как пройти на вокзал. 11. Вчера я встретил в подъезде (какой) ________ незнакомого человека. 12. (Где) ________ начинали расти грибы, но далеко не везде. 13. Хотя я пыталась сохранить все в тайне, она все равно (откуда) ________ об этом узнала. 14. Я окончательно перестал (что) ________ понимать. 15. Попроси (кто) ________ принести стулья. 16. Виталик стоит у входа и с (кто) ________ разговаривает. 17. (Что) ________ мы с ним обсудили, о (что) ________ договорились, но отношения между нами не наладились. 18. Почему ты сидишь все время дома, сходи (куда) ________ погуляй! 19. Он работает на (какой) ________ заводе, не знаю точно, где. 20. Я уверен, что они, наконец, (как) ________ справятся с задачей. 21. Увидев нас, Вася быстро спрятал (что) ________ в карман. 22. Посмотри, (кто) ________ идет. 23. Семен уже давно мечтал (куда) ________ съездить, все равно куда, хотя бы даже и в Турцию. 24. (Чей) ________ забытые перчатки лежали на столике в кафе. 25. Если (кто) ________ об этом узнает, нам конец. 26. Елена, несмотря на его явное нежеланием говорить, (зачем) ________ продолжала задавать все новые вопросы. (Почему) ________ Артем отказывался признавать очевидное.</a:t>
            </a:r>
            <a:endParaRPr lang="cs-CZ"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1107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03B199-0A55-3432-111E-EF08BE8EAD6A}"/>
              </a:ext>
            </a:extLst>
          </p:cNvPr>
          <p:cNvSpPr txBox="1"/>
          <p:nvPr/>
        </p:nvSpPr>
        <p:spPr>
          <a:xfrm>
            <a:off x="530773" y="496211"/>
            <a:ext cx="11004331" cy="5632311"/>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Дополните неопределенные местоимения с аффиксами -ТО, -ЛИБО, -НИБУДЬ, КОЕ- или частицей УГОДНО.</a:t>
            </a:r>
            <a:endParaRPr lang="cs-CZ" sz="2000" b="1"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Я подготовил для тебя ________, тебе обязательно понравится мой подарок.</a:t>
            </a:r>
          </a:p>
          <a:p>
            <a:pPr marL="457200" indent="-457200">
              <a:buFont typeface="+mj-lt"/>
              <a:buAutoNum type="arabicPeriod"/>
            </a:pPr>
            <a:r>
              <a:rPr lang="ru-RU" sz="2000" dirty="0">
                <a:latin typeface="Arial" panose="020B0604020202020204" pitchFamily="34" charset="0"/>
                <a:cs typeface="Arial" panose="020B0604020202020204" pitchFamily="34" charset="0"/>
              </a:rPr>
              <a:t>Если ________ позвонит, пока меня нет, запиши номер телефона.</a:t>
            </a:r>
          </a:p>
          <a:p>
            <a:pPr marL="457200" indent="-457200">
              <a:buFont typeface="+mj-lt"/>
              <a:buAutoNum type="arabicPeriod"/>
            </a:pPr>
            <a:r>
              <a:rPr lang="ru-RU" sz="2000" dirty="0">
                <a:latin typeface="Arial" panose="020B0604020202020204" pitchFamily="34" charset="0"/>
                <a:cs typeface="Arial" panose="020B0604020202020204" pitchFamily="34" charset="0"/>
              </a:rPr>
              <a:t>Вчера вечером ________ долго ходил под нашими окнами.</a:t>
            </a:r>
          </a:p>
          <a:p>
            <a:pPr marL="457200" indent="-457200">
              <a:buFont typeface="+mj-lt"/>
              <a:buAutoNum type="arabicPeriod"/>
            </a:pPr>
            <a:r>
              <a:rPr lang="ru-RU" sz="2000" dirty="0">
                <a:latin typeface="Arial" panose="020B0604020202020204" pitchFamily="34" charset="0"/>
                <a:cs typeface="Arial" panose="020B0604020202020204" pitchFamily="34" charset="0"/>
              </a:rPr>
              <a:t>Вы можете выбрать ________ один из этих вариантов, они оба подходят.</a:t>
            </a:r>
          </a:p>
          <a:p>
            <a:pPr marL="457200" indent="-457200">
              <a:buFont typeface="+mj-lt"/>
              <a:buAutoNum type="arabicPeriod"/>
            </a:pPr>
            <a:r>
              <a:rPr lang="ru-RU" sz="2000" dirty="0">
                <a:latin typeface="Arial" panose="020B0604020202020204" pitchFamily="34" charset="0"/>
                <a:cs typeface="Arial" panose="020B0604020202020204" pitchFamily="34" charset="0"/>
              </a:rPr>
              <a:t>Я ________ хочу тебя спросить, но это должно остаться в секрете.</a:t>
            </a:r>
          </a:p>
          <a:p>
            <a:pPr marL="457200" indent="-457200">
              <a:buFont typeface="+mj-lt"/>
              <a:buAutoNum type="arabicPeriod"/>
            </a:pPr>
            <a:r>
              <a:rPr lang="ru-RU" sz="2000" dirty="0">
                <a:latin typeface="Arial" panose="020B0604020202020204" pitchFamily="34" charset="0"/>
                <a:cs typeface="Arial" panose="020B0604020202020204" pitchFamily="34" charset="0"/>
              </a:rPr>
              <a:t>Трудно было ожидать ________ существенной помощи от этой организации.</a:t>
            </a:r>
          </a:p>
          <a:p>
            <a:pPr marL="457200" indent="-457200">
              <a:buFont typeface="+mj-lt"/>
              <a:buAutoNum type="arabicPeriod"/>
            </a:pPr>
            <a:r>
              <a:rPr lang="ru-RU" sz="2000" dirty="0">
                <a:latin typeface="Arial" panose="020B0604020202020204" pitchFamily="34" charset="0"/>
                <a:cs typeface="Arial" panose="020B0604020202020204" pitchFamily="34" charset="0"/>
              </a:rPr>
              <a:t>Мы ________ уже встречались, но я не помню, при каких обстоятельствах.</a:t>
            </a:r>
          </a:p>
          <a:p>
            <a:pPr marL="457200" indent="-457200">
              <a:buFont typeface="+mj-lt"/>
              <a:buAutoNum type="arabicPeriod"/>
            </a:pPr>
            <a:r>
              <a:rPr lang="ru-RU" sz="2000" dirty="0">
                <a:latin typeface="Arial" panose="020B0604020202020204" pitchFamily="34" charset="0"/>
                <a:cs typeface="Arial" panose="020B0604020202020204" pitchFamily="34" charset="0"/>
              </a:rPr>
              <a:t>Ты должен ________ поесть перед долгой дорогой.</a:t>
            </a:r>
          </a:p>
          <a:p>
            <a:pPr marL="457200" indent="-457200">
              <a:buFont typeface="+mj-lt"/>
              <a:buAutoNum type="arabicPeriod"/>
            </a:pPr>
            <a:r>
              <a:rPr lang="ru-RU" sz="2000" dirty="0">
                <a:latin typeface="Arial" panose="020B0604020202020204" pitchFamily="34" charset="0"/>
                <a:cs typeface="Arial" panose="020B0604020202020204" pitchFamily="34" charset="0"/>
              </a:rPr>
              <a:t>В чемодане лежало ________ бельё и старые фотографии.</a:t>
            </a:r>
          </a:p>
          <a:p>
            <a:pPr marL="457200" indent="-457200">
              <a:buFont typeface="+mj-lt"/>
              <a:buAutoNum type="arabicPeriod"/>
            </a:pPr>
            <a:r>
              <a:rPr lang="ru-RU" sz="2000" dirty="0">
                <a:latin typeface="Arial" panose="020B0604020202020204" pitchFamily="34" charset="0"/>
                <a:cs typeface="Arial" panose="020B0604020202020204" pitchFamily="34" charset="0"/>
              </a:rPr>
              <a:t>Есть ли у вас ________ вопросы по поводу сегодняшней лекции?</a:t>
            </a:r>
          </a:p>
          <a:p>
            <a:pPr marL="457200" indent="-457200">
              <a:buFont typeface="+mj-lt"/>
              <a:buAutoNum type="arabicPeriod"/>
            </a:pPr>
            <a:r>
              <a:rPr lang="ru-RU" sz="2000" dirty="0">
                <a:latin typeface="Arial" panose="020B0604020202020204" pitchFamily="34" charset="0"/>
                <a:cs typeface="Arial" panose="020B0604020202020204" pitchFamily="34" charset="0"/>
              </a:rPr>
              <a:t>Он рассказал мне ________ важном, что касается нашего проекта.</a:t>
            </a:r>
          </a:p>
          <a:p>
            <a:pPr marL="457200" indent="-457200">
              <a:buFont typeface="+mj-lt"/>
              <a:buAutoNum type="arabicPeriod"/>
            </a:pPr>
            <a:r>
              <a:rPr lang="ru-RU" sz="2000" dirty="0">
                <a:latin typeface="Arial" panose="020B0604020202020204" pitchFamily="34" charset="0"/>
                <a:cs typeface="Arial" panose="020B0604020202020204" pitchFamily="34" charset="0"/>
              </a:rPr>
              <a:t>Купи ________ к чаю, гости придут через полчаса.</a:t>
            </a:r>
          </a:p>
          <a:p>
            <a:pPr marL="457200" indent="-457200">
              <a:buFont typeface="+mj-lt"/>
              <a:buAutoNum type="arabicPeriod"/>
            </a:pPr>
            <a:r>
              <a:rPr lang="ru-RU" sz="2000" dirty="0">
                <a:latin typeface="Arial" panose="020B0604020202020204" pitchFamily="34" charset="0"/>
                <a:cs typeface="Arial" panose="020B0604020202020204" pitchFamily="34" charset="0"/>
              </a:rPr>
              <a:t>________ из студентов забыл здесь свой словарь.</a:t>
            </a:r>
          </a:p>
          <a:p>
            <a:pPr marL="457200" indent="-457200">
              <a:buFont typeface="+mj-lt"/>
              <a:buAutoNum type="arabicPeriod"/>
            </a:pPr>
            <a:r>
              <a:rPr lang="ru-RU" sz="2000" dirty="0">
                <a:latin typeface="Arial" panose="020B0604020202020204" pitchFamily="34" charset="0"/>
                <a:cs typeface="Arial" panose="020B0604020202020204" pitchFamily="34" charset="0"/>
              </a:rPr>
              <a:t>Без ________ предупреждения они просто закрыли офис.</a:t>
            </a:r>
          </a:p>
          <a:p>
            <a:pPr marL="457200" indent="-457200">
              <a:buFont typeface="+mj-lt"/>
              <a:buAutoNum type="arabicPeriod"/>
            </a:pPr>
            <a:r>
              <a:rPr lang="ru-RU" sz="2000" dirty="0">
                <a:latin typeface="Arial" panose="020B0604020202020204" pitchFamily="34" charset="0"/>
                <a:cs typeface="Arial" panose="020B0604020202020204" pitchFamily="34" charset="0"/>
              </a:rPr>
              <a:t>Я видел ________ из наших общих знакомых на вчерашнем концерте</a:t>
            </a:r>
            <a:r>
              <a:rPr lang="cs-CZ"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47506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43867D3-7FAB-A586-9C1D-9FA28DE7177E}"/>
              </a:ext>
            </a:extLst>
          </p:cNvPr>
          <p:cNvSpPr txBox="1"/>
          <p:nvPr/>
        </p:nvSpPr>
        <p:spPr>
          <a:xfrm>
            <a:off x="420414" y="436932"/>
            <a:ext cx="11219792" cy="5863849"/>
          </a:xfrm>
          <a:prstGeom prst="rect">
            <a:avLst/>
          </a:prstGeom>
          <a:noFill/>
        </p:spPr>
        <p:txBody>
          <a:bodyPr wrap="square">
            <a:spAutoFit/>
          </a:bodyPr>
          <a:lstStyle/>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V jeho hlase zaznělo cosi, co mě přimělo okamžitě zmlknout.</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Můžeš ten balíček poslat po komkoli, kdo půjde kolem pošty.</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Už ledacos (mnoho různých věcí) zažil, takže ho jen tak nějaká zpráva nevyvede z míry.</a:t>
            </a:r>
          </a:p>
          <a:p>
            <a:pPr>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Měl jsem pocit, že jsem v tom davu někoho</a:t>
            </a: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zahlédl, ale zmizel dřív, než jsem ho mohl oslovit.</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Najdi si jakékoli ospravedlnění </a:t>
            </a:r>
            <a:r>
              <a:rPr lang="ru-RU" sz="2000" dirty="0">
                <a:solidFill>
                  <a:srgbClr val="0A0A0A"/>
                </a:solidFill>
                <a:latin typeface="Arial" panose="020B0604020202020204" pitchFamily="34" charset="0"/>
                <a:cs typeface="Arial" panose="020B0604020202020204" pitchFamily="34" charset="0"/>
              </a:rPr>
              <a:t>(оправдание)</a:t>
            </a:r>
            <a:r>
              <a:rPr lang="cs-CZ" sz="2000" dirty="0">
                <a:solidFill>
                  <a:srgbClr val="0A0A0A"/>
                </a:solidFill>
                <a:latin typeface="Arial" panose="020B0604020202020204" pitchFamily="34" charset="0"/>
                <a:cs typeface="Arial" panose="020B0604020202020204" pitchFamily="34" charset="0"/>
              </a:rPr>
              <a:t>, ale tvoji vinu to nesmaže.</a:t>
            </a:r>
            <a:endParaRPr lang="ru-RU" sz="2000" dirty="0">
              <a:solidFill>
                <a:srgbClr val="0A0A0A"/>
              </a:solidFill>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Pod stolem leželo něco podivného. </a:t>
            </a:r>
            <a:r>
              <a:rPr lang="pt-BR" sz="2000" dirty="0">
                <a:solidFill>
                  <a:srgbClr val="0A0A0A"/>
                </a:solidFill>
                <a:latin typeface="Arial" panose="020B0604020202020204" pitchFamily="34" charset="0"/>
                <a:cs typeface="Arial" panose="020B0604020202020204" pitchFamily="34" charset="0"/>
              </a:rPr>
              <a:t>Na obzoru se rýsovalo něco obrovského.</a:t>
            </a:r>
            <a:endParaRPr lang="ru-RU" sz="2000" dirty="0">
              <a:solidFill>
                <a:srgbClr val="0A0A0A"/>
              </a:solidFill>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S jistými (konkrétními) aspekty tvé teorie nemohu souhlasit, i když celek působí přesvědčivě.</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Kdyby se v mém postupu objevila jakákoli (sebemenší) chyba, dejte mi okamžitě vědět.</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Snažil se na tu schůzku přivést kohokoli</a:t>
            </a: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jen aby tam nemusel jít sám.</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Zajímalo by mě, jestli o tom incidentu už někdo informoval policii.</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Dozvěděl jsem se o tom projektu jisté podrobnosti, o kterých se na veřejnosti nemluví.</a:t>
            </a:r>
          </a:p>
          <a:p>
            <a:pPr algn="l">
              <a:lnSpc>
                <a:spcPts val="1800"/>
              </a:lnSpc>
              <a:spcAft>
                <a:spcPts val="900"/>
              </a:spcAft>
              <a:buFont typeface="+mj-lt"/>
              <a:buAutoNum type="arabicPeriod"/>
            </a:pPr>
            <a:r>
              <a:rPr lang="ru-RU" sz="2000" dirty="0">
                <a:solidFill>
                  <a:srgbClr val="0A0A0A"/>
                </a:solidFill>
                <a:latin typeface="Arial" panose="020B0604020202020204" pitchFamily="34" charset="0"/>
                <a:cs typeface="Arial" panose="020B0604020202020204" pitchFamily="34" charset="0"/>
              </a:rPr>
              <a:t> </a:t>
            </a:r>
            <a:r>
              <a:rPr lang="cs-CZ" sz="2000" dirty="0">
                <a:solidFill>
                  <a:srgbClr val="0A0A0A"/>
                </a:solidFill>
                <a:latin typeface="Arial" panose="020B0604020202020204" pitchFamily="34" charset="0"/>
                <a:cs typeface="Arial" panose="020B0604020202020204" pitchFamily="34" charset="0"/>
              </a:rPr>
              <a:t>Přečetl jsi o té problematice vůbec něco, než jsi začal argumentovat?</a:t>
            </a:r>
            <a:endParaRPr lang="ru-RU" sz="2000" dirty="0">
              <a:solidFill>
                <a:srgbClr val="0A0A0A"/>
              </a:solidFill>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a:t>
            </a:r>
            <a:r>
              <a:rPr lang="cs-CZ" sz="2000" b="0" i="0" dirty="0">
                <a:solidFill>
                  <a:srgbClr val="0A0A0A"/>
                </a:solidFill>
                <a:effectLst/>
                <a:latin typeface="Arial" panose="020B0604020202020204" pitchFamily="34" charset="0"/>
                <a:cs typeface="Arial" panose="020B0604020202020204" pitchFamily="34" charset="0"/>
              </a:rPr>
              <a:t>Mohl by mi prosím kdokoli vysvětlit podstatu tohoto absurdního paradoxu?</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a:t>
            </a:r>
            <a:r>
              <a:rPr lang="cs-CZ" sz="2000" b="0" i="0" dirty="0">
                <a:solidFill>
                  <a:srgbClr val="0A0A0A"/>
                </a:solidFill>
                <a:effectLst/>
                <a:latin typeface="Arial" panose="020B0604020202020204" pitchFamily="34" charset="0"/>
                <a:cs typeface="Arial" panose="020B0604020202020204" pitchFamily="34" charset="0"/>
              </a:rPr>
              <a:t>On si sice něco (neurčitého) pod fousy mumlal, ale v tom hluku nebylo slyšet ani slovo.</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a:t>
            </a:r>
            <a:r>
              <a:rPr lang="cs-CZ" sz="2000" b="0" i="0" dirty="0">
                <a:solidFill>
                  <a:srgbClr val="0A0A0A"/>
                </a:solidFill>
                <a:effectLst/>
                <a:latin typeface="Arial" panose="020B0604020202020204" pitchFamily="34" charset="0"/>
                <a:cs typeface="Arial" panose="020B0604020202020204" pitchFamily="34" charset="0"/>
              </a:rPr>
              <a:t>Domluvila jsem ti schůzku s jistými lidmi (vím přesně s kým, ale jména teď neřeknu)</a:t>
            </a:r>
            <a:r>
              <a:rPr lang="ru-RU" sz="2000" b="0" i="0" dirty="0">
                <a:solidFill>
                  <a:srgbClr val="0A0A0A"/>
                </a:solidFill>
                <a:effectLst/>
                <a:latin typeface="Arial" panose="020B0604020202020204" pitchFamily="34" charset="0"/>
                <a:cs typeface="Arial" panose="020B0604020202020204" pitchFamily="34" charset="0"/>
              </a:rPr>
              <a:t>.</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a:t>
            </a:r>
            <a:r>
              <a:rPr lang="cs-CZ" sz="2000" b="0" i="0" dirty="0">
                <a:solidFill>
                  <a:srgbClr val="0A0A0A"/>
                </a:solidFill>
                <a:effectLst/>
                <a:latin typeface="Arial" panose="020B0604020202020204" pitchFamily="34" charset="0"/>
                <a:cs typeface="Arial" panose="020B0604020202020204" pitchFamily="34" charset="0"/>
              </a:rPr>
              <a:t>Ať už se rozhodneš pro jakýkoli (libovolný z dostupných) postup, následky poneseš sám.</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a:t>
            </a:r>
            <a:r>
              <a:rPr lang="cs-CZ" sz="2000" b="0" i="0" dirty="0">
                <a:solidFill>
                  <a:srgbClr val="0A0A0A"/>
                </a:solidFill>
                <a:effectLst/>
                <a:latin typeface="Arial" panose="020B0604020202020204" pitchFamily="34" charset="0"/>
                <a:cs typeface="Arial" panose="020B0604020202020204" pitchFamily="34" charset="0"/>
              </a:rPr>
              <a:t>V té opuštěné vile se v noci ozývalo cosi přízračného, co připomínalo tichý pláč.</a:t>
            </a:r>
          </a:p>
        </p:txBody>
      </p:sp>
    </p:spTree>
    <p:extLst>
      <p:ext uri="{BB962C8B-B14F-4D97-AF65-F5344CB8AC3E}">
        <p14:creationId xmlns:p14="http://schemas.microsoft.com/office/powerpoint/2010/main" val="181122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58427" y="482576"/>
            <a:ext cx="10875145" cy="5601533"/>
          </a:xfrm>
          <a:prstGeom prst="rect">
            <a:avLst/>
          </a:prstGeom>
        </p:spPr>
        <p:txBody>
          <a:bodyPr wrap="square">
            <a:spAutoFit/>
          </a:bodyPr>
          <a:lstStyle/>
          <a:p>
            <a:pPr indent="449580" algn="ctr"/>
            <a:r>
              <a:rPr lang="ru-RU" sz="2000" b="1" dirty="0">
                <a:solidFill>
                  <a:srgbClr val="00B050"/>
                </a:solidFill>
                <a:latin typeface="Arial" panose="020B0604020202020204" pitchFamily="34" charset="0"/>
                <a:ea typeface="Times New Roman"/>
                <a:cs typeface="Arial" panose="020B0604020202020204" pitchFamily="34" charset="0"/>
              </a:rPr>
              <a:t>Отрицательные местоимения</a:t>
            </a:r>
            <a:endParaRPr lang="de-DE" sz="2000" dirty="0">
              <a:solidFill>
                <a:srgbClr val="00B050"/>
              </a:solidFill>
              <a:latin typeface="Arial" panose="020B0604020202020204" pitchFamily="34" charset="0"/>
              <a:ea typeface="Times New Roman"/>
              <a:cs typeface="Arial" panose="020B0604020202020204" pitchFamily="34" charset="0"/>
            </a:endParaRPr>
          </a:p>
          <a:p>
            <a:pPr indent="449580" algn="just"/>
            <a:r>
              <a:rPr lang="ru-RU" sz="2000" b="1"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marL="285750" indent="-285750" algn="jus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В рамках системы отрицательных местоимений отличительной особенностью чешского языка является существование</a:t>
            </a:r>
            <a:r>
              <a:rPr lang="cs-CZ" sz="2000"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универсального отрицательного местоимения</a:t>
            </a:r>
            <a:r>
              <a:rPr lang="cs-CZ" sz="2000" dirty="0">
                <a:latin typeface="Arial" panose="020B0604020202020204" pitchFamily="34" charset="0"/>
                <a:ea typeface="Times New Roman"/>
                <a:cs typeface="Arial" panose="020B0604020202020204" pitchFamily="34" charset="0"/>
              </a:rPr>
              <a:t> </a:t>
            </a:r>
            <a:r>
              <a:rPr lang="cs-CZ" sz="2000" b="1" dirty="0">
                <a:latin typeface="Arial" panose="020B0604020202020204" pitchFamily="34" charset="0"/>
                <a:ea typeface="Times New Roman"/>
                <a:cs typeface="Arial" panose="020B0604020202020204" pitchFamily="34" charset="0"/>
              </a:rPr>
              <a:t>žádný/žádná/žádné</a:t>
            </a:r>
            <a:r>
              <a:rPr lang="ru-RU" sz="2000" dirty="0">
                <a:latin typeface="Arial" panose="020B0604020202020204" pitchFamily="34" charset="0"/>
                <a:ea typeface="Times New Roman"/>
                <a:cs typeface="Arial" panose="020B0604020202020204" pitchFamily="34" charset="0"/>
              </a:rPr>
              <a:t>, </a:t>
            </a:r>
            <a:r>
              <a:rPr lang="ru-RU" sz="2000" u="sng" dirty="0">
                <a:latin typeface="Arial" panose="020B0604020202020204" pitchFamily="34" charset="0"/>
                <a:ea typeface="Times New Roman"/>
                <a:cs typeface="Arial" panose="020B0604020202020204" pitchFamily="34" charset="0"/>
              </a:rPr>
              <a:t>способного замещать как предмет, так и его признак</a:t>
            </a:r>
            <a:r>
              <a:rPr lang="ru-RU" sz="2000" dirty="0">
                <a:latin typeface="Arial" panose="020B0604020202020204" pitchFamily="34" charset="0"/>
                <a:ea typeface="Times New Roman"/>
                <a:cs typeface="Arial" panose="020B0604020202020204" pitchFamily="34" charset="0"/>
              </a:rPr>
              <a:t>. Оно склоняется по типу </a:t>
            </a:r>
            <a:r>
              <a:rPr lang="cs-CZ" sz="2000" i="1" dirty="0">
                <a:latin typeface="Arial" panose="020B0604020202020204" pitchFamily="34" charset="0"/>
                <a:ea typeface="Times New Roman"/>
                <a:cs typeface="Arial" panose="020B0604020202020204" pitchFamily="34" charset="0"/>
              </a:rPr>
              <a:t>mladý </a:t>
            </a:r>
            <a:r>
              <a:rPr lang="ru-RU" sz="2000" dirty="0">
                <a:latin typeface="Arial" panose="020B0604020202020204" pitchFamily="34" charset="0"/>
                <a:ea typeface="Times New Roman"/>
                <a:cs typeface="Arial" panose="020B0604020202020204" pitchFamily="34" charset="0"/>
              </a:rPr>
              <a:t>и </a:t>
            </a:r>
            <a:r>
              <a:rPr lang="ru-RU" sz="2000" u="sng" dirty="0">
                <a:latin typeface="Arial" panose="020B0604020202020204" pitchFamily="34" charset="0"/>
                <a:ea typeface="Times New Roman"/>
                <a:cs typeface="Arial" panose="020B0604020202020204" pitchFamily="34" charset="0"/>
              </a:rPr>
              <a:t>не имеет прямого местоименного эквивалента в РЯ.</a:t>
            </a:r>
            <a:endParaRPr lang="de-DE" sz="2000" u="sng" dirty="0">
              <a:latin typeface="Arial" panose="020B0604020202020204" pitchFamily="34" charset="0"/>
              <a:ea typeface="Times New Roman"/>
              <a:cs typeface="Arial" panose="020B0604020202020204" pitchFamily="34" charset="0"/>
            </a:endParaRPr>
          </a:p>
          <a:p>
            <a:pPr indent="449580" algn="just"/>
            <a:r>
              <a:rPr lang="ru-RU" sz="2000" i="1" dirty="0">
                <a:latin typeface="Arial" panose="020B0604020202020204" pitchFamily="34" charset="0"/>
                <a:ea typeface="Times New Roman"/>
                <a:cs typeface="Arial" panose="020B0604020202020204" pitchFamily="34" charset="0"/>
              </a:rPr>
              <a:t>Никто из них не пришел. У меня нет никаких денег.</a:t>
            </a:r>
            <a:endParaRPr lang="de-DE" sz="2000" i="1" dirty="0">
              <a:latin typeface="Arial" panose="020B0604020202020204" pitchFamily="34" charset="0"/>
              <a:ea typeface="Times New Roman"/>
              <a:cs typeface="Arial" panose="020B0604020202020204" pitchFamily="34" charset="0"/>
            </a:endParaRPr>
          </a:p>
          <a:p>
            <a:pPr indent="449580" algn="just"/>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marL="285750" indent="-285750" algn="jus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Русские отрицательные местоимения</a:t>
            </a:r>
            <a:r>
              <a:rPr lang="ru-RU" sz="2000" dirty="0">
                <a:latin typeface="Arial" panose="020B0604020202020204" pitchFamily="34" charset="0"/>
                <a:ea typeface="Times New Roman"/>
                <a:cs typeface="Arial" panose="020B0604020202020204" pitchFamily="34" charset="0"/>
              </a:rPr>
              <a:t> состоят из вопросительно-относительных местоимений и аффиксов </a:t>
            </a:r>
            <a:r>
              <a:rPr lang="ru-RU" sz="2000" b="1" dirty="0">
                <a:latin typeface="Arial" panose="020B0604020202020204" pitchFamily="34" charset="0"/>
                <a:ea typeface="Times New Roman"/>
                <a:cs typeface="Arial" panose="020B0604020202020204" pitchFamily="34" charset="0"/>
              </a:rPr>
              <a:t>НИ-, НЕ-.</a:t>
            </a:r>
            <a:endParaRPr lang="de-DE" sz="2000" dirty="0">
              <a:latin typeface="Arial" panose="020B0604020202020204" pitchFamily="34" charset="0"/>
              <a:ea typeface="Times New Roman"/>
              <a:cs typeface="Arial" panose="020B0604020202020204" pitchFamily="34" charset="0"/>
            </a:endParaRPr>
          </a:p>
          <a:p>
            <a:pPr algn="just"/>
            <a:r>
              <a:rPr lang="ru-RU" sz="2000" dirty="0">
                <a:latin typeface="Arial" panose="020B0604020202020204" pitchFamily="34" charset="0"/>
                <a:ea typeface="Times New Roman"/>
                <a:cs typeface="Arial" panose="020B0604020202020204" pitchFamily="34" charset="0"/>
              </a:rPr>
              <a:t>	 </a:t>
            </a:r>
            <a:endParaRPr lang="de-DE" sz="2000" dirty="0">
              <a:latin typeface="Arial" panose="020B0604020202020204" pitchFamily="34" charset="0"/>
              <a:ea typeface="Times New Roman"/>
              <a:cs typeface="Arial" panose="020B0604020202020204" pitchFamily="34" charset="0"/>
            </a:endParaRPr>
          </a:p>
          <a:p>
            <a:pPr marL="285750" indent="-285750" algn="just">
              <a:buFont typeface="Wingdings" panose="05000000000000000000" pitchFamily="2" charset="2"/>
              <a:buChar char="Ø"/>
            </a:pPr>
            <a:r>
              <a:rPr lang="ru-RU" sz="2000" b="1" dirty="0">
                <a:latin typeface="Arial" panose="020B0604020202020204" pitchFamily="34" charset="0"/>
                <a:ea typeface="Times New Roman"/>
                <a:cs typeface="Arial" panose="020B0604020202020204" pitchFamily="34" charset="0"/>
              </a:rPr>
              <a:t>Русские отрицательные местоимения типа </a:t>
            </a:r>
            <a:r>
              <a:rPr lang="ru-RU" sz="2000" b="1" u="sng" dirty="0">
                <a:latin typeface="Arial" panose="020B0604020202020204" pitchFamily="34" charset="0"/>
                <a:ea typeface="Times New Roman"/>
                <a:cs typeface="Arial" panose="020B0604020202020204" pitchFamily="34" charset="0"/>
              </a:rPr>
              <a:t>некого</a:t>
            </a:r>
            <a:r>
              <a:rPr lang="ru-RU" sz="2000" b="1" dirty="0">
                <a:latin typeface="Arial" panose="020B0604020202020204" pitchFamily="34" charset="0"/>
                <a:ea typeface="Times New Roman"/>
                <a:cs typeface="Arial" panose="020B0604020202020204" pitchFamily="34" charset="0"/>
              </a:rPr>
              <a:t> соответствуют чешской конструкции, включающей вспомогательный глагол или глагол иметь.</a:t>
            </a:r>
            <a:r>
              <a:rPr lang="ru-RU" sz="2000" dirty="0">
                <a:latin typeface="Arial" panose="020B0604020202020204" pitchFamily="34" charset="0"/>
                <a:ea typeface="Times New Roman"/>
                <a:cs typeface="Arial" panose="020B0604020202020204" pitchFamily="34" charset="0"/>
              </a:rPr>
              <a:t> Например: </a:t>
            </a:r>
            <a:r>
              <a:rPr lang="ru-RU" sz="2000" i="1" dirty="0">
                <a:latin typeface="Arial" panose="020B0604020202020204" pitchFamily="34" charset="0"/>
                <a:ea typeface="Times New Roman"/>
                <a:cs typeface="Arial" panose="020B0604020202020204" pitchFamily="34" charset="0"/>
              </a:rPr>
              <a:t>Нечего бояться</a:t>
            </a:r>
            <a:r>
              <a:rPr lang="ru-RU" sz="2000" dirty="0">
                <a:latin typeface="Arial" panose="020B0604020202020204" pitchFamily="34" charset="0"/>
                <a:ea typeface="Times New Roman"/>
                <a:cs typeface="Arial" panose="020B0604020202020204" pitchFamily="34" charset="0"/>
              </a:rPr>
              <a:t>. = </a:t>
            </a:r>
            <a:r>
              <a:rPr lang="ru-RU" sz="2000" i="1" dirty="0" err="1">
                <a:latin typeface="Arial" panose="020B0604020202020204" pitchFamily="34" charset="0"/>
                <a:ea typeface="Times New Roman"/>
                <a:cs typeface="Arial" panose="020B0604020202020204" pitchFamily="34" charset="0"/>
              </a:rPr>
              <a:t>Není</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se</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čeho</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bát</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Нам нечего бояться. = </a:t>
            </a:r>
            <a:r>
              <a:rPr lang="cs-CZ" sz="2000" i="1" dirty="0">
                <a:latin typeface="Arial" panose="020B0604020202020204" pitchFamily="34" charset="0"/>
                <a:ea typeface="Times New Roman"/>
                <a:cs typeface="Arial" panose="020B0604020202020204" pitchFamily="34" charset="0"/>
              </a:rPr>
              <a:t>Nemáme se čeho bát.</a:t>
            </a:r>
            <a:endParaRPr lang="ru-RU" sz="2000" i="1" dirty="0">
              <a:latin typeface="Arial" panose="020B0604020202020204" pitchFamily="34" charset="0"/>
              <a:ea typeface="Times New Roman"/>
              <a:cs typeface="Arial" panose="020B0604020202020204" pitchFamily="34" charset="0"/>
            </a:endParaRPr>
          </a:p>
          <a:p>
            <a:pPr algn="just"/>
            <a:endParaRPr lang="ru-RU" sz="2000" dirty="0">
              <a:latin typeface="Arial" panose="020B0604020202020204" pitchFamily="34" charset="0"/>
              <a:ea typeface="Times New Roman"/>
              <a:cs typeface="Arial" panose="020B0604020202020204" pitchFamily="34" charset="0"/>
            </a:endParaRPr>
          </a:p>
          <a:p>
            <a:pPr marL="342900" indent="-342900" algn="just">
              <a:buFont typeface="Wingdings" panose="05000000000000000000" pitchFamily="2" charset="2"/>
              <a:buChar char="Ø"/>
            </a:pPr>
            <a:r>
              <a:rPr lang="ru-RU" sz="2000" dirty="0">
                <a:latin typeface="Arial" panose="020B0604020202020204" pitchFamily="34" charset="0"/>
                <a:ea typeface="Times New Roman"/>
                <a:cs typeface="Arial" panose="020B0604020202020204" pitchFamily="34" charset="0"/>
              </a:rPr>
              <a:t>Отрицательные местоимения типа </a:t>
            </a:r>
            <a:r>
              <a:rPr lang="ru-RU" sz="2000" b="1" dirty="0">
                <a:latin typeface="Arial" panose="020B0604020202020204" pitchFamily="34" charset="0"/>
                <a:ea typeface="Times New Roman"/>
                <a:cs typeface="Arial" panose="020B0604020202020204" pitchFamily="34" charset="0"/>
              </a:rPr>
              <a:t>некого</a:t>
            </a:r>
            <a:r>
              <a:rPr lang="ru-RU" sz="2000" dirty="0">
                <a:latin typeface="Arial" panose="020B0604020202020204" pitchFamily="34" charset="0"/>
                <a:ea typeface="Times New Roman"/>
                <a:cs typeface="Arial" panose="020B0604020202020204" pitchFamily="34" charset="0"/>
              </a:rPr>
              <a:t> не имеют </a:t>
            </a:r>
            <a:r>
              <a:rPr lang="ru-RU" sz="2000" dirty="0" err="1">
                <a:latin typeface="Arial" panose="020B0604020202020204" pitchFamily="34" charset="0"/>
                <a:ea typeface="Times New Roman"/>
                <a:cs typeface="Arial" panose="020B0604020202020204" pitchFamily="34" charset="0"/>
              </a:rPr>
              <a:t>им.п</a:t>
            </a:r>
            <a:r>
              <a:rPr lang="ru-RU" sz="2000" dirty="0">
                <a:latin typeface="Arial" panose="020B0604020202020204" pitchFamily="34" charset="0"/>
                <a:ea typeface="Times New Roman"/>
                <a:cs typeface="Arial" panose="020B0604020202020204" pitchFamily="34" charset="0"/>
              </a:rPr>
              <a:t>. (форма </a:t>
            </a:r>
            <a:r>
              <a:rPr lang="ru-RU" sz="2000" b="1" dirty="0">
                <a:latin typeface="Arial" panose="020B0604020202020204" pitchFamily="34" charset="0"/>
                <a:ea typeface="Times New Roman"/>
                <a:cs typeface="Arial" panose="020B0604020202020204" pitchFamily="34" charset="0"/>
              </a:rPr>
              <a:t>некто/нечто</a:t>
            </a:r>
            <a:r>
              <a:rPr lang="ru-RU" sz="2000" dirty="0">
                <a:latin typeface="Arial" panose="020B0604020202020204" pitchFamily="34" charset="0"/>
                <a:ea typeface="Times New Roman"/>
                <a:cs typeface="Arial" panose="020B0604020202020204" pitchFamily="34" charset="0"/>
              </a:rPr>
              <a:t> представляет из себя неопределенное несклоняемое местоимение).</a:t>
            </a:r>
            <a:endParaRPr lang="de-DE" sz="2000" dirty="0">
              <a:latin typeface="Arial" panose="020B0604020202020204" pitchFamily="34" charset="0"/>
              <a:ea typeface="Times New Roman"/>
              <a:cs typeface="Arial" panose="020B0604020202020204" pitchFamily="34" charset="0"/>
            </a:endParaRPr>
          </a:p>
          <a:p>
            <a:pPr algn="just"/>
            <a:r>
              <a:rPr lang="ru-RU" dirty="0">
                <a:latin typeface="Times New Roman"/>
                <a:ea typeface="Times New Roman"/>
              </a:rPr>
              <a:t>	</a:t>
            </a:r>
            <a:endParaRPr lang="de-DE" dirty="0">
              <a:latin typeface="Times New Roman"/>
              <a:ea typeface="Times New Roman"/>
            </a:endParaRPr>
          </a:p>
        </p:txBody>
      </p:sp>
    </p:spTree>
    <p:extLst>
      <p:ext uri="{BB962C8B-B14F-4D97-AF65-F5344CB8AC3E}">
        <p14:creationId xmlns:p14="http://schemas.microsoft.com/office/powerpoint/2010/main" val="3751187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C2F39790-98D8-40E5-8328-5A4F16D0708D}"/>
              </a:ext>
            </a:extLst>
          </p:cNvPr>
          <p:cNvSpPr/>
          <p:nvPr/>
        </p:nvSpPr>
        <p:spPr>
          <a:xfrm>
            <a:off x="420415" y="607985"/>
            <a:ext cx="11387958" cy="5324535"/>
          </a:xfrm>
          <a:prstGeom prst="rect">
            <a:avLst/>
          </a:prstGeom>
        </p:spPr>
        <p:txBody>
          <a:bodyPr wrap="square">
            <a:spAutoFit/>
          </a:bodyPr>
          <a:lstStyle/>
          <a:p>
            <a:r>
              <a:rPr lang="ru-RU" sz="2000" dirty="0" err="1">
                <a:latin typeface="Arial" panose="020B0604020202020204" pitchFamily="34" charset="0"/>
                <a:cs typeface="Arial" panose="020B0604020202020204" pitchFamily="34" charset="0"/>
              </a:rPr>
              <a:t>Местоименность</a:t>
            </a:r>
            <a:r>
              <a:rPr lang="ru-RU" sz="2000" dirty="0">
                <a:latin typeface="Arial" panose="020B0604020202020204" pitchFamily="34" charset="0"/>
                <a:cs typeface="Arial" panose="020B0604020202020204" pitchFamily="34" charset="0"/>
              </a:rPr>
              <a:t>, как рамочное значение предопределяет и </a:t>
            </a:r>
            <a:r>
              <a:rPr lang="ru-RU" sz="2000" b="1" dirty="0" err="1">
                <a:latin typeface="Arial" panose="020B0604020202020204" pitchFamily="34" charset="0"/>
                <a:cs typeface="Arial" panose="020B0604020202020204" pitchFamily="34" charset="0"/>
              </a:rPr>
              <a:t>субституирует</a:t>
            </a:r>
            <a:r>
              <a:rPr lang="ru-RU" sz="2000" b="1" dirty="0">
                <a:latin typeface="Arial" panose="020B0604020202020204" pitchFamily="34" charset="0"/>
                <a:cs typeface="Arial" panose="020B0604020202020204" pitchFamily="34" charset="0"/>
              </a:rPr>
              <a:t> характер той или иной части речи</a:t>
            </a:r>
            <a:r>
              <a:rPr lang="ru-RU" sz="2000" dirty="0">
                <a:latin typeface="Arial" panose="020B0604020202020204" pitchFamily="34" charset="0"/>
                <a:cs typeface="Arial" panose="020B0604020202020204" pitchFamily="34" charset="0"/>
              </a:rPr>
              <a:t>, выступая в виде:</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местоимений </a:t>
            </a:r>
            <a:r>
              <a:rPr lang="ru-RU" sz="2000" b="1" dirty="0">
                <a:solidFill>
                  <a:srgbClr val="00B050"/>
                </a:solidFill>
                <a:latin typeface="Arial" panose="020B0604020202020204" pitchFamily="34" charset="0"/>
                <a:cs typeface="Arial" panose="020B0604020202020204" pitchFamily="34" charset="0"/>
              </a:rPr>
              <a:t>субстантивных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он, что</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ru-RU" sz="2000" b="1" dirty="0">
                <a:solidFill>
                  <a:srgbClr val="00B050"/>
                </a:solidFill>
                <a:latin typeface="Arial" panose="020B0604020202020204" pitchFamily="34" charset="0"/>
                <a:cs typeface="Arial" panose="020B0604020202020204" pitchFamily="34" charset="0"/>
              </a:rPr>
              <a:t>адъективных</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чей, твой</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ru-RU" sz="2000" b="1" dirty="0">
                <a:solidFill>
                  <a:srgbClr val="00B050"/>
                </a:solidFill>
                <a:latin typeface="Arial" panose="020B0604020202020204" pitchFamily="34" charset="0"/>
                <a:cs typeface="Arial" panose="020B0604020202020204" pitchFamily="34" charset="0"/>
              </a:rPr>
              <a:t>адвербиальных</a:t>
            </a:r>
            <a:r>
              <a:rPr lang="ru-RU" sz="2000" dirty="0">
                <a:solidFill>
                  <a:srgbClr val="00B050"/>
                </a:solidFill>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там, когда</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ru-RU" sz="2000" b="1" dirty="0">
                <a:solidFill>
                  <a:srgbClr val="00B050"/>
                </a:solidFill>
                <a:latin typeface="Arial" panose="020B0604020202020204" pitchFamily="34" charset="0"/>
                <a:cs typeface="Arial" panose="020B0604020202020204" pitchFamily="34" charset="0"/>
              </a:rPr>
              <a:t>количественных</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несколько, сколько</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Отсутствуют лишь вербальные местоимения, их функцию исполняют сочетания глаголов абстрактного, общего значения (</a:t>
            </a:r>
            <a:r>
              <a:rPr lang="ru-RU" sz="2000" dirty="0" err="1">
                <a:latin typeface="Arial" panose="020B0604020202020204" pitchFamily="34" charset="0"/>
                <a:cs typeface="Arial" panose="020B0604020202020204" pitchFamily="34" charset="0"/>
              </a:rPr>
              <a:t>десемантизированных</a:t>
            </a:r>
            <a:r>
              <a:rPr lang="ru-RU" sz="2000" dirty="0">
                <a:latin typeface="Arial" panose="020B0604020202020204" pitchFamily="34" charset="0"/>
                <a:cs typeface="Arial" panose="020B0604020202020204" pitchFamily="34" charset="0"/>
              </a:rPr>
              <a:t>, обозначающих </a:t>
            </a:r>
            <a:r>
              <a:rPr lang="ru-RU" sz="2000" dirty="0" err="1">
                <a:latin typeface="Arial" panose="020B0604020202020204" pitchFamily="34" charset="0"/>
                <a:cs typeface="Arial" panose="020B0604020202020204" pitchFamily="34" charset="0"/>
              </a:rPr>
              <a:t>процессуальность</a:t>
            </a:r>
            <a:r>
              <a:rPr lang="ru-RU" sz="2000" dirty="0">
                <a:latin typeface="Arial" panose="020B0604020202020204" pitchFamily="34" charset="0"/>
                <a:cs typeface="Arial" panose="020B0604020202020204" pitchFamily="34" charset="0"/>
              </a:rPr>
              <a:t>) с местоимениями (</a:t>
            </a:r>
            <a:r>
              <a:rPr lang="ru-RU" sz="2000" i="1" dirty="0">
                <a:latin typeface="Arial" panose="020B0604020202020204" pitchFamily="34" charset="0"/>
                <a:cs typeface="Arial" panose="020B0604020202020204" pitchFamily="34" charset="0"/>
              </a:rPr>
              <a:t>Что случилось? Ничего не делаю</a:t>
            </a:r>
            <a:r>
              <a:rPr lang="ru-RU" sz="2000"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Это произошло</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b="1" dirty="0">
                <a:solidFill>
                  <a:srgbClr val="0070C0"/>
                </a:solidFill>
                <a:latin typeface="Arial" panose="020B0604020202020204" pitchFamily="34" charset="0"/>
                <a:cs typeface="Arial" panose="020B0604020202020204" pitchFamily="34" charset="0"/>
              </a:rPr>
              <a:t>Синтаксическая роль местоимения таким образом зависит от того, какую часть речи оно замещает.</a:t>
            </a:r>
          </a:p>
          <a:p>
            <a:pPr marL="342900" indent="-342900">
              <a:buFont typeface="Wingdings" panose="05000000000000000000" pitchFamily="2" charset="2"/>
              <a:buChar char="Ø"/>
            </a:pPr>
            <a:endParaRPr lang="ru-RU" sz="20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b="1" dirty="0">
                <a:solidFill>
                  <a:srgbClr val="0070C0"/>
                </a:solidFill>
                <a:latin typeface="Arial" panose="020B0604020202020204" pitchFamily="34" charset="0"/>
                <a:cs typeface="Arial" panose="020B0604020202020204" pitchFamily="34" charset="0"/>
              </a:rPr>
              <a:t>Местоимения часто функционируют как коннекторы, выражают соотношение членов предложения / частей предложения / частей сложного предложения.</a:t>
            </a:r>
          </a:p>
          <a:p>
            <a:r>
              <a:rPr lang="ru-RU" sz="2000" dirty="0">
                <a:latin typeface="Arial" panose="020B0604020202020204" pitchFamily="34" charset="0"/>
                <a:cs typeface="Arial" panose="020B0604020202020204" pitchFamily="34" charset="0"/>
              </a:rPr>
              <a:t>Напр.: </a:t>
            </a:r>
            <a:r>
              <a:rPr lang="ru-RU" sz="2000" i="1" dirty="0">
                <a:latin typeface="Arial" panose="020B0604020202020204" pitchFamily="34" charset="0"/>
                <a:cs typeface="Arial" panose="020B0604020202020204" pitchFamily="34" charset="0"/>
              </a:rPr>
              <a:t>…тот, кто…</a:t>
            </a:r>
          </a:p>
        </p:txBody>
      </p:sp>
    </p:spTree>
    <p:extLst>
      <p:ext uri="{BB962C8B-B14F-4D97-AF65-F5344CB8AC3E}">
        <p14:creationId xmlns:p14="http://schemas.microsoft.com/office/powerpoint/2010/main" val="997255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83475" y="374869"/>
            <a:ext cx="11392500" cy="5632311"/>
          </a:xfrm>
          <a:prstGeom prst="rect">
            <a:avLst/>
          </a:prstGeom>
        </p:spPr>
        <p:txBody>
          <a:bodyPr wrap="square">
            <a:spAutoFit/>
          </a:bodyPr>
          <a:lstStyle/>
          <a:p>
            <a:pPr marL="285750" indent="-285750">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Склонение </a:t>
            </a:r>
            <a:r>
              <a:rPr lang="ru-RU" sz="2000" u="sng" dirty="0">
                <a:solidFill>
                  <a:prstClr val="black"/>
                </a:solidFill>
                <a:latin typeface="Arial" panose="020B0604020202020204" pitchFamily="34" charset="0"/>
                <a:ea typeface="Times New Roman"/>
                <a:cs typeface="Arial" panose="020B0604020202020204" pitchFamily="34" charset="0"/>
              </a:rPr>
              <a:t>отрицательных</a:t>
            </a:r>
            <a:r>
              <a:rPr lang="ru-RU" sz="2000" dirty="0">
                <a:solidFill>
                  <a:prstClr val="black"/>
                </a:solidFill>
                <a:latin typeface="Arial" panose="020B0604020202020204" pitchFamily="34" charset="0"/>
                <a:ea typeface="Times New Roman"/>
                <a:cs typeface="Arial" panose="020B0604020202020204" pitchFamily="34" charset="0"/>
              </a:rPr>
              <a:t> местоимений </a:t>
            </a:r>
            <a:r>
              <a:rPr lang="ru-RU" sz="2000" b="1" i="1" dirty="0" err="1">
                <a:solidFill>
                  <a:prstClr val="black"/>
                </a:solidFill>
                <a:latin typeface="Arial" panose="020B0604020202020204" pitchFamily="34" charset="0"/>
                <a:ea typeface="Times New Roman"/>
                <a:cs typeface="Arial" panose="020B0604020202020204" pitchFamily="34" charset="0"/>
              </a:rPr>
              <a:t>nikdo</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b="1" i="1" dirty="0" err="1">
                <a:solidFill>
                  <a:prstClr val="black"/>
                </a:solidFill>
                <a:latin typeface="Arial" panose="020B0604020202020204" pitchFamily="34" charset="0"/>
                <a:ea typeface="Times New Roman"/>
                <a:cs typeface="Arial" panose="020B0604020202020204" pitchFamily="34" charset="0"/>
              </a:rPr>
              <a:t>nic</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b="1" i="1" dirty="0" err="1">
                <a:solidFill>
                  <a:prstClr val="black"/>
                </a:solidFill>
                <a:latin typeface="Arial" panose="020B0604020202020204" pitchFamily="34" charset="0"/>
                <a:ea typeface="Times New Roman"/>
                <a:cs typeface="Arial" panose="020B0604020202020204" pitchFamily="34" charset="0"/>
              </a:rPr>
              <a:t>nijaký</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b="1" i="1" dirty="0" err="1">
                <a:solidFill>
                  <a:prstClr val="black"/>
                </a:solidFill>
                <a:latin typeface="Arial" panose="020B0604020202020204" pitchFamily="34" charset="0"/>
                <a:ea typeface="Times New Roman"/>
                <a:cs typeface="Arial" panose="020B0604020202020204" pitchFamily="34" charset="0"/>
              </a:rPr>
              <a:t>ničí</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dirty="0">
                <a:solidFill>
                  <a:prstClr val="black"/>
                </a:solidFill>
                <a:latin typeface="Arial" panose="020B0604020202020204" pitchFamily="34" charset="0"/>
                <a:ea typeface="Times New Roman"/>
                <a:cs typeface="Arial" panose="020B0604020202020204" pitchFamily="34" charset="0"/>
              </a:rPr>
              <a:t>х </a:t>
            </a:r>
            <a:r>
              <a:rPr lang="ru-RU" sz="2000" b="1" i="1" dirty="0">
                <a:solidFill>
                  <a:prstClr val="black"/>
                </a:solidFill>
                <a:latin typeface="Arial" panose="020B0604020202020204" pitchFamily="34" charset="0"/>
                <a:ea typeface="Times New Roman"/>
                <a:cs typeface="Arial" panose="020B0604020202020204" pitchFamily="34" charset="0"/>
              </a:rPr>
              <a:t>никто</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b="1" i="1" dirty="0">
                <a:solidFill>
                  <a:prstClr val="black"/>
                </a:solidFill>
                <a:latin typeface="Arial" panose="020B0604020202020204" pitchFamily="34" charset="0"/>
                <a:ea typeface="Times New Roman"/>
                <a:cs typeface="Arial" panose="020B0604020202020204" pitchFamily="34" charset="0"/>
              </a:rPr>
              <a:t>ничто</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b="1" i="1" dirty="0">
                <a:solidFill>
                  <a:prstClr val="black"/>
                </a:solidFill>
                <a:latin typeface="Arial" panose="020B0604020202020204" pitchFamily="34" charset="0"/>
                <a:ea typeface="Times New Roman"/>
                <a:cs typeface="Arial" panose="020B0604020202020204" pitchFamily="34" charset="0"/>
              </a:rPr>
              <a:t>никакой</a:t>
            </a:r>
            <a:r>
              <a:rPr lang="ru-RU" sz="2000" i="1" dirty="0">
                <a:solidFill>
                  <a:prstClr val="black"/>
                </a:solidFill>
                <a:latin typeface="Arial" panose="020B0604020202020204" pitchFamily="34" charset="0"/>
                <a:ea typeface="Times New Roman"/>
                <a:cs typeface="Arial" panose="020B0604020202020204" pitchFamily="34" charset="0"/>
              </a:rPr>
              <a:t>, </a:t>
            </a:r>
            <a:r>
              <a:rPr lang="ru-RU" sz="2000" b="1" i="1" dirty="0">
                <a:solidFill>
                  <a:prstClr val="black"/>
                </a:solidFill>
                <a:latin typeface="Arial" panose="020B0604020202020204" pitchFamily="34" charset="0"/>
                <a:ea typeface="Times New Roman"/>
                <a:cs typeface="Arial" panose="020B0604020202020204" pitchFamily="34" charset="0"/>
              </a:rPr>
              <a:t>ничей</a:t>
            </a:r>
            <a:r>
              <a:rPr lang="ru-RU" sz="2000" dirty="0">
                <a:solidFill>
                  <a:prstClr val="black"/>
                </a:solidFill>
                <a:latin typeface="Arial" panose="020B0604020202020204" pitchFamily="34" charset="0"/>
                <a:ea typeface="Times New Roman"/>
                <a:cs typeface="Arial" panose="020B0604020202020204" pitchFamily="34" charset="0"/>
              </a:rPr>
              <a:t> и т.п. совпадает со склонением соответствующих вопросительно-относительных местоимений. </a:t>
            </a:r>
          </a:p>
          <a:p>
            <a:pPr marL="285750" indent="-285750">
              <a:buFont typeface="Wingdings" panose="05000000000000000000" pitchFamily="2" charset="2"/>
              <a:buChar char="Ø"/>
            </a:pPr>
            <a:endParaRPr lang="ru-RU" sz="2000" dirty="0">
              <a:solidFill>
                <a:prstClr val="black"/>
              </a:solidFill>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Ø"/>
            </a:pPr>
            <a:r>
              <a:rPr lang="ru-RU" sz="2000" dirty="0">
                <a:solidFill>
                  <a:prstClr val="black"/>
                </a:solidFill>
                <a:latin typeface="Arial" panose="020B0604020202020204" pitchFamily="34" charset="0"/>
                <a:ea typeface="Times New Roman"/>
                <a:cs typeface="Arial" panose="020B0604020202020204" pitchFamily="34" charset="0"/>
              </a:rPr>
              <a:t>При употреблении с предлогом в РЯ, </a:t>
            </a:r>
            <a:r>
              <a:rPr lang="ru-RU" sz="2000" u="sng" dirty="0">
                <a:solidFill>
                  <a:srgbClr val="0070C0"/>
                </a:solidFill>
                <a:latin typeface="Arial" panose="020B0604020202020204" pitchFamily="34" charset="0"/>
                <a:ea typeface="Times New Roman"/>
                <a:cs typeface="Arial" panose="020B0604020202020204" pitchFamily="34" charset="0"/>
              </a:rPr>
              <a:t>предлог ставится между частицей и отрицательным местоимением</a:t>
            </a:r>
            <a:r>
              <a:rPr lang="ru-RU" sz="2000"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ea typeface="Times New Roman"/>
              <a:cs typeface="Arial" panose="020B0604020202020204" pitchFamily="34" charset="0"/>
            </a:endParaRPr>
          </a:p>
          <a:p>
            <a:r>
              <a:rPr lang="ru-RU" sz="2000" dirty="0">
                <a:latin typeface="Arial" panose="020B0604020202020204" pitchFamily="34" charset="0"/>
                <a:ea typeface="Times New Roman"/>
                <a:cs typeface="Arial" panose="020B0604020202020204" pitchFamily="34" charset="0"/>
              </a:rPr>
              <a:t> </a:t>
            </a:r>
          </a:p>
          <a:p>
            <a:endParaRPr lang="ru-RU" sz="2000" b="1"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endParaRPr lang="ru-RU" sz="2000" b="1"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Ø"/>
            </a:pPr>
            <a:r>
              <a:rPr lang="ru-RU" sz="2000" b="1" u="sng" dirty="0">
                <a:solidFill>
                  <a:srgbClr val="0070C0"/>
                </a:solidFill>
                <a:latin typeface="Arial" panose="020B0604020202020204" pitchFamily="34" charset="0"/>
                <a:ea typeface="Times New Roman"/>
                <a:cs typeface="Arial" panose="020B0604020202020204" pitchFamily="34" charset="0"/>
              </a:rPr>
              <a:t>Выбор частицы НЕ или НИ зависит от синтаксической конструкции + от смысла</a:t>
            </a:r>
            <a:r>
              <a:rPr lang="ru-RU" sz="2000" b="1" dirty="0">
                <a:solidFill>
                  <a:srgbClr val="0070C0"/>
                </a:solidFill>
                <a:latin typeface="Arial" panose="020B0604020202020204" pitchFamily="34" charset="0"/>
                <a:ea typeface="Times New Roman"/>
                <a:cs typeface="Arial" panose="020B0604020202020204" pitchFamily="34" charset="0"/>
              </a:rPr>
              <a:t>. </a:t>
            </a:r>
            <a:endParaRPr lang="de-DE" sz="2000" dirty="0">
              <a:solidFill>
                <a:srgbClr val="0070C0"/>
              </a:solidFill>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Двусоставное предложение с подлежащим в </a:t>
            </a:r>
            <a:r>
              <a:rPr lang="ru-RU" sz="2000" dirty="0" err="1">
                <a:latin typeface="Arial" panose="020B0604020202020204" pitchFamily="34" charset="0"/>
                <a:ea typeface="Times New Roman"/>
                <a:cs typeface="Arial" panose="020B0604020202020204" pitchFamily="34" charset="0"/>
              </a:rPr>
              <a:t>им.п</a:t>
            </a:r>
            <a:r>
              <a:rPr lang="ru-RU" sz="2000" dirty="0">
                <a:latin typeface="Arial" panose="020B0604020202020204" pitchFamily="34" charset="0"/>
                <a:ea typeface="Times New Roman"/>
                <a:cs typeface="Arial" panose="020B0604020202020204" pitchFamily="34" charset="0"/>
              </a:rPr>
              <a:t>. → частица </a:t>
            </a:r>
            <a:r>
              <a:rPr lang="ru-RU" sz="2000" b="1" dirty="0">
                <a:latin typeface="Arial" panose="020B0604020202020204" pitchFamily="34" charset="0"/>
                <a:ea typeface="Times New Roman"/>
                <a:cs typeface="Arial" panose="020B0604020202020204" pitchFamily="34" charset="0"/>
              </a:rPr>
              <a:t>НИ </a:t>
            </a:r>
            <a:r>
              <a:rPr lang="ru-RU" sz="2000" i="1" dirty="0">
                <a:latin typeface="Arial" panose="020B0604020202020204" pitchFamily="34" charset="0"/>
                <a:ea typeface="Times New Roman"/>
                <a:cs typeface="Arial" panose="020B0604020202020204" pitchFamily="34" charset="0"/>
              </a:rPr>
              <a:t>Я никуда не поеду. </a:t>
            </a:r>
            <a:r>
              <a:rPr lang="ru-RU" sz="2000" dirty="0">
                <a:latin typeface="Arial" panose="020B0604020202020204" pitchFamily="34" charset="0"/>
                <a:ea typeface="Times New Roman"/>
                <a:cs typeface="Arial" panose="020B0604020202020204" pitchFamily="34" charset="0"/>
              </a:rPr>
              <a:t>(действие не состоится, констатация)</a:t>
            </a:r>
            <a:endParaRPr lang="de-DE" sz="2000" dirty="0">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Односоставное предложение с инфинитивом и субъектом в </a:t>
            </a:r>
            <a:r>
              <a:rPr lang="ru-RU" sz="2000" dirty="0" err="1">
                <a:latin typeface="Arial" panose="020B0604020202020204" pitchFamily="34" charset="0"/>
                <a:ea typeface="Times New Roman"/>
                <a:cs typeface="Arial" panose="020B0604020202020204" pitchFamily="34" charset="0"/>
              </a:rPr>
              <a:t>дат.п</a:t>
            </a:r>
            <a:r>
              <a:rPr lang="ru-RU" sz="2000" dirty="0">
                <a:latin typeface="Arial" panose="020B0604020202020204" pitchFamily="34" charset="0"/>
                <a:ea typeface="Times New Roman"/>
                <a:cs typeface="Arial" panose="020B0604020202020204" pitchFamily="34" charset="0"/>
              </a:rPr>
              <a:t> → частица </a:t>
            </a:r>
            <a:r>
              <a:rPr lang="ru-RU" sz="2000" b="1" dirty="0">
                <a:latin typeface="Arial" panose="020B0604020202020204" pitchFamily="34" charset="0"/>
                <a:ea typeface="Times New Roman"/>
                <a:cs typeface="Arial" panose="020B0604020202020204" pitchFamily="34" charset="0"/>
              </a:rPr>
              <a:t>НЕ</a:t>
            </a:r>
            <a:r>
              <a:rPr lang="ru-RU" sz="2000" dirty="0">
                <a:latin typeface="Arial" panose="020B0604020202020204" pitchFamily="34" charset="0"/>
                <a:ea typeface="Times New Roman"/>
                <a:cs typeface="Arial" panose="020B0604020202020204" pitchFamily="34" charset="0"/>
              </a:rPr>
              <a:t>. </a:t>
            </a:r>
          </a:p>
          <a:p>
            <a:r>
              <a:rPr lang="ru-RU" sz="2000" i="1" dirty="0">
                <a:latin typeface="Arial" panose="020B0604020202020204" pitchFamily="34" charset="0"/>
                <a:ea typeface="Times New Roman"/>
                <a:cs typeface="Arial" panose="020B0604020202020204" pitchFamily="34" charset="0"/>
              </a:rPr>
              <a:t>Мне некуда ехать. </a:t>
            </a:r>
            <a:r>
              <a:rPr lang="ru-RU" sz="2000" dirty="0">
                <a:latin typeface="Arial" panose="020B0604020202020204" pitchFamily="34" charset="0"/>
                <a:ea typeface="Times New Roman"/>
                <a:cs typeface="Arial" panose="020B0604020202020204" pitchFamily="34" charset="0"/>
              </a:rPr>
              <a:t>(отсутствие возможности / предпосылок к совершению </a:t>
            </a:r>
            <a:r>
              <a:rPr lang="ru-RU" sz="2000" dirty="0" err="1">
                <a:latin typeface="Arial" panose="020B0604020202020204" pitchFamily="34" charset="0"/>
                <a:ea typeface="Times New Roman"/>
                <a:cs typeface="Arial" panose="020B0604020202020204" pitchFamily="34" charset="0"/>
              </a:rPr>
              <a:t>щдействия</a:t>
            </a:r>
            <a:r>
              <a:rPr lang="ru-RU" sz="2000" dirty="0">
                <a:latin typeface="Arial" panose="020B0604020202020204" pitchFamily="34" charset="0"/>
                <a:ea typeface="Times New Roman"/>
                <a:cs typeface="Arial" panose="020B0604020202020204" pitchFamily="34" charset="0"/>
              </a:rPr>
              <a:t>)</a:t>
            </a:r>
            <a:endParaRPr lang="de-DE" sz="2000" dirty="0">
              <a:latin typeface="Arial" panose="020B0604020202020204" pitchFamily="34" charset="0"/>
              <a:ea typeface="Times New Roman"/>
              <a:cs typeface="Arial" panose="020B0604020202020204" pitchFamily="34" charset="0"/>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283" y="2059058"/>
            <a:ext cx="5985433" cy="2095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2365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1A3B37D-5062-B8C7-48E3-2E6E2EE9E31F}"/>
              </a:ext>
            </a:extLst>
          </p:cNvPr>
          <p:cNvSpPr txBox="1"/>
          <p:nvPr/>
        </p:nvSpPr>
        <p:spPr>
          <a:xfrm>
            <a:off x="436178" y="406705"/>
            <a:ext cx="11419489" cy="594008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Задание №1. НЕ или НИ? Обращайте внимание на ударение!</a:t>
            </a:r>
          </a:p>
          <a:p>
            <a:endParaRPr lang="ru-RU" sz="2000" b="1"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Мне (</a:t>
            </a:r>
            <a:r>
              <a:rPr lang="ru-RU" sz="2000" dirty="0" err="1">
                <a:latin typeface="Arial" panose="020B0604020202020204" pitchFamily="34" charset="0"/>
                <a:cs typeface="Arial" panose="020B0604020202020204" pitchFamily="34" charset="0"/>
              </a:rPr>
              <a:t>н_чего</a:t>
            </a:r>
            <a:r>
              <a:rPr lang="ru-RU" sz="2000" dirty="0">
                <a:latin typeface="Arial" panose="020B0604020202020204" pitchFamily="34" charset="0"/>
                <a:cs typeface="Arial" panose="020B0604020202020204" pitchFamily="34" charset="0"/>
              </a:rPr>
              <a:t>) ________ сказать по этому поводу, я (</a:t>
            </a:r>
            <a:r>
              <a:rPr lang="ru-RU" sz="2000" dirty="0" err="1">
                <a:latin typeface="Arial" panose="020B0604020202020204" pitchFamily="34" charset="0"/>
                <a:cs typeface="Arial" panose="020B0604020202020204" pitchFamily="34" charset="0"/>
              </a:rPr>
              <a:t>н_чего</a:t>
            </a:r>
            <a:r>
              <a:rPr lang="ru-RU" sz="2000" dirty="0">
                <a:latin typeface="Arial" panose="020B0604020202020204" pitchFamily="34" charset="0"/>
                <a:cs typeface="Arial" panose="020B0604020202020204" pitchFamily="34" charset="0"/>
              </a:rPr>
              <a:t>) ________ не знаю.</a:t>
            </a:r>
          </a:p>
          <a:p>
            <a:pPr marL="457200" indent="-457200">
              <a:buFont typeface="+mj-lt"/>
              <a:buAutoNum type="arabicPeriod"/>
            </a:pPr>
            <a:r>
              <a:rPr lang="ru-RU" sz="2000" dirty="0">
                <a:latin typeface="Arial" panose="020B0604020202020204" pitchFamily="34" charset="0"/>
                <a:cs typeface="Arial" panose="020B0604020202020204" pitchFamily="34" charset="0"/>
              </a:rPr>
              <a:t>Ему (</a:t>
            </a:r>
            <a:r>
              <a:rPr lang="ru-RU" sz="2000" dirty="0" err="1">
                <a:latin typeface="Arial" panose="020B0604020202020204" pitchFamily="34" charset="0"/>
                <a:cs typeface="Arial" panose="020B0604020202020204" pitchFamily="34" charset="0"/>
              </a:rPr>
              <a:t>н_кого</a:t>
            </a:r>
            <a:r>
              <a:rPr lang="ru-RU" sz="2000" dirty="0">
                <a:latin typeface="Arial" panose="020B0604020202020204" pitchFamily="34" charset="0"/>
                <a:cs typeface="Arial" panose="020B0604020202020204" pitchFamily="34" charset="0"/>
              </a:rPr>
              <a:t>) ________ винить в своих неудачах, кроме самого себя.</a:t>
            </a:r>
          </a:p>
          <a:p>
            <a:pPr marL="457200" indent="-457200">
              <a:buFont typeface="+mj-lt"/>
              <a:buAutoNum type="arabicPeriod"/>
            </a:pPr>
            <a:r>
              <a:rPr lang="ru-RU" sz="2000" dirty="0">
                <a:latin typeface="Arial" panose="020B0604020202020204" pitchFamily="34" charset="0"/>
                <a:cs typeface="Arial" panose="020B0604020202020204" pitchFamily="34" charset="0"/>
              </a:rPr>
              <a:t>Мы (</a:t>
            </a:r>
            <a:r>
              <a:rPr lang="ru-RU" sz="2000" dirty="0" err="1">
                <a:latin typeface="Arial" panose="020B0604020202020204" pitchFamily="34" charset="0"/>
                <a:cs typeface="Arial" panose="020B0604020202020204" pitchFamily="34" charset="0"/>
              </a:rPr>
              <a:t>н_кого</a:t>
            </a:r>
            <a:r>
              <a:rPr lang="ru-RU" sz="2000" dirty="0">
                <a:latin typeface="Arial" panose="020B0604020202020204" pitchFamily="34" charset="0"/>
                <a:cs typeface="Arial" panose="020B0604020202020204" pitchFamily="34" charset="0"/>
              </a:rPr>
              <a:t>) ________ не встретили по дороге в университет.</a:t>
            </a:r>
          </a:p>
          <a:p>
            <a:pPr marL="457200" indent="-457200">
              <a:buFont typeface="+mj-lt"/>
              <a:buAutoNum type="arabicPeriod"/>
            </a:pPr>
            <a:r>
              <a:rPr lang="ru-RU" sz="2000" dirty="0">
                <a:latin typeface="Arial" panose="020B0604020202020204" pitchFamily="34" charset="0"/>
                <a:cs typeface="Arial" panose="020B0604020202020204" pitchFamily="34" charset="0"/>
              </a:rPr>
              <a:t>Вам (н_ к чему) ________ беспокоиться, всё под контролем.</a:t>
            </a:r>
          </a:p>
          <a:p>
            <a:pPr marL="457200" indent="-457200">
              <a:buFont typeface="+mj-lt"/>
              <a:buAutoNum type="arabicPeriod"/>
            </a:pPr>
            <a:r>
              <a:rPr lang="ru-RU" sz="2000" dirty="0">
                <a:latin typeface="Arial" panose="020B0604020202020204" pitchFamily="34" charset="0"/>
                <a:cs typeface="Arial" panose="020B0604020202020204" pitchFamily="34" charset="0"/>
              </a:rPr>
              <a:t>Этот поступок (н_ к чему) ________ хорошему не приведёт.</a:t>
            </a:r>
          </a:p>
          <a:p>
            <a:pPr marL="457200" indent="-457200">
              <a:buFont typeface="+mj-lt"/>
              <a:buAutoNum type="arabicPeriod"/>
            </a:pP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Н_кто</a:t>
            </a:r>
            <a:r>
              <a:rPr lang="ru-RU" sz="2000" dirty="0">
                <a:latin typeface="Arial" panose="020B0604020202020204" pitchFamily="34" charset="0"/>
                <a:cs typeface="Arial" panose="020B0604020202020204" pitchFamily="34" charset="0"/>
              </a:rPr>
              <a:t>) ________ не забыт и (</a:t>
            </a:r>
            <a:r>
              <a:rPr lang="ru-RU" sz="2000" dirty="0" err="1">
                <a:latin typeface="Arial" panose="020B0604020202020204" pitchFamily="34" charset="0"/>
                <a:cs typeface="Arial" panose="020B0604020202020204" pitchFamily="34" charset="0"/>
              </a:rPr>
              <a:t>н_что</a:t>
            </a:r>
            <a:r>
              <a:rPr lang="ru-RU" sz="2000" dirty="0">
                <a:latin typeface="Arial" panose="020B0604020202020204" pitchFamily="34" charset="0"/>
                <a:cs typeface="Arial" panose="020B0604020202020204" pitchFamily="34" charset="0"/>
              </a:rPr>
              <a:t>) ________ не забыто.</a:t>
            </a:r>
          </a:p>
          <a:p>
            <a:pPr marL="457200" indent="-457200">
              <a:buFont typeface="+mj-lt"/>
              <a:buAutoNum type="arabicPeriod"/>
            </a:pPr>
            <a:r>
              <a:rPr lang="ru-RU" sz="2000" dirty="0">
                <a:latin typeface="Arial" panose="020B0604020202020204" pitchFamily="34" charset="0"/>
                <a:cs typeface="Arial" panose="020B0604020202020204" pitchFamily="34" charset="0"/>
              </a:rPr>
              <a:t>Им (н_ у кого) ________ было просить помощи в чужом городе.</a:t>
            </a:r>
          </a:p>
          <a:p>
            <a:pPr marL="457200" indent="-457200">
              <a:buFont typeface="+mj-lt"/>
              <a:buAutoNum type="arabicPeriod"/>
            </a:pPr>
            <a:r>
              <a:rPr lang="ru-RU" sz="2000" dirty="0">
                <a:latin typeface="Arial" panose="020B0604020202020204" pitchFamily="34" charset="0"/>
                <a:cs typeface="Arial" panose="020B0604020202020204" pitchFamily="34" charset="0"/>
              </a:rPr>
              <a:t>Она (н_ перед чем) ________ не остановится, чтобы достичь своей цели.</a:t>
            </a:r>
          </a:p>
          <a:p>
            <a:pPr marL="457200" indent="-457200">
              <a:buFont typeface="+mj-lt"/>
              <a:buAutoNum type="arabicPeriod"/>
            </a:pPr>
            <a:r>
              <a:rPr lang="ru-RU" sz="2000" dirty="0">
                <a:latin typeface="Arial" panose="020B0604020202020204" pitchFamily="34" charset="0"/>
                <a:cs typeface="Arial" panose="020B0604020202020204" pitchFamily="34" charset="0"/>
              </a:rPr>
              <a:t>В этом лесу (</a:t>
            </a:r>
            <a:r>
              <a:rPr lang="ru-RU" sz="2000" dirty="0" err="1">
                <a:latin typeface="Arial" panose="020B0604020202020204" pitchFamily="34" charset="0"/>
                <a:cs typeface="Arial" panose="020B0604020202020204" pitchFamily="34" charset="0"/>
              </a:rPr>
              <a:t>н_каких</a:t>
            </a:r>
            <a:r>
              <a:rPr lang="ru-RU" sz="2000" dirty="0">
                <a:latin typeface="Arial" panose="020B0604020202020204" pitchFamily="34" charset="0"/>
                <a:cs typeface="Arial" panose="020B0604020202020204" pitchFamily="34" charset="0"/>
              </a:rPr>
              <a:t>) ________ зверей нет, бояться (</a:t>
            </a:r>
            <a:r>
              <a:rPr lang="ru-RU" sz="2000" dirty="0" err="1">
                <a:latin typeface="Arial" panose="020B0604020202020204" pitchFamily="34" charset="0"/>
                <a:cs typeface="Arial" panose="020B0604020202020204" pitchFamily="34" charset="0"/>
              </a:rPr>
              <a:t>н_чего</a:t>
            </a:r>
            <a:r>
              <a:rPr lang="ru-RU" sz="2000" dirty="0">
                <a:latin typeface="Arial" panose="020B0604020202020204" pitchFamily="34" charset="0"/>
                <a:cs typeface="Arial" panose="020B0604020202020204" pitchFamily="34" charset="0"/>
              </a:rPr>
              <a:t>) ________.</a:t>
            </a:r>
          </a:p>
          <a:p>
            <a:pPr marL="457200" indent="-457200">
              <a:buFont typeface="+mj-lt"/>
              <a:buAutoNum type="arabicPeriod"/>
            </a:pPr>
            <a:r>
              <a:rPr lang="ru-RU" sz="2000" dirty="0">
                <a:latin typeface="Arial" panose="020B0604020202020204" pitchFamily="34" charset="0"/>
                <a:cs typeface="Arial" panose="020B0604020202020204" pitchFamily="34" charset="0"/>
              </a:rPr>
              <a:t>Мне (н_ о чем) ________ с тобой спорить, мы (н_ о чем) ________ не договоримся.</a:t>
            </a:r>
          </a:p>
          <a:p>
            <a:pPr marL="457200" indent="-457200">
              <a:buFont typeface="+mj-lt"/>
              <a:buAutoNum type="arabicPeriod"/>
            </a:pP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Н_какая</a:t>
            </a:r>
            <a:r>
              <a:rPr lang="ru-RU" sz="2000" dirty="0">
                <a:latin typeface="Arial" panose="020B0604020202020204" pitchFamily="34" charset="0"/>
                <a:cs typeface="Arial" panose="020B0604020202020204" pitchFamily="34" charset="0"/>
              </a:rPr>
              <a:t>) ________ работа его не пугала, к сожалению сейчас делать было (</a:t>
            </a:r>
            <a:r>
              <a:rPr lang="ru-RU" sz="2000" dirty="0" err="1">
                <a:latin typeface="Arial" panose="020B0604020202020204" pitchFamily="34" charset="0"/>
                <a:cs typeface="Arial" panose="020B0604020202020204" pitchFamily="34" charset="0"/>
              </a:rPr>
              <a:t>н_чего</a:t>
            </a:r>
            <a:r>
              <a:rPr lang="ru-RU" sz="2000" dirty="0">
                <a:latin typeface="Arial" panose="020B0604020202020204" pitchFamily="34" charset="0"/>
                <a:cs typeface="Arial" panose="020B0604020202020204" pitchFamily="34" charset="0"/>
              </a:rPr>
              <a:t>) ________.</a:t>
            </a:r>
          </a:p>
          <a:p>
            <a:pPr marL="457200" indent="-457200">
              <a:buFont typeface="+mj-lt"/>
              <a:buAutoNum type="arabicPeriod"/>
            </a:pP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Н_кем</a:t>
            </a:r>
            <a:r>
              <a:rPr lang="ru-RU" sz="2000" dirty="0">
                <a:latin typeface="Arial" panose="020B0604020202020204" pitchFamily="34" charset="0"/>
                <a:cs typeface="Arial" panose="020B0604020202020204" pitchFamily="34" charset="0"/>
              </a:rPr>
              <a:t>) ________  было заменить этого сотрудника, все были на больничном.</a:t>
            </a:r>
          </a:p>
          <a:p>
            <a:pPr marL="457200" indent="-457200">
              <a:buFont typeface="+mj-lt"/>
              <a:buAutoNum type="arabicPeriod"/>
            </a:pPr>
            <a:r>
              <a:rPr lang="ru-RU" sz="2000" dirty="0">
                <a:latin typeface="Arial" panose="020B0604020202020204" pitchFamily="34" charset="0"/>
                <a:cs typeface="Arial" panose="020B0604020202020204" pitchFamily="34" charset="0"/>
              </a:rPr>
              <a:t>(Н_  во что) ________ не верить — это (н_  для кого) ________ не выход.</a:t>
            </a:r>
          </a:p>
          <a:p>
            <a:pPr marL="457200" indent="-457200">
              <a:buFont typeface="+mj-lt"/>
              <a:buAutoNum type="arabicPeriod"/>
            </a:pPr>
            <a:r>
              <a:rPr lang="ru-RU" sz="2000" dirty="0">
                <a:latin typeface="Arial" panose="020B0604020202020204" pitchFamily="34" charset="0"/>
                <a:cs typeface="Arial" panose="020B0604020202020204" pitchFamily="34" charset="0"/>
              </a:rPr>
              <a:t>Нам (н_ за чем) ________ туда идти, нас там (</a:t>
            </a:r>
            <a:r>
              <a:rPr lang="ru-RU" sz="2000" dirty="0" err="1">
                <a:latin typeface="Arial" panose="020B0604020202020204" pitchFamily="34" charset="0"/>
                <a:cs typeface="Arial" panose="020B0604020202020204" pitchFamily="34" charset="0"/>
              </a:rPr>
              <a:t>н_кто</a:t>
            </a:r>
            <a:r>
              <a:rPr lang="ru-RU" sz="2000" dirty="0">
                <a:latin typeface="Arial" panose="020B0604020202020204" pitchFamily="34" charset="0"/>
                <a:cs typeface="Arial" panose="020B0604020202020204" pitchFamily="34" charset="0"/>
              </a:rPr>
              <a:t>) ________ не ждёт.</a:t>
            </a:r>
          </a:p>
          <a:p>
            <a:pPr marL="457200" indent="-457200">
              <a:buFont typeface="+mj-lt"/>
              <a:buAutoNum type="arabicPeriod"/>
            </a:pPr>
            <a:r>
              <a:rPr lang="ru-RU" sz="2000" dirty="0">
                <a:latin typeface="Arial" panose="020B0604020202020204" pitchFamily="34" charset="0"/>
                <a:cs typeface="Arial" panose="020B0604020202020204" pitchFamily="34" charset="0"/>
              </a:rPr>
              <a:t>(Н_ один) ________ из студентов не смог ответить на вопрос об отрицательных местоимениях.</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5935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90484AD-9FC4-F75A-D690-FFD2F533AFA2}"/>
              </a:ext>
            </a:extLst>
          </p:cNvPr>
          <p:cNvSpPr txBox="1"/>
          <p:nvPr/>
        </p:nvSpPr>
        <p:spPr>
          <a:xfrm>
            <a:off x="491359" y="314486"/>
            <a:ext cx="11209281" cy="594008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Образуйте от вопросительных местоимений в скобках отрицательное местоимение (Внимание, НЕ или НИ?) и используйте его в правильной форме </a:t>
            </a:r>
            <a:r>
              <a:rPr lang="ru-RU" sz="2000" b="1" u="sng" dirty="0">
                <a:latin typeface="Arial" panose="020B0604020202020204" pitchFamily="34" charset="0"/>
                <a:cs typeface="Arial" panose="020B0604020202020204" pitchFamily="34" charset="0"/>
              </a:rPr>
              <a:t>с предлогом</a:t>
            </a:r>
            <a:r>
              <a:rPr lang="ru-RU" sz="2000" b="1" dirty="0">
                <a:latin typeface="Arial" panose="020B0604020202020204" pitchFamily="34" charset="0"/>
                <a:cs typeface="Arial" panose="020B0604020202020204" pitchFamily="34" charset="0"/>
              </a:rPr>
              <a:t>. Для этого вначале определите управление глагола.</a:t>
            </a:r>
          </a:p>
          <a:p>
            <a:endParaRPr lang="ru-RU"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Мне не нужно (кто) ________ заботиться, я живу один.</a:t>
            </a:r>
          </a:p>
          <a:p>
            <a:pPr marL="342900" indent="-342900">
              <a:buFont typeface="+mj-lt"/>
              <a:buAutoNum type="arabicPeriod"/>
            </a:pPr>
            <a:r>
              <a:rPr lang="ru-RU" sz="2000" dirty="0">
                <a:latin typeface="Arial" panose="020B0604020202020204" pitchFamily="34" charset="0"/>
                <a:cs typeface="Arial" panose="020B0604020202020204" pitchFamily="34" charset="0"/>
              </a:rPr>
              <a:t>Ей (кто) ________ было заботиться, поэтому она завела собаку.</a:t>
            </a:r>
          </a:p>
          <a:p>
            <a:pPr marL="342900" indent="-342900">
              <a:buFont typeface="+mj-lt"/>
              <a:buAutoNum type="arabicPeriod"/>
            </a:pPr>
            <a:r>
              <a:rPr lang="ru-RU" sz="2000" dirty="0">
                <a:latin typeface="Arial" panose="020B0604020202020204" pitchFamily="34" charset="0"/>
                <a:cs typeface="Arial" panose="020B0604020202020204" pitchFamily="34" charset="0"/>
              </a:rPr>
              <a:t>Мы (кто) ________ не обсуждали этот секретный план.</a:t>
            </a:r>
          </a:p>
          <a:p>
            <a:pPr marL="342900" indent="-342900">
              <a:buFont typeface="+mj-lt"/>
              <a:buAutoNum type="arabicPeriod"/>
            </a:pPr>
            <a:r>
              <a:rPr lang="ru-RU" sz="2000" dirty="0">
                <a:latin typeface="Arial" panose="020B0604020202020204" pitchFamily="34" charset="0"/>
                <a:cs typeface="Arial" panose="020B0604020202020204" pitchFamily="34" charset="0"/>
              </a:rPr>
              <a:t>Вам (кто) ________ будет посоветоваться, если вы уедете в экспедицию.</a:t>
            </a:r>
          </a:p>
          <a:p>
            <a:pPr marL="342900" indent="-342900">
              <a:buFont typeface="+mj-lt"/>
              <a:buAutoNum type="arabicPeriod"/>
            </a:pPr>
            <a:r>
              <a:rPr lang="ru-RU" sz="2000" dirty="0">
                <a:latin typeface="Arial" panose="020B0604020202020204" pitchFamily="34" charset="0"/>
                <a:cs typeface="Arial" panose="020B0604020202020204" pitchFamily="34" charset="0"/>
              </a:rPr>
              <a:t>Он (кто) ________ не заходил по пути домой.</a:t>
            </a:r>
          </a:p>
          <a:p>
            <a:pPr marL="342900" indent="-342900">
              <a:buFont typeface="+mj-lt"/>
              <a:buAutoNum type="arabicPeriod"/>
            </a:pPr>
            <a:r>
              <a:rPr lang="ru-RU" sz="2000" dirty="0">
                <a:latin typeface="Arial" panose="020B0604020202020204" pitchFamily="34" charset="0"/>
                <a:cs typeface="Arial" panose="020B0604020202020204" pitchFamily="34" charset="0"/>
              </a:rPr>
              <a:t>(Что) ________ не повинный человек пострадал из-за ошибки.</a:t>
            </a:r>
          </a:p>
          <a:p>
            <a:pPr marL="342900" indent="-342900">
              <a:buFont typeface="+mj-lt"/>
              <a:buAutoNum type="arabicPeriod"/>
            </a:pPr>
            <a:r>
              <a:rPr lang="ru-RU" sz="2000" dirty="0">
                <a:latin typeface="Arial" panose="020B0604020202020204" pitchFamily="34" charset="0"/>
                <a:cs typeface="Arial" panose="020B0604020202020204" pitchFamily="34" charset="0"/>
              </a:rPr>
              <a:t>Им (что) ________ было переодеться после дождя.</a:t>
            </a:r>
          </a:p>
          <a:p>
            <a:pPr marL="342900" indent="-342900">
              <a:buFont typeface="+mj-lt"/>
              <a:buAutoNum type="arabicPeriod"/>
            </a:pPr>
            <a:r>
              <a:rPr lang="ru-RU" sz="2000" dirty="0">
                <a:latin typeface="Arial" panose="020B0604020202020204" pitchFamily="34" charset="0"/>
                <a:cs typeface="Arial" panose="020B0604020202020204" pitchFamily="34" charset="0"/>
              </a:rPr>
              <a:t>Она (какой) ________ предлогом не соглашалась на встречу.</a:t>
            </a:r>
          </a:p>
          <a:p>
            <a:pPr marL="342900" indent="-342900">
              <a:buFont typeface="+mj-lt"/>
              <a:buAutoNum type="arabicPeriod"/>
            </a:pPr>
            <a:r>
              <a:rPr lang="ru-RU" sz="2000" dirty="0">
                <a:latin typeface="Arial" panose="020B0604020202020204" pitchFamily="34" charset="0"/>
                <a:cs typeface="Arial" panose="020B0604020202020204" pitchFamily="34" charset="0"/>
              </a:rPr>
              <a:t>(Кто) ________ спросить дорогу, на улице ни души.</a:t>
            </a:r>
          </a:p>
          <a:p>
            <a:pPr marL="342900" indent="-342900">
              <a:buFont typeface="+mj-lt"/>
              <a:buAutoNum type="arabicPeriod"/>
            </a:pPr>
            <a:r>
              <a:rPr lang="ru-RU" sz="2000" dirty="0">
                <a:latin typeface="Arial" panose="020B0604020202020204" pitchFamily="34" charset="0"/>
                <a:cs typeface="Arial" panose="020B0604020202020204" pitchFamily="34" charset="0"/>
              </a:rPr>
              <a:t> Мы (что) ________ не отступим, пока не добьемся правды.</a:t>
            </a:r>
          </a:p>
          <a:p>
            <a:pPr marL="342900" indent="-342900">
              <a:buFont typeface="+mj-lt"/>
              <a:buAutoNum type="arabicPeriod"/>
            </a:pPr>
            <a:r>
              <a:rPr lang="ru-RU" sz="2000" dirty="0">
                <a:latin typeface="Arial" panose="020B0604020202020204" pitchFamily="34" charset="0"/>
                <a:cs typeface="Arial" panose="020B0604020202020204" pitchFamily="34" charset="0"/>
              </a:rPr>
              <a:t> (Что) ________ не годная деталь была отправлена в брак.</a:t>
            </a:r>
          </a:p>
          <a:p>
            <a:pPr marL="342900" indent="-342900">
              <a:buFont typeface="+mj-lt"/>
              <a:buAutoNum type="arabicPeriod"/>
            </a:pPr>
            <a:r>
              <a:rPr lang="ru-RU" sz="2000" dirty="0">
                <a:latin typeface="Arial" panose="020B0604020202020204" pitchFamily="34" charset="0"/>
                <a:cs typeface="Arial" panose="020B0604020202020204" pitchFamily="34" charset="0"/>
              </a:rPr>
              <a:t> Вам (что) ________ меня благодарить, я просто выполнял свою работу.</a:t>
            </a:r>
          </a:p>
          <a:p>
            <a:pPr marL="342900" indent="-342900">
              <a:buFont typeface="+mj-lt"/>
              <a:buAutoNum type="arabicPeriod"/>
            </a:pPr>
            <a:r>
              <a:rPr lang="ru-RU" sz="2000" dirty="0">
                <a:latin typeface="Arial" panose="020B0604020202020204" pitchFamily="34" charset="0"/>
                <a:cs typeface="Arial" panose="020B0604020202020204" pitchFamily="34" charset="0"/>
              </a:rPr>
              <a:t> Он (кто) ________ не зависит в своих решениях.</a:t>
            </a:r>
          </a:p>
          <a:p>
            <a:pPr marL="342900" indent="-342900">
              <a:buFont typeface="+mj-lt"/>
              <a:buAutoNum type="arabicPeriod"/>
            </a:pPr>
            <a:r>
              <a:rPr lang="ru-RU" sz="2000" dirty="0">
                <a:latin typeface="Arial" panose="020B0604020202020204" pitchFamily="34" charset="0"/>
                <a:cs typeface="Arial" panose="020B0604020202020204" pitchFamily="34" charset="0"/>
              </a:rPr>
              <a:t> (Кто) ________ обижаться, ты сам совершил эту ошибку.</a:t>
            </a:r>
          </a:p>
          <a:p>
            <a:pPr marL="342900" indent="-342900">
              <a:buFont typeface="+mj-lt"/>
              <a:buAutoNum type="arabicPeriod"/>
            </a:pPr>
            <a:r>
              <a:rPr lang="ru-RU" sz="2000" dirty="0">
                <a:latin typeface="Arial" panose="020B0604020202020204" pitchFamily="34" charset="0"/>
                <a:cs typeface="Arial" panose="020B0604020202020204" pitchFamily="34" charset="0"/>
              </a:rPr>
              <a:t> (Какой) ________ сокровища в мире я бы не продал этот дом.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5433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B20B6BD-B6FE-613E-FD88-AF572B0F213A}"/>
              </a:ext>
            </a:extLst>
          </p:cNvPr>
          <p:cNvSpPr txBox="1"/>
          <p:nvPr/>
        </p:nvSpPr>
        <p:spPr>
          <a:xfrm>
            <a:off x="357351" y="305068"/>
            <a:ext cx="11477297" cy="6247864"/>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Переведите</a:t>
            </a:r>
          </a:p>
          <a:p>
            <a:pPr algn="just"/>
            <a:r>
              <a:rPr lang="ru-RU" sz="2000" dirty="0">
                <a:latin typeface="Arial" panose="020B0604020202020204" pitchFamily="34" charset="0"/>
                <a:cs typeface="Arial" panose="020B0604020202020204" pitchFamily="34" charset="0"/>
              </a:rPr>
              <a:t>1. Мне не к кому обратиться. 2. Им некого было спросить. 3. Ей не с кем будет поговорить. 4. Ему нечего надеть. 5. Тебе не с кем будет посоветоваться. 6. Вам незачем  извиняться. 7. Нам некуда было сесть. 8. Нам с тобой не о чем говорить. 9. Ей некогда было зайти к нам. 10. Ему не с кем было играть в футбол. 11. Нам негде жить. 12. Тебе нечего читать? 13. Нам неоткуда было об этом узнать.</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Дополните</a:t>
            </a:r>
          </a:p>
          <a:p>
            <a:pPr marL="457200" indent="-457200">
              <a:buFont typeface="+mj-lt"/>
              <a:buAutoNum type="arabicPeriod"/>
            </a:pPr>
            <a:r>
              <a:rPr lang="ru-RU" sz="2000" dirty="0">
                <a:latin typeface="Arial" panose="020B0604020202020204" pitchFamily="34" charset="0"/>
                <a:cs typeface="Arial" panose="020B0604020202020204" pitchFamily="34" charset="0"/>
              </a:rPr>
              <a:t>Я не завтракал, </a:t>
            </a:r>
            <a:r>
              <a:rPr lang="cs-CZ" sz="2000" dirty="0">
                <a:latin typeface="Arial" panose="020B0604020202020204" pitchFamily="34" charset="0"/>
                <a:cs typeface="Arial" panose="020B0604020202020204" pitchFamily="34" charset="0"/>
              </a:rPr>
              <a:t>protože jsem neměl čas.</a:t>
            </a:r>
          </a:p>
          <a:p>
            <a:pPr marL="457200" indent="-457200">
              <a:buFont typeface="+mj-lt"/>
              <a:buAutoNum type="arabicPeriod"/>
            </a:pPr>
            <a:r>
              <a:rPr lang="ru-RU" sz="2000" dirty="0">
                <a:latin typeface="Arial" panose="020B0604020202020204" pitchFamily="34" charset="0"/>
                <a:cs typeface="Arial" panose="020B0604020202020204" pitchFamily="34" charset="0"/>
              </a:rPr>
              <a:t>Она боялась развода, </a:t>
            </a:r>
            <a:r>
              <a:rPr lang="cs-CZ" sz="2000" dirty="0">
                <a:latin typeface="Arial" panose="020B0604020202020204" pitchFamily="34" charset="0"/>
                <a:cs typeface="Arial" panose="020B0604020202020204" pitchFamily="34" charset="0"/>
              </a:rPr>
              <a:t>protože neměla kam jít.</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Он не играл в настольные игры, </a:t>
            </a:r>
            <a:r>
              <a:rPr lang="cs-CZ" sz="2000" dirty="0">
                <a:latin typeface="Arial" panose="020B0604020202020204" pitchFamily="34" charset="0"/>
                <a:cs typeface="Arial" panose="020B0604020202020204" pitchFamily="34" charset="0"/>
              </a:rPr>
              <a:t>protože nebylo s kým hrát.</a:t>
            </a:r>
          </a:p>
          <a:p>
            <a:pPr marL="457200" indent="-457200">
              <a:buFont typeface="+mj-lt"/>
              <a:buAutoNum type="arabicPeriod"/>
            </a:pPr>
            <a:r>
              <a:rPr lang="ru-RU" sz="2000" dirty="0">
                <a:latin typeface="Arial" panose="020B0604020202020204" pitchFamily="34" charset="0"/>
                <a:cs typeface="Arial" panose="020B0604020202020204" pitchFamily="34" charset="0"/>
              </a:rPr>
              <a:t>Они ни на что не жалуются, </a:t>
            </a:r>
            <a:r>
              <a:rPr lang="cs-CZ" sz="2000" dirty="0">
                <a:latin typeface="Arial" panose="020B0604020202020204" pitchFamily="34" charset="0"/>
                <a:cs typeface="Arial" panose="020B0604020202020204" pitchFamily="34" charset="0"/>
              </a:rPr>
              <a:t>protože nemají na co si stěžovat.</a:t>
            </a: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Мы пока еще не купались, </a:t>
            </a:r>
            <a:r>
              <a:rPr lang="cs-CZ" sz="2000" dirty="0">
                <a:latin typeface="Arial" panose="020B0604020202020204" pitchFamily="34" charset="0"/>
                <a:cs typeface="Arial" panose="020B0604020202020204" pitchFamily="34" charset="0"/>
              </a:rPr>
              <a:t>…</a:t>
            </a:r>
          </a:p>
          <a:p>
            <a:pPr marL="457200" indent="-457200">
              <a:buFont typeface="+mj-lt"/>
              <a:buAutoNum type="arabicPeriod"/>
            </a:pPr>
            <a:r>
              <a:rPr lang="ru-RU" sz="2000" dirty="0">
                <a:latin typeface="Arial" panose="020B0604020202020204" pitchFamily="34" charset="0"/>
                <a:cs typeface="Arial" panose="020B0604020202020204" pitchFamily="34" charset="0"/>
              </a:rPr>
              <a:t>Мы не купим новый диван, …</a:t>
            </a:r>
          </a:p>
          <a:p>
            <a:pPr marL="457200" indent="-457200">
              <a:buFont typeface="+mj-lt"/>
              <a:buAutoNum type="arabicPeriod"/>
            </a:pPr>
            <a:r>
              <a:rPr lang="ru-RU" sz="2000" dirty="0">
                <a:latin typeface="Arial" panose="020B0604020202020204" pitchFamily="34" charset="0"/>
                <a:cs typeface="Arial" panose="020B0604020202020204" pitchFamily="34" charset="0"/>
              </a:rPr>
              <a:t>Я не попросил прощения, …</a:t>
            </a:r>
          </a:p>
          <a:p>
            <a:pPr marL="457200" indent="-457200">
              <a:buFont typeface="+mj-lt"/>
              <a:buAutoNum type="arabicPeriod"/>
            </a:pPr>
            <a:r>
              <a:rPr lang="ru-RU" sz="2000" dirty="0">
                <a:latin typeface="Arial" panose="020B0604020202020204" pitchFamily="34" charset="0"/>
                <a:cs typeface="Arial" panose="020B0604020202020204" pitchFamily="34" charset="0"/>
              </a:rPr>
              <a:t>Они не поехали в отпуск, …</a:t>
            </a:r>
          </a:p>
          <a:p>
            <a:pPr marL="457200" indent="-457200">
              <a:buFont typeface="+mj-lt"/>
              <a:buAutoNum type="arabicPeriod"/>
            </a:pPr>
            <a:r>
              <a:rPr lang="ru-RU" sz="2000" dirty="0">
                <a:latin typeface="Arial" panose="020B0604020202020204" pitchFamily="34" charset="0"/>
                <a:cs typeface="Arial" panose="020B0604020202020204" pitchFamily="34" charset="0"/>
              </a:rPr>
              <a:t>Он не обратился за помощью, ….</a:t>
            </a:r>
          </a:p>
          <a:p>
            <a:pPr marL="457200" indent="-457200">
              <a:buFont typeface="+mj-lt"/>
              <a:buAutoNum type="arabicPeriod"/>
            </a:pPr>
            <a:r>
              <a:rPr lang="ru-RU" sz="2000" dirty="0">
                <a:latin typeface="Arial" panose="020B0604020202020204" pitchFamily="34" charset="0"/>
                <a:cs typeface="Arial" panose="020B0604020202020204" pitchFamily="34" charset="0"/>
              </a:rPr>
              <a:t>Я не повесила пальто, …</a:t>
            </a:r>
          </a:p>
          <a:p>
            <a:pPr marL="457200" indent="-457200">
              <a:buFont typeface="+mj-lt"/>
              <a:buAutoNum type="arabicPeriod"/>
            </a:pPr>
            <a:r>
              <a:rPr lang="ru-RU" sz="2000" dirty="0">
                <a:latin typeface="Arial" panose="020B0604020202020204" pitchFamily="34" charset="0"/>
                <a:cs typeface="Arial" panose="020B0604020202020204" pitchFamily="34" charset="0"/>
              </a:rPr>
              <a:t>Мы не подготовились к тесту, …</a:t>
            </a:r>
          </a:p>
          <a:p>
            <a:pPr marL="457200" indent="-457200">
              <a:buFont typeface="+mj-lt"/>
              <a:buAutoNum type="arabicPeriod"/>
            </a:pPr>
            <a:r>
              <a:rPr lang="ru-RU" sz="2000" dirty="0">
                <a:latin typeface="Arial" panose="020B0604020202020204" pitchFamily="34" charset="0"/>
                <a:cs typeface="Arial" panose="020B0604020202020204" pitchFamily="34" charset="0"/>
              </a:rPr>
              <a:t>Она никому не рассказывала о своих проблемах, …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61038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8A0BD28-1A67-6481-4FC0-B430E80923DB}"/>
              </a:ext>
            </a:extLst>
          </p:cNvPr>
          <p:cNvSpPr txBox="1"/>
          <p:nvPr/>
        </p:nvSpPr>
        <p:spPr>
          <a:xfrm>
            <a:off x="375745" y="378372"/>
            <a:ext cx="11437883" cy="5940088"/>
          </a:xfrm>
          <a:prstGeom prst="rect">
            <a:avLst/>
          </a:prstGeom>
          <a:noFill/>
        </p:spPr>
        <p:txBody>
          <a:bodyPr wrap="square" rtlCol="0">
            <a:spAutoFit/>
          </a:bodyPr>
          <a:lstStyle/>
          <a:p>
            <a:pPr algn="just"/>
            <a:r>
              <a:rPr lang="ru-RU" sz="2000" b="1" dirty="0">
                <a:latin typeface="Arial" panose="020B0604020202020204" pitchFamily="34" charset="0"/>
                <a:cs typeface="Arial" panose="020B0604020202020204" pitchFamily="34" charset="0"/>
              </a:rPr>
              <a:t>Переведите:</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Он умирает, никакой врач ему уже не поможет. </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Мы с утра ходили по лесу, но никаких грибов не нашли.</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У меня нет никаких сомнений в его невиновности.</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Вы не имеете на это никакого права, я буду жаловаться!</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Я не знаю что в коробке из под ботинок. Я ничего не знаю ни о каких деньгах!</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Ни в коем случае не помогайте ему, он должен справиться сам.</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Они не говорили нам ни о каких долгах за коммуналку.</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Мы не нуждаемся ни в какой помощи от тебя.</a:t>
            </a:r>
          </a:p>
          <a:p>
            <a:pPr marL="342900" indent="-342900" algn="just">
              <a:buFont typeface="+mj-lt"/>
              <a:buAutoNum type="arabicPeriod"/>
            </a:pPr>
            <a:r>
              <a:rPr lang="ru-RU" sz="2000" dirty="0">
                <a:latin typeface="Arial" panose="020B0604020202020204" pitchFamily="34" charset="0"/>
                <a:cs typeface="Arial" panose="020B0604020202020204" pitchFamily="34" charset="0"/>
              </a:rPr>
              <a:t>Мы не хотим за это никаких денег.</a:t>
            </a:r>
          </a:p>
          <a:p>
            <a:pPr algn="just"/>
            <a:r>
              <a:rPr lang="ru-RU" sz="2000" b="1" dirty="0">
                <a:latin typeface="Arial" panose="020B0604020202020204" pitchFamily="34" charset="0"/>
                <a:cs typeface="Arial" panose="020B0604020202020204" pitchFamily="34" charset="0"/>
              </a:rPr>
              <a:t>Переведите:</a:t>
            </a:r>
          </a:p>
          <a:p>
            <a:pPr algn="just"/>
            <a:r>
              <a:rPr lang="ru-RU" sz="2000" b="1" dirty="0">
                <a:latin typeface="Arial" panose="020B0604020202020204" pitchFamily="34" charset="0"/>
                <a:cs typeface="Arial" panose="020B0604020202020204" pitchFamily="34" charset="0"/>
              </a:rPr>
              <a:t>А. </a:t>
            </a:r>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S kým mluvíš? S nikým nemluvím. Nemám s kým bych o tom promluvil. Ať o tom mluvím s</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kýmkoliv, každý mi dobře rozumí. 2. Co čteš? Teď nic nečtu. Nemám co číst. Ať čtu cokoliv, nemůžu se na nic soustředit. 3. Od koho jsi dostal dopis? Od nikoho jsem žádný dopis nedostal. Nemám, od koho bych dostal dopis. Ať dostanu dopis od kohokoliv, dávám ho do šanonu. 4. O čem se radíte? O ničem. Nemáme se s vámi o čem radit. Ať se s vámi chci poradit o čemkoliv, nikdy na mě nemáte čas. </a:t>
            </a:r>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В. </a:t>
            </a:r>
            <a:r>
              <a:rPr lang="cs-CZ" sz="2000" dirty="0">
                <a:latin typeface="Arial" panose="020B0604020202020204" pitchFamily="34" charset="0"/>
                <a:cs typeface="Arial" panose="020B0604020202020204" pitchFamily="34" charset="0"/>
              </a:rPr>
              <a:t>Co posloucháš?...; Kam jedete na dovolenou?...; Komu pomáháš?...; Co kupujete?...; Kam pospícháš?...; Kdy odpočíváš?...; Na co koukáš?...; Kde bydlíš?...; Čemu závidíš?</a:t>
            </a:r>
          </a:p>
        </p:txBody>
      </p:sp>
    </p:spTree>
    <p:extLst>
      <p:ext uri="{BB962C8B-B14F-4D97-AF65-F5344CB8AC3E}">
        <p14:creationId xmlns:p14="http://schemas.microsoft.com/office/powerpoint/2010/main" val="1618632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5762D4E-04FA-3579-6F1E-3F061C1AF872}"/>
              </a:ext>
            </a:extLst>
          </p:cNvPr>
          <p:cNvSpPr txBox="1"/>
          <p:nvPr/>
        </p:nvSpPr>
        <p:spPr>
          <a:xfrm>
            <a:off x="767255" y="1082566"/>
            <a:ext cx="10541876" cy="4401205"/>
          </a:xfrm>
          <a:prstGeom prst="rect">
            <a:avLst/>
          </a:prstGeom>
          <a:noFill/>
        </p:spPr>
        <p:txBody>
          <a:bodyPr wrap="square" rtlCol="0">
            <a:spAutoFit/>
          </a:bodyPr>
          <a:lstStyle/>
          <a:p>
            <a:pPr algn="just"/>
            <a:r>
              <a:rPr lang="ru-RU" sz="2000" b="1" dirty="0">
                <a:latin typeface="Arial" panose="020B0604020202020204" pitchFamily="34" charset="0"/>
                <a:cs typeface="Arial" panose="020B0604020202020204" pitchFamily="34" charset="0"/>
              </a:rPr>
              <a:t>Переведите</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O ničem jsme nemluvili. </a:t>
            </a:r>
            <a:r>
              <a:rPr lang="ru-RU" sz="2000" dirty="0">
                <a:latin typeface="Arial" panose="020B0604020202020204" pitchFamily="34" charset="0"/>
                <a:cs typeface="Arial" panose="020B0604020202020204" pitchFamily="34" charset="0"/>
              </a:rPr>
              <a:t>2. </a:t>
            </a:r>
            <a:r>
              <a:rPr lang="cs-CZ" sz="2000" dirty="0">
                <a:latin typeface="Arial" panose="020B0604020202020204" pitchFamily="34" charset="0"/>
                <a:cs typeface="Arial" panose="020B0604020202020204" pitchFamily="34" charset="0"/>
              </a:rPr>
              <a:t>Nemám co bych tam dělal. </a:t>
            </a:r>
            <a:r>
              <a:rPr lang="ru-RU" sz="2000" dirty="0">
                <a:latin typeface="Arial" panose="020B0604020202020204" pitchFamily="34" charset="0"/>
                <a:cs typeface="Arial" panose="020B0604020202020204" pitchFamily="34" charset="0"/>
              </a:rPr>
              <a:t>3. </a:t>
            </a:r>
            <a:r>
              <a:rPr lang="cs-CZ" sz="2000" dirty="0">
                <a:latin typeface="Arial" panose="020B0604020202020204" pitchFamily="34" charset="0"/>
                <a:cs typeface="Arial" panose="020B0604020202020204" pitchFamily="34" charset="0"/>
              </a:rPr>
              <a:t>S nikým jsem se neradil. </a:t>
            </a:r>
            <a:r>
              <a:rPr lang="ru-RU" sz="2000" dirty="0">
                <a:latin typeface="Arial" panose="020B0604020202020204" pitchFamily="34" charset="0"/>
                <a:cs typeface="Arial" panose="020B0604020202020204" pitchFamily="34" charset="0"/>
              </a:rPr>
              <a:t>4. </a:t>
            </a:r>
            <a:r>
              <a:rPr lang="cs-CZ" sz="2000" dirty="0">
                <a:latin typeface="Arial" panose="020B0604020202020204" pitchFamily="34" charset="0"/>
                <a:cs typeface="Arial" panose="020B0604020202020204" pitchFamily="34" charset="0"/>
              </a:rPr>
              <a:t>Na nikoho jsem se neobrátil. </a:t>
            </a:r>
            <a:r>
              <a:rPr lang="ru-RU" sz="2000" dirty="0">
                <a:latin typeface="Arial" panose="020B0604020202020204" pitchFamily="34" charset="0"/>
                <a:cs typeface="Arial" panose="020B0604020202020204" pitchFamily="34" charset="0"/>
              </a:rPr>
              <a:t>5. </a:t>
            </a:r>
            <a:r>
              <a:rPr lang="cs-CZ" sz="2000" dirty="0">
                <a:latin typeface="Arial" panose="020B0604020202020204" pitchFamily="34" charset="0"/>
                <a:cs typeface="Arial" panose="020B0604020202020204" pitchFamily="34" charset="0"/>
              </a:rPr>
              <a:t>Nikoho jsem nezval. </a:t>
            </a:r>
            <a:r>
              <a:rPr lang="ru-RU" sz="2000" dirty="0">
                <a:latin typeface="Arial" panose="020B0604020202020204" pitchFamily="34" charset="0"/>
                <a:cs typeface="Arial" panose="020B0604020202020204" pitchFamily="34" charset="0"/>
              </a:rPr>
              <a:t>6. </a:t>
            </a:r>
            <a:r>
              <a:rPr lang="cs-CZ" sz="2000" dirty="0">
                <a:latin typeface="Arial" panose="020B0604020202020204" pitchFamily="34" charset="0"/>
                <a:cs typeface="Arial" panose="020B0604020202020204" pitchFamily="34" charset="0"/>
              </a:rPr>
              <a:t>Nemáte tam co hledat. </a:t>
            </a:r>
            <a:r>
              <a:rPr lang="ru-RU" sz="2000" dirty="0">
                <a:latin typeface="Arial" panose="020B0604020202020204" pitchFamily="34" charset="0"/>
                <a:cs typeface="Arial" panose="020B0604020202020204" pitchFamily="34" charset="0"/>
              </a:rPr>
              <a:t>7. </a:t>
            </a:r>
            <a:r>
              <a:rPr lang="cs-CZ" sz="2000" dirty="0">
                <a:latin typeface="Arial" panose="020B0604020202020204" pitchFamily="34" charset="0"/>
                <a:cs typeface="Arial" panose="020B0604020202020204" pitchFamily="34" charset="0"/>
              </a:rPr>
              <a:t>Teď na ničem nepracuje. </a:t>
            </a:r>
            <a:r>
              <a:rPr lang="ru-RU" sz="2000" dirty="0">
                <a:latin typeface="Arial" panose="020B0604020202020204" pitchFamily="34" charset="0"/>
                <a:cs typeface="Arial" panose="020B0604020202020204" pitchFamily="34" charset="0"/>
              </a:rPr>
              <a:t>8. </a:t>
            </a:r>
            <a:r>
              <a:rPr lang="cs-CZ" sz="2000" dirty="0">
                <a:latin typeface="Arial" panose="020B0604020202020204" pitchFamily="34" charset="0"/>
                <a:cs typeface="Arial" panose="020B0604020202020204" pitchFamily="34" charset="0"/>
              </a:rPr>
              <a:t>Nemá žádnou zakázku, nemá na čem pracovat. </a:t>
            </a:r>
            <a:r>
              <a:rPr lang="ru-RU" sz="2000" dirty="0">
                <a:latin typeface="Arial" panose="020B0604020202020204" pitchFamily="34" charset="0"/>
                <a:cs typeface="Arial" panose="020B0604020202020204" pitchFamily="34" charset="0"/>
              </a:rPr>
              <a:t>9. </a:t>
            </a:r>
            <a:r>
              <a:rPr lang="cs-CZ" sz="2000" dirty="0">
                <a:latin typeface="Arial" panose="020B0604020202020204" pitchFamily="34" charset="0"/>
                <a:cs typeface="Arial" panose="020B0604020202020204" pitchFamily="34" charset="0"/>
              </a:rPr>
              <a:t>Na nikoho jsem nečekal. </a:t>
            </a:r>
            <a:r>
              <a:rPr lang="ru-RU" sz="2000" dirty="0">
                <a:latin typeface="Arial" panose="020B0604020202020204" pitchFamily="34" charset="0"/>
                <a:cs typeface="Arial" panose="020B0604020202020204" pitchFamily="34" charset="0"/>
              </a:rPr>
              <a:t>10. </a:t>
            </a:r>
            <a:r>
              <a:rPr lang="cs-CZ" sz="2000" dirty="0">
                <a:latin typeface="Arial" panose="020B0604020202020204" pitchFamily="34" charset="0"/>
                <a:cs typeface="Arial" panose="020B0604020202020204" pitchFamily="34" charset="0"/>
              </a:rPr>
              <a:t>Nemám s kým se poradit. </a:t>
            </a:r>
            <a:r>
              <a:rPr lang="ru-RU" sz="2000" dirty="0">
                <a:latin typeface="Arial" panose="020B0604020202020204" pitchFamily="34" charset="0"/>
                <a:cs typeface="Arial" panose="020B0604020202020204" pitchFamily="34" charset="0"/>
              </a:rPr>
              <a:t>11. </a:t>
            </a:r>
            <a:r>
              <a:rPr lang="cs-CZ" sz="2000" dirty="0">
                <a:latin typeface="Arial" panose="020B0604020202020204" pitchFamily="34" charset="0"/>
                <a:cs typeface="Arial" panose="020B0604020202020204" pitchFamily="34" charset="0"/>
              </a:rPr>
              <a:t>Nemáme o čem vyprávět. </a:t>
            </a:r>
            <a:r>
              <a:rPr lang="ru-RU" sz="2000" dirty="0">
                <a:latin typeface="Arial" panose="020B0604020202020204" pitchFamily="34" charset="0"/>
                <a:cs typeface="Arial" panose="020B0604020202020204" pitchFamily="34" charset="0"/>
              </a:rPr>
              <a:t>12. </a:t>
            </a:r>
            <a:r>
              <a:rPr lang="cs-CZ" sz="2000" dirty="0">
                <a:latin typeface="Arial" panose="020B0604020202020204" pitchFamily="34" charset="0"/>
                <a:cs typeface="Arial" panose="020B0604020202020204" pitchFamily="34" charset="0"/>
              </a:rPr>
              <a:t>S nikým zatím nespolupracujeme. </a:t>
            </a:r>
            <a:r>
              <a:rPr lang="ru-RU" sz="2000" dirty="0">
                <a:latin typeface="Arial" panose="020B0604020202020204" pitchFamily="34" charset="0"/>
                <a:cs typeface="Arial" panose="020B0604020202020204" pitchFamily="34" charset="0"/>
              </a:rPr>
              <a:t>13. </a:t>
            </a:r>
            <a:r>
              <a:rPr lang="cs-CZ" sz="2000" dirty="0">
                <a:latin typeface="Arial" panose="020B0604020202020204" pitchFamily="34" charset="0"/>
                <a:cs typeface="Arial" panose="020B0604020202020204" pitchFamily="34" charset="0"/>
              </a:rPr>
              <a:t>Nemáš čeho litovat. </a:t>
            </a:r>
            <a:r>
              <a:rPr lang="ru-RU" sz="2000" dirty="0">
                <a:latin typeface="Arial" panose="020B0604020202020204" pitchFamily="34" charset="0"/>
                <a:cs typeface="Arial" panose="020B0604020202020204" pitchFamily="34" charset="0"/>
              </a:rPr>
              <a:t>14. </a:t>
            </a:r>
            <a:r>
              <a:rPr lang="cs-CZ" sz="2000" dirty="0">
                <a:latin typeface="Arial" panose="020B0604020202020204" pitchFamily="34" charset="0"/>
                <a:cs typeface="Arial" panose="020B0604020202020204" pitchFamily="34" charset="0"/>
              </a:rPr>
              <a:t>Zatím jsem o tom od nikoho nic neslyšel. </a:t>
            </a:r>
            <a:r>
              <a:rPr lang="ru-RU" sz="2000" dirty="0">
                <a:latin typeface="Arial" panose="020B0604020202020204" pitchFamily="34" charset="0"/>
                <a:cs typeface="Arial" panose="020B0604020202020204" pitchFamily="34" charset="0"/>
              </a:rPr>
              <a:t>15. </a:t>
            </a:r>
            <a:r>
              <a:rPr lang="cs-CZ" sz="2000" dirty="0">
                <a:latin typeface="Arial" panose="020B0604020202020204" pitchFamily="34" charset="0"/>
                <a:cs typeface="Arial" panose="020B0604020202020204" pitchFamily="34" charset="0"/>
              </a:rPr>
              <a:t>Všichni už jsou tady, nemáme, na koho bychom čekali. </a:t>
            </a:r>
            <a:r>
              <a:rPr lang="ru-RU" sz="2000" dirty="0">
                <a:latin typeface="Arial" panose="020B0604020202020204" pitchFamily="34" charset="0"/>
                <a:cs typeface="Arial" panose="020B0604020202020204" pitchFamily="34" charset="0"/>
              </a:rPr>
              <a:t>16. </a:t>
            </a:r>
            <a:r>
              <a:rPr lang="cs-CZ" sz="2000" dirty="0">
                <a:latin typeface="Arial" panose="020B0604020202020204" pitchFamily="34" charset="0"/>
                <a:cs typeface="Arial" panose="020B0604020202020204" pitchFamily="34" charset="0"/>
              </a:rPr>
              <a:t>Zůstanu doma, nemám, s kým bych jel. </a:t>
            </a:r>
            <a:r>
              <a:rPr lang="ru-RU" sz="2000" dirty="0">
                <a:latin typeface="Arial" panose="020B0604020202020204" pitchFamily="34" charset="0"/>
                <a:cs typeface="Arial" panose="020B0604020202020204" pitchFamily="34" charset="0"/>
              </a:rPr>
              <a:t>17. </a:t>
            </a:r>
            <a:r>
              <a:rPr lang="cs-CZ" sz="2000" dirty="0">
                <a:latin typeface="Arial" panose="020B0604020202020204" pitchFamily="34" charset="0"/>
                <a:cs typeface="Arial" panose="020B0604020202020204" pitchFamily="34" charset="0"/>
              </a:rPr>
              <a:t>Od nikoho nic neočekávám.</a:t>
            </a:r>
            <a:r>
              <a:rPr lang="ru-RU" sz="2000" dirty="0">
                <a:latin typeface="Arial" panose="020B0604020202020204" pitchFamily="34" charset="0"/>
                <a:cs typeface="Arial" panose="020B0604020202020204" pitchFamily="34" charset="0"/>
              </a:rPr>
              <a:t>18. </a:t>
            </a:r>
            <a:r>
              <a:rPr lang="cs-CZ" sz="2000" dirty="0">
                <a:latin typeface="Arial" panose="020B0604020202020204" pitchFamily="34" charset="0"/>
                <a:cs typeface="Arial" panose="020B0604020202020204" pitchFamily="34" charset="0"/>
              </a:rPr>
              <a:t>V žádném případě to neudělám. </a:t>
            </a:r>
            <a:r>
              <a:rPr lang="ru-RU" sz="2000" dirty="0">
                <a:latin typeface="Arial" panose="020B0604020202020204" pitchFamily="34" charset="0"/>
                <a:cs typeface="Arial" panose="020B0604020202020204" pitchFamily="34" charset="0"/>
              </a:rPr>
              <a:t>19. </a:t>
            </a:r>
            <a:r>
              <a:rPr lang="cs-CZ" sz="2000" dirty="0">
                <a:latin typeface="Arial" panose="020B0604020202020204" pitchFamily="34" charset="0"/>
                <a:cs typeface="Arial" panose="020B0604020202020204" pitchFamily="34" charset="0"/>
              </a:rPr>
              <a:t>Všichni mají chřipku, v laboratoři nemá kdo pracovat. </a:t>
            </a:r>
            <a:r>
              <a:rPr lang="ru-RU" sz="2000" dirty="0">
                <a:latin typeface="Arial" panose="020B0604020202020204" pitchFamily="34" charset="0"/>
                <a:cs typeface="Arial" panose="020B0604020202020204" pitchFamily="34" charset="0"/>
              </a:rPr>
              <a:t>13. </a:t>
            </a:r>
            <a:r>
              <a:rPr lang="cs-CZ" sz="2000" dirty="0">
                <a:latin typeface="Arial" panose="020B0604020202020204" pitchFamily="34" charset="0"/>
                <a:cs typeface="Arial" panose="020B0604020202020204" pitchFamily="34" charset="0"/>
              </a:rPr>
              <a:t>Nezapomněl jste na nic? </a:t>
            </a:r>
            <a:r>
              <a:rPr lang="ru-RU" sz="2000" dirty="0">
                <a:latin typeface="Arial" panose="020B0604020202020204" pitchFamily="34" charset="0"/>
                <a:cs typeface="Arial" panose="020B0604020202020204" pitchFamily="34" charset="0"/>
              </a:rPr>
              <a:t>14. </a:t>
            </a:r>
            <a:r>
              <a:rPr lang="cs-CZ" sz="2000" dirty="0">
                <a:latin typeface="Arial" panose="020B0604020202020204" pitchFamily="34" charset="0"/>
                <a:cs typeface="Arial" panose="020B0604020202020204" pitchFamily="34" charset="0"/>
              </a:rPr>
              <a:t>Nemají nám co ukázat. </a:t>
            </a:r>
            <a:r>
              <a:rPr lang="ru-RU" sz="2000" dirty="0">
                <a:latin typeface="Arial" panose="020B0604020202020204" pitchFamily="34" charset="0"/>
                <a:cs typeface="Arial" panose="020B0604020202020204" pitchFamily="34" charset="0"/>
              </a:rPr>
              <a:t>15. </a:t>
            </a:r>
            <a:r>
              <a:rPr lang="cs-CZ" sz="2000" dirty="0">
                <a:latin typeface="Arial" panose="020B0604020202020204" pitchFamily="34" charset="0"/>
                <a:cs typeface="Arial" panose="020B0604020202020204" pitchFamily="34" charset="0"/>
              </a:rPr>
              <a:t>Od nikoho jsme zatím nedostali žádné pokyny. </a:t>
            </a:r>
            <a:r>
              <a:rPr lang="ru-RU" sz="2000" dirty="0">
                <a:latin typeface="Arial" panose="020B0604020202020204" pitchFamily="34" charset="0"/>
                <a:cs typeface="Arial" panose="020B0604020202020204" pitchFamily="34" charset="0"/>
              </a:rPr>
              <a:t>16. </a:t>
            </a:r>
            <a:r>
              <a:rPr lang="cs-CZ" sz="2000" dirty="0">
                <a:latin typeface="Arial" panose="020B0604020202020204" pitchFamily="34" charset="0"/>
                <a:cs typeface="Arial" panose="020B0604020202020204" pitchFamily="34" charset="0"/>
              </a:rPr>
              <a:t>Není se čemu divit. </a:t>
            </a:r>
            <a:r>
              <a:rPr lang="ru-RU" sz="2000" dirty="0">
                <a:latin typeface="Arial" panose="020B0604020202020204" pitchFamily="34" charset="0"/>
                <a:cs typeface="Arial" panose="020B0604020202020204" pitchFamily="34" charset="0"/>
              </a:rPr>
              <a:t>17. </a:t>
            </a:r>
            <a:r>
              <a:rPr lang="cs-CZ" sz="2000" dirty="0">
                <a:latin typeface="Arial" panose="020B0604020202020204" pitchFamily="34" charset="0"/>
                <a:cs typeface="Arial" panose="020B0604020202020204" pitchFamily="34" charset="0"/>
              </a:rPr>
              <a:t>Neměl jsem s kým jít do kiny, tak jsem šel sám. </a:t>
            </a:r>
            <a:r>
              <a:rPr lang="ru-RU" sz="2000" dirty="0">
                <a:latin typeface="Arial" panose="020B0604020202020204" pitchFamily="34" charset="0"/>
                <a:cs typeface="Arial" panose="020B0604020202020204" pitchFamily="34" charset="0"/>
              </a:rPr>
              <a:t>18. </a:t>
            </a:r>
            <a:r>
              <a:rPr lang="cs-CZ" sz="2000" dirty="0">
                <a:latin typeface="Arial" panose="020B0604020202020204" pitchFamily="34" charset="0"/>
                <a:cs typeface="Arial" panose="020B0604020202020204" pitchFamily="34" charset="0"/>
              </a:rPr>
              <a:t>Není se z čeho radovat. </a:t>
            </a:r>
            <a:r>
              <a:rPr lang="ru-RU" sz="2000" dirty="0">
                <a:latin typeface="Arial" panose="020B0604020202020204" pitchFamily="34" charset="0"/>
                <a:cs typeface="Arial" panose="020B0604020202020204" pitchFamily="34" charset="0"/>
              </a:rPr>
              <a:t>19. </a:t>
            </a:r>
            <a:r>
              <a:rPr lang="cs-CZ" sz="2000" dirty="0">
                <a:latin typeface="Arial" panose="020B0604020202020204" pitchFamily="34" charset="0"/>
                <a:cs typeface="Arial" panose="020B0604020202020204" pitchFamily="34" charset="0"/>
              </a:rPr>
              <a:t>V neděli nebudu mít co dělat. </a:t>
            </a:r>
            <a:r>
              <a:rPr lang="ru-RU" sz="2000" dirty="0">
                <a:latin typeface="Arial" panose="020B0604020202020204" pitchFamily="34" charset="0"/>
                <a:cs typeface="Arial" panose="020B0604020202020204" pitchFamily="34" charset="0"/>
              </a:rPr>
              <a:t>20. </a:t>
            </a:r>
            <a:r>
              <a:rPr lang="cs-CZ" sz="2000" dirty="0">
                <a:latin typeface="Arial" panose="020B0604020202020204" pitchFamily="34" charset="0"/>
                <a:cs typeface="Arial" panose="020B0604020202020204" pitchFamily="34" charset="0"/>
              </a:rPr>
              <a:t>Neměli do čeho si zabalit knihy. </a:t>
            </a:r>
            <a:r>
              <a:rPr lang="ru-RU" sz="2000" dirty="0">
                <a:latin typeface="Arial" panose="020B0604020202020204" pitchFamily="34" charset="0"/>
                <a:cs typeface="Arial" panose="020B0604020202020204" pitchFamily="34" charset="0"/>
              </a:rPr>
              <a:t>21. </a:t>
            </a:r>
            <a:r>
              <a:rPr lang="cs-CZ" sz="2000" dirty="0">
                <a:latin typeface="Arial" panose="020B0604020202020204" pitchFamily="34" charset="0"/>
                <a:cs typeface="Arial" panose="020B0604020202020204" pitchFamily="34" charset="0"/>
              </a:rPr>
              <a:t>Nemají se na koho spolehnout. </a:t>
            </a:r>
            <a:r>
              <a:rPr lang="ru-RU" sz="2000" dirty="0">
                <a:latin typeface="Arial" panose="020B0604020202020204" pitchFamily="34" charset="0"/>
                <a:cs typeface="Arial" panose="020B0604020202020204" pitchFamily="34" charset="0"/>
              </a:rPr>
              <a:t>22. </a:t>
            </a:r>
            <a:r>
              <a:rPr lang="cs-CZ" sz="2000" dirty="0">
                <a:latin typeface="Arial" panose="020B0604020202020204" pitchFamily="34" charset="0"/>
                <a:cs typeface="Arial" panose="020B0604020202020204" pitchFamily="34" charset="0"/>
              </a:rPr>
              <a:t>Nic vám nevyčítám. </a:t>
            </a:r>
            <a:r>
              <a:rPr lang="ru-RU" sz="2000" dirty="0">
                <a:latin typeface="Arial" panose="020B0604020202020204" pitchFamily="34" charset="0"/>
                <a:cs typeface="Arial" panose="020B0604020202020204" pitchFamily="34" charset="0"/>
              </a:rPr>
              <a:t>23. </a:t>
            </a:r>
            <a:r>
              <a:rPr lang="cs-CZ" sz="2000" dirty="0">
                <a:latin typeface="Arial" panose="020B0604020202020204" pitchFamily="34" charset="0"/>
                <a:cs typeface="Arial" panose="020B0604020202020204" pitchFamily="34" charset="0"/>
              </a:rPr>
              <a:t>Je velmi sebejistý, nikdy o ničem nepochybuje.</a:t>
            </a:r>
          </a:p>
        </p:txBody>
      </p:sp>
    </p:spTree>
    <p:extLst>
      <p:ext uri="{BB962C8B-B14F-4D97-AF65-F5344CB8AC3E}">
        <p14:creationId xmlns:p14="http://schemas.microsoft.com/office/powerpoint/2010/main" val="4172539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F0F1DAC-68AF-4910-AB80-945507752B76}"/>
              </a:ext>
            </a:extLst>
          </p:cNvPr>
          <p:cNvSpPr>
            <a:spLocks noGrp="1"/>
          </p:cNvSpPr>
          <p:nvPr>
            <p:ph type="title"/>
          </p:nvPr>
        </p:nvSpPr>
        <p:spPr>
          <a:xfrm>
            <a:off x="1208844" y="2249452"/>
            <a:ext cx="10058400" cy="1371600"/>
          </a:xfrm>
        </p:spPr>
        <p:txBody>
          <a:bodyPr/>
          <a:lstStyle/>
          <a:p>
            <a:pPr algn="ctr"/>
            <a:r>
              <a:rPr lang="ru-RU" b="1" dirty="0">
                <a:solidFill>
                  <a:srgbClr val="FF0000"/>
                </a:solidFill>
              </a:rPr>
              <a:t>ИМЯ ЧИСЛИТЕЛЬНОЕ</a:t>
            </a:r>
            <a:endParaRPr lang="cs-CZ" b="1" dirty="0">
              <a:solidFill>
                <a:srgbClr val="FF0000"/>
              </a:solidFill>
            </a:endParaRPr>
          </a:p>
        </p:txBody>
      </p:sp>
    </p:spTree>
    <p:extLst>
      <p:ext uri="{BB962C8B-B14F-4D97-AF65-F5344CB8AC3E}">
        <p14:creationId xmlns:p14="http://schemas.microsoft.com/office/powerpoint/2010/main" val="621188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59E3D86-1289-4164-955D-B87209926088}"/>
              </a:ext>
            </a:extLst>
          </p:cNvPr>
          <p:cNvSpPr/>
          <p:nvPr/>
        </p:nvSpPr>
        <p:spPr>
          <a:xfrm>
            <a:off x="384749" y="364775"/>
            <a:ext cx="11413113" cy="5940088"/>
          </a:xfrm>
          <a:prstGeom prst="rect">
            <a:avLst/>
          </a:prstGeom>
        </p:spPr>
        <p:txBody>
          <a:bodyPr wrap="square">
            <a:spAutoFit/>
          </a:bodyPr>
          <a:lstStyle/>
          <a:p>
            <a:pPr lvl="0"/>
            <a:r>
              <a:rPr lang="ru-RU" sz="2000" b="1" dirty="0">
                <a:solidFill>
                  <a:prstClr val="black"/>
                </a:solidFill>
                <a:latin typeface="Arial" panose="020B0604020202020204" pitchFamily="34" charset="0"/>
                <a:cs typeface="Arial" panose="020B0604020202020204" pitchFamily="34" charset="0"/>
              </a:rPr>
              <a:t>Два подхода к определению числительного:</a:t>
            </a:r>
          </a:p>
          <a:p>
            <a:pPr marL="285750" lvl="0" indent="-285750">
              <a:buFont typeface="Wingdings" panose="05000000000000000000" pitchFamily="2" charset="2"/>
              <a:buChar char="Ø"/>
            </a:pPr>
            <a:endParaRPr lang="ru-RU" sz="2000" b="1"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ru-RU" sz="2000" dirty="0">
                <a:solidFill>
                  <a:prstClr val="black"/>
                </a:solidFill>
                <a:latin typeface="Arial" panose="020B0604020202020204" pitchFamily="34" charset="0"/>
                <a:cs typeface="Arial" panose="020B0604020202020204" pitchFamily="34" charset="0"/>
              </a:rPr>
              <a:t>В особую часть речи – имя числительное – выделяются только те количественные и собирательные слова, которые обладают своими собственными морфологическими признаками, не позволяющими объединить их ни с существительными, ни с прилагательными.</a:t>
            </a:r>
          </a:p>
          <a:p>
            <a:pPr marL="342900" lvl="0" indent="-342900">
              <a:buFont typeface="+mj-lt"/>
              <a:buAutoNum type="arabicPeriod"/>
            </a:pPr>
            <a:endParaRPr lang="ru-RU" sz="20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ru-RU" sz="2000" dirty="0">
                <a:solidFill>
                  <a:prstClr val="black"/>
                </a:solidFill>
                <a:latin typeface="Arial" panose="020B0604020202020204" pitchFamily="34" charset="0"/>
                <a:cs typeface="Arial" panose="020B0604020202020204" pitchFamily="34" charset="0"/>
              </a:rPr>
              <a:t>К именам числительным относятся </a:t>
            </a:r>
            <a:r>
              <a:rPr lang="ru-RU" sz="2000" b="1" dirty="0">
                <a:solidFill>
                  <a:prstClr val="black"/>
                </a:solidFill>
                <a:latin typeface="Arial" panose="020B0604020202020204" pitchFamily="34" charset="0"/>
                <a:cs typeface="Arial" panose="020B0604020202020204" pitchFamily="34" charset="0"/>
              </a:rPr>
              <a:t>все слова с количественным значением</a:t>
            </a:r>
            <a:r>
              <a:rPr lang="ru-RU" sz="2000" dirty="0">
                <a:solidFill>
                  <a:prstClr val="black"/>
                </a:solidFill>
                <a:latin typeface="Arial" panose="020B0604020202020204" pitchFamily="34" charset="0"/>
                <a:cs typeface="Arial" panose="020B0604020202020204" pitchFamily="34" charset="0"/>
              </a:rPr>
              <a:t>.</a:t>
            </a:r>
          </a:p>
          <a:p>
            <a:pPr lvl="0"/>
            <a:r>
              <a:rPr lang="ru-RU" sz="2000" dirty="0">
                <a:solidFill>
                  <a:prstClr val="black"/>
                </a:solidFill>
                <a:latin typeface="Arial" panose="020B0604020202020204" pitchFamily="34" charset="0"/>
                <a:cs typeface="Arial" panose="020B0604020202020204" pitchFamily="34" charset="0"/>
              </a:rPr>
              <a:t>+ Иногда выделяются дроби как отдельный подтип.</a:t>
            </a:r>
          </a:p>
          <a:p>
            <a:pPr lvl="0"/>
            <a:endParaRPr lang="ru-RU" sz="2000" dirty="0">
              <a:solidFill>
                <a:prstClr val="black"/>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Числительное как часть речи представляет собой </a:t>
            </a:r>
            <a:r>
              <a:rPr kumimoji="0" lang="ru-RU"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непополняемую</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группу слов (например, группа слов-основ количественных числительных содержит</a:t>
            </a:r>
            <a:r>
              <a:rPr kumimoji="0" lang="cs-CZ"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в РЯ 36 слов). </a:t>
            </a:r>
          </a:p>
          <a:p>
            <a:pPr lvl="0"/>
            <a:endParaRPr lang="cs-CZ" sz="2000" dirty="0">
              <a:solidFill>
                <a:prstClr val="black"/>
              </a:solidFill>
              <a:latin typeface="Arial" panose="020B0604020202020204" pitchFamily="34" charset="0"/>
              <a:cs typeface="Arial" panose="020B0604020202020204" pitchFamily="34" charset="0"/>
            </a:endParaRPr>
          </a:p>
          <a:p>
            <a:pPr lvl="0"/>
            <a:r>
              <a:rPr lang="ru-RU" sz="2000" b="1" dirty="0">
                <a:solidFill>
                  <a:srgbClr val="00B050"/>
                </a:solidFill>
                <a:latin typeface="Arial" panose="020B0604020202020204" pitchFamily="34" charset="0"/>
                <a:ea typeface="Times New Roman"/>
                <a:cs typeface="Arial" panose="020B0604020202020204" pitchFamily="34" charset="0"/>
              </a:rPr>
              <a:t>Числительные могут обладать грамматическими признаками</a:t>
            </a:r>
            <a:r>
              <a:rPr lang="ru-RU" sz="2000" b="1" dirty="0">
                <a:solidFill>
                  <a:srgbClr val="000000"/>
                </a:solidFill>
                <a:latin typeface="Arial" panose="020B0604020202020204" pitchFamily="34" charset="0"/>
                <a:ea typeface="Times New Roman"/>
                <a:cs typeface="Arial" panose="020B0604020202020204" pitchFamily="34" charset="0"/>
              </a:rPr>
              <a:t>:</a:t>
            </a:r>
          </a:p>
          <a:p>
            <a:pPr marL="285750" lvl="0" indent="-285750">
              <a:buFont typeface="Arial" panose="020B0604020202020204" pitchFamily="34" charset="0"/>
              <a:buChar char="•"/>
            </a:pPr>
            <a:r>
              <a:rPr lang="ru-RU" sz="2000" dirty="0">
                <a:solidFill>
                  <a:srgbClr val="0070C0"/>
                </a:solidFill>
                <a:latin typeface="Arial" panose="020B0604020202020204" pitchFamily="34" charset="0"/>
                <a:ea typeface="Times New Roman"/>
                <a:cs typeface="Arial" panose="020B0604020202020204" pitchFamily="34" charset="0"/>
              </a:rPr>
              <a:t>существительного</a:t>
            </a:r>
            <a:r>
              <a:rPr lang="ru-RU" sz="2000" dirty="0">
                <a:solidFill>
                  <a:srgbClr val="000000"/>
                </a:solidFill>
                <a:latin typeface="Arial" panose="020B0604020202020204" pitchFamily="34" charset="0"/>
                <a:ea typeface="Times New Roman"/>
                <a:cs typeface="Arial" panose="020B0604020202020204" pitchFamily="34" charset="0"/>
              </a:rPr>
              <a:t> (двойка, </a:t>
            </a:r>
            <a:r>
              <a:rPr lang="cs-CZ" sz="2000" dirty="0">
                <a:solidFill>
                  <a:srgbClr val="000000"/>
                </a:solidFill>
                <a:latin typeface="Arial" panose="020B0604020202020204" pitchFamily="34" charset="0"/>
                <a:ea typeface="Times New Roman"/>
                <a:cs typeface="Arial" panose="020B0604020202020204" pitchFamily="34" charset="0"/>
              </a:rPr>
              <a:t>dvojka</a:t>
            </a:r>
            <a:r>
              <a:rPr lang="ru-RU" sz="2000" dirty="0">
                <a:solidFill>
                  <a:srgbClr val="000000"/>
                </a:solidFill>
                <a:latin typeface="Arial" panose="020B0604020202020204" pitchFamily="34" charset="0"/>
                <a:ea typeface="Times New Roman"/>
                <a:cs typeface="Arial" panose="020B0604020202020204" pitchFamily="34" charset="0"/>
              </a:rPr>
              <a:t>),</a:t>
            </a:r>
            <a:endParaRPr lang="cs-CZ" sz="2000" dirty="0">
              <a:solidFill>
                <a:srgbClr val="000000"/>
              </a:solidFill>
              <a:latin typeface="Arial" panose="020B0604020202020204" pitchFamily="34" charset="0"/>
              <a:ea typeface="Times New Roman"/>
              <a:cs typeface="Arial" panose="020B0604020202020204" pitchFamily="34" charset="0"/>
            </a:endParaRPr>
          </a:p>
          <a:p>
            <a:pPr marL="285750" lvl="0" indent="-285750">
              <a:buFont typeface="Arial" panose="020B0604020202020204" pitchFamily="34" charset="0"/>
              <a:buChar char="•"/>
            </a:pPr>
            <a:r>
              <a:rPr lang="ru-RU" sz="2000" dirty="0">
                <a:solidFill>
                  <a:srgbClr val="0070C0"/>
                </a:solidFill>
                <a:latin typeface="Arial" panose="020B0604020202020204" pitchFamily="34" charset="0"/>
                <a:ea typeface="Times New Roman"/>
                <a:cs typeface="Arial" panose="020B0604020202020204" pitchFamily="34" charset="0"/>
              </a:rPr>
              <a:t>прилагательного </a:t>
            </a:r>
            <a:r>
              <a:rPr lang="ru-RU" sz="2000" dirty="0">
                <a:solidFill>
                  <a:srgbClr val="000000"/>
                </a:solidFill>
                <a:latin typeface="Arial" panose="020B0604020202020204" pitchFamily="34" charset="0"/>
                <a:ea typeface="Times New Roman"/>
                <a:cs typeface="Arial" panose="020B0604020202020204" pitchFamily="34" charset="0"/>
              </a:rPr>
              <a:t>(первый, </a:t>
            </a:r>
            <a:r>
              <a:rPr lang="cs-CZ" sz="2000" dirty="0">
                <a:solidFill>
                  <a:srgbClr val="000000"/>
                </a:solidFill>
                <a:latin typeface="Arial" panose="020B0604020202020204" pitchFamily="34" charset="0"/>
                <a:ea typeface="Times New Roman"/>
                <a:cs typeface="Arial" panose="020B0604020202020204" pitchFamily="34" charset="0"/>
              </a:rPr>
              <a:t>první</a:t>
            </a:r>
            <a:r>
              <a:rPr lang="ru-RU" sz="2000" dirty="0">
                <a:solidFill>
                  <a:srgbClr val="000000"/>
                </a:solidFill>
                <a:latin typeface="Arial" panose="020B0604020202020204" pitchFamily="34" charset="0"/>
                <a:ea typeface="Times New Roman"/>
                <a:cs typeface="Arial" panose="020B0604020202020204" pitchFamily="34" charset="0"/>
              </a:rPr>
              <a:t>),</a:t>
            </a:r>
            <a:endParaRPr lang="cs-CZ" sz="2000" dirty="0">
              <a:solidFill>
                <a:srgbClr val="000000"/>
              </a:solidFill>
              <a:latin typeface="Arial" panose="020B0604020202020204" pitchFamily="34" charset="0"/>
              <a:ea typeface="Times New Roman"/>
              <a:cs typeface="Arial" panose="020B0604020202020204" pitchFamily="34" charset="0"/>
            </a:endParaRPr>
          </a:p>
          <a:p>
            <a:pPr marL="285750" lvl="0" indent="-285750">
              <a:buFont typeface="Arial" panose="020B0604020202020204" pitchFamily="34" charset="0"/>
              <a:buChar char="•"/>
            </a:pPr>
            <a:r>
              <a:rPr lang="ru-RU" sz="2000" dirty="0">
                <a:solidFill>
                  <a:srgbClr val="0070C0"/>
                </a:solidFill>
                <a:latin typeface="Arial" panose="020B0604020202020204" pitchFamily="34" charset="0"/>
                <a:ea typeface="Times New Roman"/>
                <a:cs typeface="Arial" panose="020B0604020202020204" pitchFamily="34" charset="0"/>
              </a:rPr>
              <a:t>местоимения</a:t>
            </a:r>
            <a:r>
              <a:rPr lang="ru-RU" sz="2000" dirty="0">
                <a:solidFill>
                  <a:srgbClr val="000000"/>
                </a:solidFill>
                <a:latin typeface="Arial" panose="020B0604020202020204" pitchFamily="34" charset="0"/>
                <a:ea typeface="Times New Roman"/>
                <a:cs typeface="Arial" panose="020B0604020202020204" pitchFamily="34" charset="0"/>
              </a:rPr>
              <a:t> (один, </a:t>
            </a:r>
            <a:r>
              <a:rPr lang="cs-CZ" sz="2000" dirty="0">
                <a:solidFill>
                  <a:srgbClr val="000000"/>
                </a:solidFill>
                <a:latin typeface="Arial" panose="020B0604020202020204" pitchFamily="34" charset="0"/>
                <a:ea typeface="Times New Roman"/>
                <a:cs typeface="Arial" panose="020B0604020202020204" pitchFamily="34" charset="0"/>
              </a:rPr>
              <a:t>jeden</a:t>
            </a:r>
            <a:r>
              <a:rPr lang="ru-RU" sz="2000" dirty="0">
                <a:solidFill>
                  <a:srgbClr val="000000"/>
                </a:solidFill>
                <a:latin typeface="Arial" panose="020B0604020202020204" pitchFamily="34" charset="0"/>
                <a:ea typeface="Times New Roman"/>
                <a:cs typeface="Arial" panose="020B0604020202020204" pitchFamily="34" charset="0"/>
              </a:rPr>
              <a:t>), </a:t>
            </a:r>
          </a:p>
          <a:p>
            <a:pPr marL="285750" lvl="0" indent="-285750">
              <a:buFont typeface="Arial" panose="020B0604020202020204" pitchFamily="34" charset="0"/>
              <a:buChar char="•"/>
            </a:pPr>
            <a:r>
              <a:rPr lang="ru-RU" sz="2000" dirty="0">
                <a:solidFill>
                  <a:srgbClr val="0070C0"/>
                </a:solidFill>
                <a:latin typeface="Arial" panose="020B0604020202020204" pitchFamily="34" charset="0"/>
                <a:ea typeface="Times New Roman"/>
                <a:cs typeface="Arial" panose="020B0604020202020204" pitchFamily="34" charset="0"/>
              </a:rPr>
              <a:t>наречия</a:t>
            </a:r>
            <a:r>
              <a:rPr lang="ru-RU" sz="2000" dirty="0">
                <a:solidFill>
                  <a:srgbClr val="000000"/>
                </a:solidFill>
                <a:latin typeface="Arial" panose="020B0604020202020204" pitchFamily="34" charset="0"/>
                <a:ea typeface="Times New Roman"/>
                <a:cs typeface="Arial" panose="020B0604020202020204" pitchFamily="34" charset="0"/>
              </a:rPr>
              <a:t> (несколько, </a:t>
            </a:r>
            <a:r>
              <a:rPr lang="cs-CZ" sz="2000" dirty="0">
                <a:solidFill>
                  <a:srgbClr val="000000"/>
                </a:solidFill>
                <a:latin typeface="Arial" panose="020B0604020202020204" pitchFamily="34" charset="0"/>
                <a:ea typeface="Times New Roman"/>
                <a:cs typeface="Arial" panose="020B0604020202020204" pitchFamily="34" charset="0"/>
              </a:rPr>
              <a:t>pětkrát</a:t>
            </a:r>
            <a:r>
              <a:rPr lang="ru-RU" sz="2000" dirty="0">
                <a:solidFill>
                  <a:srgbClr val="000000"/>
                </a:solidFill>
                <a:latin typeface="Arial" panose="020B0604020202020204" pitchFamily="34" charset="0"/>
                <a:ea typeface="Times New Roman"/>
                <a:cs typeface="Arial" panose="020B0604020202020204" pitchFamily="34" charset="0"/>
              </a:rPr>
              <a:t>).</a:t>
            </a:r>
          </a:p>
          <a:p>
            <a:pPr lvl="0"/>
            <a:r>
              <a:rPr lang="cs-CZ" sz="2000" dirty="0">
                <a:solidFill>
                  <a:srgbClr val="000000"/>
                </a:solidFill>
                <a:latin typeface="Arial" panose="020B0604020202020204" pitchFamily="34" charset="0"/>
                <a:ea typeface="Times New Roman"/>
                <a:cs typeface="Arial" panose="020B0604020202020204" pitchFamily="34" charset="0"/>
              </a:rPr>
              <a:t>→</a:t>
            </a:r>
            <a:r>
              <a:rPr lang="ru-RU" sz="2000" dirty="0">
                <a:solidFill>
                  <a:srgbClr val="000000"/>
                </a:solidFill>
                <a:latin typeface="Arial" panose="020B0604020202020204" pitchFamily="34" charset="0"/>
                <a:ea typeface="Times New Roman"/>
                <a:cs typeface="Arial" panose="020B0604020202020204" pitchFamily="34" charset="0"/>
              </a:rPr>
              <a:t> </a:t>
            </a:r>
            <a:r>
              <a:rPr lang="ru-RU" sz="2000" b="1" dirty="0">
                <a:solidFill>
                  <a:srgbClr val="000000"/>
                </a:solidFill>
                <a:latin typeface="Arial" panose="020B0604020202020204" pitchFamily="34" charset="0"/>
                <a:ea typeface="Times New Roman"/>
                <a:cs typeface="Arial" panose="020B0604020202020204" pitchFamily="34" charset="0"/>
              </a:rPr>
              <a:t>их объединяет то, что все они являются счетными словами</a:t>
            </a:r>
            <a:r>
              <a:rPr lang="ru-RU" sz="2000" dirty="0">
                <a:solidFill>
                  <a:srgbClr val="000000"/>
                </a:solidFill>
                <a:latin typeface="Arial" panose="020B0604020202020204" pitchFamily="34" charset="0"/>
                <a:ea typeface="Times New Roman"/>
                <a:cs typeface="Arial" panose="020B0604020202020204" pitchFamily="34" charset="0"/>
              </a:rPr>
              <a:t>.</a:t>
            </a:r>
          </a:p>
        </p:txBody>
      </p:sp>
    </p:spTree>
    <p:extLst>
      <p:ext uri="{BB962C8B-B14F-4D97-AF65-F5344CB8AC3E}">
        <p14:creationId xmlns:p14="http://schemas.microsoft.com/office/powerpoint/2010/main" val="20284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C95E541-5F31-8697-4DD4-0B18193CF000}"/>
              </a:ext>
            </a:extLst>
          </p:cNvPr>
          <p:cNvSpPr txBox="1"/>
          <p:nvPr/>
        </p:nvSpPr>
        <p:spPr>
          <a:xfrm>
            <a:off x="1124607" y="1996965"/>
            <a:ext cx="9664262" cy="1631216"/>
          </a:xfrm>
          <a:prstGeom prst="rect">
            <a:avLst/>
          </a:prstGeom>
          <a:noFill/>
        </p:spPr>
        <p:txBody>
          <a:bodyPr wrap="square" rtlCol="0">
            <a:spAutoFit/>
          </a:bodyPr>
          <a:lstStyle/>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Порядковые числительные (напр., </a:t>
            </a:r>
            <a:r>
              <a:rPr lang="ru-RU" sz="2000" b="1" i="1" dirty="0">
                <a:latin typeface="Arial" panose="020B0604020202020204" pitchFamily="34" charset="0"/>
                <a:cs typeface="Arial" panose="020B0604020202020204" pitchFamily="34" charset="0"/>
              </a:rPr>
              <a:t>третий, сотый</a:t>
            </a:r>
            <a:r>
              <a:rPr lang="ru-RU" sz="2000" b="1" dirty="0">
                <a:latin typeface="Arial" panose="020B0604020202020204" pitchFamily="34" charset="0"/>
                <a:cs typeface="Arial" panose="020B0604020202020204" pitchFamily="34" charset="0"/>
              </a:rPr>
              <a:t>) имеют все грамматические категории прилагательных!</a:t>
            </a:r>
          </a:p>
          <a:p>
            <a:pPr marL="285750" indent="-285750">
              <a:buFont typeface="Wingdings" panose="05000000000000000000" pitchFamily="2" charset="2"/>
              <a:buChar char="§"/>
            </a:pPr>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Существительные со значением числа (напр., </a:t>
            </a:r>
            <a:r>
              <a:rPr lang="ru-RU" sz="2000" b="1" i="1" dirty="0">
                <a:latin typeface="Arial" panose="020B0604020202020204" pitchFamily="34" charset="0"/>
                <a:cs typeface="Arial" panose="020B0604020202020204" pitchFamily="34" charset="0"/>
              </a:rPr>
              <a:t>десяток, пятерка</a:t>
            </a:r>
            <a:r>
              <a:rPr lang="ru-RU" sz="2000" b="1" dirty="0">
                <a:latin typeface="Arial" panose="020B0604020202020204" pitchFamily="34" charset="0"/>
                <a:cs typeface="Arial" panose="020B0604020202020204" pitchFamily="34" charset="0"/>
              </a:rPr>
              <a:t>) имеют все грамматические категории существительных!</a:t>
            </a:r>
          </a:p>
        </p:txBody>
      </p:sp>
    </p:spTree>
    <p:extLst>
      <p:ext uri="{BB962C8B-B14F-4D97-AF65-F5344CB8AC3E}">
        <p14:creationId xmlns:p14="http://schemas.microsoft.com/office/powerpoint/2010/main" val="42338446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4DBCA397-19C2-4CD4-A911-D33FA77B9E76}"/>
              </a:ext>
            </a:extLst>
          </p:cNvPr>
          <p:cNvSpPr/>
          <p:nvPr/>
        </p:nvSpPr>
        <p:spPr>
          <a:xfrm>
            <a:off x="373320" y="322322"/>
            <a:ext cx="11461327" cy="5940088"/>
          </a:xfrm>
          <a:prstGeom prst="rect">
            <a:avLst/>
          </a:prstGeom>
        </p:spPr>
        <p:txBody>
          <a:bodyPr wrap="square">
            <a:spAutoFit/>
          </a:bodyPr>
          <a:lstStyle/>
          <a:p>
            <a:pPr marL="285750" indent="-285750">
              <a:buFont typeface="Wingdings" panose="05000000000000000000" pitchFamily="2" charset="2"/>
              <a:buChar char="Ø"/>
            </a:pPr>
            <a:r>
              <a:rPr lang="ru-RU" sz="2000" b="1" dirty="0">
                <a:solidFill>
                  <a:srgbClr val="00B050"/>
                </a:solidFill>
                <a:latin typeface="Arial" panose="020B0604020202020204" pitchFamily="34" charset="0"/>
                <a:cs typeface="Arial" panose="020B0604020202020204" pitchFamily="34" charset="0"/>
              </a:rPr>
              <a:t>Имя числительное – это часть речи, обозначающая число, количество, порядок </a:t>
            </a:r>
            <a:r>
              <a:rPr lang="ru-RU" sz="2000" dirty="0">
                <a:latin typeface="Arial" panose="020B0604020202020204" pitchFamily="34" charset="0"/>
                <a:cs typeface="Arial" panose="020B0604020202020204" pitchFamily="34" charset="0"/>
              </a:rPr>
              <a:t>и выражающая это значение в морфологических категориях:</a:t>
            </a:r>
          </a:p>
          <a:p>
            <a:r>
              <a:rPr lang="ru-RU" sz="2000" b="1" dirty="0">
                <a:solidFill>
                  <a:srgbClr val="00B050"/>
                </a:solidFill>
                <a:latin typeface="Arial" panose="020B0604020202020204" pitchFamily="34" charset="0"/>
                <a:cs typeface="Arial" panose="020B0604020202020204" pitchFamily="34" charset="0"/>
              </a:rPr>
              <a:t>падеж</a:t>
            </a:r>
            <a:r>
              <a:rPr lang="ru-RU" sz="2000" dirty="0">
                <a:latin typeface="Arial" panose="020B0604020202020204" pitchFamily="34" charset="0"/>
                <a:cs typeface="Arial" panose="020B0604020202020204" pitchFamily="34" charset="0"/>
              </a:rPr>
              <a:t>а (последовательно),</a:t>
            </a:r>
          </a:p>
          <a:p>
            <a:r>
              <a:rPr lang="ru-RU" sz="2000" b="1" dirty="0">
                <a:solidFill>
                  <a:srgbClr val="00B050"/>
                </a:solidFill>
                <a:latin typeface="Arial" panose="020B0604020202020204" pitchFamily="34" charset="0"/>
                <a:cs typeface="Arial" panose="020B0604020202020204" pitchFamily="34" charset="0"/>
              </a:rPr>
              <a:t>род</a:t>
            </a:r>
            <a:r>
              <a:rPr lang="ru-RU" sz="2000" dirty="0">
                <a:latin typeface="Arial" panose="020B0604020202020204" pitchFamily="34" charset="0"/>
                <a:cs typeface="Arial" panose="020B0604020202020204" pitchFamily="34" charset="0"/>
              </a:rPr>
              <a:t>а (непоследовательно). </a:t>
            </a:r>
          </a:p>
          <a:p>
            <a:endParaRPr lang="ru-RU" sz="2000" dirty="0">
              <a:latin typeface="Arial" panose="020B0604020202020204" pitchFamily="34" charset="0"/>
              <a:cs typeface="Arial" panose="020B0604020202020204" pitchFamily="34" charset="0"/>
            </a:endParaRPr>
          </a:p>
          <a:p>
            <a:r>
              <a:rPr lang="ru-RU" sz="2000" b="1" dirty="0">
                <a:solidFill>
                  <a:srgbClr val="0070C0"/>
                </a:solidFill>
                <a:latin typeface="Arial" panose="020B0604020202020204" pitchFamily="34" charset="0"/>
                <a:cs typeface="Arial" panose="020B0604020202020204" pitchFamily="34" charset="0"/>
              </a:rPr>
              <a:t>Категория падежа</a:t>
            </a:r>
          </a:p>
          <a:p>
            <a:r>
              <a:rPr lang="ru-RU" sz="2000" dirty="0">
                <a:latin typeface="Arial" panose="020B0604020202020204" pitchFamily="34" charset="0"/>
                <a:cs typeface="Arial" panose="020B0604020202020204" pitchFamily="34" charset="0"/>
              </a:rPr>
              <a:t>К несклоняемым относятся, напр., слова </a:t>
            </a:r>
            <a:r>
              <a:rPr lang="ru-RU" sz="2000" i="1" dirty="0">
                <a:latin typeface="Arial" panose="020B0604020202020204" pitchFamily="34" charset="0"/>
                <a:cs typeface="Arial" panose="020B0604020202020204" pitchFamily="34" charset="0"/>
              </a:rPr>
              <a:t>мало</a:t>
            </a:r>
            <a:r>
              <a:rPr lang="ru-RU" sz="2000" dirty="0">
                <a:latin typeface="Arial" panose="020B0604020202020204" pitchFamily="34" charset="0"/>
                <a:cs typeface="Arial" panose="020B0604020202020204" pitchFamily="34" charset="0"/>
              </a:rPr>
              <a:t> и </a:t>
            </a:r>
            <a:r>
              <a:rPr lang="ru-RU" sz="2000" i="1" dirty="0">
                <a:latin typeface="Arial" panose="020B0604020202020204" pitchFamily="34" charset="0"/>
                <a:cs typeface="Arial" panose="020B0604020202020204" pitchFamily="34" charset="0"/>
              </a:rPr>
              <a:t>немало</a:t>
            </a:r>
            <a:r>
              <a:rPr lang="ru-RU" sz="2000" dirty="0">
                <a:latin typeface="Arial" panose="020B0604020202020204" pitchFamily="34" charset="0"/>
                <a:cs typeface="Arial" panose="020B0604020202020204" pitchFamily="34" charset="0"/>
              </a:rPr>
              <a:t>, к склоняемым – все остальные числительные. </a:t>
            </a:r>
            <a:r>
              <a:rPr lang="ru-RU" sz="2000" dirty="0">
                <a:solidFill>
                  <a:srgbClr val="FF0000"/>
                </a:solidFill>
                <a:latin typeface="Arial" panose="020B0604020202020204" pitchFamily="34" charset="0"/>
                <a:cs typeface="Arial" panose="020B0604020202020204" pitchFamily="34" charset="0"/>
              </a:rPr>
              <a:t>Склонение числительных не имеет единого образца</a:t>
            </a:r>
            <a:r>
              <a:rPr lang="ru-RU" sz="2000" dirty="0">
                <a:latin typeface="Arial" panose="020B0604020202020204" pitchFamily="34" charset="0"/>
                <a:cs typeface="Arial" panose="020B0604020202020204" pitchFamily="34" charset="0"/>
              </a:rPr>
              <a:t>, оно представлено несколькими типами. Флексии при склонении совпадают с падежными формами существительных или прилагательных или относятся к особым парадигмам.</a:t>
            </a:r>
          </a:p>
          <a:p>
            <a:endParaRPr lang="ru-RU" sz="2000" dirty="0">
              <a:latin typeface="Arial" panose="020B0604020202020204" pitchFamily="34" charset="0"/>
              <a:cs typeface="Arial" panose="020B0604020202020204" pitchFamily="34" charset="0"/>
            </a:endParaRPr>
          </a:p>
          <a:p>
            <a:r>
              <a:rPr lang="ru-RU" sz="2000" b="1" dirty="0">
                <a:solidFill>
                  <a:srgbClr val="0070C0"/>
                </a:solidFill>
                <a:latin typeface="Arial" panose="020B0604020202020204" pitchFamily="34" charset="0"/>
                <a:cs typeface="Arial" panose="020B0604020202020204" pitchFamily="34" charset="0"/>
              </a:rPr>
              <a:t>Категория рода </a:t>
            </a:r>
            <a:r>
              <a:rPr lang="ru-RU" sz="2000" dirty="0">
                <a:latin typeface="Arial" panose="020B0604020202020204" pitchFamily="34" charset="0"/>
                <a:cs typeface="Arial" panose="020B0604020202020204" pitchFamily="34" charset="0"/>
              </a:rPr>
              <a:t>проявляется у количественных числительных:  </a:t>
            </a:r>
            <a:r>
              <a:rPr lang="ru-RU" sz="2000" i="1" dirty="0">
                <a:latin typeface="Arial" panose="020B0604020202020204" pitchFamily="34" charset="0"/>
                <a:cs typeface="Arial" panose="020B0604020202020204" pitchFamily="34" charset="0"/>
              </a:rPr>
              <a:t>два, оба, полтора </a:t>
            </a:r>
            <a:r>
              <a:rPr lang="ru-RU" sz="2000" dirty="0">
                <a:latin typeface="Arial" panose="020B0604020202020204" pitchFamily="34" charset="0"/>
                <a:cs typeface="Arial" panose="020B0604020202020204" pitchFamily="34" charset="0"/>
              </a:rPr>
              <a:t>х </a:t>
            </a:r>
            <a:r>
              <a:rPr lang="ru-RU" sz="2000" i="1" dirty="0">
                <a:latin typeface="Arial" panose="020B0604020202020204" pitchFamily="34" charset="0"/>
                <a:cs typeface="Arial" panose="020B0604020202020204" pitchFamily="34" charset="0"/>
              </a:rPr>
              <a:t>две, обе, полторы </a:t>
            </a:r>
            <a:r>
              <a:rPr lang="cs-CZ" sz="2000" dirty="0">
                <a:latin typeface="Arial" panose="020B0604020202020204" pitchFamily="34" charset="0"/>
                <a:cs typeface="Arial" panose="020B0604020202020204" pitchFamily="34" charset="0"/>
              </a:rPr>
              <a:t>(</a:t>
            </a:r>
            <a:r>
              <a:rPr lang="ru-RU" sz="2000" dirty="0">
                <a:latin typeface="Arial" panose="020B0604020202020204" pitchFamily="34" charset="0"/>
                <a:cs typeface="Arial" panose="020B0604020202020204" pitchFamily="34" charset="0"/>
              </a:rPr>
              <a:t>дистрибуция по родам здесь не совпадает с ЧЯ) и у всех порядковых.</a:t>
            </a:r>
          </a:p>
          <a:p>
            <a:endParaRPr lang="ru-RU" sz="2000" dirty="0">
              <a:latin typeface="Arial" panose="020B0604020202020204" pitchFamily="34" charset="0"/>
              <a:cs typeface="Arial" panose="020B0604020202020204" pitchFamily="34" charset="0"/>
            </a:endParaRPr>
          </a:p>
          <a:p>
            <a:r>
              <a:rPr lang="ru-RU" sz="2000" b="1" dirty="0">
                <a:solidFill>
                  <a:srgbClr val="0070C0"/>
                </a:solidFill>
                <a:latin typeface="Arial" panose="020B0604020202020204" pitchFamily="34" charset="0"/>
                <a:cs typeface="Arial" panose="020B0604020202020204" pitchFamily="34" charset="0"/>
              </a:rPr>
              <a:t>По морфологическому составу имена числительные делятся на:</a:t>
            </a:r>
          </a:p>
          <a:p>
            <a:pPr marL="285750" indent="-285750">
              <a:buFont typeface="Arial" panose="020B0604020202020204" pitchFamily="34" charset="0"/>
              <a:buChar char="•"/>
            </a:pPr>
            <a:r>
              <a:rPr lang="ru-RU" sz="2000" b="1" dirty="0">
                <a:latin typeface="Arial" panose="020B0604020202020204" pitchFamily="34" charset="0"/>
                <a:cs typeface="Arial" panose="020B0604020202020204" pitchFamily="34" charset="0"/>
              </a:rPr>
              <a:t>простые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пять, девять</a:t>
            </a:r>
            <a:r>
              <a:rPr lang="ru-RU"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ru-RU" sz="2000" b="1" dirty="0">
                <a:latin typeface="Arial" panose="020B0604020202020204" pitchFamily="34" charset="0"/>
                <a:cs typeface="Arial" panose="020B0604020202020204" pitchFamily="34" charset="0"/>
              </a:rPr>
              <a:t>производные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пятнадцать, пятьдесят</a:t>
            </a:r>
            <a:r>
              <a:rPr lang="ru-RU"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ru-RU" sz="2000" b="1" dirty="0">
                <a:latin typeface="Arial" panose="020B0604020202020204" pitchFamily="34" charset="0"/>
                <a:cs typeface="Arial" panose="020B0604020202020204" pitchFamily="34" charset="0"/>
              </a:rPr>
              <a:t>составные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двадцать три, сто сорок восемь</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u="sng" dirty="0">
                <a:latin typeface="Arial" panose="020B0604020202020204" pitchFamily="34" charset="0"/>
                <a:cs typeface="Arial" panose="020B0604020202020204" pitchFamily="34" charset="0"/>
              </a:rPr>
              <a:t>В чешской традиции: </a:t>
            </a:r>
            <a:r>
              <a:rPr lang="cs-CZ" sz="2000" u="sng" dirty="0">
                <a:latin typeface="Arial" panose="020B0604020202020204" pitchFamily="34" charset="0"/>
                <a:cs typeface="Arial" panose="020B0604020202020204" pitchFamily="34" charset="0"/>
              </a:rPr>
              <a:t>jednoduché a složené</a:t>
            </a:r>
            <a:endParaRPr lang="ru-RU" sz="2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7662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bdélník 2"/>
          <p:cNvSpPr/>
          <p:nvPr/>
        </p:nvSpPr>
        <p:spPr>
          <a:xfrm>
            <a:off x="9217168" y="2692149"/>
            <a:ext cx="2717422" cy="1200329"/>
          </a:xfrm>
          <a:prstGeom prst="rect">
            <a:avLst/>
          </a:prstGeom>
        </p:spPr>
        <p:txBody>
          <a:bodyPr wrap="square">
            <a:spAutoFit/>
          </a:bodyPr>
          <a:lstStyle/>
          <a:p>
            <a:r>
              <a:rPr lang="ru-RU" sz="2400" b="1" dirty="0">
                <a:solidFill>
                  <a:srgbClr val="00B050"/>
                </a:solidFill>
                <a:latin typeface="Arial" panose="020B0604020202020204" pitchFamily="34" charset="0"/>
                <a:cs typeface="Arial" panose="020B0604020202020204" pitchFamily="34" charset="0"/>
              </a:rPr>
              <a:t>Классификация местоимений в РЯ</a:t>
            </a:r>
            <a:endParaRPr lang="de-DE" sz="2400" b="1" dirty="0">
              <a:solidFill>
                <a:srgbClr val="00B050"/>
              </a:solidFill>
              <a:latin typeface="Arial" panose="020B060402020202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DC7FC139-87C2-F359-9709-62FC9497F1AE}"/>
              </a:ext>
            </a:extLst>
          </p:cNvPr>
          <p:cNvPicPr>
            <a:picLocks noChangeAspect="1"/>
          </p:cNvPicPr>
          <p:nvPr/>
        </p:nvPicPr>
        <p:blipFill>
          <a:blip r:embed="rId2"/>
          <a:srcRect t="6184" b="5024"/>
          <a:stretch>
            <a:fillRect/>
          </a:stretch>
        </p:blipFill>
        <p:spPr>
          <a:xfrm>
            <a:off x="0" y="0"/>
            <a:ext cx="9132414" cy="6794938"/>
          </a:xfrm>
          <a:prstGeom prst="rect">
            <a:avLst/>
          </a:prstGeom>
        </p:spPr>
      </p:pic>
    </p:spTree>
    <p:extLst>
      <p:ext uri="{BB962C8B-B14F-4D97-AF65-F5344CB8AC3E}">
        <p14:creationId xmlns:p14="http://schemas.microsoft.com/office/powerpoint/2010/main" val="797890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B094DD8-55BC-420D-8A2F-7371ECD041BE}"/>
              </a:ext>
            </a:extLst>
          </p:cNvPr>
          <p:cNvSpPr/>
          <p:nvPr/>
        </p:nvSpPr>
        <p:spPr>
          <a:xfrm>
            <a:off x="430922" y="380844"/>
            <a:ext cx="11251326" cy="5755422"/>
          </a:xfrm>
          <a:prstGeom prst="rect">
            <a:avLst/>
          </a:prstGeom>
        </p:spPr>
        <p:txBody>
          <a:bodyPr wrap="square">
            <a:spAutoFit/>
          </a:bodyPr>
          <a:lstStyle/>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Количественные и собирательные числительные  обладают и некоторыми общими грамматическими особенностями: их лексическое значение </a:t>
            </a:r>
            <a:r>
              <a:rPr lang="ru-RU" sz="2000" b="1" u="sng" dirty="0">
                <a:solidFill>
                  <a:srgbClr val="0070C0"/>
                </a:solidFill>
                <a:latin typeface="Arial" panose="020B0604020202020204" pitchFamily="34" charset="0"/>
                <a:cs typeface="Arial" panose="020B0604020202020204" pitchFamily="34" charset="0"/>
              </a:rPr>
              <a:t>препятствуют последовательному выражению в них морфологической категории числа</a:t>
            </a:r>
            <a:r>
              <a:rPr lang="ru-RU" sz="2000" b="1" dirty="0">
                <a:latin typeface="Arial" panose="020B0604020202020204" pitchFamily="34" charset="0"/>
                <a:cs typeface="Arial" panose="020B0604020202020204" pitchFamily="34" charset="0"/>
              </a:rPr>
              <a:t>.</a:t>
            </a:r>
          </a:p>
          <a:p>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Использование множественного числа – периферийно, имеется у </a:t>
            </a:r>
            <a:r>
              <a:rPr lang="cs-CZ" sz="2000" b="1" dirty="0">
                <a:latin typeface="Arial" panose="020B0604020202020204" pitchFamily="34" charset="0"/>
                <a:cs typeface="Arial" panose="020B0604020202020204" pitchFamily="34" charset="0"/>
              </a:rPr>
              <a:t>pluralia tantum</a:t>
            </a:r>
            <a:r>
              <a:rPr lang="ru-RU" sz="2000" b="1" dirty="0">
                <a:latin typeface="Arial" panose="020B0604020202020204" pitchFamily="34" charset="0"/>
                <a:cs typeface="Arial" panose="020B0604020202020204" pitchFamily="34" charset="0"/>
              </a:rPr>
              <a:t> и парных предметов, но есть своя специфика. </a:t>
            </a:r>
          </a:p>
          <a:p>
            <a:pPr marL="285750" indent="-285750">
              <a:buFont typeface="Wingdings" panose="05000000000000000000" pitchFamily="2" charset="2"/>
              <a:buChar char="Ø"/>
            </a:pPr>
            <a:endParaRPr lang="ru-RU" sz="2000" b="1"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Сравни: </a:t>
            </a:r>
            <a:r>
              <a:rPr lang="ru-RU" sz="2000" i="1" dirty="0">
                <a:latin typeface="Arial" panose="020B0604020202020204" pitchFamily="34" charset="0"/>
                <a:cs typeface="Arial" panose="020B0604020202020204" pitchFamily="34" charset="0"/>
              </a:rPr>
              <a:t>стол, столы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*один ножниц, одни ножницы </a:t>
            </a: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обозначает один предмет)</a:t>
            </a:r>
          </a:p>
          <a:p>
            <a:r>
              <a:rPr lang="ru-RU" sz="2000" dirty="0">
                <a:latin typeface="Arial" panose="020B0604020202020204" pitchFamily="34" charset="0"/>
                <a:cs typeface="Arial" panose="020B0604020202020204" pitchFamily="34" charset="0"/>
              </a:rPr>
              <a:t>Сравни: </a:t>
            </a:r>
            <a:r>
              <a:rPr lang="ru-RU" sz="2000" i="1" dirty="0">
                <a:latin typeface="Arial" panose="020B0604020202020204" pitchFamily="34" charset="0"/>
                <a:cs typeface="Arial" panose="020B0604020202020204" pitchFamily="34" charset="0"/>
              </a:rPr>
              <a:t>одни ножницы,  двое ножниц </a:t>
            </a:r>
            <a:r>
              <a:rPr lang="ru-RU" sz="2000" dirty="0">
                <a:latin typeface="Arial" panose="020B0604020202020204" pitchFamily="34" charset="0"/>
                <a:cs typeface="Arial" panose="020B0604020202020204" pitchFamily="34" charset="0"/>
              </a:rPr>
              <a:t>Х</a:t>
            </a:r>
            <a:r>
              <a:rPr lang="ru-RU" sz="2000" i="1" dirty="0">
                <a:latin typeface="Arial" panose="020B0604020202020204" pitchFamily="34" charset="0"/>
                <a:cs typeface="Arial" panose="020B0604020202020204" pitchFamily="34" charset="0"/>
              </a:rPr>
              <a:t> один носок, одни носки, </a:t>
            </a:r>
            <a:r>
              <a:rPr lang="ru-RU" sz="2000" i="1" u="sng" dirty="0">
                <a:latin typeface="Arial" panose="020B0604020202020204" pitchFamily="34" charset="0"/>
                <a:cs typeface="Arial" panose="020B0604020202020204" pitchFamily="34" charset="0"/>
              </a:rPr>
              <a:t>двое носок</a:t>
            </a:r>
            <a:r>
              <a:rPr lang="ru-RU" sz="2000" i="1" dirty="0">
                <a:latin typeface="Arial" panose="020B0604020202020204" pitchFamily="34" charset="0"/>
                <a:cs typeface="Arial" panose="020B0604020202020204" pitchFamily="34" charset="0"/>
              </a:rPr>
              <a:t>, </a:t>
            </a:r>
            <a:r>
              <a:rPr lang="ru-RU" sz="2000" i="1" u="sng" dirty="0">
                <a:latin typeface="Arial" panose="020B0604020202020204" pitchFamily="34" charset="0"/>
                <a:cs typeface="Arial" panose="020B0604020202020204" pitchFamily="34" charset="0"/>
              </a:rPr>
              <a:t>два носка</a:t>
            </a:r>
            <a:r>
              <a:rPr lang="ru-RU" sz="2000" dirty="0">
                <a:latin typeface="Arial" panose="020B0604020202020204" pitchFamily="34" charset="0"/>
                <a:cs typeface="Arial" panose="020B0604020202020204" pitchFamily="34" charset="0"/>
              </a:rPr>
              <a:t>.</a:t>
            </a:r>
          </a:p>
          <a:p>
            <a:r>
              <a:rPr lang="ru-RU" sz="36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соотношение словоформ </a:t>
            </a:r>
            <a:r>
              <a:rPr lang="ru-RU" sz="2000" i="1" dirty="0">
                <a:latin typeface="Arial" panose="020B0604020202020204" pitchFamily="34" charset="0"/>
                <a:cs typeface="Arial" panose="020B0604020202020204" pitchFamily="34" charset="0"/>
              </a:rPr>
              <a:t>один – одни</a:t>
            </a:r>
            <a:r>
              <a:rPr lang="ru-RU" sz="2000" dirty="0">
                <a:latin typeface="Arial" panose="020B0604020202020204" pitchFamily="34" charset="0"/>
                <a:cs typeface="Arial" panose="020B0604020202020204" pitchFamily="34" charset="0"/>
              </a:rPr>
              <a:t> не обозначает противопоставления по числу</a:t>
            </a:r>
          </a:p>
          <a:p>
            <a:endParaRPr lang="ru-RU"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u-RU" sz="2000" dirty="0">
                <a:latin typeface="Arial" panose="020B0604020202020204" pitchFamily="34" charset="0"/>
                <a:cs typeface="Arial" panose="020B0604020202020204" pitchFamily="34" charset="0"/>
              </a:rPr>
              <a:t>числительное</a:t>
            </a:r>
            <a:r>
              <a:rPr lang="ru-RU" sz="2000" i="1" dirty="0">
                <a:latin typeface="Arial" panose="020B0604020202020204" pitchFamily="34" charset="0"/>
                <a:cs typeface="Arial" panose="020B0604020202020204" pitchFamily="34" charset="0"/>
              </a:rPr>
              <a:t> многие</a:t>
            </a:r>
            <a:r>
              <a:rPr lang="ru-RU" sz="2000" dirty="0">
                <a:latin typeface="Arial" panose="020B0604020202020204" pitchFamily="34" charset="0"/>
                <a:cs typeface="Arial" panose="020B0604020202020204" pitchFamily="34" charset="0"/>
              </a:rPr>
              <a:t>, определяющее существительные в форме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не имеет форм </a:t>
            </a:r>
            <a:r>
              <a:rPr lang="ru-RU" sz="2000" dirty="0" err="1">
                <a:latin typeface="Arial" panose="020B0604020202020204" pitchFamily="34" charset="0"/>
                <a:cs typeface="Arial" panose="020B0604020202020204" pitchFamily="34" charset="0"/>
              </a:rPr>
              <a:t>ед.ч</a:t>
            </a:r>
            <a:r>
              <a:rPr lang="ru-RU" sz="2000" dirty="0">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Порядковые числительные имеют все грамматические категории прилагательных</a:t>
            </a:r>
          </a:p>
          <a:p>
            <a:r>
              <a:rPr lang="ru-RU" sz="32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имеют формы множественного числа. Напр., </a:t>
            </a:r>
            <a:r>
              <a:rPr lang="ru-RU" sz="2000" i="1" dirty="0">
                <a:latin typeface="Arial" panose="020B0604020202020204" pitchFamily="34" charset="0"/>
                <a:cs typeface="Arial" panose="020B0604020202020204" pitchFamily="34" charset="0"/>
              </a:rPr>
              <a:t>первый, первые</a:t>
            </a:r>
          </a:p>
          <a:p>
            <a:pPr marL="342900" indent="-34290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04723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8463410-9803-4DFB-97C3-3355735F6011}"/>
              </a:ext>
            </a:extLst>
          </p:cNvPr>
          <p:cNvSpPr/>
          <p:nvPr/>
        </p:nvSpPr>
        <p:spPr>
          <a:xfrm>
            <a:off x="461639" y="515424"/>
            <a:ext cx="11638627" cy="5570756"/>
          </a:xfrm>
          <a:prstGeom prst="rect">
            <a:avLst/>
          </a:prstGeom>
        </p:spPr>
        <p:txBody>
          <a:bodyPr wrap="square">
            <a:spAutoFit/>
          </a:bodyPr>
          <a:lstStyle/>
          <a:p>
            <a:r>
              <a:rPr lang="ru-RU" sz="2000" b="1" dirty="0">
                <a:solidFill>
                  <a:srgbClr val="000000"/>
                </a:solidFill>
                <a:latin typeface="Arial" panose="020B0604020202020204" pitchFamily="34" charset="0"/>
                <a:ea typeface="Times New Roman"/>
                <a:cs typeface="Arial" panose="020B0604020202020204" pitchFamily="34" charset="0"/>
              </a:rPr>
              <a:t>Числительные делятся на </a:t>
            </a:r>
            <a:r>
              <a:rPr lang="ru-RU" sz="2000" b="1" dirty="0">
                <a:solidFill>
                  <a:srgbClr val="00B050"/>
                </a:solidFill>
                <a:latin typeface="Arial" panose="020B0604020202020204" pitchFamily="34" charset="0"/>
                <a:ea typeface="Times New Roman"/>
                <a:cs typeface="Arial" panose="020B0604020202020204" pitchFamily="34" charset="0"/>
              </a:rPr>
              <a:t>несколько лексико-грамматических разрядов</a:t>
            </a:r>
            <a:r>
              <a:rPr lang="ru-RU" sz="2000" b="1" spc="225" dirty="0">
                <a:solidFill>
                  <a:srgbClr val="00B050"/>
                </a:solidFill>
                <a:latin typeface="Arial" panose="020B0604020202020204" pitchFamily="34" charset="0"/>
                <a:ea typeface="Times New Roman"/>
                <a:cs typeface="Arial" panose="020B0604020202020204" pitchFamily="34" charset="0"/>
              </a:rPr>
              <a:t>:</a:t>
            </a:r>
          </a:p>
          <a:p>
            <a:endParaRPr lang="cs-CZ" sz="2000" dirty="0">
              <a:solidFill>
                <a:srgbClr val="000000"/>
              </a:solidFill>
              <a:latin typeface="Arial" panose="020B0604020202020204" pitchFamily="34" charset="0"/>
              <a:ea typeface="Times New Roman"/>
              <a:cs typeface="Arial" panose="020B0604020202020204" pitchFamily="34" charset="0"/>
            </a:endParaRPr>
          </a:p>
          <a:p>
            <a:pPr marL="342900" lvl="0" indent="-342900">
              <a:buFont typeface="Symbol"/>
              <a:buChar char=""/>
            </a:pPr>
            <a:r>
              <a:rPr lang="ru-RU" sz="2000" b="1" spc="225" dirty="0">
                <a:solidFill>
                  <a:srgbClr val="0070C0"/>
                </a:solidFill>
                <a:latin typeface="Arial" panose="020B0604020202020204" pitchFamily="34" charset="0"/>
                <a:ea typeface="Times New Roman"/>
                <a:cs typeface="Arial" panose="020B0604020202020204" pitchFamily="34" charset="0"/>
              </a:rPr>
              <a:t>количественные</a:t>
            </a:r>
            <a:r>
              <a:rPr lang="ru-RU" sz="2000" b="1" spc="225" dirty="0">
                <a:solidFill>
                  <a:srgbClr val="000000"/>
                </a:solidFill>
                <a:latin typeface="Arial" panose="020B0604020202020204" pitchFamily="34" charset="0"/>
                <a:ea typeface="Times New Roman"/>
                <a:cs typeface="Arial" panose="020B0604020202020204" pitchFamily="34" charset="0"/>
              </a:rPr>
              <a:t> (</a:t>
            </a:r>
            <a:r>
              <a:rPr lang="cs-CZ" sz="2000" b="1" dirty="0">
                <a:latin typeface="Arial" panose="020B0604020202020204" pitchFamily="34" charset="0"/>
                <a:cs typeface="Arial" panose="020B0604020202020204" pitchFamily="34" charset="0"/>
              </a:rPr>
              <a:t>základní</a:t>
            </a:r>
            <a:r>
              <a:rPr lang="ru-RU" sz="2000" b="1" spc="225" dirty="0">
                <a:solidFill>
                  <a:srgbClr val="000000"/>
                </a:solidFill>
                <a:latin typeface="Arial" panose="020B0604020202020204" pitchFamily="34" charset="0"/>
                <a:ea typeface="Times New Roman"/>
                <a:cs typeface="Arial" panose="020B0604020202020204" pitchFamily="34" charset="0"/>
              </a:rPr>
              <a:t>)</a:t>
            </a:r>
            <a:endParaRPr lang="cs-CZ" sz="2000" b="1" spc="225" dirty="0">
              <a:solidFill>
                <a:srgbClr val="000000"/>
              </a:solidFill>
              <a:latin typeface="Arial" panose="020B0604020202020204" pitchFamily="34" charset="0"/>
              <a:ea typeface="Times New Roman"/>
              <a:cs typeface="Arial" panose="020B0604020202020204" pitchFamily="34" charset="0"/>
            </a:endParaRPr>
          </a:p>
          <a:p>
            <a:pPr marL="285750" lvl="0" indent="-285750">
              <a:buFont typeface="Courier New" panose="02070309020205020404" pitchFamily="49" charset="0"/>
              <a:buChar char="o"/>
            </a:pPr>
            <a:r>
              <a:rPr lang="ru-RU" i="1" spc="225" dirty="0">
                <a:solidFill>
                  <a:srgbClr val="000000"/>
                </a:solidFill>
                <a:latin typeface="Arial" panose="020B0604020202020204" pitchFamily="34" charset="0"/>
                <a:ea typeface="Times New Roman"/>
                <a:cs typeface="Arial" panose="020B0604020202020204" pitchFamily="34" charset="0"/>
              </a:rPr>
              <a:t>Букмекеры считают, что Россия будет довольствоваться восемью победами.</a:t>
            </a:r>
          </a:p>
          <a:p>
            <a:pPr marL="285750" lvl="0" indent="-285750">
              <a:buFont typeface="Courier New" panose="02070309020205020404" pitchFamily="49" charset="0"/>
              <a:buChar char="o"/>
            </a:pPr>
            <a:r>
              <a:rPr lang="cs-CZ" i="1" spc="225" dirty="0">
                <a:solidFill>
                  <a:srgbClr val="000000"/>
                </a:solidFill>
                <a:latin typeface="Arial" panose="020B0604020202020204" pitchFamily="34" charset="0"/>
                <a:ea typeface="Times New Roman"/>
                <a:cs typeface="Arial" panose="020B0604020202020204" pitchFamily="34" charset="0"/>
              </a:rPr>
              <a:t>Ve věku šesti až osmi měsíců nastává podle nich období, kdy děti začínají s prvními pokusy o osamostatnění, potřebují ale pomoc od nás, rodičů.</a:t>
            </a:r>
          </a:p>
          <a:p>
            <a:pPr marL="285750" lvl="0" indent="-285750">
              <a:buFont typeface="Courier New" panose="02070309020205020404" pitchFamily="49" charset="0"/>
              <a:buChar char="o"/>
            </a:pPr>
            <a:endParaRPr lang="cs-CZ" sz="2000" i="1" spc="225" dirty="0">
              <a:solidFill>
                <a:srgbClr val="000000"/>
              </a:solidFill>
              <a:latin typeface="Arial" panose="020B0604020202020204" pitchFamily="34" charset="0"/>
              <a:ea typeface="Times New Roman"/>
              <a:cs typeface="Arial" panose="020B0604020202020204" pitchFamily="34" charset="0"/>
            </a:endParaRPr>
          </a:p>
          <a:p>
            <a:pPr marL="342900" indent="-342900">
              <a:buFont typeface="Symbol"/>
              <a:buChar char=""/>
            </a:pPr>
            <a:r>
              <a:rPr lang="ru-RU" sz="2000" b="1" spc="225" dirty="0">
                <a:solidFill>
                  <a:srgbClr val="0070C0"/>
                </a:solidFill>
                <a:latin typeface="Arial" panose="020B0604020202020204" pitchFamily="34" charset="0"/>
                <a:ea typeface="Times New Roman"/>
                <a:cs typeface="Arial" panose="020B0604020202020204" pitchFamily="34" charset="0"/>
              </a:rPr>
              <a:t>порядковые</a:t>
            </a:r>
            <a:r>
              <a:rPr lang="ru-RU" sz="2000" b="1" spc="225" dirty="0">
                <a:solidFill>
                  <a:srgbClr val="000000"/>
                </a:solidFill>
                <a:latin typeface="Arial" panose="020B0604020202020204" pitchFamily="34" charset="0"/>
                <a:ea typeface="Times New Roman"/>
                <a:cs typeface="Arial" panose="020B0604020202020204" pitchFamily="34" charset="0"/>
              </a:rPr>
              <a:t> (</a:t>
            </a:r>
            <a:r>
              <a:rPr lang="cs-CZ" sz="2000" b="1" spc="225" dirty="0">
                <a:solidFill>
                  <a:srgbClr val="000000"/>
                </a:solidFill>
                <a:latin typeface="Arial" panose="020B0604020202020204" pitchFamily="34" charset="0"/>
                <a:ea typeface="Times New Roman"/>
                <a:cs typeface="Arial" panose="020B0604020202020204" pitchFamily="34" charset="0"/>
              </a:rPr>
              <a:t>řadové</a:t>
            </a:r>
            <a:r>
              <a:rPr lang="ru-RU" sz="2000" b="1" spc="225" dirty="0">
                <a:solidFill>
                  <a:srgbClr val="000000"/>
                </a:solidFill>
                <a:latin typeface="Arial" panose="020B0604020202020204" pitchFamily="34" charset="0"/>
                <a:ea typeface="Times New Roman"/>
                <a:cs typeface="Arial" panose="020B0604020202020204" pitchFamily="34" charset="0"/>
              </a:rPr>
              <a:t>)</a:t>
            </a:r>
            <a:endParaRPr lang="cs-CZ" sz="2000" b="1" spc="225" dirty="0">
              <a:solidFill>
                <a:srgbClr val="000000"/>
              </a:solidFill>
              <a:latin typeface="Arial" panose="020B0604020202020204" pitchFamily="34" charset="0"/>
              <a:ea typeface="Times New Roman"/>
              <a:cs typeface="Arial" panose="020B0604020202020204" pitchFamily="34" charset="0"/>
            </a:endParaRPr>
          </a:p>
          <a:p>
            <a:pPr marL="285750" indent="-285750">
              <a:buFont typeface="Courier New" panose="02070309020205020404" pitchFamily="49" charset="0"/>
              <a:buChar char="o"/>
            </a:pPr>
            <a:r>
              <a:rPr lang="ru-RU" i="1" spc="225" dirty="0">
                <a:solidFill>
                  <a:srgbClr val="000000"/>
                </a:solidFill>
                <a:latin typeface="Arial" panose="020B0604020202020204" pitchFamily="34" charset="0"/>
                <a:ea typeface="Times New Roman"/>
                <a:cs typeface="Arial" panose="020B0604020202020204" pitchFamily="34" charset="0"/>
              </a:rPr>
              <a:t>Но автора персонажи интересовали как личности, а не как представители стран третьего мира.</a:t>
            </a:r>
            <a:endParaRPr lang="cs-CZ" i="1" spc="225" dirty="0">
              <a:solidFill>
                <a:srgbClr val="000000"/>
              </a:solidFill>
              <a:latin typeface="Arial" panose="020B0604020202020204" pitchFamily="34" charset="0"/>
              <a:ea typeface="Times New Roman"/>
              <a:cs typeface="Arial" panose="020B0604020202020204" pitchFamily="34" charset="0"/>
            </a:endParaRPr>
          </a:p>
          <a:p>
            <a:pPr marL="285750" indent="-285750">
              <a:buFont typeface="Courier New" panose="02070309020205020404" pitchFamily="49" charset="0"/>
              <a:buChar char="o"/>
            </a:pPr>
            <a:r>
              <a:rPr lang="cs-CZ" i="1" spc="225" dirty="0">
                <a:solidFill>
                  <a:srgbClr val="000000"/>
                </a:solidFill>
                <a:latin typeface="Arial" panose="020B0604020202020204" pitchFamily="34" charset="0"/>
                <a:ea typeface="Times New Roman"/>
                <a:cs typeface="Arial" panose="020B0604020202020204" pitchFamily="34" charset="0"/>
              </a:rPr>
              <a:t>Ubíhaly minuty před třetí vyučovací hodinou, a kdykoli se otevřely dveře a vešel další žák, vlil se dovnitř spolu s ním i hluk a sluneční svit zvenčí a mně se sevřelo hrdlo napjatým očekáváním.</a:t>
            </a:r>
          </a:p>
          <a:p>
            <a:endParaRPr lang="ru-RU" sz="2000" i="1" spc="225" dirty="0">
              <a:solidFill>
                <a:srgbClr val="000000"/>
              </a:solidFill>
              <a:latin typeface="Arial" panose="020B0604020202020204" pitchFamily="34" charset="0"/>
              <a:ea typeface="Times New Roman"/>
              <a:cs typeface="Arial" panose="020B0604020202020204" pitchFamily="34" charset="0"/>
            </a:endParaRPr>
          </a:p>
          <a:p>
            <a:pPr marL="342900" lvl="0" indent="-342900">
              <a:buFont typeface="Symbol"/>
              <a:buChar char=""/>
            </a:pPr>
            <a:r>
              <a:rPr lang="ru-RU" sz="2000" b="1" spc="225" dirty="0">
                <a:solidFill>
                  <a:srgbClr val="0070C0"/>
                </a:solidFill>
                <a:latin typeface="Arial" panose="020B0604020202020204" pitchFamily="34" charset="0"/>
                <a:ea typeface="Times New Roman"/>
                <a:cs typeface="Arial" panose="020B0604020202020204" pitchFamily="34" charset="0"/>
              </a:rPr>
              <a:t>собирательные</a:t>
            </a:r>
            <a:r>
              <a:rPr lang="ru-RU" sz="2000" b="1" spc="225" dirty="0">
                <a:solidFill>
                  <a:srgbClr val="000000"/>
                </a:solidFill>
                <a:latin typeface="Arial" panose="020B0604020202020204" pitchFamily="34" charset="0"/>
                <a:ea typeface="Times New Roman"/>
                <a:cs typeface="Arial" panose="020B0604020202020204" pitchFamily="34" charset="0"/>
              </a:rPr>
              <a:t> (</a:t>
            </a:r>
            <a:r>
              <a:rPr lang="cs-CZ" sz="2000" b="1" spc="225" dirty="0">
                <a:solidFill>
                  <a:srgbClr val="000000"/>
                </a:solidFill>
                <a:latin typeface="Arial" panose="020B0604020202020204" pitchFamily="34" charset="0"/>
                <a:ea typeface="Times New Roman"/>
                <a:cs typeface="Arial" panose="020B0604020202020204" pitchFamily="34" charset="0"/>
              </a:rPr>
              <a:t>druhové</a:t>
            </a:r>
            <a:r>
              <a:rPr lang="ru-RU" sz="2000" b="1" spc="225" dirty="0">
                <a:solidFill>
                  <a:srgbClr val="000000"/>
                </a:solidFill>
                <a:latin typeface="Arial" panose="020B0604020202020204" pitchFamily="34" charset="0"/>
                <a:ea typeface="Times New Roman"/>
                <a:cs typeface="Arial" panose="020B0604020202020204" pitchFamily="34" charset="0"/>
              </a:rPr>
              <a:t>).</a:t>
            </a:r>
          </a:p>
          <a:p>
            <a:pPr marL="285750" lvl="0" indent="-285750">
              <a:buFont typeface="Courier New" panose="02070309020205020404" pitchFamily="49" charset="0"/>
              <a:buChar char="o"/>
            </a:pPr>
            <a:r>
              <a:rPr lang="ru-RU" i="1" spc="225" dirty="0">
                <a:solidFill>
                  <a:srgbClr val="000000"/>
                </a:solidFill>
                <a:latin typeface="Arial" panose="020B0604020202020204" pitchFamily="34" charset="0"/>
                <a:ea typeface="Times New Roman"/>
                <a:cs typeface="Arial" panose="020B0604020202020204" pitchFamily="34" charset="0"/>
              </a:rPr>
              <a:t>В исследовании приняли участие пятеро испытуемых с нормальным или корригированным зрением, мужчины и женщины в возрасте от 25 до 40 лет.</a:t>
            </a:r>
          </a:p>
          <a:p>
            <a:pPr marL="285750" lvl="0" indent="-285750">
              <a:buFont typeface="Courier New" panose="02070309020205020404" pitchFamily="49" charset="0"/>
              <a:buChar char="o"/>
            </a:pPr>
            <a:r>
              <a:rPr lang="cs-CZ" i="1" spc="225" dirty="0">
                <a:solidFill>
                  <a:srgbClr val="000000"/>
                </a:solidFill>
                <a:latin typeface="Arial" panose="020B0604020202020204" pitchFamily="34" charset="0"/>
                <a:ea typeface="Times New Roman"/>
                <a:cs typeface="Arial" panose="020B0604020202020204" pitchFamily="34" charset="0"/>
              </a:rPr>
              <a:t>Postupně jsem vyzkoušela asi patery pilulky, ale žádné mi nedělaly moc dobře – hodně jsem po všech přibírala. </a:t>
            </a:r>
            <a:endParaRPr lang="ru-RU" i="1" spc="225" dirty="0">
              <a:solidFill>
                <a:srgbClr val="000000"/>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3755748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E45FD39-5705-4178-AE03-DB27649C9E11}"/>
              </a:ext>
            </a:extLst>
          </p:cNvPr>
          <p:cNvSpPr/>
          <p:nvPr/>
        </p:nvSpPr>
        <p:spPr>
          <a:xfrm>
            <a:off x="1367161" y="751344"/>
            <a:ext cx="9916357" cy="5016758"/>
          </a:xfrm>
          <a:prstGeom prst="rect">
            <a:avLst/>
          </a:prstGeom>
        </p:spPr>
        <p:txBody>
          <a:bodyPr wrap="square">
            <a:spAutoFit/>
          </a:bodyPr>
          <a:lstStyle/>
          <a:p>
            <a:pPr algn="ctr"/>
            <a:r>
              <a:rPr lang="ru-RU" sz="2000" b="1" u="sng" dirty="0">
                <a:solidFill>
                  <a:srgbClr val="00B050"/>
                </a:solidFill>
                <a:latin typeface="Arial" panose="020B0604020202020204" pitchFamily="34" charset="0"/>
                <a:cs typeface="Arial" panose="020B0604020202020204" pitchFamily="34" charset="0"/>
              </a:rPr>
              <a:t>Согласование имен числительных</a:t>
            </a:r>
          </a:p>
          <a:p>
            <a:endParaRPr lang="ru-RU" sz="2000"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Характерной синтаксической особенностью количественных и собирательных числительных является специфическое </a:t>
            </a:r>
            <a:r>
              <a:rPr lang="ru-RU" sz="2000" u="sng" dirty="0">
                <a:solidFill>
                  <a:srgbClr val="00B050"/>
                </a:solidFill>
                <a:latin typeface="Arial" panose="020B0604020202020204" pitchFamily="34" charset="0"/>
                <a:cs typeface="Arial" panose="020B0604020202020204" pitchFamily="34" charset="0"/>
              </a:rPr>
              <a:t>противопоставление образуемых ими сочетаний в формах им. и вин. п. с одной стороны и в формах других косвенных падежей с другой стороны</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ru-RU" sz="2000" dirty="0">
                <a:solidFill>
                  <a:srgbClr val="0070C0"/>
                </a:solidFill>
                <a:latin typeface="Arial" panose="020B0604020202020204" pitchFamily="34" charset="0"/>
                <a:cs typeface="Arial" panose="020B0604020202020204" pitchFamily="34" charset="0"/>
              </a:rPr>
              <a:t>1. </a:t>
            </a:r>
            <a:r>
              <a:rPr lang="ru-RU" sz="2000" b="1" dirty="0">
                <a:solidFill>
                  <a:srgbClr val="0070C0"/>
                </a:solidFill>
                <a:latin typeface="Arial" panose="020B0604020202020204" pitchFamily="34" charset="0"/>
                <a:cs typeface="Arial" panose="020B0604020202020204" pitchFamily="34" charset="0"/>
              </a:rPr>
              <a:t>В формах им. и вин. п. </a:t>
            </a:r>
            <a:r>
              <a:rPr lang="ru-RU" sz="2000" b="1" u="sng" dirty="0">
                <a:solidFill>
                  <a:srgbClr val="0070C0"/>
                </a:solidFill>
                <a:latin typeface="Arial" panose="020B0604020202020204" pitchFamily="34" charset="0"/>
                <a:cs typeface="Arial" panose="020B0604020202020204" pitchFamily="34" charset="0"/>
              </a:rPr>
              <a:t>числительное управляет существительным </a:t>
            </a:r>
            <a:r>
              <a:rPr lang="ru-RU" sz="2000" b="1" dirty="0">
                <a:solidFill>
                  <a:srgbClr val="0070C0"/>
                </a:solidFill>
                <a:latin typeface="Arial" panose="020B0604020202020204" pitchFamily="34" charset="0"/>
                <a:cs typeface="Arial" panose="020B0604020202020204" pitchFamily="34" charset="0"/>
              </a:rPr>
              <a:t>в форме род. п.</a:t>
            </a:r>
            <a:r>
              <a:rPr lang="ru-RU" sz="2000" dirty="0">
                <a:solidFill>
                  <a:srgbClr val="0070C0"/>
                </a:solidFill>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два стола, пять суток, трое саней; </a:t>
            </a:r>
            <a:r>
              <a:rPr lang="cs-CZ" sz="2000" i="1" dirty="0">
                <a:latin typeface="Arial" panose="020B0604020202020204" pitchFamily="34" charset="0"/>
                <a:cs typeface="Arial" panose="020B0604020202020204" pitchFamily="34" charset="0"/>
              </a:rPr>
              <a:t>pět mužů, žen, měst </a:t>
            </a:r>
            <a:endParaRPr lang="ru-RU" sz="2000" i="1"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dirty="0">
                <a:solidFill>
                  <a:srgbClr val="0070C0"/>
                </a:solidFill>
                <a:latin typeface="Arial" panose="020B0604020202020204" pitchFamily="34" charset="0"/>
                <a:cs typeface="Arial" panose="020B0604020202020204" pitchFamily="34" charset="0"/>
              </a:rPr>
              <a:t>2. </a:t>
            </a:r>
            <a:r>
              <a:rPr lang="ru-RU" sz="2000" b="1" dirty="0">
                <a:solidFill>
                  <a:srgbClr val="0070C0"/>
                </a:solidFill>
                <a:latin typeface="Arial" panose="020B0604020202020204" pitchFamily="34" charset="0"/>
                <a:cs typeface="Arial" panose="020B0604020202020204" pitchFamily="34" charset="0"/>
              </a:rPr>
              <a:t>Во всех других падежах </a:t>
            </a:r>
            <a:r>
              <a:rPr lang="ru-RU" sz="2000" b="1" u="sng" dirty="0">
                <a:solidFill>
                  <a:srgbClr val="0070C0"/>
                </a:solidFill>
                <a:latin typeface="Arial" panose="020B0604020202020204" pitchFamily="34" charset="0"/>
                <a:cs typeface="Arial" panose="020B0604020202020204" pitchFamily="34" charset="0"/>
              </a:rPr>
              <a:t>числительное с таким существительным согласуется</a:t>
            </a:r>
            <a:r>
              <a:rPr lang="ru-RU" sz="2000" dirty="0">
                <a:solidFill>
                  <a:srgbClr val="0070C0"/>
                </a:solidFill>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двух столов, двум столам; пяти суток, пятью сутками; </a:t>
            </a:r>
            <a:r>
              <a:rPr lang="cs-CZ" sz="2000" i="1" dirty="0">
                <a:latin typeface="Arial" panose="020B0604020202020204" pitchFamily="34" charset="0"/>
                <a:cs typeface="Arial" panose="020B0604020202020204" pitchFamily="34" charset="0"/>
              </a:rPr>
              <a:t>pěti mužům, ženám, městům</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b="1" dirty="0">
                <a:solidFill>
                  <a:srgbClr val="FF0000"/>
                </a:solidFill>
                <a:latin typeface="Arial" panose="020B0604020202020204" pitchFamily="34" charset="0"/>
                <a:cs typeface="Arial" panose="020B0604020202020204" pitchFamily="34" charset="0"/>
              </a:rPr>
              <a:t>! После числительных 2, 3, 4 </a:t>
            </a:r>
            <a:r>
              <a:rPr lang="ru-RU" sz="2000" b="1" dirty="0">
                <a:latin typeface="Arial" panose="020B0604020202020204" pitchFamily="34" charset="0"/>
                <a:cs typeface="Arial" panose="020B0604020202020204" pitchFamily="34" charset="0"/>
              </a:rPr>
              <a:t>в РЯ следует </a:t>
            </a:r>
            <a:r>
              <a:rPr lang="ru-RU" sz="2000" b="1" dirty="0" err="1">
                <a:latin typeface="Arial" panose="020B0604020202020204" pitchFamily="34" charset="0"/>
                <a:cs typeface="Arial" panose="020B0604020202020204" pitchFamily="34" charset="0"/>
              </a:rPr>
              <a:t>род.п</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ед.ч</a:t>
            </a:r>
            <a:r>
              <a:rPr lang="ru-RU" sz="2000" b="1" dirty="0">
                <a:latin typeface="Arial" panose="020B0604020202020204" pitchFamily="34" charset="0"/>
                <a:cs typeface="Arial" panose="020B0604020202020204" pitchFamily="34" charset="0"/>
              </a:rPr>
              <a:t>., в ЧЯ </a:t>
            </a:r>
            <a:r>
              <a:rPr lang="ru-RU" sz="2000" b="1" dirty="0" err="1">
                <a:latin typeface="Arial" panose="020B0604020202020204" pitchFamily="34" charset="0"/>
                <a:cs typeface="Arial" panose="020B0604020202020204" pitchFamily="34" charset="0"/>
              </a:rPr>
              <a:t>им.п</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786842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B44BC000-56CF-4061-B134-1BBB14E7840D}"/>
              </a:ext>
            </a:extLst>
          </p:cNvPr>
          <p:cNvSpPr/>
          <p:nvPr/>
        </p:nvSpPr>
        <p:spPr>
          <a:xfrm>
            <a:off x="1127464" y="751344"/>
            <a:ext cx="9676660" cy="5016758"/>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ЗАТРУДНИТЕЛЬНЫЕ СЛУЧАИ СОГЛАСОВАНИЯ</a:t>
            </a:r>
          </a:p>
          <a:p>
            <a:endParaRPr lang="ru-RU" sz="2000" dirty="0">
              <a:latin typeface="Arial" panose="020B0604020202020204" pitchFamily="34" charset="0"/>
              <a:cs typeface="Arial" panose="020B0604020202020204" pitchFamily="34" charset="0"/>
            </a:endParaRPr>
          </a:p>
          <a:p>
            <a:r>
              <a:rPr lang="ru-RU" sz="2000" b="1" dirty="0">
                <a:solidFill>
                  <a:srgbClr val="00B050"/>
                </a:solidFill>
                <a:latin typeface="Arial" panose="020B0604020202020204" pitchFamily="34" charset="0"/>
                <a:cs typeface="Arial" panose="020B0604020202020204" pitchFamily="34" charset="0"/>
              </a:rPr>
              <a:t>Если в количественно-именных сочетаниях с 2, 3, 4 есть прилагательное:</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при </a:t>
            </a:r>
            <a:r>
              <a:rPr lang="ru-RU" sz="2000" dirty="0" err="1">
                <a:latin typeface="Arial" panose="020B0604020202020204" pitchFamily="34" charset="0"/>
                <a:cs typeface="Arial" panose="020B0604020202020204" pitchFamily="34" charset="0"/>
              </a:rPr>
              <a:t>им.сущ</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м.р</a:t>
            </a:r>
            <a:r>
              <a:rPr lang="ru-RU" sz="2000" dirty="0">
                <a:latin typeface="Arial" panose="020B0604020202020204" pitchFamily="34" charset="0"/>
                <a:cs typeface="Arial" panose="020B0604020202020204" pitchFamily="34" charset="0"/>
              </a:rPr>
              <a:t>. и </a:t>
            </a:r>
            <a:r>
              <a:rPr lang="ru-RU" sz="2000" dirty="0" err="1">
                <a:latin typeface="Arial" panose="020B0604020202020204" pitchFamily="34" charset="0"/>
                <a:cs typeface="Arial" panose="020B0604020202020204" pitchFamily="34" charset="0"/>
              </a:rPr>
              <a:t>ср.р</a:t>
            </a:r>
            <a:r>
              <a:rPr lang="ru-RU" sz="2000" dirty="0">
                <a:latin typeface="Arial" panose="020B0604020202020204" pitchFamily="34" charset="0"/>
                <a:cs typeface="Arial" panose="020B0604020202020204" pitchFamily="34" charset="0"/>
              </a:rPr>
              <a:t>. оно имеет форму </a:t>
            </a: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два новых человека, четыре высоких тополя</a:t>
            </a:r>
            <a:r>
              <a:rPr lang="ru-RU" sz="2000" dirty="0">
                <a:latin typeface="Arial" panose="020B0604020202020204" pitchFamily="34" charset="0"/>
                <a:cs typeface="Arial" panose="020B0604020202020204" pitchFamily="34" charset="0"/>
              </a:rPr>
              <a:t>) </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при </a:t>
            </a:r>
            <a:r>
              <a:rPr lang="ru-RU" sz="2000" dirty="0" err="1">
                <a:latin typeface="Arial" panose="020B0604020202020204" pitchFamily="34" charset="0"/>
                <a:cs typeface="Arial" panose="020B0604020202020204" pitchFamily="34" charset="0"/>
              </a:rPr>
              <a:t>им.сущ</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ж.р</a:t>
            </a:r>
            <a:r>
              <a:rPr lang="ru-RU" sz="2000" dirty="0">
                <a:latin typeface="Arial" panose="020B0604020202020204" pitchFamily="34" charset="0"/>
                <a:cs typeface="Arial" panose="020B0604020202020204" pitchFamily="34" charset="0"/>
              </a:rPr>
              <a:t>. имеет форму </a:t>
            </a: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у слов с неподвижным ударением (</a:t>
            </a:r>
            <a:r>
              <a:rPr lang="ru-RU" sz="2000" i="1" dirty="0">
                <a:latin typeface="Arial" panose="020B0604020202020204" pitchFamily="34" charset="0"/>
                <a:cs typeface="Arial" panose="020B0604020202020204" pitchFamily="34" charset="0"/>
              </a:rPr>
              <a:t>три высоких школы</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ИЛИ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у слов с подвижным ударением (</a:t>
            </a:r>
            <a:r>
              <a:rPr lang="ru-RU" sz="2000" i="1" dirty="0">
                <a:latin typeface="Arial" panose="020B0604020202020204" pitchFamily="34" charset="0"/>
                <a:cs typeface="Arial" panose="020B0604020202020204" pitchFamily="34" charset="0"/>
              </a:rPr>
              <a:t>три высоких/высокие сосны</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Многие пособия рекомендуют для женского рода единую форму </a:t>
            </a:r>
            <a:r>
              <a:rPr lang="ru-RU" sz="2000" b="1" dirty="0" err="1">
                <a:latin typeface="Arial" panose="020B0604020202020204" pitchFamily="34" charset="0"/>
                <a:cs typeface="Arial" panose="020B0604020202020204" pitchFamily="34" charset="0"/>
              </a:rPr>
              <a:t>им.п</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мн.ч</a:t>
            </a:r>
            <a:r>
              <a:rPr lang="ru-RU" sz="2000" b="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три красивые, высокие девушки; две далекие, яркие звезды</a:t>
            </a:r>
          </a:p>
          <a:p>
            <a:endParaRPr lang="ru-RU" sz="20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После остальных числительных в таких сочетаниях - </a:t>
            </a: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83128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B395F80F-C0E3-1E2D-0AE6-289E338B1705}"/>
              </a:ext>
            </a:extLst>
          </p:cNvPr>
          <p:cNvSpPr txBox="1"/>
          <p:nvPr/>
        </p:nvSpPr>
        <p:spPr>
          <a:xfrm>
            <a:off x="472967" y="341854"/>
            <a:ext cx="11077902" cy="594008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Дополните предмет счета в правильной форме.</a:t>
            </a:r>
          </a:p>
          <a:p>
            <a:pPr marL="342900" indent="-342900">
              <a:buFont typeface="+mj-lt"/>
              <a:buAutoNum type="arabicPeriod"/>
            </a:pPr>
            <a:r>
              <a:rPr lang="ru-RU" sz="2000" dirty="0">
                <a:latin typeface="Arial" panose="020B0604020202020204" pitchFamily="34" charset="0"/>
                <a:cs typeface="Arial" panose="020B0604020202020204" pitchFamily="34" charset="0"/>
              </a:rPr>
              <a:t>Для реализации проекта нам выделили 3 (склад) на окраине города.</a:t>
            </a:r>
            <a:endParaRPr lang="cs-CZ"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На рисунке изображено 6 (здание), украшенных ритуальными узорами.</a:t>
            </a:r>
          </a:p>
          <a:p>
            <a:pPr marL="342900" indent="-342900">
              <a:buFont typeface="+mj-lt"/>
              <a:buAutoNum type="arabicPeriod"/>
            </a:pPr>
            <a:r>
              <a:rPr lang="ru-RU" sz="2000" dirty="0">
                <a:latin typeface="Arial" panose="020B0604020202020204" pitchFamily="34" charset="0"/>
                <a:cs typeface="Arial" panose="020B0604020202020204" pitchFamily="34" charset="0"/>
              </a:rPr>
              <a:t>В отчёте упоминаются 5 (критерий) оценки эффективности сотрудников.</a:t>
            </a:r>
            <a:endParaRPr lang="cs-CZ"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Для оформления витрины нам нужны 2 (басня) Крылова с иллюстрациями.</a:t>
            </a:r>
          </a:p>
          <a:p>
            <a:pPr marL="342900" indent="-342900">
              <a:buFont typeface="+mj-lt"/>
              <a:buAutoNum type="arabicPeriod"/>
            </a:pPr>
            <a:r>
              <a:rPr lang="ru-RU" sz="2000" dirty="0">
                <a:latin typeface="Arial" panose="020B0604020202020204" pitchFamily="34" charset="0"/>
                <a:cs typeface="Arial" panose="020B0604020202020204" pitchFamily="34" charset="0"/>
              </a:rPr>
              <a:t>Вдоль набережной установлены 4 (фонарь) в стиле девятнадцатого века.</a:t>
            </a:r>
          </a:p>
          <a:p>
            <a:pPr marL="342900" indent="-342900">
              <a:buFont typeface="+mj-lt"/>
              <a:buAutoNum type="arabicPeriod"/>
            </a:pPr>
            <a:r>
              <a:rPr lang="ru-RU" sz="2000" dirty="0">
                <a:latin typeface="Arial" panose="020B0604020202020204" pitchFamily="34" charset="0"/>
                <a:cs typeface="Arial" panose="020B0604020202020204" pitchFamily="34" charset="0"/>
              </a:rPr>
              <a:t>На полях рукописи автор оставил 12 (комментарий), поясняющих смысл метафор.</a:t>
            </a:r>
          </a:p>
          <a:p>
            <a:pPr marL="342900" indent="-342900">
              <a:buFont typeface="+mj-lt"/>
              <a:buAutoNum type="arabicPeriod"/>
            </a:pPr>
            <a:r>
              <a:rPr lang="ru-RU" sz="2000" dirty="0">
                <a:latin typeface="Arial" panose="020B0604020202020204" pitchFamily="34" charset="0"/>
                <a:cs typeface="Arial" panose="020B0604020202020204" pitchFamily="34" charset="0"/>
              </a:rPr>
              <a:t>Во время раскопок были найдены 2 (колесница) эпохи Древнего Рима.</a:t>
            </a:r>
          </a:p>
          <a:p>
            <a:pPr marL="342900" indent="-342900">
              <a:buFont typeface="+mj-lt"/>
              <a:buAutoNum type="arabicPeriod"/>
            </a:pPr>
            <a:r>
              <a:rPr lang="ru-RU" sz="2000" dirty="0">
                <a:latin typeface="Arial" panose="020B0604020202020204" pitchFamily="34" charset="0"/>
                <a:cs typeface="Arial" panose="020B0604020202020204" pitchFamily="34" charset="0"/>
              </a:rPr>
              <a:t>В этом семестре студенты должны написать 5 (рецензия) на научные статьи.</a:t>
            </a:r>
            <a:endParaRPr lang="cs-CZ"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Экспедиция обнаружила в пещере 3 (череп) доисторических животных.</a:t>
            </a:r>
          </a:p>
          <a:p>
            <a:pPr marL="342900" indent="-342900">
              <a:buFont typeface="+mj-lt"/>
              <a:buAutoNum type="arabicPeriod"/>
            </a:pPr>
            <a:r>
              <a:rPr lang="ru-RU" sz="2000" dirty="0">
                <a:latin typeface="Arial" panose="020B0604020202020204" pitchFamily="34" charset="0"/>
                <a:cs typeface="Arial" panose="020B0604020202020204" pitchFamily="34" charset="0"/>
              </a:rPr>
              <a:t> Вдоль границы леса тянутся 3 (пустошь), поросшие редким кустарником.</a:t>
            </a:r>
            <a:endParaRPr lang="cs-CZ"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 В ходе реформ были созданы 3 (ведомство) по контролю за экологией.</a:t>
            </a:r>
          </a:p>
          <a:p>
            <a:pPr marL="342900" indent="-342900">
              <a:buFont typeface="+mj-lt"/>
              <a:buAutoNum type="arabicPeriod"/>
            </a:pPr>
            <a:r>
              <a:rPr lang="ru-RU" sz="2000" dirty="0">
                <a:latin typeface="Arial" panose="020B0604020202020204" pitchFamily="34" charset="0"/>
                <a:cs typeface="Arial" panose="020B0604020202020204" pitchFamily="34" charset="0"/>
              </a:rPr>
              <a:t> На складе осталось 10 (простыня) для новых постояльцев отеля.</a:t>
            </a:r>
          </a:p>
          <a:p>
            <a:pPr marL="342900" indent="-342900">
              <a:buFont typeface="+mj-lt"/>
              <a:buAutoNum type="arabicPeriod"/>
            </a:pPr>
            <a:r>
              <a:rPr lang="ru-RU" sz="2000" dirty="0">
                <a:latin typeface="Arial" panose="020B0604020202020204" pitchFamily="34" charset="0"/>
                <a:cs typeface="Arial" panose="020B0604020202020204" pitchFamily="34" charset="0"/>
              </a:rPr>
              <a:t> На горизонте виднелись 4 (озеро) или небольших залива.</a:t>
            </a:r>
            <a:endParaRPr lang="cs-CZ"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 В старой библиотеке хранится 5 (рукопись) византийских монахов.</a:t>
            </a:r>
          </a:p>
          <a:p>
            <a:pPr marL="342900" indent="-342900">
              <a:buFont typeface="+mj-lt"/>
              <a:buAutoNum type="arabicPeriod"/>
            </a:pPr>
            <a:r>
              <a:rPr lang="ru-RU" sz="2000" dirty="0">
                <a:latin typeface="Arial" panose="020B0604020202020204" pitchFamily="34" charset="0"/>
                <a:cs typeface="Arial" panose="020B0604020202020204" pitchFamily="34" charset="0"/>
              </a:rPr>
              <a:t> Правительство выдвинуло 2 (требование) к руководству корпораций.</a:t>
            </a:r>
            <a:endParaRPr lang="cs-CZ"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 Мы обнаружили целых 4 (дефект), из-за чего товар пришлось вернуть.</a:t>
            </a:r>
          </a:p>
          <a:p>
            <a:pPr marL="342900" indent="-342900">
              <a:buFont typeface="+mj-lt"/>
              <a:buAutoNum type="arabicPeriod"/>
            </a:pPr>
            <a:r>
              <a:rPr lang="ru-RU" sz="2000" dirty="0">
                <a:latin typeface="Arial" panose="020B0604020202020204" pitchFamily="34" charset="0"/>
                <a:cs typeface="Arial" panose="020B0604020202020204" pitchFamily="34" charset="0"/>
              </a:rPr>
              <a:t> В долине расположено 6 (поселение), ведущих традиционный образ жизни.</a:t>
            </a:r>
          </a:p>
          <a:p>
            <a:pPr marL="342900" indent="-342900">
              <a:buFont typeface="+mj-lt"/>
              <a:buAutoNum type="arabicPeriod"/>
            </a:pPr>
            <a:r>
              <a:rPr lang="ru-RU" sz="2000" dirty="0">
                <a:latin typeface="Arial" panose="020B0604020202020204" pitchFamily="34" charset="0"/>
                <a:cs typeface="Arial" panose="020B0604020202020204" pitchFamily="34" charset="0"/>
              </a:rPr>
              <a:t> В тексте гимна, по политическим причинам, были изменены 3 (четверостишие).</a:t>
            </a:r>
          </a:p>
        </p:txBody>
      </p:sp>
    </p:spTree>
    <p:extLst>
      <p:ext uri="{BB962C8B-B14F-4D97-AF65-F5344CB8AC3E}">
        <p14:creationId xmlns:p14="http://schemas.microsoft.com/office/powerpoint/2010/main" val="6181904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1E7ECD05-DAB3-2717-626B-51BAA58820A0}"/>
              </a:ext>
            </a:extLst>
          </p:cNvPr>
          <p:cNvSpPr txBox="1"/>
          <p:nvPr/>
        </p:nvSpPr>
        <p:spPr>
          <a:xfrm>
            <a:off x="483477" y="362498"/>
            <a:ext cx="11440510" cy="59400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Дополните предмет счета в правильной форме.</a:t>
            </a:r>
            <a:endParaRPr lang="ru-RU" dirty="0"/>
          </a:p>
          <a:p>
            <a:pPr marL="342900" indent="-342900">
              <a:buFont typeface="+mj-lt"/>
              <a:buAutoNum type="arabicPeriod"/>
            </a:pPr>
            <a:r>
              <a:rPr lang="ru-RU" sz="2000" dirty="0">
                <a:latin typeface="Arial" panose="020B0604020202020204" pitchFamily="34" charset="0"/>
                <a:cs typeface="Arial" panose="020B0604020202020204" pitchFamily="34" charset="0"/>
              </a:rPr>
              <a:t>Для отделки фасада использовали 4 (дорогая мраморная плита).</a:t>
            </a:r>
          </a:p>
          <a:p>
            <a:pPr marL="342900" indent="-342900">
              <a:buFont typeface="+mj-lt"/>
              <a:buAutoNum type="arabicPeriod"/>
            </a:pPr>
            <a:r>
              <a:rPr lang="ru-RU" sz="2000" dirty="0">
                <a:latin typeface="Arial" panose="020B0604020202020204" pitchFamily="34" charset="0"/>
                <a:cs typeface="Arial" panose="020B0604020202020204" pitchFamily="34" charset="0"/>
              </a:rPr>
              <a:t>Проект включает в себя 4 (масштабное промышленное предприятие).</a:t>
            </a:r>
          </a:p>
          <a:p>
            <a:pPr marL="342900" indent="-342900">
              <a:buFont typeface="+mj-lt"/>
              <a:buAutoNum type="arabicPeriod"/>
            </a:pPr>
            <a:r>
              <a:rPr lang="ru-RU" sz="2000" dirty="0">
                <a:latin typeface="Arial" panose="020B0604020202020204" pitchFamily="34" charset="0"/>
                <a:cs typeface="Arial" panose="020B0604020202020204" pitchFamily="34" charset="0"/>
              </a:rPr>
              <a:t>Вдоль набережной недавно установили 4 (антикварный уличный фонарь).</a:t>
            </a:r>
          </a:p>
          <a:p>
            <a:pPr marL="342900" indent="-342900">
              <a:buFont typeface="+mj-lt"/>
              <a:buAutoNum type="arabicPeriod"/>
            </a:pPr>
            <a:r>
              <a:rPr lang="ru-RU" sz="2000" dirty="0">
                <a:latin typeface="Arial" panose="020B0604020202020204" pitchFamily="34" charset="0"/>
                <a:cs typeface="Arial" panose="020B0604020202020204" pitchFamily="34" charset="0"/>
              </a:rPr>
              <a:t>Мы посетили 6 (древняя заброшенная крепость).</a:t>
            </a:r>
          </a:p>
          <a:p>
            <a:pPr marL="342900" indent="-342900">
              <a:buFont typeface="+mj-lt"/>
              <a:buAutoNum type="arabicPeriod"/>
            </a:pPr>
            <a:r>
              <a:rPr lang="ru-RU" sz="2000" dirty="0">
                <a:latin typeface="Arial" panose="020B0604020202020204" pitchFamily="34" charset="0"/>
                <a:cs typeface="Arial" panose="020B0604020202020204" pitchFamily="34" charset="0"/>
              </a:rPr>
              <a:t>Вдоль дороги тянутся 2 (бескрайнее пшеничное поле).</a:t>
            </a:r>
          </a:p>
          <a:p>
            <a:pPr marL="342900" indent="-342900">
              <a:buFont typeface="+mj-lt"/>
              <a:buAutoNum type="arabicPeriod"/>
            </a:pPr>
            <a:r>
              <a:rPr lang="ru-RU" sz="2000" dirty="0">
                <a:latin typeface="Arial" panose="020B0604020202020204" pitchFamily="34" charset="0"/>
                <a:cs typeface="Arial" panose="020B0604020202020204" pitchFamily="34" charset="0"/>
              </a:rPr>
              <a:t>За последний год компания открыла 10 (новое региональное представительство).</a:t>
            </a:r>
          </a:p>
          <a:p>
            <a:pPr marL="342900" indent="-342900">
              <a:buFont typeface="+mj-lt"/>
              <a:buAutoNum type="arabicPeriod"/>
            </a:pPr>
            <a:r>
              <a:rPr lang="ru-RU" sz="2000" dirty="0">
                <a:latin typeface="Arial" panose="020B0604020202020204" pitchFamily="34" charset="0"/>
                <a:cs typeface="Arial" panose="020B0604020202020204" pitchFamily="34" charset="0"/>
              </a:rPr>
              <a:t>На полях рукописи автор оставил 12 (важный авторский комментарий).</a:t>
            </a:r>
          </a:p>
          <a:p>
            <a:pPr marL="342900" indent="-342900">
              <a:buFont typeface="+mj-lt"/>
              <a:buAutoNum type="arabicPeriod"/>
            </a:pPr>
            <a:r>
              <a:rPr lang="ru-RU" sz="2000" dirty="0">
                <a:latin typeface="Arial" panose="020B0604020202020204" pitchFamily="34" charset="0"/>
                <a:cs typeface="Arial" panose="020B0604020202020204" pitchFamily="34" charset="0"/>
              </a:rPr>
              <a:t>Ученики выучили только 3 (короткое четверостишие).</a:t>
            </a:r>
          </a:p>
          <a:p>
            <a:pPr marL="342900" indent="-342900">
              <a:buFont typeface="+mj-lt"/>
              <a:buAutoNum type="arabicPeriod"/>
            </a:pPr>
            <a:r>
              <a:rPr lang="ru-RU" sz="2000" dirty="0">
                <a:latin typeface="Arial" panose="020B0604020202020204" pitchFamily="34" charset="0"/>
                <a:cs typeface="Arial" panose="020B0604020202020204" pitchFamily="34" charset="0"/>
              </a:rPr>
              <a:t>В зале сидели 3 (влиятельный иностранный посол).</a:t>
            </a:r>
          </a:p>
          <a:p>
            <a:pPr marL="342900" indent="-342900">
              <a:buFont typeface="+mj-lt"/>
              <a:buAutoNum type="arabicPeriod"/>
            </a:pPr>
            <a:r>
              <a:rPr lang="ru-RU" sz="2000" dirty="0">
                <a:latin typeface="Arial" panose="020B0604020202020204" pitchFamily="34" charset="0"/>
                <a:cs typeface="Arial" panose="020B0604020202020204" pitchFamily="34" charset="0"/>
              </a:rPr>
              <a:t> На картине изображены 3 (грациозная мифическая богиня).</a:t>
            </a:r>
          </a:p>
          <a:p>
            <a:pPr marL="342900" indent="-342900">
              <a:buFont typeface="+mj-lt"/>
              <a:buAutoNum type="arabicPeriod"/>
            </a:pPr>
            <a:r>
              <a:rPr lang="ru-RU" sz="2000" dirty="0">
                <a:latin typeface="Arial" panose="020B0604020202020204" pitchFamily="34" charset="0"/>
                <a:cs typeface="Arial" panose="020B0604020202020204" pitchFamily="34" charset="0"/>
              </a:rPr>
              <a:t> В этой книге описаны 2 (невероятная судьба).</a:t>
            </a:r>
          </a:p>
          <a:p>
            <a:pPr marL="342900" indent="-342900">
              <a:buFont typeface="+mj-lt"/>
              <a:buAutoNum type="arabicPeriod"/>
            </a:pPr>
            <a:r>
              <a:rPr lang="ru-RU" sz="2000" dirty="0">
                <a:latin typeface="Arial" panose="020B0604020202020204" pitchFamily="34" charset="0"/>
                <a:cs typeface="Arial" panose="020B0604020202020204" pitchFamily="34" charset="0"/>
              </a:rPr>
              <a:t> Было зафиксировано 5 (необъяснимое природное явление).</a:t>
            </a:r>
          </a:p>
          <a:p>
            <a:pPr marL="342900" indent="-342900">
              <a:buFont typeface="+mj-lt"/>
              <a:buAutoNum type="arabicPeriod"/>
            </a:pPr>
            <a:r>
              <a:rPr lang="ru-RU" sz="2000" dirty="0">
                <a:latin typeface="Arial" panose="020B0604020202020204" pitchFamily="34" charset="0"/>
                <a:cs typeface="Arial" panose="020B0604020202020204" pitchFamily="34" charset="0"/>
              </a:rPr>
              <a:t> На окраине города возвели 5 (современный складской комплекс).</a:t>
            </a:r>
          </a:p>
          <a:p>
            <a:pPr marL="342900" indent="-342900">
              <a:buFont typeface="+mj-lt"/>
              <a:buAutoNum type="arabicPeriod"/>
            </a:pPr>
            <a:r>
              <a:rPr lang="ru-RU" sz="2000" dirty="0">
                <a:latin typeface="Arial" panose="020B0604020202020204" pitchFamily="34" charset="0"/>
                <a:cs typeface="Arial" panose="020B0604020202020204" pitchFamily="34" charset="0"/>
              </a:rPr>
              <a:t> Для реставрации старого храма привезли 2 (массивный дубовый столб).</a:t>
            </a:r>
          </a:p>
          <a:p>
            <a:pPr marL="342900" indent="-342900">
              <a:buFont typeface="+mj-lt"/>
              <a:buAutoNum type="arabicPeriod"/>
            </a:pPr>
            <a:r>
              <a:rPr lang="ru-RU" sz="2000" dirty="0">
                <a:latin typeface="Arial" panose="020B0604020202020204" pitchFamily="34" charset="0"/>
                <a:cs typeface="Arial" panose="020B0604020202020204" pitchFamily="34" charset="0"/>
              </a:rPr>
              <a:t> В тексте есть 3 (двусмысленное лирическое отступление).</a:t>
            </a:r>
          </a:p>
          <a:p>
            <a:pPr marL="342900" indent="-342900">
              <a:buFont typeface="+mj-lt"/>
              <a:buAutoNum type="arabicPeriod"/>
            </a:pPr>
            <a:r>
              <a:rPr lang="ru-RU" sz="2000" dirty="0">
                <a:latin typeface="Arial" panose="020B0604020202020204" pitchFamily="34" charset="0"/>
                <a:cs typeface="Arial" panose="020B0604020202020204" pitchFamily="34" charset="0"/>
              </a:rPr>
              <a:t> В этой долине расположены 6 (уединённое горное поселение).</a:t>
            </a:r>
          </a:p>
          <a:p>
            <a:pPr marL="342900" indent="-342900">
              <a:buFont typeface="+mj-lt"/>
              <a:buAutoNum type="arabicPeriod"/>
            </a:pPr>
            <a:r>
              <a:rPr lang="ru-RU" sz="2000" dirty="0">
                <a:latin typeface="Arial" panose="020B0604020202020204" pitchFamily="34" charset="0"/>
                <a:cs typeface="Arial" panose="020B0604020202020204" pitchFamily="34" charset="0"/>
              </a:rPr>
              <a:t> В этом семестре студенты должны написать 5 (критическая рецензия).</a:t>
            </a:r>
          </a:p>
          <a:p>
            <a:pPr marL="342900" indent="-342900">
              <a:buFont typeface="+mj-lt"/>
              <a:buAutoNum type="arabicPeriod"/>
            </a:pPr>
            <a:r>
              <a:rPr lang="ru-RU" sz="2000" dirty="0">
                <a:latin typeface="Arial" panose="020B0604020202020204" pitchFamily="34" charset="0"/>
                <a:cs typeface="Arial" panose="020B0604020202020204" pitchFamily="34" charset="0"/>
              </a:rPr>
              <a:t> На складе не осталось 10 (белая хлопковая простыня).</a:t>
            </a:r>
          </a:p>
        </p:txBody>
      </p:sp>
    </p:spTree>
    <p:extLst>
      <p:ext uri="{BB962C8B-B14F-4D97-AF65-F5344CB8AC3E}">
        <p14:creationId xmlns:p14="http://schemas.microsoft.com/office/powerpoint/2010/main" val="27850573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DB74932-5853-61A6-A9BB-91A6B7C15511}"/>
              </a:ext>
            </a:extLst>
          </p:cNvPr>
          <p:cNvSpPr txBox="1"/>
          <p:nvPr/>
        </p:nvSpPr>
        <p:spPr>
          <a:xfrm>
            <a:off x="320565" y="369999"/>
            <a:ext cx="11514083" cy="6111930"/>
          </a:xfrm>
          <a:prstGeom prst="rect">
            <a:avLst/>
          </a:prstGeom>
          <a:noFill/>
        </p:spPr>
        <p:txBody>
          <a:bodyPr wrap="square">
            <a:spAutoFit/>
          </a:bodyPr>
          <a:lstStyle/>
          <a:p>
            <a:pPr marL="457200" indent="-457200" algn="l">
              <a:lnSpc>
                <a:spcPts val="18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Projekt obsahoval </a:t>
            </a:r>
            <a:r>
              <a:rPr lang="cs-CZ" b="1" i="0" dirty="0">
                <a:solidFill>
                  <a:srgbClr val="0A0A0A"/>
                </a:solidFill>
                <a:effectLst/>
                <a:latin typeface="Arial" panose="020B0604020202020204" pitchFamily="34" charset="0"/>
                <a:cs typeface="Arial" panose="020B0604020202020204" pitchFamily="34" charset="0"/>
              </a:rPr>
              <a:t>3 závažná administrativní pochybení</a:t>
            </a:r>
            <a:r>
              <a:rPr lang="ru-RU" b="1" i="0" dirty="0">
                <a:solidFill>
                  <a:srgbClr val="0A0A0A"/>
                </a:solidFill>
                <a:effectLst/>
                <a:latin typeface="Arial" panose="020B0604020202020204" pitchFamily="34" charset="0"/>
                <a:cs typeface="Arial" panose="020B0604020202020204" pitchFamily="34" charset="0"/>
              </a:rPr>
              <a:t> </a:t>
            </a:r>
            <a:r>
              <a:rPr lang="ru-RU" i="0" dirty="0">
                <a:solidFill>
                  <a:srgbClr val="0A0A0A"/>
                </a:solidFill>
                <a:effectLst/>
                <a:latin typeface="Arial" panose="020B0604020202020204" pitchFamily="34" charset="0"/>
                <a:cs typeface="Arial" panose="020B0604020202020204" pitchFamily="34" charset="0"/>
              </a:rPr>
              <a:t>(упущение / недочёт</a:t>
            </a:r>
            <a:r>
              <a:rPr lang="cs-CZ" i="0" dirty="0">
                <a:solidFill>
                  <a:srgbClr val="0A0A0A"/>
                </a:solidFill>
                <a:effectLst/>
                <a:latin typeface="Arial" panose="020B0604020202020204" pitchFamily="34" charset="0"/>
                <a:cs typeface="Arial" panose="020B0604020202020204" pitchFamily="34" charset="0"/>
              </a:rPr>
              <a:t>)</a:t>
            </a:r>
            <a:r>
              <a:rPr lang="cs-CZ" dirty="0">
                <a:solidFill>
                  <a:srgbClr val="0A0A0A"/>
                </a:solidFill>
                <a:latin typeface="Arial" panose="020B0604020202020204" pitchFamily="34" charset="0"/>
                <a:cs typeface="Arial" panose="020B0604020202020204" pitchFamily="34" charset="0"/>
              </a:rPr>
              <a:t>.</a:t>
            </a:r>
            <a:endParaRPr lang="cs-CZ" b="0" i="0" dirty="0">
              <a:solidFill>
                <a:srgbClr val="0A0A0A"/>
              </a:solidFill>
              <a:effectLst/>
              <a:latin typeface="Arial" panose="020B0604020202020204" pitchFamily="34" charset="0"/>
              <a:cs typeface="Arial" panose="020B0604020202020204" pitchFamily="34" charset="0"/>
            </a:endParaRPr>
          </a:p>
          <a:p>
            <a:pPr marL="457200" indent="-457200" algn="l">
              <a:lnSpc>
                <a:spcPct val="1500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 Na konferenci vystoupilo </a:t>
            </a:r>
            <a:r>
              <a:rPr lang="cs-CZ" b="1" i="0" dirty="0">
                <a:solidFill>
                  <a:srgbClr val="0A0A0A"/>
                </a:solidFill>
                <a:effectLst/>
                <a:latin typeface="Arial" panose="020B0604020202020204" pitchFamily="34" charset="0"/>
                <a:cs typeface="Arial" panose="020B0604020202020204" pitchFamily="34" charset="0"/>
              </a:rPr>
              <a:t>5</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předních světových odborníků</a:t>
            </a:r>
            <a:r>
              <a:rPr lang="cs-CZ" b="0" i="0" dirty="0">
                <a:solidFill>
                  <a:srgbClr val="0A0A0A"/>
                </a:solidFill>
                <a:effectLst/>
                <a:latin typeface="Arial" panose="020B0604020202020204" pitchFamily="34" charset="0"/>
                <a:cs typeface="Arial" panose="020B0604020202020204" pitchFamily="34" charset="0"/>
              </a:rPr>
              <a:t> na kybernetickou bezpečnost.</a:t>
            </a:r>
          </a:p>
          <a:p>
            <a:pPr marL="457200" indent="-457200" algn="l">
              <a:lnSpc>
                <a:spcPct val="1500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 K vyřešení tohoto sporu budou zapotřebí </a:t>
            </a:r>
            <a:r>
              <a:rPr lang="cs-CZ" b="1" i="0" dirty="0">
                <a:solidFill>
                  <a:srgbClr val="0A0A0A"/>
                </a:solidFill>
                <a:effectLst/>
                <a:latin typeface="Arial" panose="020B0604020202020204" pitchFamily="34" charset="0"/>
                <a:cs typeface="Arial" panose="020B0604020202020204" pitchFamily="34" charset="0"/>
              </a:rPr>
              <a:t>4</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nezávislé znalecké posudky </a:t>
            </a:r>
            <a:r>
              <a:rPr lang="cs-CZ" i="0" dirty="0">
                <a:solidFill>
                  <a:srgbClr val="0A0A0A"/>
                </a:solidFill>
                <a:effectLst/>
                <a:latin typeface="Arial" panose="020B0604020202020204" pitchFamily="34" charset="0"/>
                <a:cs typeface="Arial" panose="020B0604020202020204" pitchFamily="34" charset="0"/>
              </a:rPr>
              <a:t>(</a:t>
            </a:r>
            <a:r>
              <a:rPr lang="bg-BG" i="0" dirty="0">
                <a:solidFill>
                  <a:srgbClr val="0A0A0A"/>
                </a:solidFill>
                <a:effectLst/>
                <a:latin typeface="Arial" panose="020B0604020202020204" pitchFamily="34" charset="0"/>
                <a:cs typeface="Arial" panose="020B0604020202020204" pitchFamily="34" charset="0"/>
              </a:rPr>
              <a:t>экспертное заключение</a:t>
            </a:r>
            <a:r>
              <a:rPr lang="cs-CZ" i="0" dirty="0">
                <a:solidFill>
                  <a:srgbClr val="0A0A0A"/>
                </a:solidFill>
                <a:effectLst/>
                <a:latin typeface="Arial" panose="020B0604020202020204" pitchFamily="34" charset="0"/>
                <a:cs typeface="Arial" panose="020B0604020202020204" pitchFamily="34" charset="0"/>
              </a:rPr>
              <a:t>).</a:t>
            </a:r>
          </a:p>
          <a:p>
            <a:pPr marL="457200" indent="-457200" algn="l">
              <a:lnSpc>
                <a:spcPct val="1500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 V horské rokli byly nalezeny </a:t>
            </a:r>
            <a:r>
              <a:rPr lang="cs-CZ" b="1" i="0" dirty="0">
                <a:solidFill>
                  <a:srgbClr val="0A0A0A"/>
                </a:solidFill>
                <a:effectLst/>
                <a:latin typeface="Arial" panose="020B0604020202020204" pitchFamily="34" charset="0"/>
                <a:cs typeface="Arial" panose="020B0604020202020204" pitchFamily="34" charset="0"/>
              </a:rPr>
              <a:t>2</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vzácné bronzové sošky </a:t>
            </a:r>
            <a:r>
              <a:rPr lang="cs-CZ" i="0" dirty="0">
                <a:solidFill>
                  <a:srgbClr val="0A0A0A"/>
                </a:solidFill>
                <a:effectLst/>
                <a:latin typeface="Arial" panose="020B0604020202020204" pitchFamily="34" charset="0"/>
                <a:cs typeface="Arial" panose="020B0604020202020204" pitchFamily="34" charset="0"/>
              </a:rPr>
              <a:t>(</a:t>
            </a:r>
            <a:r>
              <a:rPr lang="bg-BG" i="0" dirty="0">
                <a:solidFill>
                  <a:srgbClr val="0A0A0A"/>
                </a:solidFill>
                <a:effectLst/>
                <a:latin typeface="Arial" panose="020B0604020202020204" pitchFamily="34" charset="0"/>
                <a:cs typeface="Arial" panose="020B0604020202020204" pitchFamily="34" charset="0"/>
              </a:rPr>
              <a:t>изваяние</a:t>
            </a:r>
            <a:r>
              <a:rPr lang="cs-CZ" i="0" dirty="0">
                <a:solidFill>
                  <a:srgbClr val="0A0A0A"/>
                </a:solidFill>
                <a:effectLst/>
                <a:latin typeface="Arial" panose="020B0604020202020204" pitchFamily="34" charset="0"/>
                <a:cs typeface="Arial" panose="020B0604020202020204" pitchFamily="34" charset="0"/>
              </a:rPr>
              <a:t> / </a:t>
            </a:r>
            <a:r>
              <a:rPr lang="bg-BG" i="0" dirty="0">
                <a:solidFill>
                  <a:srgbClr val="0A0A0A"/>
                </a:solidFill>
                <a:effectLst/>
                <a:latin typeface="Arial" panose="020B0604020202020204" pitchFamily="34" charset="0"/>
                <a:cs typeface="Arial" panose="020B0604020202020204" pitchFamily="34" charset="0"/>
              </a:rPr>
              <a:t>статуэтка</a:t>
            </a:r>
            <a:r>
              <a:rPr lang="cs-CZ" i="0" dirty="0">
                <a:solidFill>
                  <a:srgbClr val="0A0A0A"/>
                </a:solidFill>
                <a:effectLst/>
                <a:latin typeface="Arial" panose="020B0604020202020204" pitchFamily="34" charset="0"/>
                <a:cs typeface="Arial" panose="020B0604020202020204" pitchFamily="34" charset="0"/>
              </a:rPr>
              <a:t>)</a:t>
            </a:r>
            <a:r>
              <a:rPr lang="cs-CZ" b="0" i="0" dirty="0">
                <a:solidFill>
                  <a:srgbClr val="0A0A0A"/>
                </a:solidFill>
                <a:effectLst/>
                <a:latin typeface="Arial" panose="020B0604020202020204" pitchFamily="34" charset="0"/>
                <a:cs typeface="Arial" panose="020B0604020202020204" pitchFamily="34" charset="0"/>
              </a:rPr>
              <a:t> nevyčíslitelné hodnoty.</a:t>
            </a:r>
          </a:p>
          <a:p>
            <a:pPr marL="457200" indent="-457200" algn="l">
              <a:lnSpc>
                <a:spcPct val="1500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 Laboratoř zaznamenala </a:t>
            </a:r>
            <a:r>
              <a:rPr lang="cs-CZ" b="1" i="0" dirty="0">
                <a:solidFill>
                  <a:srgbClr val="0A0A0A"/>
                </a:solidFill>
                <a:effectLst/>
                <a:latin typeface="Arial" panose="020B0604020202020204" pitchFamily="34" charset="0"/>
                <a:cs typeface="Arial" panose="020B0604020202020204" pitchFamily="34" charset="0"/>
              </a:rPr>
              <a:t>8</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výrazných vědeckých úspěchů</a:t>
            </a:r>
            <a:r>
              <a:rPr lang="cs-CZ" b="0" i="0" dirty="0">
                <a:solidFill>
                  <a:srgbClr val="0A0A0A"/>
                </a:solidFill>
                <a:effectLst/>
                <a:latin typeface="Arial" panose="020B0604020202020204" pitchFamily="34" charset="0"/>
                <a:cs typeface="Arial" panose="020B0604020202020204" pitchFamily="34" charset="0"/>
              </a:rPr>
              <a:t> v oblasti genového inženýrství.</a:t>
            </a:r>
          </a:p>
          <a:p>
            <a:pPr marL="457200" indent="-457200" algn="l">
              <a:lnSpc>
                <a:spcPct val="1500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 Na okraji údolí se nacházejí </a:t>
            </a:r>
            <a:r>
              <a:rPr lang="cs-CZ" b="1" i="0" dirty="0">
                <a:solidFill>
                  <a:srgbClr val="0A0A0A"/>
                </a:solidFill>
                <a:effectLst/>
                <a:latin typeface="Arial" panose="020B0604020202020204" pitchFamily="34" charset="0"/>
                <a:cs typeface="Arial" panose="020B0604020202020204" pitchFamily="34" charset="0"/>
              </a:rPr>
              <a:t>3</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rozlehlá šlechtická sídla </a:t>
            </a:r>
            <a:r>
              <a:rPr lang="cs-CZ" i="0" dirty="0">
                <a:solidFill>
                  <a:srgbClr val="0A0A0A"/>
                </a:solidFill>
                <a:effectLst/>
                <a:latin typeface="Arial" panose="020B0604020202020204" pitchFamily="34" charset="0"/>
                <a:cs typeface="Arial" panose="020B0604020202020204" pitchFamily="34" charset="0"/>
              </a:rPr>
              <a:t>(</a:t>
            </a:r>
            <a:r>
              <a:rPr lang="bg-BG" i="0" dirty="0">
                <a:solidFill>
                  <a:srgbClr val="0A0A0A"/>
                </a:solidFill>
                <a:effectLst/>
                <a:latin typeface="Arial" panose="020B0604020202020204" pitchFamily="34" charset="0"/>
                <a:cs typeface="Arial" panose="020B0604020202020204" pitchFamily="34" charset="0"/>
              </a:rPr>
              <a:t>дворянское поместье</a:t>
            </a:r>
            <a:r>
              <a:rPr lang="cs-CZ" b="0" i="0" dirty="0">
                <a:solidFill>
                  <a:srgbClr val="0A0A0A"/>
                </a:solidFill>
                <a:effectLst/>
                <a:latin typeface="Arial" panose="020B0604020202020204" pitchFamily="34" charset="0"/>
                <a:cs typeface="Arial" panose="020B0604020202020204" pitchFamily="34" charset="0"/>
              </a:rPr>
              <a:t>), která dnes chátrají.</a:t>
            </a:r>
          </a:p>
          <a:p>
            <a:pPr marL="457200" indent="-457200" algn="l">
              <a:lnSpc>
                <a:spcPct val="150000"/>
              </a:lnSpc>
              <a:spcAft>
                <a:spcPts val="900"/>
              </a:spcAft>
              <a:buFont typeface="+mj-lt"/>
              <a:buAutoNum type="arabicPeriod"/>
            </a:pPr>
            <a:r>
              <a:rPr lang="cs-CZ" b="0" i="0" dirty="0">
                <a:solidFill>
                  <a:srgbClr val="0A0A0A"/>
                </a:solidFill>
                <a:effectLst/>
                <a:latin typeface="Arial" panose="020B0604020202020204" pitchFamily="34" charset="0"/>
                <a:cs typeface="Arial" panose="020B0604020202020204" pitchFamily="34" charset="0"/>
              </a:rPr>
              <a:t> Vyšetřování odhalilo </a:t>
            </a:r>
            <a:r>
              <a:rPr lang="cs-CZ" b="1" i="0" dirty="0">
                <a:solidFill>
                  <a:srgbClr val="0A0A0A"/>
                </a:solidFill>
                <a:effectLst/>
                <a:latin typeface="Arial" panose="020B0604020202020204" pitchFamily="34" charset="0"/>
                <a:cs typeface="Arial" panose="020B0604020202020204" pitchFamily="34" charset="0"/>
              </a:rPr>
              <a:t>12</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podezřelých finančních transakcí</a:t>
            </a:r>
            <a:r>
              <a:rPr lang="cs-CZ" b="0" i="0" dirty="0">
                <a:solidFill>
                  <a:srgbClr val="0A0A0A"/>
                </a:solidFill>
                <a:effectLst/>
                <a:latin typeface="Arial" panose="020B0604020202020204" pitchFamily="34" charset="0"/>
                <a:cs typeface="Arial" panose="020B0604020202020204" pitchFamily="34" charset="0"/>
              </a:rPr>
              <a:t> směřujících do daňových rájů.</a:t>
            </a:r>
          </a:p>
          <a:p>
            <a:pPr marL="457200" indent="-457200" algn="l">
              <a:lnSpc>
                <a:spcPct val="150000"/>
              </a:lnSpc>
              <a:spcAft>
                <a:spcPts val="900"/>
              </a:spcAft>
              <a:buFont typeface="+mj-lt"/>
              <a:buAutoNum type="arabicPeriod"/>
            </a:pPr>
            <a:r>
              <a:rPr lang="ru-RU" b="0" i="0" dirty="0">
                <a:solidFill>
                  <a:srgbClr val="0A0A0A"/>
                </a:solidFill>
                <a:effectLst/>
                <a:latin typeface="Arial" panose="020B0604020202020204" pitchFamily="34" charset="0"/>
                <a:cs typeface="Arial" panose="020B0604020202020204" pitchFamily="34" charset="0"/>
              </a:rPr>
              <a:t> </a:t>
            </a:r>
            <a:r>
              <a:rPr lang="cs-CZ" b="0" i="0" dirty="0">
                <a:solidFill>
                  <a:srgbClr val="0A0A0A"/>
                </a:solidFill>
                <a:effectLst/>
                <a:latin typeface="Arial" panose="020B0604020202020204" pitchFamily="34" charset="0"/>
                <a:cs typeface="Arial" panose="020B0604020202020204" pitchFamily="34" charset="0"/>
              </a:rPr>
              <a:t>V této staré budově zbyla jen </a:t>
            </a:r>
            <a:r>
              <a:rPr lang="cs-CZ" b="1" i="0" dirty="0">
                <a:solidFill>
                  <a:srgbClr val="0A0A0A"/>
                </a:solidFill>
                <a:effectLst/>
                <a:latin typeface="Arial" panose="020B0604020202020204" pitchFamily="34" charset="0"/>
                <a:cs typeface="Arial" panose="020B0604020202020204" pitchFamily="34" charset="0"/>
              </a:rPr>
              <a:t>2</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původní kamenná schodiště</a:t>
            </a:r>
            <a:r>
              <a:rPr lang="ru-RU" b="1" i="0" dirty="0">
                <a:solidFill>
                  <a:srgbClr val="0A0A0A"/>
                </a:solidFill>
                <a:effectLst/>
                <a:latin typeface="Arial" panose="020B0604020202020204" pitchFamily="34" charset="0"/>
                <a:cs typeface="Arial" panose="020B0604020202020204" pitchFamily="34" charset="0"/>
              </a:rPr>
              <a:t> </a:t>
            </a:r>
            <a:r>
              <a:rPr lang="ru-RU" i="0" dirty="0">
                <a:solidFill>
                  <a:srgbClr val="0A0A0A"/>
                </a:solidFill>
                <a:effectLst/>
                <a:latin typeface="Arial" panose="020B0604020202020204" pitchFamily="34" charset="0"/>
                <a:cs typeface="Arial" panose="020B0604020202020204" pitchFamily="34" charset="0"/>
              </a:rPr>
              <a:t>(лестница</a:t>
            </a:r>
            <a:r>
              <a:rPr lang="cs-CZ" b="0" i="0" dirty="0">
                <a:solidFill>
                  <a:srgbClr val="0A0A0A"/>
                </a:solidFill>
                <a:effectLst/>
                <a:latin typeface="Arial" panose="020B0604020202020204" pitchFamily="34" charset="0"/>
                <a:cs typeface="Arial" panose="020B0604020202020204" pitchFamily="34" charset="0"/>
              </a:rPr>
              <a:t>).</a:t>
            </a:r>
          </a:p>
          <a:p>
            <a:pPr marL="457200" indent="-457200" algn="l">
              <a:lnSpc>
                <a:spcPct val="150000"/>
              </a:lnSpc>
              <a:spcAft>
                <a:spcPts val="900"/>
              </a:spcAft>
              <a:buFont typeface="+mj-lt"/>
              <a:buAutoNum type="arabicPeriod"/>
            </a:pPr>
            <a:r>
              <a:rPr lang="ru-RU" b="0" i="0" dirty="0">
                <a:solidFill>
                  <a:srgbClr val="0A0A0A"/>
                </a:solidFill>
                <a:effectLst/>
                <a:latin typeface="Arial" panose="020B0604020202020204" pitchFamily="34" charset="0"/>
                <a:cs typeface="Arial" panose="020B0604020202020204" pitchFamily="34" charset="0"/>
              </a:rPr>
              <a:t> </a:t>
            </a:r>
            <a:r>
              <a:rPr lang="cs-CZ" b="0" i="0" dirty="0">
                <a:solidFill>
                  <a:srgbClr val="0A0A0A"/>
                </a:solidFill>
                <a:effectLst/>
                <a:latin typeface="Arial" panose="020B0604020202020204" pitchFamily="34" charset="0"/>
                <a:cs typeface="Arial" panose="020B0604020202020204" pitchFamily="34" charset="0"/>
              </a:rPr>
              <a:t>Na schůzi byli pozváni </a:t>
            </a:r>
            <a:r>
              <a:rPr lang="cs-CZ" b="1" i="0" dirty="0">
                <a:solidFill>
                  <a:srgbClr val="0A0A0A"/>
                </a:solidFill>
                <a:effectLst/>
                <a:latin typeface="Arial" panose="020B0604020202020204" pitchFamily="34" charset="0"/>
                <a:cs typeface="Arial" panose="020B0604020202020204" pitchFamily="34" charset="0"/>
              </a:rPr>
              <a:t>4</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vlivní regionální politici</a:t>
            </a:r>
            <a:r>
              <a:rPr lang="cs-CZ" b="0" i="0" dirty="0">
                <a:solidFill>
                  <a:srgbClr val="0A0A0A"/>
                </a:solidFill>
                <a:effectLst/>
                <a:latin typeface="Arial" panose="020B0604020202020204" pitchFamily="34" charset="0"/>
                <a:cs typeface="Arial" panose="020B0604020202020204" pitchFamily="34" charset="0"/>
              </a:rPr>
              <a:t>.</a:t>
            </a:r>
          </a:p>
          <a:p>
            <a:pPr marL="457200" indent="-457200" algn="l">
              <a:lnSpc>
                <a:spcPct val="150000"/>
              </a:lnSpc>
              <a:spcAft>
                <a:spcPts val="900"/>
              </a:spcAft>
              <a:buFont typeface="+mj-lt"/>
              <a:buAutoNum type="arabicPeriod"/>
            </a:pPr>
            <a:r>
              <a:rPr lang="ru-RU" b="0" i="0" dirty="0">
                <a:solidFill>
                  <a:srgbClr val="0A0A0A"/>
                </a:solidFill>
                <a:effectLst/>
                <a:latin typeface="Arial" panose="020B0604020202020204" pitchFamily="34" charset="0"/>
                <a:cs typeface="Arial" panose="020B0604020202020204" pitchFamily="34" charset="0"/>
              </a:rPr>
              <a:t> </a:t>
            </a:r>
            <a:r>
              <a:rPr lang="cs-CZ" b="0" i="0" dirty="0">
                <a:solidFill>
                  <a:srgbClr val="0A0A0A"/>
                </a:solidFill>
                <a:effectLst/>
                <a:latin typeface="Arial" panose="020B0604020202020204" pitchFamily="34" charset="0"/>
                <a:cs typeface="Arial" panose="020B0604020202020204" pitchFamily="34" charset="0"/>
              </a:rPr>
              <a:t>V příkopu u cesty leželo </a:t>
            </a:r>
            <a:r>
              <a:rPr lang="cs-CZ" b="1" i="0" dirty="0">
                <a:solidFill>
                  <a:srgbClr val="0A0A0A"/>
                </a:solidFill>
                <a:effectLst/>
                <a:latin typeface="Arial" panose="020B0604020202020204" pitchFamily="34" charset="0"/>
                <a:cs typeface="Arial" panose="020B0604020202020204" pitchFamily="34" charset="0"/>
              </a:rPr>
              <a:t>5</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rezavých kovových sudů</a:t>
            </a:r>
            <a:r>
              <a:rPr lang="cs-CZ" b="0" i="0" dirty="0">
                <a:solidFill>
                  <a:srgbClr val="0A0A0A"/>
                </a:solidFill>
                <a:effectLst/>
                <a:latin typeface="Arial" panose="020B0604020202020204" pitchFamily="34" charset="0"/>
                <a:cs typeface="Arial" panose="020B0604020202020204" pitchFamily="34" charset="0"/>
              </a:rPr>
              <a:t> s neznámou látkou.</a:t>
            </a:r>
          </a:p>
          <a:p>
            <a:pPr marL="457200" indent="-457200" algn="l">
              <a:lnSpc>
                <a:spcPct val="150000"/>
              </a:lnSpc>
              <a:spcAft>
                <a:spcPts val="900"/>
              </a:spcAft>
              <a:buFont typeface="+mj-lt"/>
              <a:buAutoNum type="arabicPeriod"/>
            </a:pPr>
            <a:r>
              <a:rPr lang="ru-RU" b="0" i="0" dirty="0">
                <a:solidFill>
                  <a:srgbClr val="0A0A0A"/>
                </a:solidFill>
                <a:effectLst/>
                <a:latin typeface="Arial" panose="020B0604020202020204" pitchFamily="34" charset="0"/>
                <a:cs typeface="Arial" panose="020B0604020202020204" pitchFamily="34" charset="0"/>
              </a:rPr>
              <a:t> </a:t>
            </a:r>
            <a:r>
              <a:rPr lang="cs-CZ" b="0" i="0" dirty="0">
                <a:solidFill>
                  <a:srgbClr val="0A0A0A"/>
                </a:solidFill>
                <a:effectLst/>
                <a:latin typeface="Arial" panose="020B0604020202020204" pitchFamily="34" charset="0"/>
                <a:cs typeface="Arial" panose="020B0604020202020204" pitchFamily="34" charset="0"/>
              </a:rPr>
              <a:t>V rukopise jsou obsažena </a:t>
            </a:r>
            <a:r>
              <a:rPr lang="cs-CZ" b="1" i="0" dirty="0">
                <a:solidFill>
                  <a:srgbClr val="0A0A0A"/>
                </a:solidFill>
                <a:effectLst/>
                <a:latin typeface="Arial" panose="020B0604020202020204" pitchFamily="34" charset="0"/>
                <a:cs typeface="Arial" panose="020B0604020202020204" pitchFamily="34" charset="0"/>
              </a:rPr>
              <a:t>3</a:t>
            </a:r>
            <a:r>
              <a:rPr lang="cs-CZ" b="0" i="0" dirty="0">
                <a:solidFill>
                  <a:srgbClr val="0A0A0A"/>
                </a:solidFill>
                <a:effectLst/>
                <a:latin typeface="Arial" panose="020B0604020202020204" pitchFamily="34" charset="0"/>
                <a:cs typeface="Arial" panose="020B0604020202020204" pitchFamily="34" charset="0"/>
              </a:rPr>
              <a:t> </a:t>
            </a:r>
            <a:r>
              <a:rPr lang="cs-CZ" b="1" i="0" dirty="0">
                <a:solidFill>
                  <a:srgbClr val="0A0A0A"/>
                </a:solidFill>
                <a:effectLst/>
                <a:latin typeface="Arial" panose="020B0604020202020204" pitchFamily="34" charset="0"/>
                <a:cs typeface="Arial" panose="020B0604020202020204" pitchFamily="34" charset="0"/>
              </a:rPr>
              <a:t>rozsáhlá filozofická pojednání</a:t>
            </a:r>
            <a:r>
              <a:rPr lang="ru-RU" b="1" i="0" dirty="0">
                <a:solidFill>
                  <a:srgbClr val="0A0A0A"/>
                </a:solidFill>
                <a:effectLst/>
                <a:latin typeface="Arial" panose="020B0604020202020204" pitchFamily="34" charset="0"/>
                <a:cs typeface="Arial" panose="020B0604020202020204" pitchFamily="34" charset="0"/>
              </a:rPr>
              <a:t> </a:t>
            </a:r>
            <a:r>
              <a:rPr lang="ru-RU" i="0" dirty="0">
                <a:solidFill>
                  <a:srgbClr val="0A0A0A"/>
                </a:solidFill>
                <a:effectLst/>
                <a:latin typeface="Arial" panose="020B0604020202020204" pitchFamily="34" charset="0"/>
                <a:cs typeface="Arial" panose="020B0604020202020204" pitchFamily="34" charset="0"/>
              </a:rPr>
              <a:t>(трактат / рассуждение</a:t>
            </a:r>
            <a:r>
              <a:rPr lang="cs-CZ" b="0" i="0" dirty="0">
                <a:solidFill>
                  <a:srgbClr val="0A0A0A"/>
                </a:solidFill>
                <a:effectLst/>
                <a:latin typeface="Arial" panose="020B0604020202020204" pitchFamily="34" charset="0"/>
                <a:cs typeface="Arial" panose="020B0604020202020204" pitchFamily="34" charset="0"/>
              </a:rPr>
              <a:t>).</a:t>
            </a:r>
          </a:p>
          <a:p>
            <a:pPr marL="457200" indent="-457200" algn="l">
              <a:lnSpc>
                <a:spcPct val="150000"/>
              </a:lnSpc>
              <a:spcAft>
                <a:spcPts val="900"/>
              </a:spcAft>
              <a:buFont typeface="+mj-lt"/>
              <a:buAutoNum type="arabicPeriod"/>
            </a:pPr>
            <a:r>
              <a:rPr lang="ru-RU" b="0" i="0" dirty="0">
                <a:solidFill>
                  <a:srgbClr val="0A0A0A"/>
                </a:solidFill>
                <a:effectLst/>
                <a:latin typeface="Arial" panose="020B0604020202020204" pitchFamily="34" charset="0"/>
                <a:cs typeface="Arial" panose="020B0604020202020204" pitchFamily="34" charset="0"/>
              </a:rPr>
              <a:t> </a:t>
            </a:r>
            <a:r>
              <a:rPr lang="cs-CZ" b="0" i="0" dirty="0">
                <a:solidFill>
                  <a:srgbClr val="0A0A0A"/>
                </a:solidFill>
                <a:effectLst/>
                <a:latin typeface="Arial" panose="020B0604020202020204" pitchFamily="34" charset="0"/>
                <a:cs typeface="Arial" panose="020B0604020202020204" pitchFamily="34" charset="0"/>
              </a:rPr>
              <a:t>Vláda podnikla </a:t>
            </a:r>
            <a:r>
              <a:rPr lang="cs-CZ" b="1" i="0" dirty="0">
                <a:solidFill>
                  <a:srgbClr val="0A0A0A"/>
                </a:solidFill>
                <a:effectLst/>
                <a:latin typeface="Arial" panose="020B0604020202020204" pitchFamily="34" charset="0"/>
                <a:cs typeface="Arial" panose="020B0604020202020204" pitchFamily="34" charset="0"/>
              </a:rPr>
              <a:t>6 přísných legislativních kroků</a:t>
            </a:r>
            <a:r>
              <a:rPr lang="cs-CZ" b="0" i="0" dirty="0">
                <a:solidFill>
                  <a:srgbClr val="0A0A0A"/>
                </a:solidFill>
                <a:effectLst/>
                <a:latin typeface="Arial" panose="020B0604020202020204" pitchFamily="34" charset="0"/>
                <a:cs typeface="Arial" panose="020B0604020202020204" pitchFamily="34" charset="0"/>
              </a:rPr>
              <a:t> proti šíření dezinformací.</a:t>
            </a:r>
          </a:p>
        </p:txBody>
      </p:sp>
    </p:spTree>
    <p:extLst>
      <p:ext uri="{BB962C8B-B14F-4D97-AF65-F5344CB8AC3E}">
        <p14:creationId xmlns:p14="http://schemas.microsoft.com/office/powerpoint/2010/main" val="32198193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DA4D08F-656B-48B5-90AE-64EB6A62FF6F}"/>
              </a:ext>
            </a:extLst>
          </p:cNvPr>
          <p:cNvSpPr/>
          <p:nvPr/>
        </p:nvSpPr>
        <p:spPr>
          <a:xfrm>
            <a:off x="788276" y="639818"/>
            <a:ext cx="10809889" cy="5324535"/>
          </a:xfrm>
          <a:prstGeom prst="rect">
            <a:avLst/>
          </a:prstGeom>
        </p:spPr>
        <p:txBody>
          <a:bodyPr wrap="square">
            <a:spAutoFit/>
          </a:bodyPr>
          <a:lstStyle/>
          <a:p>
            <a:pPr algn="ctr"/>
            <a:r>
              <a:rPr lang="ru-RU" sz="2000" b="1" dirty="0">
                <a:solidFill>
                  <a:srgbClr val="00B050"/>
                </a:solidFill>
                <a:latin typeface="Arial" panose="020B0604020202020204" pitchFamily="34" charset="0"/>
                <a:cs typeface="Arial" panose="020B0604020202020204" pitchFamily="34" charset="0"/>
              </a:rPr>
              <a:t>КОЛИЧЕСТВЕННЫЕ ЧИСЛИТЕЛЬНЫЕ</a:t>
            </a:r>
          </a:p>
          <a:p>
            <a:endParaRPr lang="ru-RU" sz="2000" dirty="0">
              <a:latin typeface="Arial" panose="020B0604020202020204" pitchFamily="34" charset="0"/>
              <a:cs typeface="Arial" panose="020B0604020202020204" pitchFamily="34" charset="0"/>
            </a:endParaRPr>
          </a:p>
          <a:p>
            <a:r>
              <a:rPr lang="ru-RU" sz="2000" i="1" dirty="0">
                <a:latin typeface="Arial" panose="020B0604020202020204" pitchFamily="34" charset="0"/>
                <a:cs typeface="Arial" panose="020B0604020202020204" pitchFamily="34" charset="0"/>
              </a:rPr>
              <a:t>два, пять, двадцать, пятьдесят, двести, триста пятьдесят один</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В состав количественных числительных входят:</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Определенно-количественные числительные</a:t>
            </a:r>
          </a:p>
          <a:p>
            <a:r>
              <a:rPr lang="ru-RU" sz="2000" dirty="0">
                <a:latin typeface="Arial" panose="020B0604020202020204" pitchFamily="34" charset="0"/>
                <a:cs typeface="Arial" panose="020B0604020202020204" pitchFamily="34" charset="0"/>
              </a:rPr>
              <a:t>Они обозначают определенное количество единиц (</a:t>
            </a:r>
            <a:r>
              <a:rPr lang="ru-RU" sz="2000" i="1" dirty="0">
                <a:latin typeface="Arial" panose="020B0604020202020204" pitchFamily="34" charset="0"/>
                <a:cs typeface="Arial" panose="020B0604020202020204" pitchFamily="34" charset="0"/>
              </a:rPr>
              <a:t>два, четыре, пятнадцать, полтораста, двести</a:t>
            </a:r>
            <a:r>
              <a:rPr lang="ru-RU" sz="2000" dirty="0">
                <a:latin typeface="Arial" panose="020B0604020202020204" pitchFamily="34" charset="0"/>
                <a:cs typeface="Arial" panose="020B0604020202020204" pitchFamily="34" charset="0"/>
              </a:rPr>
              <a:t>).</a:t>
            </a:r>
          </a:p>
          <a:p>
            <a:endParaRPr lang="cs-CZ"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u="sng" dirty="0">
                <a:latin typeface="Arial" panose="020B0604020202020204" pitchFamily="34" charset="0"/>
                <a:cs typeface="Arial" panose="020B0604020202020204" pitchFamily="34" charset="0"/>
              </a:rPr>
              <a:t>И в ЧЯ и в РЯ склоняются все части составных числительных</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Неопределенно-количественные числительные </a:t>
            </a:r>
          </a:p>
          <a:p>
            <a:r>
              <a:rPr lang="ru-RU" sz="2000" dirty="0">
                <a:latin typeface="Arial" panose="020B0604020202020204" pitchFamily="34" charset="0"/>
                <a:cs typeface="Arial" panose="020B0604020202020204" pitchFamily="34" charset="0"/>
              </a:rPr>
              <a:t>Они обозначают неопределенное количество единиц; к ним относятся слова наречного характера: </a:t>
            </a:r>
            <a:r>
              <a:rPr lang="ru-RU" sz="2000" i="1" dirty="0">
                <a:latin typeface="Arial" panose="020B0604020202020204" pitchFamily="34" charset="0"/>
                <a:cs typeface="Arial" panose="020B0604020202020204" pitchFamily="34" charset="0"/>
              </a:rPr>
              <a:t>мало</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немало, много, немного</a:t>
            </a:r>
            <a:r>
              <a:rPr lang="ru-RU" sz="2000" dirty="0">
                <a:latin typeface="Arial" panose="020B0604020202020204" pitchFamily="34" charset="0"/>
                <a:cs typeface="Arial" panose="020B0604020202020204" pitchFamily="34" charset="0"/>
              </a:rPr>
              <a:t>, а также местоименные числительные </a:t>
            </a:r>
            <a:r>
              <a:rPr lang="ru-RU" sz="2000" i="1" dirty="0">
                <a:latin typeface="Arial" panose="020B0604020202020204" pitchFamily="34" charset="0"/>
                <a:cs typeface="Arial" panose="020B0604020202020204" pitchFamily="34" charset="0"/>
              </a:rPr>
              <a:t>несколько, сколько, сколько-нибудь, сколько-то, столько, столько-то</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1655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6841" y="321615"/>
            <a:ext cx="11498317" cy="3477875"/>
          </a:xfrm>
          <a:prstGeom prst="rect">
            <a:avLst/>
          </a:prstGeom>
        </p:spPr>
        <p:txBody>
          <a:bodyPr wrap="square">
            <a:spAutoFit/>
          </a:bodyPr>
          <a:lstStyle/>
          <a:p>
            <a:pPr algn="ctr"/>
            <a:r>
              <a:rPr lang="ru-RU" sz="2000" b="1" dirty="0">
                <a:solidFill>
                  <a:srgbClr val="00B050"/>
                </a:solidFill>
                <a:latin typeface="Arial" panose="020B0604020202020204" pitchFamily="34" charset="0"/>
                <a:cs typeface="Arial" panose="020B0604020202020204" pitchFamily="34" charset="0"/>
              </a:rPr>
              <a:t>Словоизменение количественных числительных</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Числительное 1 </a:t>
            </a:r>
            <a:r>
              <a:rPr lang="ru-RU" sz="2000" dirty="0">
                <a:latin typeface="Arial" panose="020B0604020202020204" pitchFamily="34" charset="0"/>
                <a:cs typeface="Arial" panose="020B0604020202020204" pitchFamily="34" charset="0"/>
              </a:rPr>
              <a:t>располагает в РЯ и ЧЯ формами всех трех родов (один, одна, одно х </a:t>
            </a:r>
            <a:r>
              <a:rPr lang="ru-RU" sz="2000" dirty="0" err="1">
                <a:latin typeface="Arial" panose="020B0604020202020204" pitchFamily="34" charset="0"/>
                <a:cs typeface="Arial" panose="020B0604020202020204" pitchFamily="34" charset="0"/>
              </a:rPr>
              <a:t>jeden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jedna</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jedno</a:t>
            </a:r>
            <a:r>
              <a:rPr lang="ru-RU" sz="2000" dirty="0">
                <a:latin typeface="Arial" panose="020B0604020202020204" pitchFamily="34" charset="0"/>
                <a:cs typeface="Arial" panose="020B0604020202020204" pitchFamily="34" charset="0"/>
              </a:rPr>
              <a:t>). Оно склоняется в РЯ как местоимение этот (напр.: этим/одним), и в ЧЯ как местоимение </a:t>
            </a:r>
            <a:r>
              <a:rPr lang="ru-RU" sz="2000" dirty="0" err="1">
                <a:latin typeface="Arial" panose="020B0604020202020204" pitchFamily="34" charset="0"/>
                <a:cs typeface="Arial" panose="020B0604020202020204" pitchFamily="34" charset="0"/>
              </a:rPr>
              <a:t>ten</a:t>
            </a:r>
            <a:r>
              <a:rPr lang="ru-RU" sz="2000" dirty="0">
                <a:latin typeface="Arial" panose="020B0604020202020204" pitchFamily="34" charset="0"/>
                <a:cs typeface="Arial" panose="020B0604020202020204" pitchFamily="34" charset="0"/>
              </a:rPr>
              <a:t> (напр.: </a:t>
            </a:r>
            <a:r>
              <a:rPr lang="ru-RU" sz="2000" dirty="0" err="1">
                <a:latin typeface="Arial" panose="020B0604020202020204" pitchFamily="34" charset="0"/>
                <a:cs typeface="Arial" panose="020B0604020202020204" pitchFamily="34" charset="0"/>
              </a:rPr>
              <a:t>jednoho</a:t>
            </a: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toho</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Числительное 2</a:t>
            </a:r>
            <a:r>
              <a:rPr lang="ru-RU" sz="2000" dirty="0">
                <a:latin typeface="Arial" panose="020B0604020202020204" pitchFamily="34" charset="0"/>
                <a:cs typeface="Arial" panose="020B0604020202020204" pitchFamily="34" charset="0"/>
              </a:rPr>
              <a:t> располагает в обоих языках двумя формами, однако разнится распределение по родам (два дома, окна; две школы х </a:t>
            </a:r>
            <a:r>
              <a:rPr lang="ru-RU" sz="2000" dirty="0" err="1">
                <a:latin typeface="Arial" panose="020B0604020202020204" pitchFamily="34" charset="0"/>
                <a:cs typeface="Arial" panose="020B0604020202020204" pitchFamily="34" charset="0"/>
              </a:rPr>
              <a:t>dva</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domy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dvě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okna</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školy</a:t>
            </a:r>
            <a:r>
              <a:rPr lang="ru-RU" sz="2000" dirty="0">
                <a:latin typeface="Arial" panose="020B0604020202020204" pitchFamily="34" charset="0"/>
                <a:cs typeface="Arial" panose="020B0604020202020204" pitchFamily="34" charset="0"/>
              </a:rPr>
              <a:t>). В ЧЯ в отличие от РЯ склонение несет явные следы двойственного числа.</a:t>
            </a: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Склонение числительных 3 и 4 </a:t>
            </a:r>
            <a:r>
              <a:rPr lang="ru-RU" sz="2000" dirty="0">
                <a:latin typeface="Arial" panose="020B0604020202020204" pitchFamily="34" charset="0"/>
                <a:cs typeface="Arial" panose="020B0604020202020204" pitchFamily="34" charset="0"/>
              </a:rPr>
              <a:t>отличается от 2 иным тематическим гласным, а </a:t>
            </a:r>
            <a:r>
              <a:rPr lang="ru-RU" sz="2000" dirty="0" err="1">
                <a:latin typeface="Arial" panose="020B0604020202020204" pitchFamily="34" charset="0"/>
                <a:cs typeface="Arial" panose="020B0604020202020204" pitchFamily="34" charset="0"/>
              </a:rPr>
              <a:t>тв.п</a:t>
            </a:r>
            <a:r>
              <a:rPr lang="ru-RU" sz="2000" dirty="0">
                <a:latin typeface="Arial" panose="020B0604020202020204" pitchFamily="34" charset="0"/>
                <a:cs typeface="Arial" panose="020B0604020202020204" pitchFamily="34" charset="0"/>
              </a:rPr>
              <a:t>. и в ч. и в р. языках его отсутствием.</a:t>
            </a:r>
          </a:p>
        </p:txBody>
      </p:sp>
      <p:graphicFrame>
        <p:nvGraphicFramePr>
          <p:cNvPr id="3" name="Tabulka 2"/>
          <p:cNvGraphicFramePr>
            <a:graphicFrameLocks noGrp="1"/>
          </p:cNvGraphicFramePr>
          <p:nvPr>
            <p:extLst>
              <p:ext uri="{D42A27DB-BD31-4B8C-83A1-F6EECF244321}">
                <p14:modId xmlns:p14="http://schemas.microsoft.com/office/powerpoint/2010/main" val="4104522317"/>
              </p:ext>
            </p:extLst>
          </p:nvPr>
        </p:nvGraphicFramePr>
        <p:xfrm>
          <a:off x="588579" y="3799490"/>
          <a:ext cx="11064841" cy="2638096"/>
        </p:xfrm>
        <a:graphic>
          <a:graphicData uri="http://schemas.openxmlformats.org/drawingml/2006/table">
            <a:tbl>
              <a:tblPr firstRow="1" firstCol="1" lastRow="1" lastCol="1" bandRow="1" bandCol="1"/>
              <a:tblGrid>
                <a:gridCol w="968174">
                  <a:extLst>
                    <a:ext uri="{9D8B030D-6E8A-4147-A177-3AD203B41FA5}">
                      <a16:colId xmlns:a16="http://schemas.microsoft.com/office/drawing/2014/main" val="20000"/>
                    </a:ext>
                  </a:extLst>
                </a:gridCol>
                <a:gridCol w="1383107">
                  <a:extLst>
                    <a:ext uri="{9D8B030D-6E8A-4147-A177-3AD203B41FA5}">
                      <a16:colId xmlns:a16="http://schemas.microsoft.com/office/drawing/2014/main" val="20001"/>
                    </a:ext>
                  </a:extLst>
                </a:gridCol>
                <a:gridCol w="1521415">
                  <a:extLst>
                    <a:ext uri="{9D8B030D-6E8A-4147-A177-3AD203B41FA5}">
                      <a16:colId xmlns:a16="http://schemas.microsoft.com/office/drawing/2014/main" val="20002"/>
                    </a:ext>
                  </a:extLst>
                </a:gridCol>
                <a:gridCol w="1521415">
                  <a:extLst>
                    <a:ext uri="{9D8B030D-6E8A-4147-A177-3AD203B41FA5}">
                      <a16:colId xmlns:a16="http://schemas.microsoft.com/office/drawing/2014/main" val="20003"/>
                    </a:ext>
                  </a:extLst>
                </a:gridCol>
                <a:gridCol w="2351277">
                  <a:extLst>
                    <a:ext uri="{9D8B030D-6E8A-4147-A177-3AD203B41FA5}">
                      <a16:colId xmlns:a16="http://schemas.microsoft.com/office/drawing/2014/main" val="20004"/>
                    </a:ext>
                  </a:extLst>
                </a:gridCol>
                <a:gridCol w="1798038">
                  <a:extLst>
                    <a:ext uri="{9D8B030D-6E8A-4147-A177-3AD203B41FA5}">
                      <a16:colId xmlns:a16="http://schemas.microsoft.com/office/drawing/2014/main" val="20005"/>
                    </a:ext>
                  </a:extLst>
                </a:gridCol>
                <a:gridCol w="1521415">
                  <a:extLst>
                    <a:ext uri="{9D8B030D-6E8A-4147-A177-3AD203B41FA5}">
                      <a16:colId xmlns:a16="http://schemas.microsoft.com/office/drawing/2014/main" val="20006"/>
                    </a:ext>
                  </a:extLst>
                </a:gridCol>
              </a:tblGrid>
              <a:tr h="352356">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Род.п.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Д. 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В. 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Тв.п.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Пр. 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42870">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Р.я.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два, две</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три</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четыре</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двух</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трёх</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четырёх</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двум</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трём</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четырём</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 = Р. п.</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 = Р. п.</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 = Р. п.</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двумя</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тремя</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четырьмя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двух</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трёх</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четырёх</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42870">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Ч.я.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dva, dvě</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tři</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čtyři</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dvou</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tří, třech</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čtyř</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dvěma</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třem</a:t>
                      </a:r>
                      <a:endParaRPr lang="cs-CZ" sz="2000" b="1">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čtyřem</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dvěma</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třemi</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čtyřmi</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dvou</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třech</a:t>
                      </a:r>
                      <a:endParaRPr lang="cs-CZ" sz="2000" b="1" dirty="0">
                        <a:effectLst/>
                        <a:latin typeface="Arial" panose="020B0604020202020204" pitchFamily="34" charset="0"/>
                        <a:ea typeface="Calibri"/>
                        <a:cs typeface="Arial" panose="020B0604020202020204" pitchFamily="34" charset="0"/>
                      </a:endParaRPr>
                    </a:p>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čtyřech</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773613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1585" y="306485"/>
            <a:ext cx="11414235" cy="5940088"/>
          </a:xfrm>
          <a:prstGeom prst="rect">
            <a:avLst/>
          </a:prstGeom>
        </p:spPr>
        <p:txBody>
          <a:bodyPr wrap="square">
            <a:spAutoFit/>
          </a:bodyPr>
          <a:lstStyle/>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Числительные от 5 и выше </a:t>
            </a:r>
            <a:r>
              <a:rPr lang="ru-RU" sz="2000" dirty="0">
                <a:latin typeface="Arial" panose="020B0604020202020204" pitchFamily="34" charset="0"/>
                <a:cs typeface="Arial" panose="020B0604020202020204" pitchFamily="34" charset="0"/>
              </a:rPr>
              <a:t>склоняются подобно типу </a:t>
            </a:r>
            <a:r>
              <a:rPr lang="ru-RU" sz="2000" i="1" dirty="0" err="1">
                <a:latin typeface="Arial" panose="020B0604020202020204" pitchFamily="34" charset="0"/>
                <a:cs typeface="Arial" panose="020B0604020202020204" pitchFamily="34" charset="0"/>
              </a:rPr>
              <a:t>kost</a:t>
            </a:r>
            <a:r>
              <a:rPr lang="ru-RU" sz="2000" dirty="0">
                <a:latin typeface="Arial" panose="020B0604020202020204" pitchFamily="34" charset="0"/>
                <a:cs typeface="Arial" panose="020B0604020202020204" pitchFamily="34" charset="0"/>
              </a:rPr>
              <a:t> в ЧЯ и соответственно как тетрадь в РЯ (напр.: </a:t>
            </a:r>
            <a:r>
              <a:rPr lang="ru-RU" sz="2000" i="1" dirty="0">
                <a:latin typeface="Arial" panose="020B0604020202020204" pitchFamily="34" charset="0"/>
                <a:cs typeface="Arial" panose="020B0604020202020204" pitchFamily="34" charset="0"/>
              </a:rPr>
              <a:t>о пяти, с пятью</a:t>
            </a:r>
            <a:r>
              <a:rPr lang="ru-RU" sz="2000" dirty="0">
                <a:latin typeface="Arial" panose="020B0604020202020204" pitchFamily="34" charset="0"/>
                <a:cs typeface="Arial" panose="020B0604020202020204" pitchFamily="34" charset="0"/>
              </a:rPr>
              <a:t> х </a:t>
            </a:r>
            <a:r>
              <a:rPr lang="ru-RU" sz="2000" i="1" dirty="0">
                <a:latin typeface="Arial" panose="020B0604020202020204" pitchFamily="34" charset="0"/>
                <a:cs typeface="Arial" panose="020B0604020202020204" pitchFamily="34" charset="0"/>
              </a:rPr>
              <a:t>o </a:t>
            </a:r>
            <a:r>
              <a:rPr lang="ru-RU" sz="2000" i="1" dirty="0" err="1">
                <a:latin typeface="Arial" panose="020B0604020202020204" pitchFamily="34" charset="0"/>
                <a:cs typeface="Arial" panose="020B0604020202020204" pitchFamily="34" charset="0"/>
              </a:rPr>
              <a:t>pěti</a:t>
            </a:r>
            <a:r>
              <a:rPr lang="ru-RU" sz="2000" i="1" dirty="0">
                <a:latin typeface="Arial" panose="020B0604020202020204" pitchFamily="34" charset="0"/>
                <a:cs typeface="Arial" panose="020B0604020202020204" pitchFamily="34" charset="0"/>
              </a:rPr>
              <a:t>, s </a:t>
            </a:r>
            <a:r>
              <a:rPr lang="ru-RU" sz="2000" i="1" dirty="0" err="1">
                <a:latin typeface="Arial" panose="020B0604020202020204" pitchFamily="34" charset="0"/>
                <a:cs typeface="Arial" panose="020B0604020202020204" pitchFamily="34" charset="0"/>
              </a:rPr>
              <a:t>pěti</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Напротив, сильно отличается </a:t>
            </a:r>
            <a:r>
              <a:rPr lang="ru-RU" sz="2000" b="1" dirty="0">
                <a:latin typeface="Arial" panose="020B0604020202020204" pitchFamily="34" charset="0"/>
                <a:cs typeface="Arial" panose="020B0604020202020204" pitchFamily="34" charset="0"/>
              </a:rPr>
              <a:t>склонение числительных от 50 и выше</a:t>
            </a:r>
            <a:r>
              <a:rPr lang="ru-RU" sz="2000" dirty="0">
                <a:latin typeface="Arial" panose="020B0604020202020204" pitchFamily="34" charset="0"/>
                <a:cs typeface="Arial" panose="020B0604020202020204" pitchFamily="34" charset="0"/>
              </a:rPr>
              <a:t>. Если в ЧЯ оно склоняется как единое целое, то в РЯ </a:t>
            </a:r>
            <a:r>
              <a:rPr lang="ru-RU" sz="2000" b="1" dirty="0">
                <a:latin typeface="Arial" panose="020B0604020202020204" pitchFamily="34" charset="0"/>
                <a:cs typeface="Arial" panose="020B0604020202020204" pitchFamily="34" charset="0"/>
              </a:rPr>
              <a:t>склоняются обе части (внутренняя флексия).</a:t>
            </a:r>
            <a:endParaRPr lang="cs-CZ" sz="2000" b="1"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Числительные 40, 90, 100 </a:t>
            </a:r>
            <a:r>
              <a:rPr lang="ru-RU" sz="2000" dirty="0">
                <a:latin typeface="Arial" panose="020B0604020202020204" pitchFamily="34" charset="0"/>
                <a:cs typeface="Arial" panose="020B0604020202020204" pitchFamily="34" charset="0"/>
              </a:rPr>
              <a:t>имеют в РЯ лишь две формы (</a:t>
            </a:r>
            <a:r>
              <a:rPr lang="ru-RU" sz="2000" b="1" dirty="0">
                <a:latin typeface="Arial" panose="020B0604020202020204" pitchFamily="34" charset="0"/>
                <a:cs typeface="Arial" panose="020B0604020202020204" pitchFamily="34" charset="0"/>
              </a:rPr>
              <a:t>сто в им. и в. п., ста в остальных падежах</a:t>
            </a:r>
            <a:r>
              <a:rPr lang="ru-RU" sz="2000" dirty="0">
                <a:latin typeface="Arial" panose="020B0604020202020204" pitchFamily="34" charset="0"/>
                <a:cs typeface="Arial" panose="020B0604020202020204" pitchFamily="34" charset="0"/>
              </a:rPr>
              <a:t>). В ЧЯ числительное 100 склоняется по образцу существительных </a:t>
            </a:r>
            <a:r>
              <a:rPr lang="ru-RU" sz="2000" dirty="0" err="1">
                <a:latin typeface="Arial" panose="020B0604020202020204" pitchFamily="34" charset="0"/>
                <a:cs typeface="Arial" panose="020B0604020202020204" pitchFamily="34" charset="0"/>
              </a:rPr>
              <a:t>ср.р</a:t>
            </a:r>
            <a:r>
              <a:rPr lang="ru-RU" sz="2000" dirty="0">
                <a:latin typeface="Arial" panose="020B0604020202020204" pitchFamily="34" charset="0"/>
                <a:cs typeface="Arial" panose="020B0604020202020204" pitchFamily="34" charset="0"/>
              </a:rPr>
              <a:t>. на –о (напр.: o </a:t>
            </a:r>
            <a:r>
              <a:rPr lang="ru-RU" sz="2000" dirty="0" err="1">
                <a:latin typeface="Arial" panose="020B0604020202020204" pitchFamily="34" charset="0"/>
                <a:cs typeface="Arial" panose="020B0604020202020204" pitchFamily="34" charset="0"/>
              </a:rPr>
              <a:t>stu</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stem</a:t>
            </a:r>
            <a:r>
              <a:rPr lang="ru-RU" sz="2000" dirty="0">
                <a:latin typeface="Arial" panose="020B0604020202020204" pitchFamily="34" charset="0"/>
                <a:cs typeface="Arial" panose="020B0604020202020204" pitchFamily="34" charset="0"/>
              </a:rPr>
              <a:t>), а числительные 40, 90 по типу </a:t>
            </a:r>
            <a:r>
              <a:rPr lang="ru-RU" sz="2000" dirty="0" err="1">
                <a:latin typeface="Arial" panose="020B0604020202020204" pitchFamily="34" charset="0"/>
                <a:cs typeface="Arial" panose="020B0604020202020204" pitchFamily="34" charset="0"/>
              </a:rPr>
              <a:t>kost</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И в русском и в чешском языке </a:t>
            </a:r>
            <a:r>
              <a:rPr lang="ru-RU" sz="2000" b="1" dirty="0">
                <a:latin typeface="Arial" panose="020B0604020202020204" pitchFamily="34" charset="0"/>
                <a:cs typeface="Arial" panose="020B0604020202020204" pitchFamily="34" charset="0"/>
              </a:rPr>
              <a:t>склоняются обе части числительных 200, 300 и т. п</a:t>
            </a: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однако в РЯ</a:t>
            </a:r>
            <a:r>
              <a:rPr lang="ru-RU" sz="2000" dirty="0">
                <a:latin typeface="Arial" panose="020B0604020202020204" pitchFamily="34" charset="0"/>
                <a:cs typeface="Arial" panose="020B0604020202020204" pitchFamily="34" charset="0"/>
              </a:rPr>
              <a:t>: двухсот, двумстам… (</a:t>
            </a:r>
            <a:r>
              <a:rPr lang="ru-RU" sz="2000" b="1" dirty="0">
                <a:latin typeface="Arial" panose="020B0604020202020204" pitchFamily="34" charset="0"/>
                <a:cs typeface="Arial" panose="020B0604020202020204" pitchFamily="34" charset="0"/>
              </a:rPr>
              <a:t>одно слово!</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endParaRPr lang="cs-CZ"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В ЧЯ кроме того возможно образование альтернативных форм числительных 21–99 благодаря обратному порядку частей (</a:t>
            </a:r>
            <a:r>
              <a:rPr lang="cs-CZ" sz="2000" dirty="0">
                <a:latin typeface="Arial" panose="020B0604020202020204" pitchFamily="34" charset="0"/>
                <a:cs typeface="Arial" panose="020B0604020202020204" pitchFamily="34" charset="0"/>
              </a:rPr>
              <a:t>pětatřicet, pětatřicátý</a:t>
            </a:r>
            <a:r>
              <a:rPr lang="ru-RU" sz="2000" dirty="0">
                <a:latin typeface="Arial" panose="020B0604020202020204" pitchFamily="34" charset="0"/>
                <a:cs typeface="Arial" panose="020B0604020202020204" pitchFamily="34" charset="0"/>
              </a:rPr>
              <a:t>) или у числительных 1100–1999 благодаря счету сотен (</a:t>
            </a:r>
            <a:r>
              <a:rPr lang="cs-CZ" sz="2000" dirty="0">
                <a:latin typeface="Arial" panose="020B0604020202020204" pitchFamily="34" charset="0"/>
                <a:cs typeface="Arial" panose="020B0604020202020204" pitchFamily="34" charset="0"/>
              </a:rPr>
              <a:t>jedenáct set, jedenáctistý</a:t>
            </a:r>
            <a:r>
              <a:rPr lang="ru-RU" sz="2000" dirty="0">
                <a:latin typeface="Arial" panose="020B0604020202020204" pitchFamily="34" charset="0"/>
                <a:cs typeface="Arial" panose="020B0604020202020204" pitchFamily="34" charset="0"/>
              </a:rPr>
              <a:t>).</a:t>
            </a:r>
            <a:endParaRPr lang="cs-CZ" dirty="0"/>
          </a:p>
        </p:txBody>
      </p:sp>
      <p:graphicFrame>
        <p:nvGraphicFramePr>
          <p:cNvPr id="3" name="Tabulka 2"/>
          <p:cNvGraphicFramePr>
            <a:graphicFrameLocks noGrp="1"/>
          </p:cNvGraphicFramePr>
          <p:nvPr>
            <p:extLst>
              <p:ext uri="{D42A27DB-BD31-4B8C-83A1-F6EECF244321}">
                <p14:modId xmlns:p14="http://schemas.microsoft.com/office/powerpoint/2010/main" val="3635468751"/>
              </p:ext>
            </p:extLst>
          </p:nvPr>
        </p:nvGraphicFramePr>
        <p:xfrm>
          <a:off x="523756" y="1756748"/>
          <a:ext cx="11049892" cy="1050752"/>
        </p:xfrm>
        <a:graphic>
          <a:graphicData uri="http://schemas.openxmlformats.org/drawingml/2006/table">
            <a:tbl>
              <a:tblPr firstRow="1" firstCol="1" lastRow="1" lastCol="1" bandRow="1" bandCol="1"/>
              <a:tblGrid>
                <a:gridCol w="933791">
                  <a:extLst>
                    <a:ext uri="{9D8B030D-6E8A-4147-A177-3AD203B41FA5}">
                      <a16:colId xmlns:a16="http://schemas.microsoft.com/office/drawing/2014/main" val="20000"/>
                    </a:ext>
                  </a:extLst>
                </a:gridCol>
                <a:gridCol w="1517414">
                  <a:extLst>
                    <a:ext uri="{9D8B030D-6E8A-4147-A177-3AD203B41FA5}">
                      <a16:colId xmlns:a16="http://schemas.microsoft.com/office/drawing/2014/main" val="20001"/>
                    </a:ext>
                  </a:extLst>
                </a:gridCol>
                <a:gridCol w="1694664">
                  <a:extLst>
                    <a:ext uri="{9D8B030D-6E8A-4147-A177-3AD203B41FA5}">
                      <a16:colId xmlns:a16="http://schemas.microsoft.com/office/drawing/2014/main" val="20002"/>
                    </a:ext>
                  </a:extLst>
                </a:gridCol>
                <a:gridCol w="1694664">
                  <a:extLst>
                    <a:ext uri="{9D8B030D-6E8A-4147-A177-3AD203B41FA5}">
                      <a16:colId xmlns:a16="http://schemas.microsoft.com/office/drawing/2014/main" val="20003"/>
                    </a:ext>
                  </a:extLst>
                </a:gridCol>
                <a:gridCol w="1318549">
                  <a:extLst>
                    <a:ext uri="{9D8B030D-6E8A-4147-A177-3AD203B41FA5}">
                      <a16:colId xmlns:a16="http://schemas.microsoft.com/office/drawing/2014/main" val="20004"/>
                    </a:ext>
                  </a:extLst>
                </a:gridCol>
                <a:gridCol w="2079422">
                  <a:extLst>
                    <a:ext uri="{9D8B030D-6E8A-4147-A177-3AD203B41FA5}">
                      <a16:colId xmlns:a16="http://schemas.microsoft.com/office/drawing/2014/main" val="20005"/>
                    </a:ext>
                  </a:extLst>
                </a:gridCol>
                <a:gridCol w="1811388">
                  <a:extLst>
                    <a:ext uri="{9D8B030D-6E8A-4147-A177-3AD203B41FA5}">
                      <a16:colId xmlns:a16="http://schemas.microsoft.com/office/drawing/2014/main" val="20006"/>
                    </a:ext>
                  </a:extLst>
                </a:gridCol>
              </a:tblGrid>
              <a:tr h="310806">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Д. п.</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В. 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Тв.п.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Пр. п.</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9274">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Р.я.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пятьдесят</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пятидесяти</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пятидесяти</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пятьюдесятью</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пятидесяти</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9709">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Ч.я.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padesát</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padesáti</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a:effectLst/>
                          <a:latin typeface="Arial" panose="020B0604020202020204" pitchFamily="34" charset="0"/>
                          <a:ea typeface="Times New Roman"/>
                          <a:cs typeface="Arial" panose="020B0604020202020204" pitchFamily="34" charset="0"/>
                        </a:rPr>
                        <a:t>padesáti</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a:effectLst/>
                          <a:latin typeface="Arial" panose="020B0604020202020204" pitchFamily="34" charset="0"/>
                          <a:ea typeface="Times New Roman"/>
                          <a:cs typeface="Arial" panose="020B0604020202020204" pitchFamily="34" charset="0"/>
                        </a:rPr>
                        <a:t>= </a:t>
                      </a: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padesáti</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2000" b="1" dirty="0" err="1">
                          <a:effectLst/>
                          <a:latin typeface="Arial" panose="020B0604020202020204" pitchFamily="34" charset="0"/>
                          <a:ea typeface="Times New Roman"/>
                          <a:cs typeface="Arial" panose="020B0604020202020204" pitchFamily="34" charset="0"/>
                        </a:rPr>
                        <a:t>padesáti</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44588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49628" y="768957"/>
            <a:ext cx="3029612" cy="400110"/>
          </a:xfrm>
          <a:prstGeom prst="rect">
            <a:avLst/>
          </a:prstGeom>
        </p:spPr>
        <p:txBody>
          <a:bodyPr wrap="none">
            <a:spAutoFit/>
          </a:bodyPr>
          <a:lstStyle/>
          <a:p>
            <a:r>
              <a:rPr lang="ru-RU" sz="2000" b="1" dirty="0">
                <a:solidFill>
                  <a:srgbClr val="00B050"/>
                </a:solidFill>
                <a:latin typeface="Arial" panose="020B0604020202020204" pitchFamily="34" charset="0"/>
                <a:cs typeface="Arial" panose="020B0604020202020204" pitchFamily="34" charset="0"/>
              </a:rPr>
              <a:t>Личные местоимения </a:t>
            </a:r>
            <a:endParaRPr lang="de-DE" sz="2000" b="1" dirty="0">
              <a:solidFill>
                <a:srgbClr val="00B050"/>
              </a:solidFill>
              <a:latin typeface="Arial" panose="020B0604020202020204" pitchFamily="34" charset="0"/>
              <a:cs typeface="Arial" panose="020B0604020202020204" pitchFamily="34" charset="0"/>
            </a:endParaRPr>
          </a:p>
        </p:txBody>
      </p:sp>
      <p:graphicFrame>
        <p:nvGraphicFramePr>
          <p:cNvPr id="3" name="Tabulka 2"/>
          <p:cNvGraphicFramePr>
            <a:graphicFrameLocks noGrp="1"/>
          </p:cNvGraphicFramePr>
          <p:nvPr>
            <p:extLst>
              <p:ext uri="{D42A27DB-BD31-4B8C-83A1-F6EECF244321}">
                <p14:modId xmlns:p14="http://schemas.microsoft.com/office/powerpoint/2010/main" val="1465919230"/>
              </p:ext>
            </p:extLst>
          </p:nvPr>
        </p:nvGraphicFramePr>
        <p:xfrm>
          <a:off x="1439917" y="1452845"/>
          <a:ext cx="4183117" cy="3923196"/>
        </p:xfrm>
        <a:graphic>
          <a:graphicData uri="http://schemas.openxmlformats.org/drawingml/2006/table">
            <a:tbl>
              <a:tblPr firstRow="1" firstCol="1" lastRow="1" lastCol="1" bandRow="1" bandCol="1"/>
              <a:tblGrid>
                <a:gridCol w="1199996">
                  <a:extLst>
                    <a:ext uri="{9D8B030D-6E8A-4147-A177-3AD203B41FA5}">
                      <a16:colId xmlns:a16="http://schemas.microsoft.com/office/drawing/2014/main" val="20000"/>
                    </a:ext>
                  </a:extLst>
                </a:gridCol>
                <a:gridCol w="1219045">
                  <a:extLst>
                    <a:ext uri="{9D8B030D-6E8A-4147-A177-3AD203B41FA5}">
                      <a16:colId xmlns:a16="http://schemas.microsoft.com/office/drawing/2014/main" val="20001"/>
                    </a:ext>
                  </a:extLst>
                </a:gridCol>
                <a:gridCol w="318915">
                  <a:extLst>
                    <a:ext uri="{9D8B030D-6E8A-4147-A177-3AD203B41FA5}">
                      <a16:colId xmlns:a16="http://schemas.microsoft.com/office/drawing/2014/main" val="20002"/>
                    </a:ext>
                  </a:extLst>
                </a:gridCol>
                <a:gridCol w="1445161">
                  <a:extLst>
                    <a:ext uri="{9D8B030D-6E8A-4147-A177-3AD203B41FA5}">
                      <a16:colId xmlns:a16="http://schemas.microsoft.com/office/drawing/2014/main" val="20003"/>
                    </a:ext>
                  </a:extLst>
                </a:gridCol>
              </a:tblGrid>
              <a:tr h="326933">
                <a:tc rowSpan="2">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я</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ты</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6933">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мы</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вы</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6933">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род.п.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меня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тебя</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933">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нас</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вас</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6933">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дат.п.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мне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тебе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933">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нам</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вам</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6933">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меня</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тебя</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6933">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нас</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вас</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6933">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мной/ю</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тобой/ю</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6933">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нами</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вами</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6933">
                <a:tc rowSpan="2">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предл. п.</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мне</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тебе</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6933">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нас</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вас</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graphicFrame>
        <p:nvGraphicFramePr>
          <p:cNvPr id="4" name="Tabulka 3"/>
          <p:cNvGraphicFramePr>
            <a:graphicFrameLocks noGrp="1"/>
          </p:cNvGraphicFramePr>
          <p:nvPr>
            <p:extLst>
              <p:ext uri="{D42A27DB-BD31-4B8C-83A1-F6EECF244321}">
                <p14:modId xmlns:p14="http://schemas.microsoft.com/office/powerpoint/2010/main" val="3082772253"/>
              </p:ext>
            </p:extLst>
          </p:nvPr>
        </p:nvGraphicFramePr>
        <p:xfrm>
          <a:off x="6240017" y="1452846"/>
          <a:ext cx="4475279" cy="4267200"/>
        </p:xfrm>
        <a:graphic>
          <a:graphicData uri="http://schemas.openxmlformats.org/drawingml/2006/table">
            <a:tbl>
              <a:tblPr firstRow="1" firstCol="1" lastRow="1" lastCol="1" bandRow="1" bandCol="1"/>
              <a:tblGrid>
                <a:gridCol w="1357170">
                  <a:extLst>
                    <a:ext uri="{9D8B030D-6E8A-4147-A177-3AD203B41FA5}">
                      <a16:colId xmlns:a16="http://schemas.microsoft.com/office/drawing/2014/main" val="20000"/>
                    </a:ext>
                  </a:extLst>
                </a:gridCol>
                <a:gridCol w="1378711">
                  <a:extLst>
                    <a:ext uri="{9D8B030D-6E8A-4147-A177-3AD203B41FA5}">
                      <a16:colId xmlns:a16="http://schemas.microsoft.com/office/drawing/2014/main" val="20001"/>
                    </a:ext>
                  </a:extLst>
                </a:gridCol>
                <a:gridCol w="360687">
                  <a:extLst>
                    <a:ext uri="{9D8B030D-6E8A-4147-A177-3AD203B41FA5}">
                      <a16:colId xmlns:a16="http://schemas.microsoft.com/office/drawing/2014/main" val="20002"/>
                    </a:ext>
                  </a:extLst>
                </a:gridCol>
                <a:gridCol w="1378711">
                  <a:extLst>
                    <a:ext uri="{9D8B030D-6E8A-4147-A177-3AD203B41FA5}">
                      <a16:colId xmlns:a16="http://schemas.microsoft.com/office/drawing/2014/main" val="20003"/>
                    </a:ext>
                  </a:extLst>
                </a:gridCol>
              </a:tblGrid>
              <a:tr h="276982">
                <a:tc rowSpan="2">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já</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4">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ty</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76982">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my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6982">
                <a:tc rowSpan="2">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mne/mě</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tebe/tě</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6982">
                <a:tc v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nás</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vás</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6982">
                <a:tc rowSpan="2">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дат.п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mně/mi</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tobě/ti</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6982">
                <a:tc v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nám</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vám</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6982">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mne/mě</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tebe/tě</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6982">
                <a:tc v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nás</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vás</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6982">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зв. 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ty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6982">
                <a:tc v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6982">
                <a:tc rowSpan="2">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mnou</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tebou</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76982">
                <a:tc v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námi</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vámi</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76982">
                <a:tc rowSpan="2">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предл. п.</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mně</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tobě</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76982">
                <a:tc v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nás</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vás</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200846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BACF8C-464F-91F5-75C6-7CE8738F29A7}"/>
              </a:ext>
            </a:extLst>
          </p:cNvPr>
          <p:cNvSpPr txBox="1"/>
          <p:nvPr/>
        </p:nvSpPr>
        <p:spPr>
          <a:xfrm>
            <a:off x="373116" y="268282"/>
            <a:ext cx="11451022" cy="6247864"/>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Дополните в правильной форме</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Вопреки (2) несчастным случаям, экспедиция продолжила путь. 2. К (100) проданным экземплярам книги добавили подарочные открытки. 3. Он часто вспоминал о (3) заброшенных деревнях в горах. 4. Над (4) инновационными проектами работали лучшие инженеры страны. 5. За (2) вековыми дубами виднелся старый охотничий домик. 6. В (5) крупнейших аэропортах мира усилили меры безопасности. 7. Мы подготовили документы для (4) новых арендаторов. 8. Под (2) массивными сводами собора было прохладно даже в жару. 9. Она очень дорожит (5) старыми семейными реликвиями. 10. Правительство выделило средства для (3) пострадавших регионов. 11. В (10) современных лабораториях проводятся испытания вакцины. 12. К (40) лучшим курсантам академии обратился адмирал. 13. Между (2) бетонными ограждениями остался узкий проход. 14. На выставке мы подошли к (4) самым ярким экспонатам. 15. Около (5) мостов было разрушено землетрясением. 16. За (3) высокими горами скрывалось небольшое озеро. 17. Мы воспользовались (2) проверенными источниками информации. 18. Благодаря (10) квалифицированным юристам сделка состоялась. 19. В (3) новых пособиях по химии нашли опечатки. 20. О (100) забытых героях войны написали в местной газете. 21. К (5) предложенным вакансиям он отнёсся с недоверием. 22. Над (2) глубокими оврагами клубился густой туман. 23. По (4) важным поручениям министерства велась строгая отчётность. 24. Из-за (3) внезапных препятствий график работ пришлось изменить.</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68248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767DF5A-9120-0852-9E14-1009AC73AC44}"/>
              </a:ext>
            </a:extLst>
          </p:cNvPr>
          <p:cNvSpPr txBox="1"/>
          <p:nvPr/>
        </p:nvSpPr>
        <p:spPr>
          <a:xfrm>
            <a:off x="425669" y="373672"/>
            <a:ext cx="11345917" cy="5940088"/>
          </a:xfrm>
          <a:prstGeom prst="rect">
            <a:avLst/>
          </a:prstGeom>
          <a:noFill/>
        </p:spPr>
        <p:txBody>
          <a:bodyPr wrap="square">
            <a:spAutoFit/>
          </a:bodyPr>
          <a:lstStyle/>
          <a:p>
            <a:pPr algn="just"/>
            <a:r>
              <a:rPr lang="ru-RU" sz="1900" b="1" dirty="0">
                <a:latin typeface="Arial" panose="020B0604020202020204" pitchFamily="34" charset="0"/>
                <a:cs typeface="Arial" panose="020B0604020202020204" pitchFamily="34" charset="0"/>
              </a:rPr>
              <a:t>Дополните в правильной форме</a:t>
            </a:r>
          </a:p>
          <a:p>
            <a:pPr algn="just"/>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1. Из-за (3 / техническая / </a:t>
            </a:r>
            <a:r>
              <a:rPr lang="ru-RU" sz="1900" dirty="0" err="1">
                <a:latin typeface="Arial" panose="020B0604020202020204" pitchFamily="34" charset="0"/>
                <a:cs typeface="Arial" panose="020B0604020202020204" pitchFamily="34" charset="0"/>
              </a:rPr>
              <a:t>неполадкa</a:t>
            </a:r>
            <a:r>
              <a:rPr lang="ru-RU" sz="1900" dirty="0">
                <a:latin typeface="Arial" panose="020B0604020202020204" pitchFamily="34" charset="0"/>
                <a:cs typeface="Arial" panose="020B0604020202020204" pitchFamily="34" charset="0"/>
              </a:rPr>
              <a:t>) трансляция была прервана. 2. К (4 / приоритетное / направление) развития компании добавили экологию. 3. Между (2 / враждующая / группировка) наконец-то было подписано перемирие. 4. Правительство пренебрегло (2 / важное / предостережение) сейсмологов. 5. После долгой дискуссии мы пришли к (2 / общий / вывод). 6. В этом старом путеводителе не хватает (5 / точный / чертёж). 7. Мы с нетерпением ждали встречи с (4 / известный / архитектор). 8. Во время шторма судно лишилось (3 / запасное / весло). 9. Выставка современного искусства посвящена (100 / выдающаяся / женщина). 10. К (10 / промышленное / предприятие) были предъявлены новые требования. 11. Директор был крайне недоволен (3 / безответственный / сотрудник). 12. Учёный всю жизнь стремился к (5 / научная / истина). 13. Мы долго любовались (4 / заснеженное / побережье) с борта теплохода. 14. В статье подробно рассказывается о (5 / древнее / поместье) нашей области. 15. Руководитель отдела дорожит (3 / талантливый / дизайнер). 16. Студенты подготовили доклады по (10 / сложная / тема). 17. К (2 / заброшенное / здание) на окраине города страшно подходить. 18. Перед (4 / решающее / сражение) полководец обратился к солдатам. 19. Туристы часто интересуются (5 / местная / легенда). 20. На лекции мы коснулись (3 / спорный / вопрос) современной лингвистики. 21. Благодаря (40 / опытная / сиделка) пациенты быстро шли на поправку. 22. Охотники следили за (2 / дикий / кабан) в течение нескольких часов. 23. Прохожий спросил о (4 / ближайшая / аптека). 24. Из (100 / возможный / исключение) мы выбрали только самые важные.</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7722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1DEAB4-05B3-282F-5524-FE6E12F27545}"/>
              </a:ext>
            </a:extLst>
          </p:cNvPr>
          <p:cNvSpPr txBox="1"/>
          <p:nvPr/>
        </p:nvSpPr>
        <p:spPr>
          <a:xfrm>
            <a:off x="383628" y="296326"/>
            <a:ext cx="11261834" cy="6055504"/>
          </a:xfrm>
          <a:prstGeom prst="rect">
            <a:avLst/>
          </a:prstGeom>
          <a:noFill/>
        </p:spPr>
        <p:txBody>
          <a:bodyPr wrap="square">
            <a:spAutoFit/>
          </a:bodyPr>
          <a:lstStyle/>
          <a:p>
            <a:pPr algn="just">
              <a:spcAft>
                <a:spcPts val="900"/>
              </a:spcAft>
            </a:pPr>
            <a:r>
              <a:rPr lang="ru-RU" sz="1900" b="1" i="0" dirty="0">
                <a:solidFill>
                  <a:srgbClr val="0A0A0A"/>
                </a:solidFill>
                <a:effectLst/>
                <a:latin typeface="Arial" panose="020B0604020202020204" pitchFamily="34" charset="0"/>
                <a:cs typeface="Arial" panose="020B0604020202020204" pitchFamily="34" charset="0"/>
              </a:rPr>
              <a:t>Дополните в правильной форме</a:t>
            </a:r>
          </a:p>
          <a:p>
            <a:pPr algn="just">
              <a:spcAft>
                <a:spcPts val="900"/>
              </a:spcAft>
              <a:buFont typeface="+mj-lt"/>
              <a:buAutoNum type="arabicPeriod"/>
            </a:pPr>
            <a:r>
              <a:rPr lang="ru-RU" sz="1900" b="0" i="0" dirty="0">
                <a:solidFill>
                  <a:srgbClr val="0A0A0A"/>
                </a:solidFill>
                <a:effectLst/>
                <a:latin typeface="Arial" panose="020B0604020202020204" pitchFamily="34" charset="0"/>
                <a:cs typeface="Arial" panose="020B0604020202020204" pitchFamily="34" charset="0"/>
              </a:rPr>
              <a:t> Речь идёт о (</a:t>
            </a:r>
            <a:r>
              <a:rPr lang="ru-RU" sz="1900" b="1" i="0" dirty="0">
                <a:solidFill>
                  <a:srgbClr val="0A0A0A"/>
                </a:solidFill>
                <a:effectLst/>
                <a:latin typeface="Arial" panose="020B0604020202020204" pitchFamily="34" charset="0"/>
                <a:cs typeface="Arial" panose="020B0604020202020204" pitchFamily="34" charset="0"/>
              </a:rPr>
              <a:t>145</a:t>
            </a:r>
            <a:r>
              <a:rPr lang="ru-RU" sz="1900" b="0" i="0" dirty="0">
                <a:solidFill>
                  <a:srgbClr val="0A0A0A"/>
                </a:solidFill>
                <a:effectLst/>
                <a:latin typeface="Arial" panose="020B0604020202020204" pitchFamily="34" charset="0"/>
                <a:cs typeface="Arial" panose="020B0604020202020204" pitchFamily="34" charset="0"/>
              </a:rPr>
              <a:t>) новых проектах развития инфраструктуры. 2. К (</a:t>
            </a:r>
            <a:r>
              <a:rPr lang="ru-RU" sz="1900" b="1" i="0" dirty="0">
                <a:solidFill>
                  <a:srgbClr val="0A0A0A"/>
                </a:solidFill>
                <a:effectLst/>
                <a:latin typeface="Arial" panose="020B0604020202020204" pitchFamily="34" charset="0"/>
                <a:cs typeface="Arial" panose="020B0604020202020204" pitchFamily="34" charset="0"/>
              </a:rPr>
              <a:t>362</a:t>
            </a:r>
            <a:r>
              <a:rPr lang="ru-RU" sz="1900" b="0" i="0" dirty="0">
                <a:solidFill>
                  <a:srgbClr val="0A0A0A"/>
                </a:solidFill>
                <a:effectLst/>
                <a:latin typeface="Arial" panose="020B0604020202020204" pitchFamily="34" charset="0"/>
                <a:cs typeface="Arial" panose="020B0604020202020204" pitchFamily="34" charset="0"/>
              </a:rPr>
              <a:t>) пострадавшим жителям города была направлена гуманитарная помощь. 3. Экспедиция располагала (</a:t>
            </a:r>
            <a:r>
              <a:rPr lang="ru-RU" sz="1900" b="1" i="0" dirty="0">
                <a:solidFill>
                  <a:srgbClr val="0A0A0A"/>
                </a:solidFill>
                <a:effectLst/>
                <a:latin typeface="Arial" panose="020B0604020202020204" pitchFamily="34" charset="0"/>
                <a:cs typeface="Arial" panose="020B0604020202020204" pitchFamily="34" charset="0"/>
              </a:rPr>
              <a:t>874</a:t>
            </a:r>
            <a:r>
              <a:rPr lang="ru-RU" sz="1900" b="0" i="0" dirty="0">
                <a:solidFill>
                  <a:srgbClr val="0A0A0A"/>
                </a:solidFill>
                <a:effectLst/>
                <a:latin typeface="Arial" panose="020B0604020202020204" pitchFamily="34" charset="0"/>
                <a:cs typeface="Arial" panose="020B0604020202020204" pitchFamily="34" charset="0"/>
              </a:rPr>
              <a:t>) литрами чистой питьевой воды. 4. Мы встретились с (</a:t>
            </a:r>
            <a:r>
              <a:rPr lang="ru-RU" sz="1900" b="1" i="0" dirty="0">
                <a:solidFill>
                  <a:srgbClr val="0A0A0A"/>
                </a:solidFill>
                <a:effectLst/>
                <a:latin typeface="Arial" panose="020B0604020202020204" pitchFamily="34" charset="0"/>
                <a:cs typeface="Arial" panose="020B0604020202020204" pitchFamily="34" charset="0"/>
              </a:rPr>
              <a:t>256</a:t>
            </a:r>
            <a:r>
              <a:rPr lang="ru-RU" sz="1900" b="0" i="0" dirty="0">
                <a:solidFill>
                  <a:srgbClr val="0A0A0A"/>
                </a:solidFill>
                <a:effectLst/>
                <a:latin typeface="Arial" panose="020B0604020202020204" pitchFamily="34" charset="0"/>
                <a:cs typeface="Arial" panose="020B0604020202020204" pitchFamily="34" charset="0"/>
              </a:rPr>
              <a:t>) ведущими специалистами в области генетики. 5. Директор остался доволен результатами (</a:t>
            </a:r>
            <a:r>
              <a:rPr lang="ru-RU" sz="1900" b="1" i="0" dirty="0">
                <a:solidFill>
                  <a:srgbClr val="0A0A0A"/>
                </a:solidFill>
                <a:effectLst/>
                <a:latin typeface="Arial" panose="020B0604020202020204" pitchFamily="34" charset="0"/>
                <a:cs typeface="Arial" panose="020B0604020202020204" pitchFamily="34" charset="0"/>
              </a:rPr>
              <a:t>193</a:t>
            </a:r>
            <a:r>
              <a:rPr lang="ru-RU" sz="1900" b="0" i="0" dirty="0">
                <a:solidFill>
                  <a:srgbClr val="0A0A0A"/>
                </a:solidFill>
                <a:effectLst/>
                <a:latin typeface="Arial" panose="020B0604020202020204" pitchFamily="34" charset="0"/>
                <a:cs typeface="Arial" panose="020B0604020202020204" pitchFamily="34" charset="0"/>
              </a:rPr>
              <a:t>) проведённых тендеров. 6. В (</a:t>
            </a:r>
            <a:r>
              <a:rPr lang="ru-RU" sz="1900" b="1" i="0" dirty="0">
                <a:solidFill>
                  <a:srgbClr val="0A0A0A"/>
                </a:solidFill>
                <a:effectLst/>
                <a:latin typeface="Arial" panose="020B0604020202020204" pitchFamily="34" charset="0"/>
                <a:cs typeface="Arial" panose="020B0604020202020204" pitchFamily="34" charset="0"/>
              </a:rPr>
              <a:t>548</a:t>
            </a:r>
            <a:r>
              <a:rPr lang="ru-RU" sz="1900" b="0" i="0" dirty="0">
                <a:solidFill>
                  <a:srgbClr val="0A0A0A"/>
                </a:solidFill>
                <a:effectLst/>
                <a:latin typeface="Arial" panose="020B0604020202020204" pitchFamily="34" charset="0"/>
                <a:cs typeface="Arial" panose="020B0604020202020204" pitchFamily="34" charset="0"/>
              </a:rPr>
              <a:t>) сельских школах региона обновили компьютерные классы. 7. Благодаря (</a:t>
            </a:r>
            <a:r>
              <a:rPr lang="ru-RU" sz="1900" b="1" i="0" dirty="0">
                <a:solidFill>
                  <a:srgbClr val="0A0A0A"/>
                </a:solidFill>
                <a:effectLst/>
                <a:latin typeface="Arial" panose="020B0604020202020204" pitchFamily="34" charset="0"/>
                <a:cs typeface="Arial" panose="020B0604020202020204" pitchFamily="34" charset="0"/>
              </a:rPr>
              <a:t>437</a:t>
            </a:r>
            <a:r>
              <a:rPr lang="ru-RU" sz="1900" b="0" i="0" dirty="0">
                <a:solidFill>
                  <a:srgbClr val="0A0A0A"/>
                </a:solidFill>
                <a:effectLst/>
                <a:latin typeface="Arial" panose="020B0604020202020204" pitchFamily="34" charset="0"/>
                <a:cs typeface="Arial" panose="020B0604020202020204" pitchFamily="34" charset="0"/>
              </a:rPr>
              <a:t>) активным волонтёрам фестиваль прошёл успешно. 8. Самолёт со (</a:t>
            </a:r>
            <a:r>
              <a:rPr lang="ru-RU" sz="1900" b="1" i="0" dirty="0">
                <a:solidFill>
                  <a:srgbClr val="0A0A0A"/>
                </a:solidFill>
                <a:effectLst/>
                <a:latin typeface="Arial" panose="020B0604020202020204" pitchFamily="34" charset="0"/>
                <a:cs typeface="Arial" panose="020B0604020202020204" pitchFamily="34" charset="0"/>
              </a:rPr>
              <a:t>189</a:t>
            </a:r>
            <a:r>
              <a:rPr lang="ru-RU" sz="1900" b="0" i="0" dirty="0">
                <a:solidFill>
                  <a:srgbClr val="0A0A0A"/>
                </a:solidFill>
                <a:effectLst/>
                <a:latin typeface="Arial" panose="020B0604020202020204" pitchFamily="34" charset="0"/>
                <a:cs typeface="Arial" panose="020B0604020202020204" pitchFamily="34" charset="0"/>
              </a:rPr>
              <a:t>) пассажирами на борту совершил вынужденную посадку. 9. Профессор прочитал лекцию (</a:t>
            </a:r>
            <a:r>
              <a:rPr lang="ru-RU" sz="1900" b="1" i="0" dirty="0">
                <a:solidFill>
                  <a:srgbClr val="0A0A0A"/>
                </a:solidFill>
                <a:effectLst/>
                <a:latin typeface="Arial" panose="020B0604020202020204" pitchFamily="34" charset="0"/>
                <a:cs typeface="Arial" panose="020B0604020202020204" pitchFamily="34" charset="0"/>
              </a:rPr>
              <a:t>921</a:t>
            </a:r>
            <a:r>
              <a:rPr lang="ru-RU" sz="1900" b="0" i="0" dirty="0">
                <a:solidFill>
                  <a:srgbClr val="0A0A0A"/>
                </a:solidFill>
                <a:effectLst/>
                <a:latin typeface="Arial" panose="020B0604020202020204" pitchFamily="34" charset="0"/>
                <a:cs typeface="Arial" panose="020B0604020202020204" pitchFamily="34" charset="0"/>
              </a:rPr>
              <a:t>) студенту из разных стран. 10. Перед (</a:t>
            </a:r>
            <a:r>
              <a:rPr lang="ru-RU" sz="1900" b="1" i="0" dirty="0">
                <a:solidFill>
                  <a:srgbClr val="0A0A0A"/>
                </a:solidFill>
                <a:effectLst/>
                <a:latin typeface="Arial" panose="020B0604020202020204" pitchFamily="34" charset="0"/>
                <a:cs typeface="Arial" panose="020B0604020202020204" pitchFamily="34" charset="0"/>
              </a:rPr>
              <a:t>763</a:t>
            </a:r>
            <a:r>
              <a:rPr lang="ru-RU" sz="1900" b="0" i="0" dirty="0">
                <a:solidFill>
                  <a:srgbClr val="0A0A0A"/>
                </a:solidFill>
                <a:effectLst/>
                <a:latin typeface="Arial" panose="020B0604020202020204" pitchFamily="34" charset="0"/>
                <a:cs typeface="Arial" panose="020B0604020202020204" pitchFamily="34" charset="0"/>
              </a:rPr>
              <a:t>) зрителями выступил знаменитый симфонический оркестр. 11. За (</a:t>
            </a:r>
            <a:r>
              <a:rPr lang="ru-RU" sz="1900" b="1" i="0" dirty="0">
                <a:solidFill>
                  <a:srgbClr val="0A0A0A"/>
                </a:solidFill>
                <a:effectLst/>
                <a:latin typeface="Arial" panose="020B0604020202020204" pitchFamily="34" charset="0"/>
                <a:cs typeface="Arial" panose="020B0604020202020204" pitchFamily="34" charset="0"/>
              </a:rPr>
              <a:t>342</a:t>
            </a:r>
            <a:r>
              <a:rPr lang="ru-RU" sz="1900" b="0" i="0" dirty="0">
                <a:solidFill>
                  <a:srgbClr val="0A0A0A"/>
                </a:solidFill>
                <a:effectLst/>
                <a:latin typeface="Arial" panose="020B0604020202020204" pitchFamily="34" charset="0"/>
                <a:cs typeface="Arial" panose="020B0604020202020204" pitchFamily="34" charset="0"/>
              </a:rPr>
              <a:t>) гектарами нетронутого леса начинаются высокие горы. 12. В (</a:t>
            </a:r>
            <a:r>
              <a:rPr lang="ru-RU" sz="1900" b="1" i="0" dirty="0">
                <a:solidFill>
                  <a:srgbClr val="0A0A0A"/>
                </a:solidFill>
                <a:effectLst/>
                <a:latin typeface="Arial" panose="020B0604020202020204" pitchFamily="34" charset="0"/>
                <a:cs typeface="Arial" panose="020B0604020202020204" pitchFamily="34" charset="0"/>
              </a:rPr>
              <a:t>675</a:t>
            </a:r>
            <a:r>
              <a:rPr lang="ru-RU" sz="1900" b="0" i="0" dirty="0">
                <a:solidFill>
                  <a:srgbClr val="0A0A0A"/>
                </a:solidFill>
                <a:effectLst/>
                <a:latin typeface="Arial" panose="020B0604020202020204" pitchFamily="34" charset="0"/>
                <a:cs typeface="Arial" panose="020B0604020202020204" pitchFamily="34" charset="0"/>
              </a:rPr>
              <a:t>) архивных документах были найдены уникальные сведения. 13. Сумма сделки составила около (</a:t>
            </a:r>
            <a:r>
              <a:rPr lang="ru-RU" sz="1900" b="1" i="0" dirty="0">
                <a:solidFill>
                  <a:srgbClr val="0A0A0A"/>
                </a:solidFill>
                <a:effectLst/>
                <a:latin typeface="Arial" panose="020B0604020202020204" pitchFamily="34" charset="0"/>
                <a:cs typeface="Arial" panose="020B0604020202020204" pitchFamily="34" charset="0"/>
              </a:rPr>
              <a:t>852</a:t>
            </a:r>
            <a:r>
              <a:rPr lang="ru-RU" sz="1900" b="0" i="0" dirty="0">
                <a:solidFill>
                  <a:srgbClr val="0A0A0A"/>
                </a:solidFill>
                <a:effectLst/>
                <a:latin typeface="Arial" panose="020B0604020202020204" pitchFamily="34" charset="0"/>
                <a:cs typeface="Arial" panose="020B0604020202020204" pitchFamily="34" charset="0"/>
              </a:rPr>
              <a:t>) миллионов рублей. 14. Между (</a:t>
            </a:r>
            <a:r>
              <a:rPr lang="ru-RU" sz="1900" b="1" i="0" dirty="0">
                <a:solidFill>
                  <a:srgbClr val="0A0A0A"/>
                </a:solidFill>
                <a:effectLst/>
                <a:latin typeface="Arial" panose="020B0604020202020204" pitchFamily="34" charset="0"/>
                <a:cs typeface="Arial" panose="020B0604020202020204" pitchFamily="34" charset="0"/>
              </a:rPr>
              <a:t>29</a:t>
            </a:r>
            <a:r>
              <a:rPr lang="ru-RU" sz="1900" b="0" i="0" dirty="0">
                <a:solidFill>
                  <a:srgbClr val="0A0A0A"/>
                </a:solidFill>
                <a:effectLst/>
                <a:latin typeface="Arial" panose="020B0604020202020204" pitchFamily="34" charset="0"/>
                <a:cs typeface="Arial" panose="020B0604020202020204" pitchFamily="34" charset="0"/>
              </a:rPr>
              <a:t>) враждующими кланами было заключено временное перемирие. 15. Он с лёгкостью справился с (</a:t>
            </a:r>
            <a:r>
              <a:rPr lang="ru-RU" sz="1900" b="1" i="0" dirty="0">
                <a:solidFill>
                  <a:srgbClr val="0A0A0A"/>
                </a:solidFill>
                <a:effectLst/>
                <a:latin typeface="Arial" panose="020B0604020202020204" pitchFamily="34" charset="0"/>
                <a:cs typeface="Arial" panose="020B0604020202020204" pitchFamily="34" charset="0"/>
              </a:rPr>
              <a:t>138</a:t>
            </a:r>
            <a:r>
              <a:rPr lang="ru-RU" sz="1900" b="0" i="0" dirty="0">
                <a:solidFill>
                  <a:srgbClr val="0A0A0A"/>
                </a:solidFill>
                <a:effectLst/>
                <a:latin typeface="Arial" panose="020B0604020202020204" pitchFamily="34" charset="0"/>
                <a:cs typeface="Arial" panose="020B0604020202020204" pitchFamily="34" charset="0"/>
              </a:rPr>
              <a:t>) сложными поручениями руководства. 16. Около (</a:t>
            </a:r>
            <a:r>
              <a:rPr lang="ru-RU" sz="1900" b="1" i="0" dirty="0">
                <a:solidFill>
                  <a:srgbClr val="0A0A0A"/>
                </a:solidFill>
                <a:effectLst/>
                <a:latin typeface="Arial" panose="020B0604020202020204" pitchFamily="34" charset="0"/>
                <a:cs typeface="Arial" panose="020B0604020202020204" pitchFamily="34" charset="0"/>
              </a:rPr>
              <a:t>555</a:t>
            </a:r>
            <a:r>
              <a:rPr lang="ru-RU" sz="1900" b="0" i="0" dirty="0">
                <a:solidFill>
                  <a:srgbClr val="0A0A0A"/>
                </a:solidFill>
                <a:effectLst/>
                <a:latin typeface="Arial" panose="020B0604020202020204" pitchFamily="34" charset="0"/>
                <a:cs typeface="Arial" panose="020B0604020202020204" pitchFamily="34" charset="0"/>
              </a:rPr>
              <a:t>) редких экспонатов были представлены на выставке. 17. Мы воспользовались (</a:t>
            </a:r>
            <a:r>
              <a:rPr lang="ru-RU" sz="1900" b="1" i="0" dirty="0">
                <a:solidFill>
                  <a:srgbClr val="0A0A0A"/>
                </a:solidFill>
                <a:effectLst/>
                <a:latin typeface="Arial" panose="020B0604020202020204" pitchFamily="34" charset="0"/>
                <a:cs typeface="Arial" panose="020B0604020202020204" pitchFamily="34" charset="0"/>
              </a:rPr>
              <a:t>481</a:t>
            </a:r>
            <a:r>
              <a:rPr lang="ru-RU" sz="1900" b="0" i="0" dirty="0">
                <a:solidFill>
                  <a:srgbClr val="0A0A0A"/>
                </a:solidFill>
                <a:effectLst/>
                <a:latin typeface="Arial" panose="020B0604020202020204" pitchFamily="34" charset="0"/>
                <a:cs typeface="Arial" panose="020B0604020202020204" pitchFamily="34" charset="0"/>
              </a:rPr>
              <a:t>) проверенным источником информации для статьи. 18. К (</a:t>
            </a:r>
            <a:r>
              <a:rPr lang="ru-RU" sz="1900" b="1" i="0" dirty="0">
                <a:solidFill>
                  <a:srgbClr val="0A0A0A"/>
                </a:solidFill>
                <a:effectLst/>
                <a:latin typeface="Arial" panose="020B0604020202020204" pitchFamily="34" charset="0"/>
                <a:cs typeface="Arial" panose="020B0604020202020204" pitchFamily="34" charset="0"/>
              </a:rPr>
              <a:t>217</a:t>
            </a:r>
            <a:r>
              <a:rPr lang="ru-RU" sz="1900" b="0" i="0" dirty="0">
                <a:solidFill>
                  <a:srgbClr val="0A0A0A"/>
                </a:solidFill>
                <a:effectLst/>
                <a:latin typeface="Arial" panose="020B0604020202020204" pitchFamily="34" charset="0"/>
                <a:cs typeface="Arial" panose="020B0604020202020204" pitchFamily="34" charset="0"/>
              </a:rPr>
              <a:t>) предложенным вакансиям соискатели отнеслись с интересом. 19. Над (</a:t>
            </a:r>
            <a:r>
              <a:rPr lang="ru-RU" sz="1900" b="1" i="0" dirty="0">
                <a:solidFill>
                  <a:srgbClr val="0A0A0A"/>
                </a:solidFill>
                <a:effectLst/>
                <a:latin typeface="Arial" panose="020B0604020202020204" pitchFamily="34" charset="0"/>
                <a:cs typeface="Arial" panose="020B0604020202020204" pitchFamily="34" charset="0"/>
              </a:rPr>
              <a:t>946</a:t>
            </a:r>
            <a:r>
              <a:rPr lang="ru-RU" sz="1900" b="0" i="0" dirty="0">
                <a:solidFill>
                  <a:srgbClr val="0A0A0A"/>
                </a:solidFill>
                <a:effectLst/>
                <a:latin typeface="Arial" panose="020B0604020202020204" pitchFamily="34" charset="0"/>
                <a:cs typeface="Arial" panose="020B0604020202020204" pitchFamily="34" charset="0"/>
              </a:rPr>
              <a:t>) инновационными разработками трудились лучшие учёные. 20. Из-за (</a:t>
            </a:r>
            <a:r>
              <a:rPr lang="ru-RU" sz="1900" b="1" i="0" dirty="0">
                <a:solidFill>
                  <a:srgbClr val="0A0A0A"/>
                </a:solidFill>
                <a:effectLst/>
                <a:latin typeface="Arial" panose="020B0604020202020204" pitchFamily="34" charset="0"/>
                <a:cs typeface="Arial" panose="020B0604020202020204" pitchFamily="34" charset="0"/>
              </a:rPr>
              <a:t>111</a:t>
            </a:r>
            <a:r>
              <a:rPr lang="ru-RU" sz="1900" b="0" i="0" dirty="0">
                <a:solidFill>
                  <a:srgbClr val="0A0A0A"/>
                </a:solidFill>
                <a:effectLst/>
                <a:latin typeface="Arial" panose="020B0604020202020204" pitchFamily="34" charset="0"/>
                <a:cs typeface="Arial" panose="020B0604020202020204" pitchFamily="34" charset="0"/>
              </a:rPr>
              <a:t>) непредвиденных препятствий график работ пришлось изменить. 21. Мы гордимся </a:t>
            </a:r>
            <a:r>
              <a:rPr lang="ru-RU" sz="1900" i="0" dirty="0">
                <a:solidFill>
                  <a:srgbClr val="0A0A0A"/>
                </a:solidFill>
                <a:effectLst/>
                <a:latin typeface="Arial" panose="020B0604020202020204" pitchFamily="34" charset="0"/>
                <a:cs typeface="Arial" panose="020B0604020202020204" pitchFamily="34" charset="0"/>
              </a:rPr>
              <a:t>(</a:t>
            </a:r>
            <a:r>
              <a:rPr lang="ru-RU" sz="1900" b="1" i="0" dirty="0">
                <a:solidFill>
                  <a:srgbClr val="0A0A0A"/>
                </a:solidFill>
                <a:effectLst/>
                <a:latin typeface="Arial" panose="020B0604020202020204" pitchFamily="34" charset="0"/>
                <a:cs typeface="Arial" panose="020B0604020202020204" pitchFamily="34" charset="0"/>
              </a:rPr>
              <a:t>1245)</a:t>
            </a:r>
            <a:r>
              <a:rPr lang="ru-RU" sz="1900" b="0" i="0" dirty="0">
                <a:solidFill>
                  <a:srgbClr val="0A0A0A"/>
                </a:solidFill>
                <a:effectLst/>
                <a:latin typeface="Arial" panose="020B0604020202020204" pitchFamily="34" charset="0"/>
                <a:cs typeface="Arial" panose="020B0604020202020204" pitchFamily="34" charset="0"/>
              </a:rPr>
              <a:t> талантливыми выпускниками нашего университета. 22. К (</a:t>
            </a:r>
            <a:r>
              <a:rPr lang="ru-RU" sz="1900" b="1" i="0" dirty="0">
                <a:solidFill>
                  <a:srgbClr val="0A0A0A"/>
                </a:solidFill>
                <a:effectLst/>
                <a:latin typeface="Arial" panose="020B0604020202020204" pitchFamily="34" charset="0"/>
                <a:cs typeface="Arial" panose="020B0604020202020204" pitchFamily="34" charset="0"/>
              </a:rPr>
              <a:t>3578</a:t>
            </a:r>
            <a:r>
              <a:rPr lang="ru-RU" sz="1900" b="0" i="0" dirty="0">
                <a:solidFill>
                  <a:srgbClr val="0A0A0A"/>
                </a:solidFill>
                <a:effectLst/>
                <a:latin typeface="Arial" panose="020B0604020202020204" pitchFamily="34" charset="0"/>
                <a:cs typeface="Arial" panose="020B0604020202020204" pitchFamily="34" charset="0"/>
              </a:rPr>
              <a:t>) официальным жалобам граждан добавились новые коллективные обращения. 23. Около (</a:t>
            </a:r>
            <a:r>
              <a:rPr lang="ru-RU" sz="1900" b="1" i="0" dirty="0">
                <a:solidFill>
                  <a:srgbClr val="0A0A0A"/>
                </a:solidFill>
                <a:effectLst/>
                <a:latin typeface="Arial" panose="020B0604020202020204" pitchFamily="34" charset="0"/>
                <a:cs typeface="Arial" panose="020B0604020202020204" pitchFamily="34" charset="0"/>
              </a:rPr>
              <a:t>2890</a:t>
            </a:r>
            <a:r>
              <a:rPr lang="ru-RU" sz="1900" b="0" i="0" dirty="0">
                <a:solidFill>
                  <a:srgbClr val="0A0A0A"/>
                </a:solidFill>
                <a:effectLst/>
                <a:latin typeface="Arial" panose="020B0604020202020204" pitchFamily="34" charset="0"/>
                <a:cs typeface="Arial" panose="020B0604020202020204" pitchFamily="34" charset="0"/>
              </a:rPr>
              <a:t>) гектаров пашни пострадало от засухи в этом году. 24. В (</a:t>
            </a:r>
            <a:r>
              <a:rPr lang="ru-RU" sz="1900" b="1" i="0" dirty="0">
                <a:solidFill>
                  <a:srgbClr val="0A0A0A"/>
                </a:solidFill>
                <a:effectLst/>
                <a:latin typeface="Arial" panose="020B0604020202020204" pitchFamily="34" charset="0"/>
                <a:cs typeface="Arial" panose="020B0604020202020204" pitchFamily="34" charset="0"/>
              </a:rPr>
              <a:t>1462</a:t>
            </a:r>
            <a:r>
              <a:rPr lang="ru-RU" sz="1900" b="0" i="0" dirty="0">
                <a:solidFill>
                  <a:srgbClr val="0A0A0A"/>
                </a:solidFill>
                <a:effectLst/>
                <a:latin typeface="Arial" panose="020B0604020202020204" pitchFamily="34" charset="0"/>
                <a:cs typeface="Arial" panose="020B0604020202020204" pitchFamily="34" charset="0"/>
              </a:rPr>
              <a:t>) изданиях из этой библиотеки не хватает титульных листов.</a:t>
            </a:r>
          </a:p>
        </p:txBody>
      </p:sp>
    </p:spTree>
    <p:extLst>
      <p:ext uri="{BB962C8B-B14F-4D97-AF65-F5344CB8AC3E}">
        <p14:creationId xmlns:p14="http://schemas.microsoft.com/office/powerpoint/2010/main" val="1458806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FAD8D55-77D7-4DD3-B021-5874A8E935A0}"/>
              </a:ext>
            </a:extLst>
          </p:cNvPr>
          <p:cNvSpPr/>
          <p:nvPr/>
        </p:nvSpPr>
        <p:spPr>
          <a:xfrm>
            <a:off x="1271753" y="1374050"/>
            <a:ext cx="9538138" cy="3477875"/>
          </a:xfrm>
          <a:prstGeom prst="rect">
            <a:avLst/>
          </a:prstGeom>
        </p:spPr>
        <p:txBody>
          <a:bodyPr wrap="square">
            <a:spAutoFit/>
          </a:bodyPr>
          <a:lstStyle/>
          <a:p>
            <a:pPr lvl="0" algn="ctr"/>
            <a:r>
              <a:rPr lang="ru-RU" sz="2000" b="1" dirty="0">
                <a:solidFill>
                  <a:srgbClr val="00B050"/>
                </a:solidFill>
                <a:latin typeface="Arial" panose="020B0604020202020204" pitchFamily="34" charset="0"/>
                <a:cs typeface="Arial" panose="020B0604020202020204" pitchFamily="34" charset="0"/>
              </a:rPr>
              <a:t>ПОРЯДКОВЫЕ ЧИСЛИТЕЛЬНЫЕ</a:t>
            </a:r>
          </a:p>
          <a:p>
            <a:endParaRPr lang="ru-RU" sz="2000" dirty="0">
              <a:latin typeface="Arial" panose="020B0604020202020204" pitchFamily="34" charset="0"/>
              <a:cs typeface="Arial" panose="020B0604020202020204" pitchFamily="34" charset="0"/>
            </a:endParaRPr>
          </a:p>
          <a:p>
            <a:r>
              <a:rPr lang="ru-RU" sz="2000" i="1" dirty="0">
                <a:latin typeface="Arial" panose="020B0604020202020204" pitchFamily="34" charset="0"/>
                <a:cs typeface="Arial" panose="020B0604020202020204" pitchFamily="34" charset="0"/>
              </a:rPr>
              <a:t>первый, второй, десятый, сотый</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И в ЧЯ и в РЯ они склоняются по образцу соответствующих типов прилагательных. Они в принципе </a:t>
            </a:r>
            <a:r>
              <a:rPr lang="ru-RU" sz="2000" b="1" dirty="0">
                <a:latin typeface="Arial" panose="020B0604020202020204" pitchFamily="34" charset="0"/>
                <a:cs typeface="Arial" panose="020B0604020202020204" pitchFamily="34" charset="0"/>
              </a:rPr>
              <a:t>не имеют своих собственных, отличающих их от прилагательных морфологических признаков</a:t>
            </a:r>
            <a:r>
              <a:rPr lang="ru-RU" sz="2000" dirty="0">
                <a:latin typeface="Arial" panose="020B0604020202020204" pitchFamily="34" charset="0"/>
                <a:cs typeface="Arial" panose="020B0604020202020204" pitchFamily="34" charset="0"/>
              </a:rPr>
              <a:t>. Значит имеют категории…</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В РЯ склоняется только последняя часть составных числительных!</a:t>
            </a:r>
          </a:p>
          <a:p>
            <a:r>
              <a:rPr lang="ru-RU" sz="2000" b="1" dirty="0">
                <a:latin typeface="Arial" panose="020B0604020202020204" pitchFamily="34" charset="0"/>
                <a:cs typeface="Arial" panose="020B0604020202020204" pitchFamily="34" charset="0"/>
              </a:rPr>
              <a:t>Сравни: </a:t>
            </a:r>
            <a:r>
              <a:rPr lang="ru-RU" sz="2000" b="1" i="1" dirty="0">
                <a:latin typeface="Arial" panose="020B0604020202020204" pitchFamily="34" charset="0"/>
                <a:cs typeface="Arial" panose="020B0604020202020204" pitchFamily="34" charset="0"/>
              </a:rPr>
              <a:t>без трехсот пятидесяти </a:t>
            </a:r>
            <a:r>
              <a:rPr lang="ru-RU" sz="2000" b="1" dirty="0">
                <a:latin typeface="Arial" panose="020B0604020202020204" pitchFamily="34" charset="0"/>
                <a:cs typeface="Arial" panose="020B0604020202020204" pitchFamily="34" charset="0"/>
              </a:rPr>
              <a:t>Х</a:t>
            </a:r>
            <a:r>
              <a:rPr lang="ru-RU" sz="2000" b="1" i="1" dirty="0">
                <a:latin typeface="Arial" panose="020B0604020202020204" pitchFamily="34" charset="0"/>
                <a:cs typeface="Arial" panose="020B0604020202020204" pitchFamily="34" charset="0"/>
              </a:rPr>
              <a:t> без триста пятидесятого</a:t>
            </a:r>
          </a:p>
        </p:txBody>
      </p:sp>
    </p:spTree>
    <p:extLst>
      <p:ext uri="{BB962C8B-B14F-4D97-AF65-F5344CB8AC3E}">
        <p14:creationId xmlns:p14="http://schemas.microsoft.com/office/powerpoint/2010/main" val="27568805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41C71F1E-AD1E-5C1E-AE58-BAF0828C5BEE}"/>
              </a:ext>
            </a:extLst>
          </p:cNvPr>
          <p:cNvSpPr txBox="1"/>
          <p:nvPr/>
        </p:nvSpPr>
        <p:spPr>
          <a:xfrm>
            <a:off x="396765" y="312762"/>
            <a:ext cx="11380076" cy="5940088"/>
          </a:xfrm>
          <a:prstGeom prst="rect">
            <a:avLst/>
          </a:prstGeom>
          <a:noFill/>
        </p:spPr>
        <p:txBody>
          <a:bodyPr wrap="square">
            <a:spAutoFit/>
          </a:bodyPr>
          <a:lstStyle/>
          <a:p>
            <a:pPr algn="just"/>
            <a:r>
              <a:rPr lang="ru-RU" sz="1900" b="1" dirty="0">
                <a:solidFill>
                  <a:srgbClr val="0A0A0A"/>
                </a:solidFill>
                <a:latin typeface="Arial" panose="020B0604020202020204" pitchFamily="34" charset="0"/>
                <a:cs typeface="Arial" panose="020B0604020202020204" pitchFamily="34" charset="0"/>
              </a:rPr>
              <a:t>1. Дополните порядковые числительные</a:t>
            </a:r>
          </a:p>
          <a:p>
            <a:pPr algn="just"/>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1. Мы готовимся к (2028) учебному году с большим воодушевлением. 2. О (1984) годе написано немало антиутопических романов. 3. В (1354) раз он повторял одно и то же правило без всякого результата. 4. После (12) раунда боксёр едва держался на ногах от усталости. 5. К (1872) странице рукописи почерк автора стал почти нечитаемым. 6. Мы празднуем победу уже во (2) мировом турнире по шахматам. 7. С (3) попытки ему всё же удалось завести старый двигатель. 8. К (250) юбилею университета была приурочена масштабная научная конференция. 9. В (5) параграфе устава прописаны права и обязанности сторон. 10. Перед (100) участником марафона внезапно возникло неожиданное препятствие. 11. Речь идёт о (783) заседании международного комитета по этике. 12. Мы живём на (24) этаже современного жилого комплекса. 13. К (300) годовщине основания города был возведён новый монумент. 14. После (41) километра бегуны почувствовали второе дыхание. 15. Над (9) симфонией композитор работал до последних дней жизни. 16. В (1763) указе императрицы упоминались новые правила торговли. 17. Мы были в (506) кабинете на консультации с юристом. 18. Благодаря (1000) подписчику наш канал получил статус официального сообщества. 19. Перед (1) официальным визитом делегация посетила культурный центр. 20. В (40) главе учебника изложены основы квантовой теории. 21. К (79) пациенту за смену врачи уже чувствовали сильное переутомление. 22. После (365) дня эксперимента учёные начали фиксировать стабильные результаты. 23. О (10) томе мы и не вспомнили. 24. Мы встретились у (8) подъезда выставочного центра.</a:t>
            </a:r>
          </a:p>
        </p:txBody>
      </p:sp>
    </p:spTree>
    <p:extLst>
      <p:ext uri="{BB962C8B-B14F-4D97-AF65-F5344CB8AC3E}">
        <p14:creationId xmlns:p14="http://schemas.microsoft.com/office/powerpoint/2010/main" val="32486777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9BD0A66-0ECD-D898-308F-AF1E4E6BF3CB}"/>
              </a:ext>
            </a:extLst>
          </p:cNvPr>
          <p:cNvSpPr txBox="1"/>
          <p:nvPr/>
        </p:nvSpPr>
        <p:spPr>
          <a:xfrm>
            <a:off x="399392" y="353853"/>
            <a:ext cx="11393215" cy="5940088"/>
          </a:xfrm>
          <a:prstGeom prst="rect">
            <a:avLst/>
          </a:prstGeom>
          <a:noFill/>
        </p:spPr>
        <p:txBody>
          <a:bodyPr wrap="square">
            <a:spAutoFit/>
          </a:bodyPr>
          <a:lstStyle/>
          <a:p>
            <a:r>
              <a:rPr lang="ru-RU" sz="1900" b="1" dirty="0">
                <a:latin typeface="Arial" panose="020B0604020202020204" pitchFamily="34" charset="0"/>
                <a:cs typeface="Arial" panose="020B0604020202020204" pitchFamily="34" charset="0"/>
              </a:rPr>
              <a:t>2. Дополните порядковые числительные</a:t>
            </a:r>
          </a:p>
          <a:p>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1. Мы подошли к (46) выставочному павильону в самом конце аллеи. 2. О (1892) годе в истории архитектуры до сих пор спорят эксперты. Что же произошло в (1892) году? 3. К (12) масштабному мероприятию этого сезона готовились полгода. 4. Над (34) инновационным проектом корпорации работали лучшие умы. 5. За (22) кирпичным корпусом завода находилась старая парковка. 6. В 2033 году будет открыт новый аэропорт. 7. Мы подготовили отчёт по (148) сомнительному контракту фирмы. 8. Перед (100) почётным гостем церемонии расстелили ковровую дорожку. 9. Она очень дорожит (3) памятной наградой, полученной на конкурсе. 10. Правительство выделило бюджет к (850) годовщине основания крепости. 11. В (10) секретной директиве ведомства содержались строгие инструкции. 12. К (40) научной конференции академии приурочили выход сборника. 13. Между (1) и (2) мировыми войнами многое изменилось. 14. На выставке мы задержались у (472) редкого экспоната. 15. Около (5) лесной просеки путники устроили короткий привал. 16. За (3) высокой горой скрывалось небольшое горное селение. 17. Мы воспользовались (2) проверенной версией программы для расчётов. 18. Благодаря (10) успешной попытке альпинисты достигли вершины. 19. В (563) архивном деле были обнаружены пропавшие чертежи. 20. О (1000) юбилейном выпуске программы написали все газеты. 21. К (5) предложению совета директоров он отнёсся скептически. 22. Над (2) глубоким ущельем был натянут шаткий подвесной мост. 23. По (41) распоряжению министерства начались проверки. 24. Из-за (329) технической проблемы запуск ракеты пришлось отложить.</a:t>
            </a:r>
          </a:p>
        </p:txBody>
      </p:sp>
    </p:spTree>
    <p:extLst>
      <p:ext uri="{BB962C8B-B14F-4D97-AF65-F5344CB8AC3E}">
        <p14:creationId xmlns:p14="http://schemas.microsoft.com/office/powerpoint/2010/main" val="28212958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C331410-800E-451A-BC4D-ABA7FBAE7640}"/>
              </a:ext>
            </a:extLst>
          </p:cNvPr>
          <p:cNvSpPr/>
          <p:nvPr/>
        </p:nvSpPr>
        <p:spPr>
          <a:xfrm>
            <a:off x="1136341" y="1591219"/>
            <a:ext cx="10058400" cy="3477875"/>
          </a:xfrm>
          <a:prstGeom prst="rect">
            <a:avLst/>
          </a:prstGeom>
        </p:spPr>
        <p:txBody>
          <a:bodyPr wrap="square">
            <a:spAutoFit/>
          </a:bodyPr>
          <a:lstStyle/>
          <a:p>
            <a:pPr lvl="0" algn="ctr"/>
            <a:r>
              <a:rPr lang="ru-RU" sz="2000" b="1" dirty="0">
                <a:solidFill>
                  <a:srgbClr val="00B050"/>
                </a:solidFill>
                <a:latin typeface="Arial" panose="020B0604020202020204" pitchFamily="34" charset="0"/>
                <a:cs typeface="Arial" panose="020B0604020202020204" pitchFamily="34" charset="0"/>
              </a:rPr>
              <a:t>СОБИРАТЕЛЬНЫЕ ЧИСЛИТЕЛЬНЫЕ</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Количественные числительные обозначают собственно количество, а собирательные – </a:t>
            </a:r>
            <a:r>
              <a:rPr lang="ru-RU" sz="2000" b="1" dirty="0">
                <a:latin typeface="Arial" panose="020B0604020202020204" pitchFamily="34" charset="0"/>
                <a:cs typeface="Arial" panose="020B0604020202020204" pitchFamily="34" charset="0"/>
              </a:rPr>
              <a:t>количество как совокупность</a:t>
            </a:r>
            <a:r>
              <a:rPr lang="ru-RU" sz="2000" dirty="0">
                <a:latin typeface="Arial" panose="020B0604020202020204" pitchFamily="34" charset="0"/>
                <a:cs typeface="Arial" panose="020B0604020202020204" pitchFamily="34" charset="0"/>
              </a:rPr>
              <a:t>.</a:t>
            </a:r>
          </a:p>
          <a:p>
            <a:r>
              <a:rPr lang="ru-RU" sz="2000" i="1" dirty="0">
                <a:latin typeface="Arial" panose="020B0604020202020204" pitchFamily="34" charset="0"/>
                <a:cs typeface="Arial" panose="020B0604020202020204" pitchFamily="34" charset="0"/>
              </a:rPr>
              <a:t>… а ведь дом принадлежит не ему одному, а нам четверым!  </a:t>
            </a:r>
          </a:p>
          <a:p>
            <a:endParaRPr lang="ru-RU" sz="20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В пределах первых десяти единиц счета могут иметь место случаи семантического неразличения количественных и собирательных числительных: </a:t>
            </a:r>
          </a:p>
          <a:p>
            <a:r>
              <a:rPr lang="ru-RU" sz="2000" i="1" dirty="0">
                <a:latin typeface="Arial" panose="020B0604020202020204" pitchFamily="34" charset="0"/>
                <a:cs typeface="Arial" panose="020B0604020202020204" pitchFamily="34" charset="0"/>
              </a:rPr>
              <a:t>Когда я теперь думаю о тех деятелях в области таланта, которых я знал, то я готов прийти к выводу, что те двое, два странных, юных, небрежных, хохочущих мальчика, – мастера (Олеша).</a:t>
            </a:r>
          </a:p>
        </p:txBody>
      </p:sp>
    </p:spTree>
    <p:extLst>
      <p:ext uri="{BB962C8B-B14F-4D97-AF65-F5344CB8AC3E}">
        <p14:creationId xmlns:p14="http://schemas.microsoft.com/office/powerpoint/2010/main" val="22051401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2EB6BBA6-90D4-4968-B529-DEA6E8F55750}"/>
              </a:ext>
            </a:extLst>
          </p:cNvPr>
          <p:cNvSpPr/>
          <p:nvPr/>
        </p:nvSpPr>
        <p:spPr>
          <a:xfrm>
            <a:off x="1349406" y="1382286"/>
            <a:ext cx="10164932" cy="4093428"/>
          </a:xfrm>
          <a:prstGeom prst="rect">
            <a:avLst/>
          </a:prstGeom>
        </p:spPr>
        <p:txBody>
          <a:bodyPr wrap="square">
            <a:spAutoFit/>
          </a:bodyPr>
          <a:lstStyle/>
          <a:p>
            <a:pPr lvl="0"/>
            <a:r>
              <a:rPr lang="ru-RU" sz="2000" b="1" dirty="0">
                <a:solidFill>
                  <a:srgbClr val="00B050"/>
                </a:solidFill>
                <a:latin typeface="Arial" panose="020B0604020202020204" pitchFamily="34" charset="0"/>
                <a:cs typeface="Arial" panose="020B0604020202020204" pitchFamily="34" charset="0"/>
              </a:rPr>
              <a:t>В РЯ употребляются с:</a:t>
            </a:r>
          </a:p>
          <a:p>
            <a:pPr lvl="0"/>
            <a:r>
              <a:rPr lang="ru-RU" sz="2000" dirty="0">
                <a:solidFill>
                  <a:prstClr val="black"/>
                </a:solidFill>
                <a:latin typeface="Arial" panose="020B0604020202020204" pitchFamily="34" charset="0"/>
                <a:cs typeface="Arial" panose="020B0604020202020204" pitchFamily="34" charset="0"/>
              </a:rPr>
              <a:t>• </a:t>
            </a:r>
            <a:r>
              <a:rPr lang="ru-RU" sz="2000" u="sng" dirty="0">
                <a:solidFill>
                  <a:srgbClr val="0070C0"/>
                </a:solidFill>
                <a:latin typeface="Arial" panose="020B0604020202020204" pitchFamily="34" charset="0"/>
                <a:cs typeface="Arial" panose="020B0604020202020204" pitchFamily="34" charset="0"/>
              </a:rPr>
              <a:t>существительными </a:t>
            </a:r>
            <a:r>
              <a:rPr lang="ru-RU" sz="2000" u="sng" dirty="0" err="1">
                <a:solidFill>
                  <a:srgbClr val="0070C0"/>
                </a:solidFill>
                <a:latin typeface="Arial" panose="020B0604020202020204" pitchFamily="34" charset="0"/>
                <a:cs typeface="Arial" panose="020B0604020202020204" pitchFamily="34" charset="0"/>
              </a:rPr>
              <a:t>м.р</a:t>
            </a:r>
            <a:r>
              <a:rPr lang="ru-RU" sz="2000" u="sng" dirty="0">
                <a:solidFill>
                  <a:srgbClr val="0070C0"/>
                </a:solidFill>
                <a:latin typeface="Arial" panose="020B0604020202020204" pitchFamily="34" charset="0"/>
                <a:cs typeface="Arial" panose="020B0604020202020204" pitchFamily="34" charset="0"/>
              </a:rPr>
              <a:t>. и общего р</a:t>
            </a:r>
            <a:r>
              <a:rPr lang="ru-RU" sz="2000" dirty="0">
                <a:solidFill>
                  <a:prstClr val="black"/>
                </a:solidFill>
                <a:latin typeface="Arial" panose="020B0604020202020204" pitchFamily="34" charset="0"/>
                <a:cs typeface="Arial" panose="020B0604020202020204" pitchFamily="34" charset="0"/>
              </a:rPr>
              <a:t>., напр.: </a:t>
            </a:r>
            <a:r>
              <a:rPr lang="ru-RU" sz="2000" i="1" dirty="0">
                <a:solidFill>
                  <a:prstClr val="black"/>
                </a:solidFill>
                <a:latin typeface="Arial" panose="020B0604020202020204" pitchFamily="34" charset="0"/>
                <a:cs typeface="Arial" panose="020B0604020202020204" pitchFamily="34" charset="0"/>
              </a:rPr>
              <a:t>трое сирот, семеро внучат</a:t>
            </a:r>
          </a:p>
          <a:p>
            <a:pPr lvl="0"/>
            <a:r>
              <a:rPr lang="ru-RU" sz="2000" dirty="0">
                <a:solidFill>
                  <a:prstClr val="black"/>
                </a:solidFill>
                <a:latin typeface="Arial" panose="020B0604020202020204" pitchFamily="34" charset="0"/>
                <a:cs typeface="Arial" panose="020B0604020202020204" pitchFamily="34" charset="0"/>
              </a:rPr>
              <a:t>• </a:t>
            </a:r>
            <a:r>
              <a:rPr lang="ru-RU" sz="2000" u="sng" dirty="0">
                <a:solidFill>
                  <a:srgbClr val="0070C0"/>
                </a:solidFill>
                <a:latin typeface="Arial" panose="020B0604020202020204" pitchFamily="34" charset="0"/>
                <a:cs typeface="Arial" panose="020B0604020202020204" pitchFamily="34" charset="0"/>
              </a:rPr>
              <a:t>существительными, обозначающими парные предметы</a:t>
            </a:r>
            <a:r>
              <a:rPr lang="ru-RU" sz="2000" dirty="0">
                <a:solidFill>
                  <a:prstClr val="black"/>
                </a:solidFill>
                <a:latin typeface="Arial" panose="020B0604020202020204" pitchFamily="34" charset="0"/>
                <a:cs typeface="Arial" panose="020B0604020202020204" pitchFamily="34" charset="0"/>
              </a:rPr>
              <a:t>, напр.: </a:t>
            </a:r>
            <a:r>
              <a:rPr lang="ru-RU" sz="2000" i="1" dirty="0">
                <a:solidFill>
                  <a:prstClr val="black"/>
                </a:solidFill>
                <a:latin typeface="Arial" panose="020B0604020202020204" pitchFamily="34" charset="0"/>
                <a:cs typeface="Arial" panose="020B0604020202020204" pitchFamily="34" charset="0"/>
              </a:rPr>
              <a:t>двое сапог, трое перчаток</a:t>
            </a:r>
            <a:r>
              <a:rPr lang="ru-RU" sz="2000" dirty="0">
                <a:solidFill>
                  <a:prstClr val="black"/>
                </a:solidFill>
                <a:latin typeface="Arial" panose="020B0604020202020204" pitchFamily="34" charset="0"/>
                <a:cs typeface="Arial" panose="020B0604020202020204" pitchFamily="34" charset="0"/>
              </a:rPr>
              <a:t> = две, три пары (более точно)</a:t>
            </a:r>
          </a:p>
          <a:p>
            <a:pPr lvl="0"/>
            <a:r>
              <a:rPr lang="ru-RU" sz="2000" dirty="0">
                <a:solidFill>
                  <a:prstClr val="black"/>
                </a:solidFill>
                <a:latin typeface="Arial" panose="020B0604020202020204" pitchFamily="34" charset="0"/>
                <a:cs typeface="Arial" panose="020B0604020202020204" pitchFamily="34" charset="0"/>
              </a:rPr>
              <a:t>• </a:t>
            </a:r>
            <a:r>
              <a:rPr lang="ru-RU" sz="2000" u="sng" dirty="0">
                <a:solidFill>
                  <a:srgbClr val="0070C0"/>
                </a:solidFill>
                <a:latin typeface="Arial" panose="020B0604020202020204" pitchFamily="34" charset="0"/>
                <a:cs typeface="Arial" panose="020B0604020202020204" pitchFamily="34" charset="0"/>
              </a:rPr>
              <a:t>существительными, употр. только во </a:t>
            </a:r>
            <a:r>
              <a:rPr lang="ru-RU" sz="2000" u="sng" dirty="0" err="1">
                <a:solidFill>
                  <a:srgbClr val="0070C0"/>
                </a:solidFill>
                <a:latin typeface="Arial" panose="020B0604020202020204" pitchFamily="34" charset="0"/>
                <a:cs typeface="Arial" panose="020B0604020202020204" pitchFamily="34" charset="0"/>
              </a:rPr>
              <a:t>мн.ч</a:t>
            </a:r>
            <a:r>
              <a:rPr lang="ru-RU" sz="2000" dirty="0">
                <a:solidFill>
                  <a:srgbClr val="0070C0"/>
                </a:solidFill>
                <a:latin typeface="Arial" panose="020B0604020202020204" pitchFamily="34" charset="0"/>
                <a:cs typeface="Arial" panose="020B0604020202020204" pitchFamily="34" charset="0"/>
              </a:rPr>
              <a:t>.</a:t>
            </a:r>
            <a:r>
              <a:rPr lang="ru-RU" sz="2000" dirty="0">
                <a:solidFill>
                  <a:prstClr val="black"/>
                </a:solidFill>
                <a:latin typeface="Arial" panose="020B0604020202020204" pitchFamily="34" charset="0"/>
                <a:cs typeface="Arial" panose="020B0604020202020204" pitchFamily="34" charset="0"/>
              </a:rPr>
              <a:t>, напр.: </a:t>
            </a:r>
            <a:r>
              <a:rPr lang="ru-RU" sz="2000" i="1" dirty="0">
                <a:solidFill>
                  <a:prstClr val="black"/>
                </a:solidFill>
                <a:latin typeface="Arial" panose="020B0604020202020204" pitchFamily="34" charset="0"/>
                <a:cs typeface="Arial" panose="020B0604020202020204" pitchFamily="34" charset="0"/>
              </a:rPr>
              <a:t>двое суток, пятеро саней</a:t>
            </a:r>
            <a:r>
              <a:rPr lang="ru-RU" sz="2000" dirty="0">
                <a:solidFill>
                  <a:prstClr val="black"/>
                </a:solidFill>
                <a:latin typeface="Arial" panose="020B0604020202020204" pitchFamily="34" charset="0"/>
                <a:cs typeface="Arial" panose="020B0604020202020204" pitchFamily="34" charset="0"/>
              </a:rPr>
              <a:t>. (</a:t>
            </a:r>
            <a:r>
              <a:rPr lang="ru-RU" sz="2000" i="1" dirty="0">
                <a:solidFill>
                  <a:prstClr val="black"/>
                </a:solidFill>
                <a:latin typeface="Arial" panose="020B0604020202020204" pitchFamily="34" charset="0"/>
                <a:cs typeface="Arial" panose="020B0604020202020204" pitchFamily="34" charset="0"/>
              </a:rPr>
              <a:t>двое, трое, четверо </a:t>
            </a:r>
            <a:r>
              <a:rPr lang="ru-RU" sz="2000" dirty="0">
                <a:solidFill>
                  <a:prstClr val="black"/>
                </a:solidFill>
                <a:latin typeface="Arial" panose="020B0604020202020204" pitchFamily="34" charset="0"/>
                <a:cs typeface="Arial" panose="020B0604020202020204" pitchFamily="34" charset="0"/>
              </a:rPr>
              <a:t>– обязательно, остальные по выбору, но </a:t>
            </a:r>
            <a:r>
              <a:rPr lang="ru-RU" sz="2000" u="sng" dirty="0">
                <a:solidFill>
                  <a:prstClr val="black"/>
                </a:solidFill>
                <a:latin typeface="Arial" panose="020B0604020202020204" pitchFamily="34" charset="0"/>
                <a:cs typeface="Arial" panose="020B0604020202020204" pitchFamily="34" charset="0"/>
              </a:rPr>
              <a:t>в косвенных падежах употребляются почти только количественные числительные</a:t>
            </a:r>
            <a:r>
              <a:rPr lang="ru-RU" sz="2000" dirty="0">
                <a:solidFill>
                  <a:prstClr val="black"/>
                </a:solidFill>
                <a:latin typeface="Arial" panose="020B0604020202020204" pitchFamily="34" charset="0"/>
                <a:cs typeface="Arial" panose="020B0604020202020204" pitchFamily="34" charset="0"/>
              </a:rPr>
              <a:t>.)</a:t>
            </a:r>
          </a:p>
          <a:p>
            <a:pPr lvl="0"/>
            <a:r>
              <a:rPr lang="ru-RU" sz="2000" dirty="0">
                <a:solidFill>
                  <a:prstClr val="black"/>
                </a:solidFill>
                <a:latin typeface="Arial" panose="020B0604020202020204" pitchFamily="34" charset="0"/>
                <a:cs typeface="Arial" panose="020B0604020202020204" pitchFamily="34" charset="0"/>
              </a:rPr>
              <a:t>• </a:t>
            </a:r>
            <a:r>
              <a:rPr lang="ru-RU" sz="2000" u="sng" dirty="0">
                <a:solidFill>
                  <a:srgbClr val="0070C0"/>
                </a:solidFill>
                <a:latin typeface="Arial" panose="020B0604020202020204" pitchFamily="34" charset="0"/>
                <a:cs typeface="Arial" panose="020B0604020202020204" pitchFamily="34" charset="0"/>
              </a:rPr>
              <a:t>с местоимением</a:t>
            </a:r>
            <a:r>
              <a:rPr lang="ru-RU" sz="2000" dirty="0">
                <a:solidFill>
                  <a:prstClr val="black"/>
                </a:solidFill>
                <a:latin typeface="Arial" panose="020B0604020202020204" pitchFamily="34" charset="0"/>
                <a:cs typeface="Arial" panose="020B0604020202020204" pitchFamily="34" charset="0"/>
              </a:rPr>
              <a:t>, напр.: </a:t>
            </a:r>
            <a:r>
              <a:rPr lang="ru-RU" sz="2000" i="1" dirty="0">
                <a:solidFill>
                  <a:prstClr val="black"/>
                </a:solidFill>
                <a:latin typeface="Arial" panose="020B0604020202020204" pitchFamily="34" charset="0"/>
                <a:cs typeface="Arial" panose="020B0604020202020204" pitchFamily="34" charset="0"/>
              </a:rPr>
              <a:t>вы трое</a:t>
            </a:r>
            <a:endParaRPr lang="cs-CZ" sz="2000" i="1" dirty="0">
              <a:solidFill>
                <a:prstClr val="black"/>
              </a:solidFill>
              <a:latin typeface="Arial" panose="020B0604020202020204" pitchFamily="34" charset="0"/>
              <a:cs typeface="Arial" panose="020B0604020202020204" pitchFamily="34" charset="0"/>
            </a:endParaRPr>
          </a:p>
          <a:p>
            <a:pPr lvl="0"/>
            <a:endParaRPr lang="cs-CZ" sz="2000" i="1" dirty="0">
              <a:solidFill>
                <a:prstClr val="black"/>
              </a:solidFill>
              <a:latin typeface="Arial" panose="020B0604020202020204" pitchFamily="34" charset="0"/>
              <a:cs typeface="Arial" panose="020B0604020202020204" pitchFamily="34" charset="0"/>
            </a:endParaRPr>
          </a:p>
          <a:p>
            <a:pPr lvl="0"/>
            <a:r>
              <a:rPr lang="ru-RU" sz="2000" b="1" dirty="0">
                <a:solidFill>
                  <a:prstClr val="black"/>
                </a:solidFill>
                <a:latin typeface="Arial" panose="020B0604020202020204" pitchFamily="34" charset="0"/>
                <a:cs typeface="Arial" panose="020B0604020202020204" pitchFamily="34" charset="0"/>
              </a:rPr>
              <a:t>В ЧЯ употребляются с:</a:t>
            </a:r>
          </a:p>
          <a:p>
            <a:pPr marL="285750" lvl="0" indent="-285750">
              <a:buFont typeface="Arial" panose="020B0604020202020204" pitchFamily="34" charset="0"/>
              <a:buChar char="•"/>
            </a:pPr>
            <a:r>
              <a:rPr lang="cs-CZ" sz="2000" dirty="0">
                <a:solidFill>
                  <a:prstClr val="black"/>
                </a:solidFill>
                <a:latin typeface="Arial" panose="020B0604020202020204" pitchFamily="34" charset="0"/>
                <a:cs typeface="Arial" panose="020B0604020202020204" pitchFamily="34" charset="0"/>
              </a:rPr>
              <a:t>pluralia tantum</a:t>
            </a:r>
            <a:r>
              <a:rPr lang="ru-RU" sz="2000" dirty="0">
                <a:solidFill>
                  <a:prstClr val="black"/>
                </a:solidFill>
                <a:latin typeface="Arial" panose="020B0604020202020204" pitchFamily="34" charset="0"/>
                <a:cs typeface="Arial" panose="020B0604020202020204" pitchFamily="34" charset="0"/>
              </a:rPr>
              <a:t>: </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dvoje dveře</a:t>
            </a:r>
            <a:endParaRPr lang="ru-RU" sz="2000" i="1"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абстрактными существительными: </a:t>
            </a:r>
            <a:r>
              <a:rPr lang="cs-CZ" sz="2000" i="1" dirty="0">
                <a:solidFill>
                  <a:prstClr val="black"/>
                </a:solidFill>
                <a:latin typeface="Arial" panose="020B0604020202020204" pitchFamily="34" charset="0"/>
                <a:cs typeface="Arial" panose="020B0604020202020204" pitchFamily="34" charset="0"/>
              </a:rPr>
              <a:t>dvojí stanovisko</a:t>
            </a:r>
            <a:endParaRPr lang="ru-RU" sz="2000" i="1"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для обозначения видов: </a:t>
            </a:r>
            <a:r>
              <a:rPr lang="cs-CZ" sz="2000" i="1" dirty="0">
                <a:solidFill>
                  <a:prstClr val="black"/>
                </a:solidFill>
                <a:latin typeface="Arial" panose="020B0604020202020204" pitchFamily="34" charset="0"/>
                <a:cs typeface="Arial" panose="020B0604020202020204" pitchFamily="34" charset="0"/>
              </a:rPr>
              <a:t>dvojí cukroví </a:t>
            </a:r>
            <a:endParaRPr lang="ru-RU"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71681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09902" y="366623"/>
            <a:ext cx="11503574" cy="6124754"/>
          </a:xfrm>
          <a:prstGeom prst="rect">
            <a:avLst/>
          </a:prstGeom>
        </p:spPr>
        <p:txBody>
          <a:bodyPr wrap="square">
            <a:spAutoFit/>
          </a:bodyPr>
          <a:lstStyle/>
          <a:p>
            <a:pPr algn="ctr"/>
            <a:r>
              <a:rPr lang="ru-RU" sz="2000" b="1" dirty="0">
                <a:solidFill>
                  <a:srgbClr val="00B050"/>
                </a:solidFill>
                <a:latin typeface="Arial" panose="020B0604020202020204" pitchFamily="34" charset="0"/>
                <a:cs typeface="Arial" panose="020B0604020202020204" pitchFamily="34" charset="0"/>
              </a:rPr>
              <a:t>Словоизменение собирательных числительных</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В РЯ собирательные </a:t>
            </a:r>
            <a:r>
              <a:rPr lang="ru-RU" sz="2000" b="1" dirty="0">
                <a:latin typeface="Arial" panose="020B0604020202020204" pitchFamily="34" charset="0"/>
                <a:cs typeface="Arial" panose="020B0604020202020204" pitchFamily="34" charset="0"/>
              </a:rPr>
              <a:t>числительные </a:t>
            </a:r>
            <a:r>
              <a:rPr lang="ru-RU" sz="2000" b="1" i="1" dirty="0">
                <a:latin typeface="Arial" panose="020B0604020202020204" pitchFamily="34" charset="0"/>
                <a:cs typeface="Arial" panose="020B0604020202020204" pitchFamily="34" charset="0"/>
              </a:rPr>
              <a:t>оба, двое, трое, четверо </a:t>
            </a:r>
            <a:r>
              <a:rPr lang="ru-RU" sz="2000" dirty="0">
                <a:latin typeface="Arial" panose="020B0604020202020204" pitchFamily="34" charset="0"/>
                <a:cs typeface="Arial" panose="020B0604020202020204" pitchFamily="34" charset="0"/>
              </a:rPr>
              <a:t>и др., образуют формы косв. </a:t>
            </a:r>
            <a:r>
              <a:rPr lang="ru-RU" sz="2000" dirty="0" err="1">
                <a:latin typeface="Arial" panose="020B0604020202020204" pitchFamily="34" charset="0"/>
                <a:cs typeface="Arial" panose="020B0604020202020204" pitchFamily="34" charset="0"/>
              </a:rPr>
              <a:t>пад</a:t>
            </a:r>
            <a:r>
              <a:rPr lang="ru-RU" sz="2000" dirty="0">
                <a:latin typeface="Arial" panose="020B0604020202020204" pitchFamily="34" charset="0"/>
                <a:cs typeface="Arial" panose="020B0604020202020204" pitchFamily="34" charset="0"/>
              </a:rPr>
              <a:t>. по адъективному типу склонения прилагательных. </a:t>
            </a:r>
          </a:p>
          <a:p>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Собирательные числительные имеют падежные формы с системой флексий </a:t>
            </a:r>
            <a:r>
              <a:rPr lang="ru-RU" sz="2000" b="1" dirty="0" err="1">
                <a:latin typeface="Arial" panose="020B0604020202020204" pitchFamily="34" charset="0"/>
                <a:cs typeface="Arial" panose="020B0604020202020204" pitchFamily="34" charset="0"/>
              </a:rPr>
              <a:t>мн.ч</a:t>
            </a:r>
            <a:r>
              <a:rPr lang="ru-RU" sz="2000" b="1"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Напр., </a:t>
            </a:r>
            <a:r>
              <a:rPr lang="ru-RU" sz="2000" i="1" dirty="0">
                <a:latin typeface="Arial" panose="020B0604020202020204" pitchFamily="34" charset="0"/>
                <a:cs typeface="Arial" panose="020B0604020202020204" pitchFamily="34" charset="0"/>
              </a:rPr>
              <a:t>без двоих, красивых, к троим, красивым, о четверых, красивых, пятерыми, красивыми…</a:t>
            </a:r>
          </a:p>
          <a:p>
            <a:endParaRPr lang="ru-RU" sz="2000" dirty="0">
              <a:latin typeface="Arial" panose="020B0604020202020204" pitchFamily="34" charset="0"/>
              <a:cs typeface="Arial" panose="020B0604020202020204" pitchFamily="34" charset="0"/>
            </a:endParaRPr>
          </a:p>
          <a:p>
            <a:r>
              <a:rPr lang="ru-RU" sz="32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Числительные </a:t>
            </a:r>
            <a:r>
              <a:rPr lang="ru-RU" sz="2000" i="1" dirty="0">
                <a:latin typeface="Arial" panose="020B0604020202020204" pitchFamily="34" charset="0"/>
                <a:cs typeface="Arial" panose="020B0604020202020204" pitchFamily="34" charset="0"/>
              </a:rPr>
              <a:t>двое, трое, четверо </a:t>
            </a:r>
            <a:r>
              <a:rPr lang="ru-RU" sz="2000" dirty="0">
                <a:latin typeface="Arial" panose="020B0604020202020204" pitchFamily="34" charset="0"/>
                <a:cs typeface="Arial" panose="020B0604020202020204" pitchFamily="34" charset="0"/>
              </a:rPr>
              <a:t>имеют в им. п. флексии -о и -е, а в остальных падежных формах флексии, тождественные флексиям адъективного склонения прилагательных в его разновидностях</a:t>
            </a:r>
            <a:endParaRPr lang="cs-CZ"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твердой (собирательные </a:t>
            </a:r>
            <a:r>
              <a:rPr lang="ru-RU" sz="2000" dirty="0" err="1">
                <a:latin typeface="Arial" panose="020B0604020202020204" pitchFamily="34" charset="0"/>
                <a:cs typeface="Arial" panose="020B0604020202020204" pitchFamily="34" charset="0"/>
              </a:rPr>
              <a:t>числ</a:t>
            </a:r>
            <a:r>
              <a:rPr lang="ru-RU" sz="2000" dirty="0">
                <a:latin typeface="Arial" panose="020B0604020202020204" pitchFamily="34" charset="0"/>
                <a:cs typeface="Arial" panose="020B0604020202020204" pitchFamily="34" charset="0"/>
              </a:rPr>
              <a:t>. с основой на твердую согласную) </a:t>
            </a:r>
            <a:endParaRPr lang="cs-CZ"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или мягкой (собирательные </a:t>
            </a:r>
            <a:r>
              <a:rPr lang="ru-RU" sz="2000" dirty="0" err="1">
                <a:latin typeface="Arial" panose="020B0604020202020204" pitchFamily="34" charset="0"/>
                <a:cs typeface="Arial" panose="020B0604020202020204" pitchFamily="34" charset="0"/>
              </a:rPr>
              <a:t>числ</a:t>
            </a:r>
            <a:r>
              <a:rPr lang="ru-RU" sz="2000" dirty="0">
                <a:latin typeface="Arial" panose="020B0604020202020204" pitchFamily="34" charset="0"/>
                <a:cs typeface="Arial" panose="020B0604020202020204" pitchFamily="34" charset="0"/>
              </a:rPr>
              <a:t>. с основой на -j).</a:t>
            </a:r>
          </a:p>
          <a:p>
            <a:pPr marL="285750" indent="-285750">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Внимание!</a:t>
            </a:r>
          </a:p>
          <a:p>
            <a:pPr marL="285750" indent="-285750">
              <a:buFont typeface="Wingdings" panose="05000000000000000000" pitchFamily="2" charset="2"/>
              <a:buChar char="Ø"/>
            </a:pPr>
            <a:r>
              <a:rPr lang="ru-RU" sz="2000" dirty="0">
                <a:solidFill>
                  <a:prstClr val="black"/>
                </a:solidFill>
                <a:latin typeface="Arial" panose="020B0604020202020204" pitchFamily="34" charset="0"/>
                <a:cs typeface="Arial" panose="020B0604020202020204" pitchFamily="34" charset="0"/>
              </a:rPr>
              <a:t>В ЧЯ собирательные числительные (</a:t>
            </a:r>
            <a:r>
              <a:rPr lang="cs-CZ" sz="2000" i="1" dirty="0">
                <a:solidFill>
                  <a:prstClr val="black"/>
                </a:solidFill>
                <a:latin typeface="Arial" panose="020B0604020202020204" pitchFamily="34" charset="0"/>
                <a:cs typeface="Arial" panose="020B0604020202020204" pitchFamily="34" charset="0"/>
              </a:rPr>
              <a:t>dvoje, oboje, troje, čtvery</a:t>
            </a:r>
            <a:r>
              <a:rPr lang="pl-PL" sz="2000" i="1" dirty="0">
                <a:solidFill>
                  <a:prstClr val="black"/>
                </a:solidFill>
                <a:latin typeface="Arial" panose="020B0604020202020204" pitchFamily="34" charset="0"/>
                <a:cs typeface="Arial" panose="020B0604020202020204" pitchFamily="34" charset="0"/>
              </a:rPr>
              <a:t>, patery</a:t>
            </a:r>
            <a:r>
              <a:rPr lang="ru-RU" sz="2000" i="1" dirty="0">
                <a:solidFill>
                  <a:prstClr val="black"/>
                </a:solidFill>
                <a:latin typeface="Arial" panose="020B0604020202020204" pitchFamily="34" charset="0"/>
                <a:cs typeface="Arial" panose="020B0604020202020204" pitchFamily="34" charset="0"/>
              </a:rPr>
              <a:t>…</a:t>
            </a:r>
            <a:r>
              <a:rPr lang="ru-RU" sz="2000" dirty="0">
                <a:solidFill>
                  <a:prstClr val="black"/>
                </a:solidFill>
                <a:latin typeface="Arial" panose="020B0604020202020204" pitchFamily="34" charset="0"/>
                <a:cs typeface="Arial" panose="020B0604020202020204" pitchFamily="34" charset="0"/>
              </a:rPr>
              <a:t>) склоняются по смешанному типу адъективного склонения. </a:t>
            </a:r>
          </a:p>
          <a:p>
            <a:pPr marL="285750" indent="-285750">
              <a:buFont typeface="Wingdings" panose="05000000000000000000" pitchFamily="2" charset="2"/>
              <a:buChar char="Ø"/>
            </a:pPr>
            <a:r>
              <a:rPr lang="ru-RU" sz="2000" dirty="0">
                <a:solidFill>
                  <a:prstClr val="black"/>
                </a:solidFill>
                <a:latin typeface="Arial" panose="020B0604020202020204" pitchFamily="34" charset="0"/>
                <a:cs typeface="Arial" panose="020B0604020202020204" pitchFamily="34" charset="0"/>
              </a:rPr>
              <a:t>Числительные </a:t>
            </a:r>
            <a:r>
              <a:rPr lang="cs-CZ" sz="2000" i="1" dirty="0">
                <a:latin typeface="Arial" panose="020B0604020202020204" pitchFamily="34" charset="0"/>
                <a:cs typeface="Arial" panose="020B0604020202020204" pitchFamily="34" charset="0"/>
              </a:rPr>
              <a:t>čtvero, patero, šestero</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склоняются по типу</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město</a:t>
            </a:r>
            <a:r>
              <a:rPr lang="ru-RU" sz="2000" dirty="0">
                <a:latin typeface="Arial" panose="020B0604020202020204" pitchFamily="34" charset="0"/>
                <a:cs typeface="Arial" panose="020B0604020202020204" pitchFamily="34" charset="0"/>
              </a:rPr>
              <a:t>.</a:t>
            </a:r>
            <a:endParaRPr lang="ru-RU" dirty="0"/>
          </a:p>
        </p:txBody>
      </p:sp>
    </p:spTree>
    <p:extLst>
      <p:ext uri="{BB962C8B-B14F-4D97-AF65-F5344CB8AC3E}">
        <p14:creationId xmlns:p14="http://schemas.microsoft.com/office/powerpoint/2010/main" val="39956211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56C2320F-63FF-404F-981C-9BB6994B341C}"/>
              </a:ext>
            </a:extLst>
          </p:cNvPr>
          <p:cNvGraphicFramePr>
            <a:graphicFrameLocks noGrp="1"/>
          </p:cNvGraphicFramePr>
          <p:nvPr>
            <p:extLst>
              <p:ext uri="{D42A27DB-BD31-4B8C-83A1-F6EECF244321}">
                <p14:modId xmlns:p14="http://schemas.microsoft.com/office/powerpoint/2010/main" val="3844752970"/>
              </p:ext>
            </p:extLst>
          </p:nvPr>
        </p:nvGraphicFramePr>
        <p:xfrm>
          <a:off x="746235" y="1902372"/>
          <a:ext cx="4814012" cy="2755056"/>
        </p:xfrm>
        <a:graphic>
          <a:graphicData uri="http://schemas.openxmlformats.org/drawingml/2006/table">
            <a:tbl>
              <a:tblPr firstRow="1" firstCol="1" bandRow="1"/>
              <a:tblGrid>
                <a:gridCol w="770242">
                  <a:extLst>
                    <a:ext uri="{9D8B030D-6E8A-4147-A177-3AD203B41FA5}">
                      <a16:colId xmlns:a16="http://schemas.microsoft.com/office/drawing/2014/main" val="20000"/>
                    </a:ext>
                  </a:extLst>
                </a:gridCol>
                <a:gridCol w="2021885">
                  <a:extLst>
                    <a:ext uri="{9D8B030D-6E8A-4147-A177-3AD203B41FA5}">
                      <a16:colId xmlns:a16="http://schemas.microsoft.com/office/drawing/2014/main" val="20001"/>
                    </a:ext>
                  </a:extLst>
                </a:gridCol>
                <a:gridCol w="2021885">
                  <a:extLst>
                    <a:ext uri="{9D8B030D-6E8A-4147-A177-3AD203B41FA5}">
                      <a16:colId xmlns:a16="http://schemas.microsoft.com/office/drawing/2014/main" val="20002"/>
                    </a:ext>
                  </a:extLst>
                </a:gridCol>
              </a:tblGrid>
              <a:tr h="459176">
                <a:tc>
                  <a:txBody>
                    <a:bodyPr/>
                    <a:lstStyle/>
                    <a:p>
                      <a:pPr>
                        <a:lnSpc>
                          <a:spcPct val="115000"/>
                        </a:lnSpc>
                        <a:spcAft>
                          <a:spcPts val="0"/>
                        </a:spcAft>
                      </a:pPr>
                      <a:r>
                        <a:rPr lang="ru-RU" sz="2000" b="1" dirty="0">
                          <a:solidFill>
                            <a:srgbClr val="000000"/>
                          </a:solidFill>
                          <a:effectLst/>
                          <a:latin typeface="Arial" panose="020B0604020202020204" pitchFamily="34" charset="0"/>
                          <a:ea typeface="Times New Roman"/>
                          <a:cs typeface="Arial" panose="020B0604020202020204" pitchFamily="34" charset="0"/>
                        </a:rPr>
                        <a:t>И.</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nSpc>
                          <a:spcPct val="115000"/>
                        </a:lnSpc>
                        <a:spcAft>
                          <a:spcPts val="0"/>
                        </a:spcAft>
                      </a:pPr>
                      <a:r>
                        <a:rPr lang="ru-RU" sz="2000" b="1" i="1" dirty="0" err="1">
                          <a:solidFill>
                            <a:srgbClr val="000000"/>
                          </a:solidFill>
                          <a:effectLst/>
                          <a:latin typeface="Arial" panose="020B0604020202020204" pitchFamily="34" charset="0"/>
                          <a:ea typeface="Times New Roman"/>
                          <a:cs typeface="Arial" panose="020B0604020202020204" pitchFamily="34" charset="0"/>
                        </a:rPr>
                        <a:t>дво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е</a:t>
                      </a:r>
                      <a:r>
                        <a:rPr lang="ru-RU" sz="2000" b="1" dirty="0">
                          <a:solidFill>
                            <a:srgbClr val="000000"/>
                          </a:solidFill>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w="12700" cap="flat" cmpd="sng" algn="ctr">
                      <a:solidFill>
                        <a:schemeClr val="tx1"/>
                      </a:solidFill>
                      <a:prstDash val="solid"/>
                      <a:round/>
                      <a:headEnd type="none" w="med" len="med"/>
                      <a:tailEnd type="none" w="med" len="med"/>
                    </a:lnT>
                    <a:lnB>
                      <a:noFill/>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четвер</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о</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0"/>
                  </a:ext>
                </a:extLst>
              </a:tr>
              <a:tr h="459176">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Р.</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ru-RU" sz="2000" b="1" i="1" dirty="0" err="1">
                          <a:solidFill>
                            <a:srgbClr val="000000"/>
                          </a:solidFill>
                          <a:effectLst/>
                          <a:latin typeface="Arial" panose="020B0604020202020204" pitchFamily="34" charset="0"/>
                          <a:ea typeface="Times New Roman"/>
                          <a:cs typeface="Arial" panose="020B0604020202020204" pitchFamily="34" charset="0"/>
                        </a:rPr>
                        <a:t>дво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их</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a:noFill/>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четвер</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ых</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459176">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Д.</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ru-RU" sz="2000" b="1" i="1" dirty="0" err="1">
                          <a:solidFill>
                            <a:srgbClr val="000000"/>
                          </a:solidFill>
                          <a:effectLst/>
                          <a:latin typeface="Arial" panose="020B0604020202020204" pitchFamily="34" charset="0"/>
                          <a:ea typeface="Times New Roman"/>
                          <a:cs typeface="Arial" panose="020B0604020202020204" pitchFamily="34" charset="0"/>
                        </a:rPr>
                        <a:t>дво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им</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a:noFill/>
                    </a:lnB>
                  </a:tcPr>
                </a:tc>
                <a:tc>
                  <a:txBody>
                    <a:bodyPr/>
                    <a:lstStyle/>
                    <a:p>
                      <a:pPr>
                        <a:lnSpc>
                          <a:spcPct val="115000"/>
                        </a:lnSpc>
                        <a:spcAft>
                          <a:spcPts val="0"/>
                        </a:spcAft>
                      </a:pPr>
                      <a:r>
                        <a:rPr lang="ru-RU" sz="2000" b="1" i="1" dirty="0" err="1">
                          <a:solidFill>
                            <a:srgbClr val="000000"/>
                          </a:solidFill>
                          <a:effectLst/>
                          <a:latin typeface="Arial" panose="020B0604020202020204" pitchFamily="34" charset="0"/>
                          <a:ea typeface="Times New Roman"/>
                          <a:cs typeface="Arial" panose="020B0604020202020204" pitchFamily="34" charset="0"/>
                        </a:rPr>
                        <a:t>четвер</a:t>
                      </a:r>
                      <a:r>
                        <a:rPr lang="ru-RU" sz="2000" b="1" dirty="0" err="1">
                          <a:solidFill>
                            <a:srgbClr val="000000"/>
                          </a:solidFill>
                          <a:effectLst/>
                          <a:latin typeface="Arial" panose="020B0604020202020204" pitchFamily="34" charset="0"/>
                          <a:ea typeface="Times New Roman"/>
                          <a:cs typeface="Arial" panose="020B0604020202020204" pitchFamily="34" charset="0"/>
                        </a:rPr>
                        <a:t>-</a:t>
                      </a:r>
                      <a:r>
                        <a:rPr lang="ru-RU" sz="2000" b="1" i="1" dirty="0" err="1">
                          <a:solidFill>
                            <a:srgbClr val="000000"/>
                          </a:solidFill>
                          <a:effectLst/>
                          <a:latin typeface="Arial" panose="020B0604020202020204" pitchFamily="34" charset="0"/>
                          <a:ea typeface="Times New Roman"/>
                          <a:cs typeface="Arial" panose="020B0604020202020204" pitchFamily="34" charset="0"/>
                        </a:rPr>
                        <a:t>ым</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459176">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В.</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gridSpan="2">
                  <a:txBody>
                    <a:bodyPr/>
                    <a:lstStyle/>
                    <a:p>
                      <a:pPr algn="ctr">
                        <a:lnSpc>
                          <a:spcPct val="115000"/>
                        </a:lnSpc>
                        <a:spcAft>
                          <a:spcPts val="1000"/>
                        </a:spcAft>
                      </a:pPr>
                      <a:r>
                        <a:rPr lang="ru-RU" sz="2000" b="1" dirty="0">
                          <a:solidFill>
                            <a:srgbClr val="000000"/>
                          </a:solidFill>
                          <a:effectLst/>
                          <a:latin typeface="Arial" panose="020B0604020202020204" pitchFamily="34" charset="0"/>
                          <a:ea typeface="Times New Roman"/>
                          <a:cs typeface="Arial" panose="020B0604020202020204" pitchFamily="34" charset="0"/>
                        </a:rPr>
                        <a:t>как им. или род. п.</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cs-CZ"/>
                    </a:p>
                  </a:txBody>
                  <a:tcPr/>
                </a:tc>
                <a:extLst>
                  <a:ext uri="{0D108BD9-81ED-4DB2-BD59-A6C34878D82A}">
                    <a16:rowId xmlns:a16="http://schemas.microsoft.com/office/drawing/2014/main" val="10003"/>
                  </a:ext>
                </a:extLst>
              </a:tr>
              <a:tr h="459176">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Тв.</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ru-RU" sz="2000" b="1" i="1" dirty="0" err="1">
                          <a:solidFill>
                            <a:srgbClr val="000000"/>
                          </a:solidFill>
                          <a:effectLst/>
                          <a:latin typeface="Arial" panose="020B0604020202020204" pitchFamily="34" charset="0"/>
                          <a:ea typeface="Times New Roman"/>
                          <a:cs typeface="Arial" panose="020B0604020202020204" pitchFamily="34" charset="0"/>
                        </a:rPr>
                        <a:t>дво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ими</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a:noFill/>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четвер</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ыми</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459176">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Пр.</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о</a:t>
                      </a:r>
                      <a:r>
                        <a:rPr lang="ru-RU" sz="2000" b="1">
                          <a:solidFill>
                            <a:srgbClr val="000000"/>
                          </a:solidFill>
                          <a:effectLst/>
                          <a:latin typeface="Arial" panose="020B0604020202020204" pitchFamily="34" charset="0"/>
                          <a:ea typeface="Times New Roman"/>
                          <a:cs typeface="Arial" panose="020B0604020202020204" pitchFamily="34" charset="0"/>
                        </a:rPr>
                        <a:t> </a:t>
                      </a:r>
                      <a:r>
                        <a:rPr lang="ru-RU" sz="2000" b="1" i="1">
                          <a:solidFill>
                            <a:srgbClr val="000000"/>
                          </a:solidFill>
                          <a:effectLst/>
                          <a:latin typeface="Arial" panose="020B0604020202020204" pitchFamily="34" charset="0"/>
                          <a:ea typeface="Times New Roman"/>
                          <a:cs typeface="Arial" panose="020B0604020202020204" pitchFamily="34" charset="0"/>
                        </a:rPr>
                        <a:t>дво</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их</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a:t>
                      </a:r>
                      <a:r>
                        <a:rPr lang="ru-RU" sz="2000" b="1" dirty="0">
                          <a:solidFill>
                            <a:srgbClr val="000000"/>
                          </a:solidFill>
                          <a:effectLst/>
                          <a:latin typeface="Arial" panose="020B0604020202020204" pitchFamily="34" charset="0"/>
                          <a:ea typeface="Times New Roman"/>
                          <a:cs typeface="Arial" panose="020B0604020202020204" pitchFamily="34" charset="0"/>
                        </a:rPr>
                        <a:t> </a:t>
                      </a:r>
                      <a:r>
                        <a:rPr lang="ru-RU" sz="2000" b="1" i="1" dirty="0" err="1">
                          <a:solidFill>
                            <a:srgbClr val="000000"/>
                          </a:solidFill>
                          <a:effectLst/>
                          <a:latin typeface="Arial" panose="020B0604020202020204" pitchFamily="34" charset="0"/>
                          <a:ea typeface="Times New Roman"/>
                          <a:cs typeface="Arial" panose="020B0604020202020204" pitchFamily="34" charset="0"/>
                        </a:rPr>
                        <a:t>четвер</a:t>
                      </a:r>
                      <a:r>
                        <a:rPr lang="ru-RU" sz="2000" b="1" dirty="0" err="1">
                          <a:solidFill>
                            <a:srgbClr val="000000"/>
                          </a:solidFill>
                          <a:effectLst/>
                          <a:latin typeface="Arial" panose="020B0604020202020204" pitchFamily="34" charset="0"/>
                          <a:ea typeface="Times New Roman"/>
                          <a:cs typeface="Arial" panose="020B0604020202020204" pitchFamily="34" charset="0"/>
                        </a:rPr>
                        <a:t>-</a:t>
                      </a:r>
                      <a:r>
                        <a:rPr lang="ru-RU" sz="2000" b="1" i="1" dirty="0" err="1">
                          <a:solidFill>
                            <a:srgbClr val="000000"/>
                          </a:solidFill>
                          <a:effectLst/>
                          <a:latin typeface="Arial" panose="020B0604020202020204" pitchFamily="34" charset="0"/>
                          <a:ea typeface="Times New Roman"/>
                          <a:cs typeface="Arial" panose="020B0604020202020204" pitchFamily="34" charset="0"/>
                        </a:rPr>
                        <a:t>ых</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3" name="Tabulka 2">
            <a:extLst>
              <a:ext uri="{FF2B5EF4-FFF2-40B4-BE49-F238E27FC236}">
                <a16:creationId xmlns:a16="http://schemas.microsoft.com/office/drawing/2014/main" id="{E43BA8CA-8A4F-49F7-B9CB-4A8E3AFE4A24}"/>
              </a:ext>
            </a:extLst>
          </p:cNvPr>
          <p:cNvGraphicFramePr>
            <a:graphicFrameLocks noGrp="1"/>
          </p:cNvGraphicFramePr>
          <p:nvPr>
            <p:extLst>
              <p:ext uri="{D42A27DB-BD31-4B8C-83A1-F6EECF244321}">
                <p14:modId xmlns:p14="http://schemas.microsoft.com/office/powerpoint/2010/main" val="2280734446"/>
              </p:ext>
            </p:extLst>
          </p:nvPr>
        </p:nvGraphicFramePr>
        <p:xfrm>
          <a:off x="6277500" y="1949669"/>
          <a:ext cx="4910761" cy="2707758"/>
        </p:xfrm>
        <a:graphic>
          <a:graphicData uri="http://schemas.openxmlformats.org/drawingml/2006/table">
            <a:tbl>
              <a:tblPr firstRow="1" firstCol="1" bandRow="1"/>
              <a:tblGrid>
                <a:gridCol w="785723">
                  <a:extLst>
                    <a:ext uri="{9D8B030D-6E8A-4147-A177-3AD203B41FA5}">
                      <a16:colId xmlns:a16="http://schemas.microsoft.com/office/drawing/2014/main" val="20000"/>
                    </a:ext>
                  </a:extLst>
                </a:gridCol>
                <a:gridCol w="2062519">
                  <a:extLst>
                    <a:ext uri="{9D8B030D-6E8A-4147-A177-3AD203B41FA5}">
                      <a16:colId xmlns:a16="http://schemas.microsoft.com/office/drawing/2014/main" val="20001"/>
                    </a:ext>
                  </a:extLst>
                </a:gridCol>
                <a:gridCol w="2062519">
                  <a:extLst>
                    <a:ext uri="{9D8B030D-6E8A-4147-A177-3AD203B41FA5}">
                      <a16:colId xmlns:a16="http://schemas.microsoft.com/office/drawing/2014/main" val="20002"/>
                    </a:ext>
                  </a:extLst>
                </a:gridCol>
              </a:tblGrid>
              <a:tr h="451293">
                <a:tc>
                  <a:txBody>
                    <a:bodyPr/>
                    <a:lstStyle/>
                    <a:p>
                      <a:pPr>
                        <a:lnSpc>
                          <a:spcPct val="115000"/>
                        </a:lnSpc>
                        <a:spcAft>
                          <a:spcPts val="0"/>
                        </a:spcAft>
                      </a:pPr>
                      <a:r>
                        <a:rPr lang="ru-RU" sz="2000" b="1" dirty="0">
                          <a:solidFill>
                            <a:srgbClr val="000000"/>
                          </a:solidFill>
                          <a:effectLst/>
                          <a:latin typeface="Arial" panose="020B0604020202020204" pitchFamily="34" charset="0"/>
                          <a:ea typeface="Times New Roman"/>
                          <a:cs typeface="Arial" panose="020B0604020202020204" pitchFamily="34" charset="0"/>
                        </a:rPr>
                        <a:t>И.</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а</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w="12700" cap="flat" cmpd="sng" algn="ctr">
                      <a:solidFill>
                        <a:schemeClr val="tx1"/>
                      </a:solidFill>
                      <a:prstDash val="solid"/>
                      <a:round/>
                      <a:headEnd type="none" w="med" len="med"/>
                      <a:tailEnd type="none" w="med" len="med"/>
                    </a:lnT>
                    <a:lnB>
                      <a:noFill/>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об</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е</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0"/>
                  </a:ext>
                </a:extLst>
              </a:tr>
              <a:tr h="451293">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Р.</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их</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a:noFill/>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обе</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их</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451293">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Д.</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им</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a:noFill/>
                    </a:lnB>
                  </a:tcPr>
                </a:tc>
                <a:tc>
                  <a:txBody>
                    <a:bodyPr/>
                    <a:lstStyle/>
                    <a:p>
                      <a:pPr>
                        <a:lnSpc>
                          <a:spcPct val="115000"/>
                        </a:lnSpc>
                        <a:spcAft>
                          <a:spcPts val="0"/>
                        </a:spcAft>
                      </a:pPr>
                      <a:r>
                        <a:rPr lang="ru-RU" sz="2000" b="1" i="1">
                          <a:solidFill>
                            <a:srgbClr val="000000"/>
                          </a:solidFill>
                          <a:effectLst/>
                          <a:latin typeface="Arial" panose="020B0604020202020204" pitchFamily="34" charset="0"/>
                          <a:ea typeface="Times New Roman"/>
                          <a:cs typeface="Arial" panose="020B0604020202020204" pitchFamily="34" charset="0"/>
                        </a:rPr>
                        <a:t>обе</a:t>
                      </a:r>
                      <a:r>
                        <a:rPr lang="ru-RU" sz="2000" b="1">
                          <a:solidFill>
                            <a:srgbClr val="000000"/>
                          </a:solidFill>
                          <a:effectLst/>
                          <a:latin typeface="Arial" panose="020B0604020202020204" pitchFamily="34" charset="0"/>
                          <a:ea typeface="Times New Roman"/>
                          <a:cs typeface="Arial" panose="020B0604020202020204" pitchFamily="34" charset="0"/>
                        </a:rPr>
                        <a:t>-</a:t>
                      </a:r>
                      <a:r>
                        <a:rPr lang="ru-RU" sz="2000" b="1" i="1">
                          <a:solidFill>
                            <a:srgbClr val="000000"/>
                          </a:solidFill>
                          <a:effectLst/>
                          <a:latin typeface="Arial" panose="020B0604020202020204" pitchFamily="34" charset="0"/>
                          <a:ea typeface="Times New Roman"/>
                          <a:cs typeface="Arial" panose="020B0604020202020204" pitchFamily="34" charset="0"/>
                        </a:rPr>
                        <a:t>им</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451293">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В.</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gridSpan="2">
                  <a:txBody>
                    <a:bodyPr/>
                    <a:lstStyle/>
                    <a:p>
                      <a:pPr algn="ctr">
                        <a:lnSpc>
                          <a:spcPct val="115000"/>
                        </a:lnSpc>
                        <a:spcAft>
                          <a:spcPts val="1000"/>
                        </a:spcAft>
                      </a:pPr>
                      <a:r>
                        <a:rPr lang="ru-RU" sz="2000" b="1" dirty="0">
                          <a:solidFill>
                            <a:srgbClr val="000000"/>
                          </a:solidFill>
                          <a:effectLst/>
                          <a:latin typeface="Arial" panose="020B0604020202020204" pitchFamily="34" charset="0"/>
                          <a:ea typeface="Times New Roman"/>
                          <a:cs typeface="Arial" panose="020B0604020202020204" pitchFamily="34" charset="0"/>
                        </a:rPr>
                        <a:t>как им. или род. п.</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tc hMerge="1">
                  <a:txBody>
                    <a:bodyPr/>
                    <a:lstStyle/>
                    <a:p>
                      <a:endParaRPr lang="cs-CZ"/>
                    </a:p>
                  </a:txBody>
                  <a:tcPr/>
                </a:tc>
                <a:extLst>
                  <a:ext uri="{0D108BD9-81ED-4DB2-BD59-A6C34878D82A}">
                    <a16:rowId xmlns:a16="http://schemas.microsoft.com/office/drawing/2014/main" val="10003"/>
                  </a:ext>
                </a:extLst>
              </a:tr>
              <a:tr h="451293">
                <a:tc>
                  <a:txBody>
                    <a:bodyPr/>
                    <a:lstStyle/>
                    <a:p>
                      <a:pPr>
                        <a:lnSpc>
                          <a:spcPct val="115000"/>
                        </a:lnSpc>
                        <a:spcAft>
                          <a:spcPts val="0"/>
                        </a:spcAft>
                      </a:pPr>
                      <a:r>
                        <a:rPr lang="ru-RU" sz="2000" b="1" dirty="0" err="1">
                          <a:solidFill>
                            <a:srgbClr val="000000"/>
                          </a:solidFill>
                          <a:effectLst/>
                          <a:latin typeface="Arial" panose="020B0604020202020204" pitchFamily="34" charset="0"/>
                          <a:ea typeface="Times New Roman"/>
                          <a:cs typeface="Arial" panose="020B0604020202020204" pitchFamily="34" charset="0"/>
                        </a:rPr>
                        <a:t>Тв</a:t>
                      </a:r>
                      <a:r>
                        <a:rPr lang="ru-RU" sz="2000" b="1" dirty="0">
                          <a:solidFill>
                            <a:srgbClr val="000000"/>
                          </a:solidFill>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ими</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a:noFill/>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обе</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ими</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451293">
                <a:tc>
                  <a:txBody>
                    <a:bodyPr/>
                    <a:lstStyle/>
                    <a:p>
                      <a:pPr>
                        <a:lnSpc>
                          <a:spcPct val="115000"/>
                        </a:lnSpc>
                        <a:spcAft>
                          <a:spcPts val="0"/>
                        </a:spcAft>
                      </a:pPr>
                      <a:r>
                        <a:rPr lang="ru-RU" sz="2000" b="1">
                          <a:solidFill>
                            <a:srgbClr val="000000"/>
                          </a:solidFill>
                          <a:effectLst/>
                          <a:latin typeface="Arial" panose="020B0604020202020204" pitchFamily="34" charset="0"/>
                          <a:ea typeface="Times New Roman"/>
                          <a:cs typeface="Arial" panose="020B0604020202020204" pitchFamily="34" charset="0"/>
                        </a:rPr>
                        <a:t>Пр.</a:t>
                      </a:r>
                      <a:endParaRPr lang="cs-CZ" sz="2000" b="1">
                        <a:effectLst/>
                        <a:latin typeface="Arial" panose="020B0604020202020204" pitchFamily="34" charset="0"/>
                        <a:ea typeface="Calibri"/>
                        <a:cs typeface="Arial" panose="020B0604020202020204" pitchFamily="34" charset="0"/>
                      </a:endParaRPr>
                    </a:p>
                  </a:txBody>
                  <a:tcPr marL="15240" marR="15240" marT="15240" marB="1524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a:t>
                      </a:r>
                      <a:r>
                        <a:rPr lang="ru-RU" sz="2000" b="1" dirty="0">
                          <a:solidFill>
                            <a:srgbClr val="000000"/>
                          </a:solidFill>
                          <a:effectLst/>
                          <a:latin typeface="Arial" panose="020B0604020202020204" pitchFamily="34" charset="0"/>
                          <a:ea typeface="Times New Roman"/>
                          <a:cs typeface="Arial" panose="020B0604020202020204" pitchFamily="34" charset="0"/>
                        </a:rPr>
                        <a:t> </a:t>
                      </a:r>
                      <a:r>
                        <a:rPr lang="ru-RU" sz="2000" b="1" i="1" dirty="0">
                          <a:solidFill>
                            <a:srgbClr val="000000"/>
                          </a:solidFill>
                          <a:effectLst/>
                          <a:latin typeface="Arial" panose="020B0604020202020204" pitchFamily="34" charset="0"/>
                          <a:ea typeface="Times New Roman"/>
                          <a:cs typeface="Arial" panose="020B0604020202020204" pitchFamily="34" charset="0"/>
                        </a:rPr>
                        <a:t>обо</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их</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2000" b="1" i="1" dirty="0">
                          <a:solidFill>
                            <a:srgbClr val="000000"/>
                          </a:solidFill>
                          <a:effectLst/>
                          <a:latin typeface="Arial" panose="020B0604020202020204" pitchFamily="34" charset="0"/>
                          <a:ea typeface="Times New Roman"/>
                          <a:cs typeface="Arial" panose="020B0604020202020204" pitchFamily="34" charset="0"/>
                        </a:rPr>
                        <a:t>об</a:t>
                      </a:r>
                      <a:r>
                        <a:rPr lang="ru-RU" sz="2000" b="1" dirty="0">
                          <a:solidFill>
                            <a:srgbClr val="000000"/>
                          </a:solidFill>
                          <a:effectLst/>
                          <a:latin typeface="Arial" panose="020B0604020202020204" pitchFamily="34" charset="0"/>
                          <a:ea typeface="Times New Roman"/>
                          <a:cs typeface="Arial" panose="020B0604020202020204" pitchFamily="34" charset="0"/>
                        </a:rPr>
                        <a:t> </a:t>
                      </a:r>
                      <a:r>
                        <a:rPr lang="ru-RU" sz="2000" b="1" i="1" dirty="0">
                          <a:solidFill>
                            <a:srgbClr val="000000"/>
                          </a:solidFill>
                          <a:effectLst/>
                          <a:latin typeface="Arial" panose="020B0604020202020204" pitchFamily="34" charset="0"/>
                          <a:ea typeface="Times New Roman"/>
                          <a:cs typeface="Arial" panose="020B0604020202020204" pitchFamily="34" charset="0"/>
                        </a:rPr>
                        <a:t>обе</a:t>
                      </a:r>
                      <a:r>
                        <a:rPr lang="ru-RU" sz="2000" b="1" dirty="0">
                          <a:solidFill>
                            <a:srgbClr val="000000"/>
                          </a:solidFill>
                          <a:effectLst/>
                          <a:latin typeface="Arial" panose="020B0604020202020204" pitchFamily="34" charset="0"/>
                          <a:ea typeface="Times New Roman"/>
                          <a:cs typeface="Arial" panose="020B0604020202020204" pitchFamily="34" charset="0"/>
                        </a:rPr>
                        <a:t>-</a:t>
                      </a:r>
                      <a:r>
                        <a:rPr lang="ru-RU" sz="2000" b="1" i="1" dirty="0">
                          <a:solidFill>
                            <a:srgbClr val="000000"/>
                          </a:solidFill>
                          <a:effectLst/>
                          <a:latin typeface="Arial" panose="020B0604020202020204" pitchFamily="34" charset="0"/>
                          <a:ea typeface="Times New Roman"/>
                          <a:cs typeface="Arial" panose="020B0604020202020204" pitchFamily="34" charset="0"/>
                        </a:rPr>
                        <a:t>их</a:t>
                      </a:r>
                      <a:endParaRPr lang="cs-CZ" sz="2000" b="1" dirty="0">
                        <a:effectLst/>
                        <a:latin typeface="Arial" panose="020B0604020202020204" pitchFamily="34" charset="0"/>
                        <a:ea typeface="Calibri"/>
                        <a:cs typeface="Arial" panose="020B0604020202020204" pitchFamily="34" charset="0"/>
                      </a:endParaRPr>
                    </a:p>
                  </a:txBody>
                  <a:tcPr marL="15240" marR="15240" marT="15240" marB="15240">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43946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725851883"/>
              </p:ext>
            </p:extLst>
          </p:nvPr>
        </p:nvGraphicFramePr>
        <p:xfrm>
          <a:off x="1413640" y="409904"/>
          <a:ext cx="8476084" cy="2438400"/>
        </p:xfrm>
        <a:graphic>
          <a:graphicData uri="http://schemas.openxmlformats.org/drawingml/2006/table">
            <a:tbl>
              <a:tblPr firstRow="1" firstCol="1" lastRow="1" lastCol="1" bandRow="1" bandCol="1"/>
              <a:tblGrid>
                <a:gridCol w="1304013">
                  <a:extLst>
                    <a:ext uri="{9D8B030D-6E8A-4147-A177-3AD203B41FA5}">
                      <a16:colId xmlns:a16="http://schemas.microsoft.com/office/drawing/2014/main" val="20000"/>
                    </a:ext>
                  </a:extLst>
                </a:gridCol>
                <a:gridCol w="1304013">
                  <a:extLst>
                    <a:ext uri="{9D8B030D-6E8A-4147-A177-3AD203B41FA5}">
                      <a16:colId xmlns:a16="http://schemas.microsoft.com/office/drawing/2014/main" val="20001"/>
                    </a:ext>
                  </a:extLst>
                </a:gridCol>
                <a:gridCol w="1304013">
                  <a:extLst>
                    <a:ext uri="{9D8B030D-6E8A-4147-A177-3AD203B41FA5}">
                      <a16:colId xmlns:a16="http://schemas.microsoft.com/office/drawing/2014/main" val="20002"/>
                    </a:ext>
                  </a:extLst>
                </a:gridCol>
                <a:gridCol w="869342">
                  <a:extLst>
                    <a:ext uri="{9D8B030D-6E8A-4147-A177-3AD203B41FA5}">
                      <a16:colId xmlns:a16="http://schemas.microsoft.com/office/drawing/2014/main" val="20003"/>
                    </a:ext>
                  </a:extLst>
                </a:gridCol>
                <a:gridCol w="1304013">
                  <a:extLst>
                    <a:ext uri="{9D8B030D-6E8A-4147-A177-3AD203B41FA5}">
                      <a16:colId xmlns:a16="http://schemas.microsoft.com/office/drawing/2014/main" val="20004"/>
                    </a:ext>
                  </a:extLst>
                </a:gridCol>
                <a:gridCol w="869342">
                  <a:extLst>
                    <a:ext uri="{9D8B030D-6E8A-4147-A177-3AD203B41FA5}">
                      <a16:colId xmlns:a16="http://schemas.microsoft.com/office/drawing/2014/main" val="20005"/>
                    </a:ext>
                  </a:extLst>
                </a:gridCol>
                <a:gridCol w="1521348">
                  <a:extLst>
                    <a:ext uri="{9D8B030D-6E8A-4147-A177-3AD203B41FA5}">
                      <a16:colId xmlns:a16="http://schemas.microsoft.com/office/drawing/2014/main" val="20006"/>
                    </a:ext>
                  </a:extLst>
                </a:gridCol>
              </a:tblGrid>
              <a:tr h="285656">
                <a:tc>
                  <a:txBody>
                    <a:bodyPr/>
                    <a:lstStyle/>
                    <a:p>
                      <a:pPr algn="l">
                        <a:spcAft>
                          <a:spcPts val="0"/>
                        </a:spcAft>
                      </a:pPr>
                      <a:r>
                        <a:rPr lang="ru-RU" sz="2000" b="1" dirty="0" err="1">
                          <a:effectLst/>
                          <a:latin typeface="Arial" panose="020B0604020202020204" pitchFamily="34" charset="0"/>
                          <a:ea typeface="Times New Roman"/>
                          <a:cs typeface="Arial" panose="020B0604020202020204" pitchFamily="34" charset="0"/>
                        </a:rPr>
                        <a:t>ед.ч</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dirty="0" err="1">
                          <a:effectLst/>
                          <a:latin typeface="Arial" panose="020B0604020202020204" pitchFamily="34" charset="0"/>
                          <a:ea typeface="Times New Roman"/>
                          <a:cs typeface="Arial" panose="020B0604020202020204" pitchFamily="34" charset="0"/>
                        </a:rPr>
                        <a:t>м.р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ср.р.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ж.р.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мн.ч.</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5656">
                <a:tc rowSpan="6">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dirty="0" err="1">
                          <a:effectLst/>
                          <a:latin typeface="Arial" panose="020B0604020202020204" pitchFamily="34" charset="0"/>
                          <a:ea typeface="Times New Roman"/>
                          <a:cs typeface="Arial" panose="020B0604020202020204" pitchFamily="34" charset="0"/>
                        </a:rPr>
                        <a:t>им.п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он</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оно</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она</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 </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они</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5656">
                <a:tc vMerge="1">
                  <a:txBody>
                    <a:bodyPr/>
                    <a:lstStyle/>
                    <a:p>
                      <a:endParaRPr lang="de-DE"/>
                    </a:p>
                  </a:txBody>
                  <a:tcPr/>
                </a:tc>
                <a:tc>
                  <a:txBody>
                    <a:bodyPr/>
                    <a:lstStyle/>
                    <a:p>
                      <a:pPr algn="l">
                        <a:spcAft>
                          <a:spcPts val="0"/>
                        </a:spcAft>
                      </a:pPr>
                      <a:r>
                        <a:rPr lang="ru-RU" sz="2000" b="1" dirty="0" err="1">
                          <a:effectLst/>
                          <a:latin typeface="Arial" panose="020B0604020202020204" pitchFamily="34" charset="0"/>
                          <a:ea typeface="Times New Roman"/>
                          <a:cs typeface="Arial" panose="020B0604020202020204" pitchFamily="34" charset="0"/>
                        </a:rPr>
                        <a:t>род.п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его/него</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её/неё</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их/них</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5656">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дат.п.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ему/нему</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ей/ней</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им/ним</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5656">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его/него</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её/неё</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их/них</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71313">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dirty="0">
                          <a:effectLst/>
                          <a:latin typeface="Arial" panose="020B0604020202020204" pitchFamily="34" charset="0"/>
                          <a:ea typeface="Times New Roman"/>
                          <a:cs typeface="Arial" panose="020B0604020202020204" pitchFamily="34" charset="0"/>
                        </a:rPr>
                        <a:t>им/ним</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ей/ею,</a:t>
                      </a:r>
                      <a:endParaRPr lang="de-DE" sz="2000" b="1" dirty="0">
                        <a:effectLst/>
                        <a:latin typeface="Arial" panose="020B0604020202020204" pitchFamily="34" charset="0"/>
                        <a:ea typeface="Times New Roman"/>
                        <a:cs typeface="Arial" panose="020B0604020202020204" pitchFamily="34" charset="0"/>
                      </a:endParaRPr>
                    </a:p>
                    <a:p>
                      <a:pPr algn="l">
                        <a:spcAft>
                          <a:spcPts val="0"/>
                        </a:spcAft>
                      </a:pPr>
                      <a:r>
                        <a:rPr lang="ru-RU" sz="2000" b="1" dirty="0">
                          <a:effectLst/>
                          <a:latin typeface="Arial" panose="020B0604020202020204" pitchFamily="34" charset="0"/>
                          <a:ea typeface="Times New Roman"/>
                          <a:cs typeface="Arial" panose="020B0604020202020204" pitchFamily="34" charset="0"/>
                        </a:rPr>
                        <a:t>ней/нею</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ими/ними</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85656">
                <a:tc v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предл.п.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ru-RU" sz="2000" b="1">
                          <a:effectLst/>
                          <a:latin typeface="Arial" panose="020B0604020202020204" pitchFamily="34" charset="0"/>
                          <a:ea typeface="Times New Roman"/>
                          <a:cs typeface="Arial" panose="020B0604020202020204" pitchFamily="34" charset="0"/>
                        </a:rPr>
                        <a:t>нём</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l">
                        <a:spcAft>
                          <a:spcPts val="0"/>
                        </a:spcAft>
                      </a:pPr>
                      <a:r>
                        <a:rPr lang="ru-RU" sz="2000" b="1">
                          <a:effectLst/>
                          <a:latin typeface="Arial" panose="020B0604020202020204" pitchFamily="34" charset="0"/>
                          <a:ea typeface="Times New Roman"/>
                          <a:cs typeface="Arial" panose="020B0604020202020204" pitchFamily="34" charset="0"/>
                        </a:rPr>
                        <a:t>ней</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l">
                        <a:spcAft>
                          <a:spcPts val="0"/>
                        </a:spcAft>
                      </a:pPr>
                      <a:r>
                        <a:rPr lang="ru-RU" sz="2000" b="1" dirty="0">
                          <a:effectLst/>
                          <a:latin typeface="Arial" panose="020B0604020202020204" pitchFamily="34" charset="0"/>
                          <a:ea typeface="Times New Roman"/>
                          <a:cs typeface="Arial" panose="020B0604020202020204" pitchFamily="34" charset="0"/>
                        </a:rPr>
                        <a:t>них</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3" name="Tabulka 2"/>
          <p:cNvGraphicFramePr>
            <a:graphicFrameLocks noGrp="1"/>
          </p:cNvGraphicFramePr>
          <p:nvPr>
            <p:extLst>
              <p:ext uri="{D42A27DB-BD31-4B8C-83A1-F6EECF244321}">
                <p14:modId xmlns:p14="http://schemas.microsoft.com/office/powerpoint/2010/main" val="3831501236"/>
              </p:ext>
            </p:extLst>
          </p:nvPr>
        </p:nvGraphicFramePr>
        <p:xfrm>
          <a:off x="1429407" y="2958663"/>
          <a:ext cx="10005848" cy="3562009"/>
        </p:xfrm>
        <a:graphic>
          <a:graphicData uri="http://schemas.openxmlformats.org/drawingml/2006/table">
            <a:tbl>
              <a:tblPr firstRow="1" firstCol="1" lastRow="1" lastCol="1" bandRow="1" bandCol="1"/>
              <a:tblGrid>
                <a:gridCol w="1310291">
                  <a:extLst>
                    <a:ext uri="{9D8B030D-6E8A-4147-A177-3AD203B41FA5}">
                      <a16:colId xmlns:a16="http://schemas.microsoft.com/office/drawing/2014/main" val="20000"/>
                    </a:ext>
                  </a:extLst>
                </a:gridCol>
                <a:gridCol w="1252184">
                  <a:extLst>
                    <a:ext uri="{9D8B030D-6E8A-4147-A177-3AD203B41FA5}">
                      <a16:colId xmlns:a16="http://schemas.microsoft.com/office/drawing/2014/main" val="20001"/>
                    </a:ext>
                  </a:extLst>
                </a:gridCol>
                <a:gridCol w="1510743">
                  <a:extLst>
                    <a:ext uri="{9D8B030D-6E8A-4147-A177-3AD203B41FA5}">
                      <a16:colId xmlns:a16="http://schemas.microsoft.com/office/drawing/2014/main" val="20002"/>
                    </a:ext>
                  </a:extLst>
                </a:gridCol>
                <a:gridCol w="1140666">
                  <a:extLst>
                    <a:ext uri="{9D8B030D-6E8A-4147-A177-3AD203B41FA5}">
                      <a16:colId xmlns:a16="http://schemas.microsoft.com/office/drawing/2014/main" val="20003"/>
                    </a:ext>
                  </a:extLst>
                </a:gridCol>
                <a:gridCol w="857521">
                  <a:extLst>
                    <a:ext uri="{9D8B030D-6E8A-4147-A177-3AD203B41FA5}">
                      <a16:colId xmlns:a16="http://schemas.microsoft.com/office/drawing/2014/main" val="20004"/>
                    </a:ext>
                  </a:extLst>
                </a:gridCol>
                <a:gridCol w="1109262">
                  <a:extLst>
                    <a:ext uri="{9D8B030D-6E8A-4147-A177-3AD203B41FA5}">
                      <a16:colId xmlns:a16="http://schemas.microsoft.com/office/drawing/2014/main" val="20005"/>
                    </a:ext>
                  </a:extLst>
                </a:gridCol>
                <a:gridCol w="820157">
                  <a:extLst>
                    <a:ext uri="{9D8B030D-6E8A-4147-A177-3AD203B41FA5}">
                      <a16:colId xmlns:a16="http://schemas.microsoft.com/office/drawing/2014/main" val="20006"/>
                    </a:ext>
                  </a:extLst>
                </a:gridCol>
                <a:gridCol w="857521">
                  <a:extLst>
                    <a:ext uri="{9D8B030D-6E8A-4147-A177-3AD203B41FA5}">
                      <a16:colId xmlns:a16="http://schemas.microsoft.com/office/drawing/2014/main" val="20007"/>
                    </a:ext>
                  </a:extLst>
                </a:gridCol>
                <a:gridCol w="1147503">
                  <a:extLst>
                    <a:ext uri="{9D8B030D-6E8A-4147-A177-3AD203B41FA5}">
                      <a16:colId xmlns:a16="http://schemas.microsoft.com/office/drawing/2014/main" val="20008"/>
                    </a:ext>
                  </a:extLst>
                </a:gridCol>
              </a:tblGrid>
              <a:tr h="289660">
                <a:tc>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ед.ч</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м.р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ср.р</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ж.р.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мн.ч.</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м.р.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ср.р.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ж.р.</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79319">
                <a:tc rowSpan="6">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им.п.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on</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ono</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ona</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 </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oni/ony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ona</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ony</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9319">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род.п.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jeho/něho, ho</a:t>
                      </a:r>
                      <a:endParaRPr lang="de-DE" sz="2000" b="1" dirty="0">
                        <a:effectLst/>
                        <a:latin typeface="Arial" panose="020B0604020202020204" pitchFamily="34" charset="0"/>
                        <a:ea typeface="Times New Roman"/>
                        <a:cs typeface="Arial" panose="020B0604020202020204" pitchFamily="34" charset="0"/>
                      </a:endParaRPr>
                    </a:p>
                    <a:p>
                      <a:pPr algn="ctr">
                        <a:spcAft>
                          <a:spcPts val="0"/>
                        </a:spcAft>
                      </a:pPr>
                      <a:r>
                        <a:rPr lang="cs-CZ" sz="2000" b="1" dirty="0">
                          <a:effectLst/>
                          <a:latin typeface="Arial" panose="020B0604020202020204" pitchFamily="34" charset="0"/>
                          <a:ea typeface="Times New Roman"/>
                          <a:cs typeface="Arial" panose="020B0604020202020204" pitchFamily="34" charset="0"/>
                        </a:rPr>
                        <a:t>jej/něj</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jí/ní</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jich/nich</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2"/>
                  </a:ext>
                </a:extLst>
              </a:tr>
              <a:tr h="289660">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дат.п.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jemu/němu, mu</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jí/ní</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jim/nim</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3"/>
                  </a:ext>
                </a:extLst>
              </a:tr>
              <a:tr h="868979">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вин.п.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jeho/něho ho</a:t>
                      </a:r>
                      <a:endParaRPr lang="de-DE" sz="2000" b="1" dirty="0">
                        <a:effectLst/>
                        <a:latin typeface="Arial" panose="020B0604020202020204" pitchFamily="34" charset="0"/>
                        <a:ea typeface="Times New Roman"/>
                        <a:cs typeface="Arial" panose="020B0604020202020204" pitchFamily="34" charset="0"/>
                      </a:endParaRPr>
                    </a:p>
                    <a:p>
                      <a:pPr algn="ctr">
                        <a:spcAft>
                          <a:spcPts val="0"/>
                        </a:spcAft>
                      </a:pPr>
                      <a:r>
                        <a:rPr lang="cs-CZ" sz="2000" b="1" dirty="0">
                          <a:effectLst/>
                          <a:latin typeface="Arial" panose="020B0604020202020204" pitchFamily="34" charset="0"/>
                          <a:ea typeface="Times New Roman"/>
                          <a:cs typeface="Arial" panose="020B0604020202020204" pitchFamily="34" charset="0"/>
                        </a:rPr>
                        <a:t>jej/něj/ -ň</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je/ně, ho</a:t>
                      </a:r>
                      <a:endParaRPr lang="de-DE" sz="2000" b="1">
                        <a:effectLst/>
                        <a:latin typeface="Arial" panose="020B0604020202020204" pitchFamily="34" charset="0"/>
                        <a:ea typeface="Times New Roman"/>
                        <a:cs typeface="Arial" panose="020B0604020202020204" pitchFamily="34" charset="0"/>
                      </a:endParaRPr>
                    </a:p>
                    <a:p>
                      <a:pPr algn="ctr">
                        <a:spcAft>
                          <a:spcPts val="0"/>
                        </a:spcAft>
                      </a:pPr>
                      <a:r>
                        <a:rPr lang="cs-CZ" sz="2000" b="1">
                          <a:effectLst/>
                          <a:latin typeface="Arial" panose="020B0604020202020204" pitchFamily="34" charset="0"/>
                          <a:ea typeface="Times New Roman"/>
                          <a:cs typeface="Arial" panose="020B0604020202020204" pitchFamily="34" charset="0"/>
                        </a:rPr>
                        <a:t>jej/něj</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ji/ni</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je/ně</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4"/>
                  </a:ext>
                </a:extLst>
              </a:tr>
              <a:tr h="289660">
                <a:tc vMerge="1">
                  <a:txBody>
                    <a:bodyPr/>
                    <a:lstStyle/>
                    <a:p>
                      <a:endParaRPr lang="de-DE"/>
                    </a:p>
                  </a:txBody>
                  <a:tcPr/>
                </a:tc>
                <a:tc>
                  <a:txBody>
                    <a:bodyPr/>
                    <a:lstStyle/>
                    <a:p>
                      <a:pPr>
                        <a:spcAft>
                          <a:spcPts val="0"/>
                        </a:spcAft>
                      </a:pPr>
                      <a:r>
                        <a:rPr lang="ru-RU" sz="2000" b="1">
                          <a:effectLst/>
                          <a:latin typeface="Arial" panose="020B0604020202020204" pitchFamily="34" charset="0"/>
                          <a:ea typeface="Times New Roman"/>
                          <a:cs typeface="Arial" panose="020B0604020202020204" pitchFamily="34" charset="0"/>
                        </a:rPr>
                        <a:t>тв.п.</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a:effectLst/>
                          <a:latin typeface="Arial" panose="020B0604020202020204" pitchFamily="34" charset="0"/>
                          <a:ea typeface="Times New Roman"/>
                          <a:cs typeface="Arial" panose="020B0604020202020204" pitchFamily="34" charset="0"/>
                        </a:rPr>
                        <a:t>jím/ním</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2000" b="1">
                          <a:effectLst/>
                          <a:latin typeface="Arial" panose="020B0604020202020204" pitchFamily="34" charset="0"/>
                          <a:ea typeface="Times New Roman"/>
                          <a:cs typeface="Arial" panose="020B0604020202020204" pitchFamily="34" charset="0"/>
                        </a:rPr>
                        <a:t>jí/ní</a:t>
                      </a:r>
                      <a:endParaRPr lang="de-DE"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jimi/nimi</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r h="514009">
                <a:tc vMerge="1">
                  <a:txBody>
                    <a:bodyPr/>
                    <a:lstStyle/>
                    <a:p>
                      <a:endParaRPr lang="de-DE"/>
                    </a:p>
                  </a:txBody>
                  <a:tcPr/>
                </a:tc>
                <a:tc>
                  <a:txBody>
                    <a:bodyPr/>
                    <a:lstStyle/>
                    <a:p>
                      <a:pPr>
                        <a:spcAft>
                          <a:spcPts val="0"/>
                        </a:spcAft>
                      </a:pPr>
                      <a:r>
                        <a:rPr lang="ru-RU" sz="2000" b="1" dirty="0" err="1">
                          <a:effectLst/>
                          <a:latin typeface="Arial" panose="020B0604020202020204" pitchFamily="34" charset="0"/>
                          <a:ea typeface="Times New Roman"/>
                          <a:cs typeface="Arial" panose="020B0604020202020204" pitchFamily="34" charset="0"/>
                        </a:rPr>
                        <a:t>предл.п</a:t>
                      </a:r>
                      <a:r>
                        <a:rPr lang="ru-RU" sz="2000" b="1" dirty="0">
                          <a:effectLst/>
                          <a:latin typeface="Arial" panose="020B0604020202020204" pitchFamily="34" charset="0"/>
                          <a:ea typeface="Times New Roman"/>
                          <a:cs typeface="Arial" panose="020B0604020202020204" pitchFamily="34" charset="0"/>
                        </a:rPr>
                        <a:t>.</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něm</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2000" b="1" dirty="0">
                          <a:effectLst/>
                          <a:latin typeface="Arial" panose="020B0604020202020204" pitchFamily="34" charset="0"/>
                          <a:ea typeface="Times New Roman"/>
                          <a:cs typeface="Arial" panose="020B0604020202020204" pitchFamily="34" charset="0"/>
                        </a:rPr>
                        <a:t>ní</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2000" b="1" dirty="0">
                          <a:effectLst/>
                          <a:latin typeface="Arial" panose="020B0604020202020204" pitchFamily="34" charset="0"/>
                          <a:ea typeface="Times New Roman"/>
                          <a:cs typeface="Arial" panose="020B0604020202020204" pitchFamily="34" charset="0"/>
                        </a:rPr>
                        <a:t>nich</a:t>
                      </a:r>
                      <a:endParaRPr lang="de-DE"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121054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4A37AB8-683D-4A46-2860-8942242E550D}"/>
              </a:ext>
            </a:extLst>
          </p:cNvPr>
          <p:cNvSpPr txBox="1"/>
          <p:nvPr/>
        </p:nvSpPr>
        <p:spPr>
          <a:xfrm>
            <a:off x="528145" y="612844"/>
            <a:ext cx="11135709" cy="5324535"/>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1. Дополните собирательные и / или количественное числительное с предметом счета в правильной форме. Объясните свой выбор.</a:t>
            </a:r>
          </a:p>
          <a:p>
            <a:pPr algn="just"/>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У входа в здание нас встретили (2 / охранник). 2. В этой семье растут (3 / ребёнок). 3. На столе лежало (2 / ножницы). 4. К финишу одновременно пришли (4 / бегун). 5. Для поездки в горы нам понадобилось (2 / сани). 6. В комнате находились (3 / молодой человек). 7. У моей кошки родилось (5 / котёнок). 8. Ремонт в квартире длился (4 / сутки). 9. В экспедицию отправились (3 / геолог). 10. За углом стояли (2 / мужчина). 11. На подоконнике тикали (2 / часы). 12. В приюте нас радостно встретили (6 / щенок). 13. У ворот школы стояло (4 / ребята). 14. В этом проекте участвуют (3 / сирота). 15. Для работы мастерам нужны (2 / клещи). 16. На скамейке сидели (2 / друг). 17. В поход через лес пошли (7 / парень). 18. В живом уголке живут (5 / крольчонок). 19. Сквозь туман были видны (2 / ворота). 20. На прогулку сегодня вышли (3 / брат). 21. В спасательной операции участвовали (4 / доброволец). 22. На ферме родились (8 / поросёнок). 23. Из леса выбежали (6 / волчонок). 24. В шахматном клубе остались только (2 / мастер). 25. (Вы / 3) должны немедленно явиться в кабинет директора. 26. Несмотря на разные характеры, (мы / 4) всегда держимся друг друга. 27. Вчера поздно вечером (они / 2) всё-таки вернулись из экспедиции.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77931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A9087DB-399D-9A6C-0C3A-F3170BAC7F21}"/>
              </a:ext>
            </a:extLst>
          </p:cNvPr>
          <p:cNvSpPr txBox="1"/>
          <p:nvPr/>
        </p:nvSpPr>
        <p:spPr>
          <a:xfrm>
            <a:off x="530772" y="458956"/>
            <a:ext cx="11035863" cy="59400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Дополните собирательные и / или количественное числительное с предметом счета в правильной форме. Объясните свой выбор.</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В коридоре госпиталя стояли (2 / раненый). 2. На аэродроме приземлились (3 / истребитель). 3. В парке на скамейке сидели (2 / подруга). 4. В штаб на совещание прибыли (4 / военный). 5. У забора стояли (3 / подержанный автомобиль). 6. В операции были задействованы (2 / дежурный). 7. На поле паслись (5 / корова). 8. В класс вошли (3 / новый учащийся). 9. Возле дома играли (4 / медвежонок). 10. Вдоль дороги стояли (2 / высокая берёза). 11. На приём к врачу пришли (3 / больной). 12. В витрине магазина стояли (2 / манекен). 13. С задания вернулись (4 / разведчик). 14. На подносе лежало (2 / золотые часы). 15. В зале присутствовали (5 / известный учёный). 16. На выставке были представлены (3 / уникальная картина). 17. К берегу причалили (2 / рыбацкая лодка). 18. В семье воспитывались (6 / приёмный ребёнок). 19. По двору гуляли (3 / взрослый гусь). 20. В небо поднялись (2 / огромный вертолёт). 21. На допрос привели (2 / подозреваемый). 22. Для ремонта нам купили (2 / новые плоскогубцы). 23. В купе ехали (3 / случайный попутчик). 24. На полке стояли (4 / толстая книга). 25. На витрине лежали (2 / ножницы) для профессиональной стрижки. 26. В нашем районе недавно открылись (3 / ясли) для детей сотрудников комбината. 27. На полке в прихожей лежали (2 / кожаная перчатка). 28. В шкафу стояли (3 / новый ботинок)</a:t>
            </a:r>
          </a:p>
        </p:txBody>
      </p:sp>
    </p:spTree>
    <p:extLst>
      <p:ext uri="{BB962C8B-B14F-4D97-AF65-F5344CB8AC3E}">
        <p14:creationId xmlns:p14="http://schemas.microsoft.com/office/powerpoint/2010/main" val="11547448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2E3A1BC-3010-6B8A-9790-A8967E256FB0}"/>
              </a:ext>
            </a:extLst>
          </p:cNvPr>
          <p:cNvSpPr txBox="1"/>
          <p:nvPr/>
        </p:nvSpPr>
        <p:spPr>
          <a:xfrm>
            <a:off x="1660634" y="1988348"/>
            <a:ext cx="8870731" cy="1323439"/>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Переведите</a:t>
            </a:r>
          </a:p>
          <a:p>
            <a:endParaRPr lang="cs-CZ"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troje housle</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dvoje noviny</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dvoje schody</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dvoje rty</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dvojí úkol, dvojí politika, trojí řešení, patery dveře, dvojí rýže, </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dvojí výhoda, trojí smysl, dvojí pšenice </a:t>
            </a:r>
          </a:p>
        </p:txBody>
      </p:sp>
    </p:spTree>
    <p:extLst>
      <p:ext uri="{BB962C8B-B14F-4D97-AF65-F5344CB8AC3E}">
        <p14:creationId xmlns:p14="http://schemas.microsoft.com/office/powerpoint/2010/main" val="35803297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79A8EA9-4B39-4F2D-A4AD-EEFBBA11965D}"/>
              </a:ext>
            </a:extLst>
          </p:cNvPr>
          <p:cNvSpPr/>
          <p:nvPr/>
        </p:nvSpPr>
        <p:spPr>
          <a:xfrm>
            <a:off x="2441359" y="1873190"/>
            <a:ext cx="7803472" cy="2314160"/>
          </a:xfrm>
          <a:prstGeom prst="rect">
            <a:avLst/>
          </a:prstGeom>
        </p:spPr>
        <p:txBody>
          <a:bodyPr wrap="square">
            <a:spAutoFit/>
          </a:bodyPr>
          <a:lstStyle/>
          <a:p>
            <a:pPr>
              <a:lnSpc>
                <a:spcPct val="115000"/>
              </a:lnSpc>
              <a:spcAft>
                <a:spcPts val="1000"/>
              </a:spcAft>
            </a:pPr>
            <a:r>
              <a:rPr lang="ru-RU" sz="2000" b="1" u="sng" dirty="0">
                <a:solidFill>
                  <a:srgbClr val="00B050"/>
                </a:solidFill>
                <a:latin typeface="Arial" panose="020B0604020202020204" pitchFamily="34" charset="0"/>
                <a:ea typeface="Calibri"/>
                <a:cs typeface="Arial" panose="020B0604020202020204" pitchFamily="34" charset="0"/>
              </a:rPr>
              <a:t>Выражение приблизительности в РЯ</a:t>
            </a:r>
            <a:endParaRPr lang="cs-CZ" sz="2000" u="sng" dirty="0">
              <a:solidFill>
                <a:srgbClr val="00B050"/>
              </a:solidFill>
              <a:latin typeface="Arial" panose="020B0604020202020204" pitchFamily="34" charset="0"/>
              <a:ea typeface="Calibri"/>
              <a:cs typeface="Arial" panose="020B0604020202020204" pitchFamily="34" charset="0"/>
            </a:endParaRPr>
          </a:p>
          <a:p>
            <a:pPr marL="342900" lvl="0" indent="-342900">
              <a:lnSpc>
                <a:spcPct val="115000"/>
              </a:lnSpc>
              <a:spcAft>
                <a:spcPts val="0"/>
              </a:spcAft>
              <a:buFont typeface="Symbol"/>
              <a:buChar char=""/>
            </a:pPr>
            <a:r>
              <a:rPr lang="ru-RU" sz="2000" b="1" dirty="0">
                <a:latin typeface="Arial" panose="020B0604020202020204" pitchFamily="34" charset="0"/>
                <a:ea typeface="Calibri"/>
                <a:cs typeface="Arial" panose="020B0604020202020204" pitchFamily="34" charset="0"/>
              </a:rPr>
              <a:t>около + </a:t>
            </a:r>
            <a:r>
              <a:rPr lang="ru-RU" sz="2000" b="1" dirty="0" err="1">
                <a:latin typeface="Arial" panose="020B0604020202020204" pitchFamily="34" charset="0"/>
                <a:ea typeface="Calibri"/>
                <a:cs typeface="Arial" panose="020B0604020202020204" pitchFamily="34" charset="0"/>
              </a:rPr>
              <a:t>род.п</a:t>
            </a:r>
            <a:r>
              <a:rPr lang="ru-RU" sz="2000" dirty="0">
                <a:latin typeface="Arial" panose="020B0604020202020204" pitchFamily="34" charset="0"/>
                <a:ea typeface="Calibri"/>
                <a:cs typeface="Arial" panose="020B0604020202020204" pitchFamily="34" charset="0"/>
              </a:rPr>
              <a:t>., напр.: около часа</a:t>
            </a:r>
            <a:endParaRPr lang="cs-CZ" sz="2000" dirty="0">
              <a:latin typeface="Arial" panose="020B0604020202020204" pitchFamily="34" charset="0"/>
              <a:ea typeface="Calibri"/>
              <a:cs typeface="Arial" panose="020B0604020202020204" pitchFamily="34" charset="0"/>
            </a:endParaRPr>
          </a:p>
          <a:p>
            <a:pPr marL="342900" lvl="0" indent="-342900">
              <a:lnSpc>
                <a:spcPct val="115000"/>
              </a:lnSpc>
              <a:spcAft>
                <a:spcPts val="0"/>
              </a:spcAft>
              <a:buFont typeface="Symbol"/>
              <a:buChar char=""/>
            </a:pPr>
            <a:r>
              <a:rPr lang="ru-RU" sz="2000" b="1" dirty="0">
                <a:latin typeface="Arial" panose="020B0604020202020204" pitchFamily="34" charset="0"/>
                <a:ea typeface="Calibri"/>
                <a:cs typeface="Arial" panose="020B0604020202020204" pitchFamily="34" charset="0"/>
              </a:rPr>
              <a:t>приблизительно, почти </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вин.п</a:t>
            </a:r>
            <a:r>
              <a:rPr lang="ru-RU" sz="2000" dirty="0">
                <a:latin typeface="Arial" panose="020B0604020202020204" pitchFamily="34" charset="0"/>
                <a:ea typeface="Calibri"/>
                <a:cs typeface="Arial" panose="020B0604020202020204" pitchFamily="34" charset="0"/>
              </a:rPr>
              <a:t>., напр.: почти пять километров</a:t>
            </a:r>
            <a:endParaRPr lang="cs-CZ" sz="2000" dirty="0">
              <a:latin typeface="Arial" panose="020B0604020202020204" pitchFamily="34" charset="0"/>
              <a:ea typeface="Calibri"/>
              <a:cs typeface="Arial" panose="020B0604020202020204" pitchFamily="34" charset="0"/>
            </a:endParaRPr>
          </a:p>
          <a:p>
            <a:pPr marL="342900" lvl="0" indent="-342900">
              <a:lnSpc>
                <a:spcPct val="115000"/>
              </a:lnSpc>
              <a:spcAft>
                <a:spcPts val="0"/>
              </a:spcAft>
              <a:buFont typeface="Symbol"/>
              <a:buChar char=""/>
            </a:pPr>
            <a:r>
              <a:rPr lang="ru-RU" sz="2000" b="1" dirty="0">
                <a:latin typeface="Arial" panose="020B0604020202020204" pitchFamily="34" charset="0"/>
                <a:ea typeface="Calibri"/>
                <a:cs typeface="Arial" panose="020B0604020202020204" pitchFamily="34" charset="0"/>
              </a:rPr>
              <a:t>при помощи предлога с</a:t>
            </a:r>
            <a:r>
              <a:rPr lang="ru-RU" sz="2000" dirty="0">
                <a:latin typeface="Arial" panose="020B0604020202020204" pitchFamily="34" charset="0"/>
                <a:ea typeface="Calibri"/>
                <a:cs typeface="Arial" panose="020B0604020202020204" pitchFamily="34" charset="0"/>
              </a:rPr>
              <a:t>, напр.: прождал с час</a:t>
            </a:r>
            <a:endParaRPr lang="cs-CZ" sz="2000" dirty="0">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Symbol"/>
              <a:buChar char=""/>
            </a:pPr>
            <a:r>
              <a:rPr lang="ru-RU" sz="2000" b="1" dirty="0">
                <a:latin typeface="Arial" panose="020B0604020202020204" pitchFamily="34" charset="0"/>
                <a:ea typeface="Calibri"/>
                <a:cs typeface="Arial" panose="020B0604020202020204" pitchFamily="34" charset="0"/>
              </a:rPr>
              <a:t>обратным порядком слов</a:t>
            </a:r>
            <a:r>
              <a:rPr lang="ru-RU" sz="2000" dirty="0">
                <a:latin typeface="Arial" panose="020B0604020202020204" pitchFamily="34" charset="0"/>
                <a:ea typeface="Calibri"/>
                <a:cs typeface="Arial" panose="020B0604020202020204" pitchFamily="34" charset="0"/>
              </a:rPr>
              <a:t>, напр.: придет часа через два</a:t>
            </a:r>
            <a:endParaRPr lang="cs-CZ"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6238720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43D171B-A2F5-CA4A-E87A-12E38D74999D}"/>
              </a:ext>
            </a:extLst>
          </p:cNvPr>
          <p:cNvSpPr txBox="1"/>
          <p:nvPr/>
        </p:nvSpPr>
        <p:spPr>
          <a:xfrm>
            <a:off x="1471448" y="1112765"/>
            <a:ext cx="9412013" cy="4401205"/>
          </a:xfrm>
          <a:prstGeom prst="rect">
            <a:avLst/>
          </a:prstGeom>
          <a:noFill/>
        </p:spPr>
        <p:txBody>
          <a:bodyPr wrap="square">
            <a:spAutoFit/>
          </a:bodyPr>
          <a:lstStyle/>
          <a:p>
            <a:r>
              <a:rPr lang="cs-CZ" sz="2000" b="1" dirty="0">
                <a:latin typeface="Arial" panose="020B0604020202020204" pitchFamily="34" charset="0"/>
                <a:cs typeface="Arial" panose="020B0604020202020204" pitchFamily="34" charset="0"/>
              </a:rPr>
              <a:t>Přeložte.</a:t>
            </a:r>
            <a:endParaRPr lang="ru-RU" sz="2000" b="1" dirty="0">
              <a:latin typeface="Arial" panose="020B0604020202020204" pitchFamily="34" charset="0"/>
              <a:cs typeface="Arial" panose="020B0604020202020204" pitchFamily="34" charset="0"/>
            </a:endParaRPr>
          </a:p>
          <a:p>
            <a:endParaRPr lang="cs-CZ" sz="2000" b="1" dirty="0">
              <a:latin typeface="Arial" panose="020B0604020202020204" pitchFamily="34" charset="0"/>
              <a:cs typeface="Arial" panose="020B0604020202020204" pitchFamily="34" charset="0"/>
            </a:endParaRPr>
          </a:p>
          <a:p>
            <a:pPr marL="342900" indent="-342900">
              <a:buFont typeface="+mj-lt"/>
              <a:buAutoNum type="arabicPeriod"/>
            </a:pPr>
            <a:r>
              <a:rPr lang="cs-CZ" sz="2000" dirty="0">
                <a:latin typeface="Arial" panose="020B0604020202020204" pitchFamily="34" charset="0"/>
                <a:cs typeface="Arial" panose="020B0604020202020204" pitchFamily="34" charset="0"/>
              </a:rPr>
              <a:t>Přijdu asi tak za dvě hodiny.</a:t>
            </a:r>
          </a:p>
          <a:p>
            <a:pPr marL="342900" indent="-342900">
              <a:buFont typeface="+mj-lt"/>
              <a:buAutoNum type="arabicPeriod"/>
            </a:pPr>
            <a:r>
              <a:rPr lang="cs-CZ" sz="2000" dirty="0">
                <a:latin typeface="Arial" panose="020B0604020202020204" pitchFamily="34" charset="0"/>
                <a:cs typeface="Arial" panose="020B0604020202020204" pitchFamily="34" charset="0"/>
              </a:rPr>
              <a:t>Nehoda se stala asi tři kilometry od zatáčky.</a:t>
            </a:r>
          </a:p>
          <a:p>
            <a:pPr marL="342900" indent="-342900">
              <a:buFont typeface="+mj-lt"/>
              <a:buAutoNum type="arabicPeriod"/>
            </a:pPr>
            <a:r>
              <a:rPr lang="cs-CZ" sz="2000" dirty="0">
                <a:latin typeface="Arial" panose="020B0604020202020204" pitchFamily="34" charset="0"/>
                <a:cs typeface="Arial" panose="020B0604020202020204" pitchFamily="34" charset="0"/>
              </a:rPr>
              <a:t>V minulém roce jsem byl téměř tři týdny nemocen.</a:t>
            </a:r>
          </a:p>
          <a:p>
            <a:pPr marL="342900" indent="-342900">
              <a:buFont typeface="+mj-lt"/>
              <a:buAutoNum type="arabicPeriod"/>
            </a:pPr>
            <a:r>
              <a:rPr lang="cs-CZ" sz="2000" dirty="0">
                <a:latin typeface="Arial" panose="020B0604020202020204" pitchFamily="34" charset="0"/>
                <a:cs typeface="Arial" panose="020B0604020202020204" pitchFamily="34" charset="0"/>
              </a:rPr>
              <a:t>Odcházím z domova kolem osmé ráno a vracím se kolem čtvrté.</a:t>
            </a:r>
          </a:p>
          <a:p>
            <a:pPr marL="342900" indent="-342900">
              <a:buFont typeface="+mj-lt"/>
              <a:buAutoNum type="arabicPeriod"/>
            </a:pPr>
            <a:r>
              <a:rPr lang="cs-CZ" sz="2000" dirty="0">
                <a:latin typeface="Arial" panose="020B0604020202020204" pitchFamily="34" charset="0"/>
                <a:cs typeface="Arial" panose="020B0604020202020204" pitchFamily="34" charset="0"/>
              </a:rPr>
              <a:t>Cesta do školy mi trvá asi hodinu.</a:t>
            </a:r>
          </a:p>
          <a:p>
            <a:pPr marL="342900" indent="-342900">
              <a:buFont typeface="+mj-lt"/>
              <a:buAutoNum type="arabicPeriod"/>
            </a:pPr>
            <a:r>
              <a:rPr lang="cs-CZ" sz="2000" dirty="0">
                <a:latin typeface="Arial" panose="020B0604020202020204" pitchFamily="34" charset="0"/>
                <a:cs typeface="Arial" panose="020B0604020202020204" pitchFamily="34" charset="0"/>
              </a:rPr>
              <a:t>Učím se rusky skoro čtyři roky.</a:t>
            </a:r>
          </a:p>
          <a:p>
            <a:pPr marL="342900" indent="-342900">
              <a:buFont typeface="+mj-lt"/>
              <a:buAutoNum type="arabicPeriod"/>
            </a:pPr>
            <a:r>
              <a:rPr lang="cs-CZ" sz="2000" dirty="0">
                <a:latin typeface="Arial" panose="020B0604020202020204" pitchFamily="34" charset="0"/>
                <a:cs typeface="Arial" panose="020B0604020202020204" pitchFamily="34" charset="0"/>
              </a:rPr>
              <a:t>O svém životě za války vyprávěl asi pětasedmdesátiletý člověk.</a:t>
            </a:r>
          </a:p>
          <a:p>
            <a:pPr marL="342900" indent="-342900">
              <a:buFont typeface="+mj-lt"/>
              <a:buAutoNum type="arabicPeriod"/>
            </a:pPr>
            <a:r>
              <a:rPr lang="cs-CZ" sz="2000" dirty="0">
                <a:latin typeface="Arial" panose="020B0604020202020204" pitchFamily="34" charset="0"/>
                <a:cs typeface="Arial" panose="020B0604020202020204" pitchFamily="34" charset="0"/>
              </a:rPr>
              <a:t>Rodiče se chystají na dovolenou asi za tři neděle.</a:t>
            </a:r>
          </a:p>
          <a:p>
            <a:pPr marL="342900" indent="-342900">
              <a:buFont typeface="+mj-lt"/>
              <a:buAutoNum type="arabicPeriod"/>
            </a:pPr>
            <a:r>
              <a:rPr lang="cs-CZ" sz="2000" dirty="0">
                <a:latin typeface="Arial" panose="020B0604020202020204" pitchFamily="34" charset="0"/>
                <a:cs typeface="Arial" panose="020B0604020202020204" pitchFamily="34" charset="0"/>
              </a:rPr>
              <a:t>Musím se připravovat na závody, které budou asi za dva týdny.</a:t>
            </a:r>
          </a:p>
          <a:p>
            <a:pPr marL="342900" indent="-342900">
              <a:buFont typeface="+mj-lt"/>
              <a:buAutoNum type="arabicPeriod"/>
            </a:pP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Byl jsem v Moskvě asi před pěti, šesti lety.</a:t>
            </a:r>
          </a:p>
          <a:p>
            <a:pPr marL="342900" indent="-342900">
              <a:buFont typeface="+mj-lt"/>
              <a:buAutoNum type="arabicPeriod"/>
            </a:pP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Na letním táboře bylo kolem osmdesáti dětí.</a:t>
            </a:r>
          </a:p>
          <a:p>
            <a:pPr marL="342900" indent="-342900">
              <a:buFont typeface="+mj-lt"/>
              <a:buAutoNum type="arabicPeriod"/>
            </a:pP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Zámek, o kterém jsem ti vyprávěl, je asi třicet kilometrů od našeho města.</a:t>
            </a:r>
          </a:p>
        </p:txBody>
      </p:sp>
    </p:spTree>
    <p:extLst>
      <p:ext uri="{BB962C8B-B14F-4D97-AF65-F5344CB8AC3E}">
        <p14:creationId xmlns:p14="http://schemas.microsoft.com/office/powerpoint/2010/main" val="28542614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4C78F67-D7CA-C314-3980-8F0B11FE9157}"/>
              </a:ext>
            </a:extLst>
          </p:cNvPr>
          <p:cNvSpPr txBox="1"/>
          <p:nvPr/>
        </p:nvSpPr>
        <p:spPr>
          <a:xfrm>
            <a:off x="1303284" y="1329559"/>
            <a:ext cx="9737834" cy="3785652"/>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Переведите:</a:t>
            </a:r>
          </a:p>
          <a:p>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Strávím tam přibližně pět dní.</a:t>
            </a:r>
            <a:r>
              <a:rPr lang="ru-RU" sz="2000" dirty="0">
                <a:latin typeface="Arial" panose="020B0604020202020204" pitchFamily="34" charset="0"/>
                <a:cs typeface="Arial" panose="020B0604020202020204" pitchFamily="34" charset="0"/>
              </a:rPr>
              <a:t> 2. </a:t>
            </a:r>
            <a:r>
              <a:rPr lang="cs-CZ" sz="2000" dirty="0">
                <a:latin typeface="Arial" panose="020B0604020202020204" pitchFamily="34" charset="0"/>
                <a:cs typeface="Arial" panose="020B0604020202020204" pitchFamily="34" charset="0"/>
              </a:rPr>
              <a:t>Maminka mu dala nějaké čtyři tisíce. 3. Zpozdili jsme se asi o dvacet minut. 4. Vrátím se za nějaké dvě hodiny. 5. Přibližně dva měsíce bude muset ležet v nemocnici. 6. Včera bylo něco přes 40 stupňů. 7. Porada trvala bez mála tři hodiny. 8. Ušli jsme asi kilometr. 9. Bylo tam na 200 lidí. 10. Seděli jsme tam asi hodinu. 11. V sále se shromáždilo něco přes sto diváků. 12. Napsal už přes (více než) tři stránky referátu. 13. Skoro rok žil v cizině. 14. Asi za dva měsíce budou prázdniny. 15. Ve městě žije (něco) mezi 30 až 40 tisíci obyvatel. 16. Dědečkovi táhne na sedmdesátku. 17. Strýcovi je něco přes čtyřicet (let). 18. Za dva až tři dny stačím tu práci udělat. 19. Stalo se to před pěti - šesti lety. 20. Na venkově budeme nějakých deset dní. 21. Přijdu asi v sedm hodin.</a:t>
            </a:r>
          </a:p>
        </p:txBody>
      </p:sp>
    </p:spTree>
    <p:extLst>
      <p:ext uri="{BB962C8B-B14F-4D97-AF65-F5344CB8AC3E}">
        <p14:creationId xmlns:p14="http://schemas.microsoft.com/office/powerpoint/2010/main" val="4225735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5BD1D96-FA8A-1E76-9970-2015E931D5F5}"/>
              </a:ext>
            </a:extLst>
          </p:cNvPr>
          <p:cNvSpPr txBox="1"/>
          <p:nvPr/>
        </p:nvSpPr>
        <p:spPr>
          <a:xfrm>
            <a:off x="982719" y="420608"/>
            <a:ext cx="8392510" cy="5940088"/>
          </a:xfrm>
          <a:prstGeom prst="rect">
            <a:avLst/>
          </a:prstGeom>
          <a:noFill/>
        </p:spPr>
        <p:txBody>
          <a:bodyPr wrap="square">
            <a:spAutoFit/>
          </a:bodyPr>
          <a:lstStyle/>
          <a:p>
            <a:r>
              <a:rPr lang="cs-CZ" sz="2000" b="1" dirty="0">
                <a:latin typeface="Arial" panose="020B0604020202020204" pitchFamily="34" charset="0"/>
                <a:cs typeface="Arial" panose="020B0604020202020204" pitchFamily="34" charset="0"/>
              </a:rPr>
              <a:t>Vyjádřete přibližnost (přeložte nebo upravte)</a:t>
            </a:r>
            <a:endParaRPr lang="ru-RU" sz="2000" b="1" dirty="0">
              <a:latin typeface="Arial" panose="020B0604020202020204" pitchFamily="34" charset="0"/>
              <a:cs typeface="Arial" panose="020B0604020202020204" pitchFamily="34" charset="0"/>
            </a:endParaRPr>
          </a:p>
          <a:p>
            <a:endParaRPr lang="cs-CZ" sz="2000" b="1"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Část A: Použijte inverzi (slovosled)</a:t>
            </a:r>
          </a:p>
          <a:p>
            <a:pPr marL="457200" indent="-457200">
              <a:buFont typeface="+mj-lt"/>
              <a:buAutoNum type="arabicPeriod"/>
            </a:pPr>
            <a:r>
              <a:rPr lang="cs-CZ" sz="2000" dirty="0">
                <a:latin typeface="Arial" panose="020B0604020202020204" pitchFamily="34" charset="0"/>
                <a:cs typeface="Arial" panose="020B0604020202020204" pitchFamily="34" charset="0"/>
              </a:rPr>
              <a:t>Cesta trvala asi dvě hodiny.</a:t>
            </a:r>
          </a:p>
          <a:p>
            <a:pPr marL="457200" indent="-457200">
              <a:buFont typeface="+mj-lt"/>
              <a:buAutoNum type="arabicPeriod"/>
            </a:pPr>
            <a:r>
              <a:rPr lang="cs-CZ" sz="2000" dirty="0">
                <a:latin typeface="Arial" panose="020B0604020202020204" pitchFamily="34" charset="0"/>
                <a:cs typeface="Arial" panose="020B0604020202020204" pitchFamily="34" charset="0"/>
              </a:rPr>
              <a:t>V sále bylo kolem padesáti lidí.</a:t>
            </a:r>
          </a:p>
          <a:p>
            <a:pPr marL="457200" indent="-457200">
              <a:buFont typeface="+mj-lt"/>
              <a:buAutoNum type="arabicPeriod"/>
            </a:pPr>
            <a:r>
              <a:rPr lang="cs-CZ" sz="2000" dirty="0">
                <a:latin typeface="Arial" panose="020B0604020202020204" pitchFamily="34" charset="0"/>
                <a:cs typeface="Arial" panose="020B0604020202020204" pitchFamily="34" charset="0"/>
              </a:rPr>
              <a:t>Ten dům stojí asi deset milionů.</a:t>
            </a:r>
          </a:p>
          <a:p>
            <a:pPr marL="457200" indent="-457200">
              <a:buFont typeface="+mj-lt"/>
              <a:buAutoNum type="arabicPeriod"/>
            </a:pPr>
            <a:r>
              <a:rPr lang="cs-CZ" sz="2000" dirty="0">
                <a:latin typeface="Arial" panose="020B0604020202020204" pitchFamily="34" charset="0"/>
                <a:cs typeface="Arial" panose="020B0604020202020204" pitchFamily="34" charset="0"/>
              </a:rPr>
              <a:t>Vrátím se asi za tři dny.</a:t>
            </a:r>
            <a:endParaRPr lang="ru-RU" sz="2000"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Část B</a:t>
            </a:r>
            <a:r>
              <a:rPr lang="cs-CZ" sz="2000" dirty="0">
                <a:latin typeface="Arial" panose="020B0604020202020204" pitchFamily="34" charset="0"/>
                <a:cs typeface="Arial" panose="020B0604020202020204" pitchFamily="34" charset="0"/>
              </a:rPr>
              <a:t>: </a:t>
            </a:r>
            <a:r>
              <a:rPr lang="cs-CZ" sz="2000" b="1" dirty="0">
                <a:latin typeface="Arial" panose="020B0604020202020204" pitchFamily="34" charset="0"/>
                <a:cs typeface="Arial" panose="020B0604020202020204" pitchFamily="34" charset="0"/>
              </a:rPr>
              <a:t>Vyberte správnou předložku nebo tvar</a:t>
            </a:r>
          </a:p>
          <a:p>
            <a:pPr marL="457200" indent="-457200">
              <a:buFont typeface="+mj-lt"/>
              <a:buAutoNum type="arabicPeriod"/>
            </a:pPr>
            <a:r>
              <a:rPr lang="bg-BG" sz="2000" dirty="0">
                <a:latin typeface="Arial" panose="020B0604020202020204" pitchFamily="34" charset="0"/>
                <a:cs typeface="Arial" panose="020B0604020202020204" pitchFamily="34" charset="0"/>
              </a:rPr>
              <a:t>Мы прождали его (с / около) час на морозе.</a:t>
            </a:r>
          </a:p>
          <a:p>
            <a:pPr marL="457200" indent="-457200">
              <a:buFont typeface="+mj-lt"/>
              <a:buAutoNum type="arabicPeriod"/>
            </a:pPr>
            <a:r>
              <a:rPr lang="bg-BG" sz="2000" dirty="0">
                <a:latin typeface="Arial" panose="020B0604020202020204" pitchFamily="34" charset="0"/>
                <a:cs typeface="Arial" panose="020B0604020202020204" pitchFamily="34" charset="0"/>
              </a:rPr>
              <a:t>В корзине было (килограмм / килограмма) три яблок.</a:t>
            </a:r>
          </a:p>
          <a:p>
            <a:pPr marL="457200" indent="-457200">
              <a:buFont typeface="+mj-lt"/>
              <a:buAutoNum type="arabicPeriod"/>
            </a:pPr>
            <a:r>
              <a:rPr lang="bg-BG" sz="2000" dirty="0">
                <a:latin typeface="Arial" panose="020B0604020202020204" pitchFamily="34" charset="0"/>
                <a:cs typeface="Arial" panose="020B0604020202020204" pitchFamily="34" charset="0"/>
              </a:rPr>
              <a:t>Это случилось (лет / годами) десять назад.</a:t>
            </a:r>
          </a:p>
          <a:p>
            <a:pPr marL="457200" indent="-457200">
              <a:buFont typeface="+mj-lt"/>
              <a:buAutoNum type="arabicPeriod"/>
            </a:pPr>
            <a:r>
              <a:rPr lang="bg-BG" sz="2000" dirty="0">
                <a:latin typeface="Arial" panose="020B0604020202020204" pitchFamily="34" charset="0"/>
                <a:cs typeface="Arial" panose="020B0604020202020204" pitchFamily="34" charset="0"/>
              </a:rPr>
              <a:t>(Примерно / Около) к пяти часам всё было готово.</a:t>
            </a:r>
          </a:p>
          <a:p>
            <a:endParaRPr lang="bg-BG" sz="2000"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Část C: Přeložte do ruštiny </a:t>
            </a:r>
            <a:endParaRPr lang="ru-RU" sz="2000" b="1" dirty="0">
              <a:latin typeface="Arial" panose="020B0604020202020204" pitchFamily="34" charset="0"/>
              <a:cs typeface="Arial" panose="020B0604020202020204" pitchFamily="34" charset="0"/>
            </a:endParaRPr>
          </a:p>
          <a:p>
            <a:pPr marL="457200" indent="-457200">
              <a:buFont typeface="+mj-lt"/>
              <a:buAutoNum type="arabicPeriod"/>
            </a:pPr>
            <a:r>
              <a:rPr lang="cs-CZ" sz="2000" dirty="0">
                <a:latin typeface="Arial" panose="020B0604020202020204" pitchFamily="34" charset="0"/>
                <a:cs typeface="Arial" panose="020B0604020202020204" pitchFamily="34" charset="0"/>
              </a:rPr>
              <a:t>Na tomto projektu pracovalo asi čtyřicet odborníků.</a:t>
            </a:r>
          </a:p>
          <a:p>
            <a:pPr marL="457200" indent="-457200">
              <a:buFont typeface="+mj-lt"/>
              <a:buAutoNum type="arabicPeriod"/>
            </a:pPr>
            <a:r>
              <a:rPr lang="cs-CZ" sz="2000" dirty="0">
                <a:latin typeface="Arial" panose="020B0604020202020204" pitchFamily="34" charset="0"/>
                <a:cs typeface="Arial" panose="020B0604020202020204" pitchFamily="34" charset="0"/>
              </a:rPr>
              <a:t>Do konce rekonstrukce zbývá asi pět měsíců.</a:t>
            </a:r>
          </a:p>
          <a:p>
            <a:pPr marL="457200" indent="-457200">
              <a:buFont typeface="+mj-lt"/>
              <a:buAutoNum type="arabicPeriod"/>
            </a:pPr>
            <a:r>
              <a:rPr lang="cs-CZ" sz="2000" dirty="0">
                <a:latin typeface="Arial" panose="020B0604020202020204" pitchFamily="34" charset="0"/>
                <a:cs typeface="Arial" panose="020B0604020202020204" pitchFamily="34" charset="0"/>
              </a:rPr>
              <a:t>On vydělává kolem dvou set tisíc měsíčně.</a:t>
            </a:r>
          </a:p>
          <a:p>
            <a:pPr marL="457200" indent="-457200">
              <a:buFont typeface="+mj-lt"/>
              <a:buAutoNum type="arabicPeriod"/>
            </a:pPr>
            <a:r>
              <a:rPr lang="cs-CZ" sz="2000" dirty="0">
                <a:latin typeface="Arial" panose="020B0604020202020204" pitchFamily="34" charset="0"/>
                <a:cs typeface="Arial" panose="020B0604020202020204" pitchFamily="34" charset="0"/>
              </a:rPr>
              <a:t>Tato zpráva vyvolala asi deset protichůdných reakcí.</a:t>
            </a:r>
          </a:p>
        </p:txBody>
      </p:sp>
    </p:spTree>
    <p:extLst>
      <p:ext uri="{BB962C8B-B14F-4D97-AF65-F5344CB8AC3E}">
        <p14:creationId xmlns:p14="http://schemas.microsoft.com/office/powerpoint/2010/main" val="249319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C97D649-2864-45AF-B9EC-EF3EB9BA2E09}"/>
              </a:ext>
            </a:extLst>
          </p:cNvPr>
          <p:cNvSpPr/>
          <p:nvPr/>
        </p:nvSpPr>
        <p:spPr>
          <a:xfrm>
            <a:off x="331076" y="322931"/>
            <a:ext cx="11414234" cy="5940088"/>
          </a:xfrm>
          <a:prstGeom prst="rect">
            <a:avLst/>
          </a:prstGeom>
        </p:spPr>
        <p:txBody>
          <a:bodyPr wrap="square">
            <a:spAutoFit/>
          </a:bodyPr>
          <a:lstStyle/>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Система личных местоимений, как в чешском, так и в русском языке включает в себя три лица (ед. и мн. число). И в РЯ и в ЧЯ наблюдается супплетивизм.</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Третье лицо в обоих языках выражает также родовые отличия в </a:t>
            </a:r>
            <a:r>
              <a:rPr lang="ru-RU" sz="2000" dirty="0" err="1">
                <a:latin typeface="Arial" panose="020B0604020202020204" pitchFamily="34" charset="0"/>
                <a:cs typeface="Arial" panose="020B0604020202020204" pitchFamily="34" charset="0"/>
              </a:rPr>
              <a:t>ед.ч</a:t>
            </a:r>
            <a:r>
              <a:rPr lang="ru-RU" sz="2000" dirty="0">
                <a:latin typeface="Arial" panose="020B0604020202020204" pitchFamily="34" charset="0"/>
                <a:cs typeface="Arial" panose="020B0604020202020204" pitchFamily="34" charset="0"/>
              </a:rPr>
              <a:t>., кроме того в ЧЯ родовые признаки несут и формы </a:t>
            </a:r>
            <a:r>
              <a:rPr lang="ru-RU" sz="2000" dirty="0" err="1">
                <a:latin typeface="Arial" panose="020B0604020202020204" pitchFamily="34" charset="0"/>
                <a:cs typeface="Arial" panose="020B0604020202020204" pitchFamily="34" charset="0"/>
              </a:rPr>
              <a:t>им.п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В РЯ расширенная и усеченная основы (мен-, </a:t>
            </a:r>
            <a:r>
              <a:rPr lang="ru-RU" sz="2000" u="sng" dirty="0" err="1">
                <a:latin typeface="Arial" panose="020B0604020202020204" pitchFamily="34" charset="0"/>
                <a:cs typeface="Arial" panose="020B0604020202020204" pitchFamily="34" charset="0"/>
              </a:rPr>
              <a:t>мн</a:t>
            </a:r>
            <a:r>
              <a:rPr lang="ru-RU" sz="2000" u="sng" dirty="0">
                <a:latin typeface="Arial" panose="020B0604020202020204" pitchFamily="34" charset="0"/>
                <a:cs typeface="Arial" panose="020B0604020202020204" pitchFamily="34" charset="0"/>
              </a:rPr>
              <a:t>-) характеризуют различные падежи</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В РЯ в </a:t>
            </a:r>
            <a:r>
              <a:rPr lang="ru-RU" sz="2000" b="1" dirty="0" err="1">
                <a:latin typeface="Arial" panose="020B0604020202020204" pitchFamily="34" charset="0"/>
                <a:cs typeface="Arial" panose="020B0604020202020204" pitchFamily="34" charset="0"/>
              </a:rPr>
              <a:t>тв.п</a:t>
            </a:r>
            <a:r>
              <a:rPr lang="ru-RU" sz="2000" b="1" dirty="0">
                <a:latin typeface="Arial" panose="020B0604020202020204" pitchFamily="34" charset="0"/>
                <a:cs typeface="Arial" panose="020B0604020202020204" pitchFamily="34" charset="0"/>
              </a:rPr>
              <a:t>. в </a:t>
            </a:r>
            <a:r>
              <a:rPr lang="ru-RU" sz="2000" b="1" dirty="0" err="1">
                <a:latin typeface="Arial" panose="020B0604020202020204" pitchFamily="34" charset="0"/>
                <a:cs typeface="Arial" panose="020B0604020202020204" pitchFamily="34" charset="0"/>
              </a:rPr>
              <a:t>ж.р</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ед.ч</a:t>
            </a:r>
            <a:r>
              <a:rPr lang="ru-RU" sz="2000" b="1" dirty="0">
                <a:latin typeface="Arial" panose="020B0604020202020204" pitchFamily="34" charset="0"/>
                <a:cs typeface="Arial" panose="020B0604020202020204" pitchFamily="34" charset="0"/>
              </a:rPr>
              <a:t>. без предлога чаще используется форма ЕЮ (ЕЙ - также правильно), с предлогом НЕЙ (НЕЮ) </a:t>
            </a:r>
            <a:r>
              <a:rPr lang="ru-RU" sz="2000" dirty="0">
                <a:latin typeface="Arial" panose="020B0604020202020204" pitchFamily="34" charset="0"/>
                <a:cs typeface="Arial" panose="020B0604020202020204" pitchFamily="34" charset="0"/>
              </a:rPr>
              <a:t>(мною, тобою - книжное). В </a:t>
            </a: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НЕЙ с предлогом – устаревшее или просторечное.</a:t>
            </a:r>
          </a:p>
          <a:p>
            <a:pPr marL="285750" indent="-28575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cs typeface="Arial" panose="020B0604020202020204" pitchFamily="34" charset="0"/>
              </a:rPr>
              <a:t>В РЯ </a:t>
            </a:r>
            <a:r>
              <a:rPr lang="ru-RU" sz="2000" b="1" dirty="0" err="1">
                <a:latin typeface="Arial" panose="020B0604020202020204" pitchFamily="34" charset="0"/>
                <a:cs typeface="Arial" panose="020B0604020202020204" pitchFamily="34" charset="0"/>
              </a:rPr>
              <a:t>вин.п</a:t>
            </a:r>
            <a:r>
              <a:rPr lang="ru-RU" sz="2000" b="1" dirty="0">
                <a:latin typeface="Arial" panose="020B0604020202020204" pitchFamily="34" charset="0"/>
                <a:cs typeface="Arial" panose="020B0604020202020204" pitchFamily="34" charset="0"/>
              </a:rPr>
              <a:t>. всегда = родительному (без влияния одушевленности, рода)!</a:t>
            </a:r>
          </a:p>
          <a:p>
            <a:pPr marL="285750" indent="-285750">
              <a:buFont typeface="Wingdings" panose="05000000000000000000" pitchFamily="2" charset="2"/>
              <a:buChar char="§"/>
            </a:pPr>
            <a:endParaRPr lang="ru-RU"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Оба языка объединяет изменение основы в 3 лице после первичного предлога. После первичных предлогов у местоимений 3 лица появляется Н (без него, к ней, о них)</a:t>
            </a:r>
            <a:r>
              <a:rPr lang="cs-CZ" sz="2000" dirty="0">
                <a:latin typeface="Arial" panose="020B0604020202020204" pitchFamily="34" charset="0"/>
                <a:cs typeface="Arial" panose="020B0604020202020204" pitchFamily="34" charset="0"/>
              </a:rPr>
              <a:t>.</a:t>
            </a:r>
          </a:p>
          <a:p>
            <a:r>
              <a:rPr lang="ru-RU" sz="2000" b="1" dirty="0">
                <a:latin typeface="Arial" panose="020B0604020202020204" pitchFamily="34" charset="0"/>
                <a:cs typeface="Arial" panose="020B0604020202020204" pitchFamily="34" charset="0"/>
              </a:rPr>
              <a:t>Но в РЯ не после вторичных (</a:t>
            </a:r>
            <a:r>
              <a:rPr lang="ru-RU" sz="2000" b="1" i="1" dirty="0">
                <a:latin typeface="Arial" panose="020B0604020202020204" pitchFamily="34" charset="0"/>
                <a:cs typeface="Arial" panose="020B0604020202020204" pitchFamily="34" charset="0"/>
              </a:rPr>
              <a:t>благодаря ему</a:t>
            </a:r>
            <a:r>
              <a:rPr lang="ru-RU" sz="2000" b="1" dirty="0">
                <a:latin typeface="Arial" panose="020B0604020202020204" pitchFamily="34" charset="0"/>
                <a:cs typeface="Arial" panose="020B0604020202020204" pitchFamily="34" charset="0"/>
              </a:rPr>
              <a:t>).</a:t>
            </a:r>
            <a:r>
              <a:rPr lang="cs-CZ"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х ЧЯ</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během něho</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díky němu</a:t>
            </a:r>
            <a:r>
              <a:rPr lang="cs-CZ" sz="2000" dirty="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Наиболее яркое отличие между ЧЯ и РЯ наблюдается в </a:t>
            </a:r>
            <a:r>
              <a:rPr lang="ru-RU" sz="2000" b="1" u="sng" dirty="0">
                <a:latin typeface="Arial" panose="020B0604020202020204" pitchFamily="34" charset="0"/>
                <a:cs typeface="Arial" panose="020B0604020202020204" pitchFamily="34" charset="0"/>
              </a:rPr>
              <a:t>отсутствии в РЯ энклитических местоименных форм</a:t>
            </a:r>
            <a:r>
              <a:rPr lang="ru-RU" sz="2000" dirty="0">
                <a:latin typeface="Arial" panose="020B0604020202020204" pitchFamily="34" charset="0"/>
                <a:cs typeface="Arial" panose="020B0604020202020204" pitchFamily="34" charset="0"/>
              </a:rPr>
              <a:t>. В чешском же языке представлены краткие + полные формы.</a:t>
            </a:r>
          </a:p>
        </p:txBody>
      </p:sp>
    </p:spTree>
    <p:extLst>
      <p:ext uri="{BB962C8B-B14F-4D97-AF65-F5344CB8AC3E}">
        <p14:creationId xmlns:p14="http://schemas.microsoft.com/office/powerpoint/2010/main" val="545470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4B62E6-C025-8256-A522-21766F05FBED}"/>
              </a:ext>
            </a:extLst>
          </p:cNvPr>
          <p:cNvSpPr txBox="1"/>
          <p:nvPr/>
        </p:nvSpPr>
        <p:spPr>
          <a:xfrm>
            <a:off x="413843" y="432667"/>
            <a:ext cx="11437885" cy="5670783"/>
          </a:xfrm>
          <a:prstGeom prst="rect">
            <a:avLst/>
          </a:prstGeom>
          <a:noFill/>
        </p:spPr>
        <p:txBody>
          <a:bodyPr wrap="square">
            <a:spAutoFit/>
          </a:bodyPr>
          <a:lstStyle/>
          <a:p>
            <a:pPr algn="l">
              <a:lnSpc>
                <a:spcPts val="1800"/>
              </a:lnSpc>
              <a:spcAft>
                <a:spcPts val="900"/>
              </a:spcAft>
            </a:pPr>
            <a:r>
              <a:rPr lang="ru-RU" sz="2000" b="1" dirty="0">
                <a:solidFill>
                  <a:srgbClr val="0A0A0A"/>
                </a:solidFill>
                <a:latin typeface="Arial" panose="020B0604020202020204" pitchFamily="34" charset="0"/>
                <a:cs typeface="Arial" panose="020B0604020202020204" pitchFamily="34" charset="0"/>
              </a:rPr>
              <a:t>Задание 1.</a:t>
            </a:r>
            <a:endParaRPr lang="ru-RU" sz="2000" b="1" i="0" dirty="0">
              <a:solidFill>
                <a:srgbClr val="0A0A0A"/>
              </a:solidFill>
              <a:effectLst/>
              <a:latin typeface="Arial" panose="020B0604020202020204" pitchFamily="34" charset="0"/>
              <a:cs typeface="Arial" panose="020B0604020202020204" pitchFamily="34" charset="0"/>
            </a:endParaRP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Друзья давно не видели (он) ________ и очень по (он) ________ скучали.</a:t>
            </a:r>
          </a:p>
          <a:p>
            <a:pPr>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Сейчас </a:t>
            </a:r>
            <a:r>
              <a:rPr lang="ru-RU" sz="2000" dirty="0">
                <a:solidFill>
                  <a:srgbClr val="0A0A0A"/>
                </a:solidFill>
                <a:latin typeface="Arial" panose="020B0604020202020204" pitchFamily="34" charset="0"/>
                <a:cs typeface="Arial" panose="020B0604020202020204" pitchFamily="34" charset="0"/>
              </a:rPr>
              <a:t>(я) ________ некогда говорить, </a:t>
            </a:r>
            <a:r>
              <a:rPr lang="ru-RU" sz="2000" b="0" i="0" dirty="0">
                <a:solidFill>
                  <a:srgbClr val="0A0A0A"/>
                </a:solidFill>
                <a:effectLst/>
                <a:latin typeface="Arial" panose="020B0604020202020204" pitchFamily="34" charset="0"/>
                <a:cs typeface="Arial" panose="020B0604020202020204" pitchFamily="34" charset="0"/>
              </a:rPr>
              <a:t>но я обязательно зайду к (ты) ________ завтра.</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Мы гордимся (вы) ________ и вашими успехами в изучении лингвистики.</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Преподаватель подошёл к (она) ________ и объяснил (она) ________  правило ещё раз.</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Между (мы) ________ не должно быть никаких секретов и недопонимания.</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Расскажи (они) ________ всю правду, они имеют право знать (она) ________.</a:t>
            </a:r>
          </a:p>
          <a:p>
            <a:pPr>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Подожди (я) ________ около входа, я задержусь</a:t>
            </a:r>
            <a:r>
              <a:rPr lang="ru-RU" sz="2000" dirty="0">
                <a:solidFill>
                  <a:srgbClr val="0A0A0A"/>
                </a:solidFill>
                <a:latin typeface="Arial" panose="020B0604020202020204" pitchFamily="34" charset="0"/>
                <a:cs typeface="Arial" panose="020B0604020202020204" pitchFamily="34" charset="0"/>
              </a:rPr>
              <a:t> у (она) ________</a:t>
            </a:r>
            <a:r>
              <a:rPr lang="ru-RU" sz="2000" b="0" i="0" dirty="0">
                <a:solidFill>
                  <a:srgbClr val="0A0A0A"/>
                </a:solidFill>
                <a:effectLst/>
                <a:latin typeface="Arial" panose="020B0604020202020204" pitchFamily="34" charset="0"/>
                <a:cs typeface="Arial" panose="020B0604020202020204" pitchFamily="34" charset="0"/>
              </a:rPr>
              <a:t> всего на пару минут.</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Она постоянно думает о (он) ________, хотя он (она) ________ давно забыл.</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Перед (мы) ________ стоит сложная задача, но мы с (она) ________ справимся.</a:t>
            </a:r>
          </a:p>
          <a:p>
            <a:pPr algn="l">
              <a:lnSpc>
                <a:spcPts val="1800"/>
              </a:lnSpc>
              <a:spcAft>
                <a:spcPts val="900"/>
              </a:spcAft>
              <a:buFont typeface="+mj-lt"/>
              <a:buAutoNum type="arabicPeriod"/>
            </a:pPr>
            <a:r>
              <a:rPr lang="ru-RU" sz="2000" b="0" i="0" dirty="0">
                <a:solidFill>
                  <a:srgbClr val="0A0A0A"/>
                </a:solidFill>
                <a:effectLst/>
                <a:latin typeface="Arial" panose="020B0604020202020204" pitchFamily="34" charset="0"/>
                <a:cs typeface="Arial" panose="020B0604020202020204" pitchFamily="34" charset="0"/>
              </a:rPr>
              <a:t> Благодаря (они) ________ , а не (вы) ________ проект был завершён в установленные сроки.</a:t>
            </a:r>
          </a:p>
          <a:p>
            <a:pPr>
              <a:buNone/>
            </a:pPr>
            <a:r>
              <a:rPr lang="ru-RU" sz="2000" b="1" dirty="0">
                <a:latin typeface="Arial" panose="020B0604020202020204" pitchFamily="34" charset="0"/>
                <a:cs typeface="Arial" panose="020B0604020202020204" pitchFamily="34" charset="0"/>
              </a:rPr>
              <a:t>Задание 2. Замените выделенные слова местоимениями.</a:t>
            </a: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Я не видел </a:t>
            </a:r>
            <a:r>
              <a:rPr lang="ru-RU" sz="2000" b="1" dirty="0">
                <a:latin typeface="Arial" panose="020B0604020202020204" pitchFamily="34" charset="0"/>
                <a:cs typeface="Arial" panose="020B0604020202020204" pitchFamily="34" charset="0"/>
              </a:rPr>
              <a:t>этого профессора</a:t>
            </a:r>
            <a:r>
              <a:rPr lang="ru-RU" sz="2000" dirty="0">
                <a:latin typeface="Arial" panose="020B0604020202020204" pitchFamily="34" charset="0"/>
                <a:cs typeface="Arial" panose="020B0604020202020204" pitchFamily="34" charset="0"/>
              </a:rPr>
              <a:t>, но много слышал об </a:t>
            </a:r>
            <a:r>
              <a:rPr lang="ru-RU" sz="2000" b="1" dirty="0">
                <a:latin typeface="Arial" panose="020B0604020202020204" pitchFamily="34" charset="0"/>
                <a:cs typeface="Arial" panose="020B0604020202020204" pitchFamily="34" charset="0"/>
              </a:rPr>
              <a:t>этом профессоре</a:t>
            </a:r>
            <a:r>
              <a:rPr lang="ru-RU" sz="2000" dirty="0">
                <a:latin typeface="Arial" panose="020B0604020202020204" pitchFamily="34" charset="0"/>
                <a:cs typeface="Arial" panose="020B0604020202020204" pitchFamily="34" charset="0"/>
              </a:rPr>
              <a:t>. Мы пригласили </a:t>
            </a:r>
            <a:r>
              <a:rPr lang="ru-RU" sz="2000" b="1" dirty="0">
                <a:latin typeface="Arial" panose="020B0604020202020204" pitchFamily="34" charset="0"/>
                <a:cs typeface="Arial" panose="020B0604020202020204" pitchFamily="34" charset="0"/>
              </a:rPr>
              <a:t>наших коллег</a:t>
            </a:r>
            <a:r>
              <a:rPr lang="ru-RU" sz="2000" dirty="0">
                <a:latin typeface="Arial" panose="020B0604020202020204" pitchFamily="34" charset="0"/>
                <a:cs typeface="Arial" panose="020B0604020202020204" pitchFamily="34" charset="0"/>
              </a:rPr>
              <a:t>, без </a:t>
            </a:r>
            <a:r>
              <a:rPr lang="ru-RU" sz="2000" b="1" dirty="0">
                <a:latin typeface="Arial" panose="020B0604020202020204" pitchFamily="34" charset="0"/>
                <a:cs typeface="Arial" panose="020B0604020202020204" pitchFamily="34" charset="0"/>
              </a:rPr>
              <a:t>наших коллег</a:t>
            </a:r>
            <a:r>
              <a:rPr lang="ru-RU" sz="2000" dirty="0">
                <a:latin typeface="Arial" panose="020B0604020202020204" pitchFamily="34" charset="0"/>
                <a:cs typeface="Arial" panose="020B0604020202020204" pitchFamily="34" charset="0"/>
              </a:rPr>
              <a:t> встреча не состоится. Я доверяю </a:t>
            </a:r>
            <a:r>
              <a:rPr lang="ru-RU" sz="2000" b="1" dirty="0">
                <a:latin typeface="Arial" panose="020B0604020202020204" pitchFamily="34" charset="0"/>
                <a:cs typeface="Arial" panose="020B0604020202020204" pitchFamily="34" charset="0"/>
              </a:rPr>
              <a:t>Анне</a:t>
            </a:r>
            <a:r>
              <a:rPr lang="ru-RU" sz="2000" dirty="0">
                <a:latin typeface="Arial" panose="020B0604020202020204" pitchFamily="34" charset="0"/>
                <a:cs typeface="Arial" panose="020B0604020202020204" pitchFamily="34" charset="0"/>
              </a:rPr>
              <a:t>, но не всегда согласен с </a:t>
            </a:r>
            <a:r>
              <a:rPr lang="ru-RU" sz="2000" b="1" dirty="0">
                <a:latin typeface="Arial" panose="020B0604020202020204" pitchFamily="34" charset="0"/>
                <a:cs typeface="Arial" panose="020B0604020202020204" pitchFamily="34" charset="0"/>
              </a:rPr>
              <a:t>Анной</a:t>
            </a:r>
            <a:r>
              <a:rPr lang="ru-RU" sz="2000" dirty="0">
                <a:latin typeface="Arial" panose="020B0604020202020204" pitchFamily="34" charset="0"/>
                <a:cs typeface="Arial" panose="020B0604020202020204" pitchFamily="34" charset="0"/>
              </a:rPr>
              <a:t>. Он избегает </a:t>
            </a:r>
            <a:r>
              <a:rPr lang="ru-RU" sz="2000" b="1" dirty="0">
                <a:latin typeface="Arial" panose="020B0604020202020204" pitchFamily="34" charset="0"/>
                <a:cs typeface="Arial" panose="020B0604020202020204" pitchFamily="34" charset="0"/>
              </a:rPr>
              <a:t>этих людей</a:t>
            </a:r>
            <a:r>
              <a:rPr lang="ru-RU" sz="2000" dirty="0">
                <a:latin typeface="Arial" panose="020B0604020202020204" pitchFamily="34" charset="0"/>
                <a:cs typeface="Arial" panose="020B0604020202020204" pitchFamily="34" charset="0"/>
              </a:rPr>
              <a:t> и старается не говорить об </a:t>
            </a:r>
            <a:r>
              <a:rPr lang="ru-RU" sz="2000" b="1" dirty="0">
                <a:latin typeface="Arial" panose="020B0604020202020204" pitchFamily="34" charset="0"/>
                <a:cs typeface="Arial" panose="020B0604020202020204" pitchFamily="34" charset="0"/>
              </a:rPr>
              <a:t>этих людях</a:t>
            </a:r>
            <a:r>
              <a:rPr lang="ru-RU" sz="2000" dirty="0">
                <a:latin typeface="Arial" panose="020B0604020202020204" pitchFamily="34" charset="0"/>
                <a:cs typeface="Arial" panose="020B0604020202020204" pitchFamily="34" charset="0"/>
              </a:rPr>
              <a:t>. Я уважаю </a:t>
            </a:r>
            <a:r>
              <a:rPr lang="ru-RU" sz="2000" b="1" dirty="0">
                <a:latin typeface="Arial" panose="020B0604020202020204" pitchFamily="34" charset="0"/>
                <a:cs typeface="Arial" panose="020B0604020202020204" pitchFamily="34" charset="0"/>
              </a:rPr>
              <a:t>твое решение</a:t>
            </a:r>
            <a:r>
              <a:rPr lang="ru-RU" sz="2000" dirty="0">
                <a:latin typeface="Arial" panose="020B0604020202020204" pitchFamily="34" charset="0"/>
                <a:cs typeface="Arial" panose="020B0604020202020204" pitchFamily="34" charset="0"/>
              </a:rPr>
              <a:t>, но не совсем доволен </a:t>
            </a:r>
            <a:r>
              <a:rPr lang="ru-RU" sz="2000" b="1" dirty="0">
                <a:latin typeface="Arial" panose="020B0604020202020204" pitchFamily="34" charset="0"/>
                <a:cs typeface="Arial" panose="020B0604020202020204" pitchFamily="34" charset="0"/>
              </a:rPr>
              <a:t>этим решением</a:t>
            </a:r>
            <a:r>
              <a:rPr lang="ru-RU" sz="2000" dirty="0">
                <a:latin typeface="Arial" panose="020B0604020202020204" pitchFamily="34" charset="0"/>
                <a:cs typeface="Arial" panose="020B0604020202020204" pitchFamily="34" charset="0"/>
              </a:rPr>
              <a:t>.</a:t>
            </a:r>
            <a:endParaRPr lang="ru-RU" sz="2000" b="0" i="0" dirty="0">
              <a:solidFill>
                <a:srgbClr val="0A0A0A"/>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04814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841"/>
      </a:dk2>
      <a:lt2>
        <a:srgbClr val="E8E6E2"/>
      </a:lt2>
      <a:accent1>
        <a:srgbClr val="889CD5"/>
      </a:accent1>
      <a:accent2>
        <a:srgbClr val="6BACCB"/>
      </a:accent2>
      <a:accent3>
        <a:srgbClr val="6FAEA8"/>
      </a:accent3>
      <a:accent4>
        <a:srgbClr val="60B288"/>
      </a:accent4>
      <a:accent5>
        <a:srgbClr val="68B36D"/>
      </a:accent5>
      <a:accent6>
        <a:srgbClr val="7CB25F"/>
      </a:accent6>
      <a:hlink>
        <a:srgbClr val="908157"/>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6775</TotalTime>
  <Words>12777</Words>
  <Application>Microsoft Office PowerPoint</Application>
  <PresentationFormat>Širokoúhlá obrazovka</PresentationFormat>
  <Paragraphs>1138</Paragraphs>
  <Slides>76</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76</vt:i4>
      </vt:variant>
    </vt:vector>
  </HeadingPairs>
  <TitlesOfParts>
    <vt:vector size="83" baseType="lpstr">
      <vt:lpstr>Arial</vt:lpstr>
      <vt:lpstr>Courier New</vt:lpstr>
      <vt:lpstr>Garamond</vt:lpstr>
      <vt:lpstr>Symbol</vt:lpstr>
      <vt:lpstr>Times New Roman</vt:lpstr>
      <vt:lpstr>Wingdings</vt:lpstr>
      <vt:lpstr>SavonVTI</vt:lpstr>
      <vt:lpstr>Jazyková cvičení IV</vt:lpstr>
      <vt:lpstr>МЕСТОИМЕНИЕ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ИМЯ ЧИСЛИТЕЛЬНОЕ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Jazyková cvičení V</dc:title>
  <dc:creator>Veronika</dc:creator>
  <cp:lastModifiedBy>Veronika SN</cp:lastModifiedBy>
  <cp:revision>100</cp:revision>
  <cp:lastPrinted>2019-09-24T09:58:34Z</cp:lastPrinted>
  <dcterms:created xsi:type="dcterms:W3CDTF">2019-09-13T13:07:40Z</dcterms:created>
  <dcterms:modified xsi:type="dcterms:W3CDTF">2026-02-16T16:36:28Z</dcterms:modified>
</cp:coreProperties>
</file>