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367" r:id="rId3"/>
    <p:sldId id="543" r:id="rId4"/>
    <p:sldId id="544" r:id="rId5"/>
    <p:sldId id="545" r:id="rId6"/>
    <p:sldId id="560" r:id="rId7"/>
    <p:sldId id="54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AF251-F8AA-4A99-804C-EA63DBD17BB9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99D19-2A82-48B8-B6DB-56BB1859E2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80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d72fba0f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d72fba0f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60DFD1-89B3-4599-84DD-2C8B4BF58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AB715ED-EBEB-4E2D-80AB-5B1A5218B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5A8ABA-B038-493A-A2E9-E841D2D71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C7A10D-4A21-40C6-ABC3-6851DCDE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B561B1-54FF-48B8-B06E-B1C6A436B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66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70F1D-DC56-4A55-A373-2E1411C59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23C55E8-87D0-40B7-8379-B172D54DE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036EB1-7AC8-4B6B-AFD5-83BF4D7C6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D9C57B-4E24-4492-B4A7-0EE84DCF7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C7B58B-BCA8-4AC2-908C-6BEE102B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58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93D77A3-B0E7-4FC9-853E-A80587291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57CD21-39BF-471F-B7D9-B0F2983FE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61B8F7-BB02-40F9-B789-C20D4BA8A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BA9E8-FDA8-4D59-B26D-115585308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41480F-C075-4FD4-81BE-1969DB9A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0315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cs" smtClean="0"/>
              <a:pPr/>
              <a:t>‹#›</a:t>
            </a:fld>
            <a:endParaRPr lang="cs"/>
          </a:p>
        </p:txBody>
      </p:sp>
    </p:spTree>
    <p:extLst>
      <p:ext uri="{BB962C8B-B14F-4D97-AF65-F5344CB8AC3E}">
        <p14:creationId xmlns:p14="http://schemas.microsoft.com/office/powerpoint/2010/main" val="244641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CB93AB-A1F6-4660-910E-2271A8861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0330DF-171C-4286-BE06-F8EA8590E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313D92-5CE5-4EFE-BCEC-81C00727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3A71E5-A6F0-47B5-9B5F-365567D1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E82959-2F04-4FB7-8613-25A6C99E6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11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0A6DF4-9E3F-47E3-AB88-0F60A24E8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DBCA2D-0482-458D-93BA-E76784D9F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BEB53D-2B40-4106-BDBF-7C769D8FC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234E28-3EA8-4562-8467-094B2CBE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DB6CB3F-5813-4419-A733-3F458CD23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94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768946-16D0-476E-BB32-3B262EF1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799EB5-D46E-483A-A5A4-F0A4CEE734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BB8BE7-581D-4C52-8733-EE7F92A89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70D73AB-8E64-40DF-966D-C63D300B5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89E5D56-BAD8-47C7-BE36-34809AC0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23F0F9-326C-4792-A18D-B67101DF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96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4BCFB2-C984-486F-90CE-6728E0097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E7ACD12-CDFA-481C-8BC9-28B1E2510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C4B021F-C8CE-477A-9EF0-9374D08BE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CF28043-7DDE-48C5-8103-99438B5F8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9C96412-A261-4BF6-B95A-444A5E92FF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A66E84A-51A6-4E5E-BAD3-9582A57F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CE8EAA-1DCA-4C37-9B1E-3F2DE380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A572B0E-7286-45ED-8761-859C3057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26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0B78B6-D117-4E52-BBE7-FB02F6817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256E1AD-8727-4950-91EA-6580AD391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A0C9619-CE2E-4B7E-971C-D15054F99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F70A1E-4553-496A-8100-4CB34B08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9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8CB0ACA-8DCA-461E-83DF-33C2C9C8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4A2085B-1792-4C78-BCA4-0B12B19C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DC56F6-23FB-4F65-996D-4E4885F4C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0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4DD6CC-CAAE-4A86-89A6-1382EDD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DAEF28-2C02-4010-A56B-6C22D5DB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B5D5F2C-58C0-4FFA-A9D7-F002A5D5E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68BC0D-D74B-4C11-BCA3-0A4E34476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9CE42E-8209-4D64-8330-6862A8DBE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88BC53-9CD9-4ED8-9DB0-4C680C6D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27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ED5195-7566-4F71-B467-BD464138C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073B348-3213-4BA4-9088-24C0FA6B36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18E8E91-8278-4879-9FCA-BA2194D1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7E79A0F-87CE-4127-BAC6-805BA877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7627FB-1656-486E-8B67-FB0B116EC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777BDA4-5D7E-41D9-ADC8-99752A24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82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BE55B8A-28C9-46A0-AB82-34B1B96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CEB337A-544B-4196-82A4-5E0047864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D2EF8D-CA1F-41B7-B034-1FD33D7F9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A59F7-12B9-4D63-888E-9897C8B2B68E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8F6857-0C9A-41EC-B354-24CF945AC1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10408C-88A0-4004-A1E5-A2ED951FD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5AC6D-EC44-48BE-8E2A-DAC5B705D9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45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0BCDCE7-03A4-438B-9B4A-0F5E37C4C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2677" y="456020"/>
            <a:ext cx="6737282" cy="6032228"/>
          </a:xfrm>
          <a:custGeom>
            <a:avLst/>
            <a:gdLst>
              <a:gd name="connsiteX0" fmla="*/ 3069307 w 6737282"/>
              <a:gd name="connsiteY0" fmla="*/ 4550727 h 6032228"/>
              <a:gd name="connsiteX1" fmla="*/ 3741218 w 6737282"/>
              <a:gd name="connsiteY1" fmla="*/ 4550727 h 6032228"/>
              <a:gd name="connsiteX2" fmla="*/ 3772850 w 6737282"/>
              <a:gd name="connsiteY2" fmla="*/ 4554928 h 6032228"/>
              <a:gd name="connsiteX3" fmla="*/ 3794605 w 6737282"/>
              <a:gd name="connsiteY3" fmla="*/ 4564050 h 6032228"/>
              <a:gd name="connsiteX4" fmla="*/ 3781310 w 6737282"/>
              <a:gd name="connsiteY4" fmla="*/ 4587045 h 6032228"/>
              <a:gd name="connsiteX5" fmla="*/ 3310252 w 6737282"/>
              <a:gd name="connsiteY5" fmla="*/ 5401750 h 6032228"/>
              <a:gd name="connsiteX6" fmla="*/ 3029607 w 6737282"/>
              <a:gd name="connsiteY6" fmla="*/ 5564857 h 6032228"/>
              <a:gd name="connsiteX7" fmla="*/ 2804017 w 6737282"/>
              <a:gd name="connsiteY7" fmla="*/ 5564857 h 6032228"/>
              <a:gd name="connsiteX8" fmla="*/ 2777701 w 6737282"/>
              <a:gd name="connsiteY8" fmla="*/ 5564857 h 6032228"/>
              <a:gd name="connsiteX9" fmla="*/ 2752589 w 6737282"/>
              <a:gd name="connsiteY9" fmla="*/ 5521614 h 6032228"/>
              <a:gd name="connsiteX10" fmla="*/ 2629590 w 6737282"/>
              <a:gd name="connsiteY10" fmla="*/ 5309799 h 6032228"/>
              <a:gd name="connsiteX11" fmla="*/ 2629590 w 6737282"/>
              <a:gd name="connsiteY11" fmla="*/ 5191240 h 6032228"/>
              <a:gd name="connsiteX12" fmla="*/ 2966272 w 6737282"/>
              <a:gd name="connsiteY12" fmla="*/ 4611452 h 6032228"/>
              <a:gd name="connsiteX13" fmla="*/ 3069307 w 6737282"/>
              <a:gd name="connsiteY13" fmla="*/ 4550727 h 6032228"/>
              <a:gd name="connsiteX14" fmla="*/ 1224899 w 6737282"/>
              <a:gd name="connsiteY14" fmla="*/ 1805663 h 6032228"/>
              <a:gd name="connsiteX15" fmla="*/ 3029607 w 6737282"/>
              <a:gd name="connsiteY15" fmla="*/ 1805663 h 6032228"/>
              <a:gd name="connsiteX16" fmla="*/ 3310252 w 6737282"/>
              <a:gd name="connsiteY16" fmla="*/ 1968768 h 6032228"/>
              <a:gd name="connsiteX17" fmla="*/ 4210657 w 6737282"/>
              <a:gd name="connsiteY17" fmla="*/ 3526038 h 6032228"/>
              <a:gd name="connsiteX18" fmla="*/ 4210657 w 6737282"/>
              <a:gd name="connsiteY18" fmla="*/ 3844482 h 6032228"/>
              <a:gd name="connsiteX19" fmla="*/ 3876331 w 6737282"/>
              <a:gd name="connsiteY19" fmla="*/ 4422707 h 6032228"/>
              <a:gd name="connsiteX20" fmla="*/ 3848154 w 6737282"/>
              <a:gd name="connsiteY20" fmla="*/ 4471437 h 6032228"/>
              <a:gd name="connsiteX21" fmla="*/ 3849146 w 6737282"/>
              <a:gd name="connsiteY21" fmla="*/ 4471853 h 6032228"/>
              <a:gd name="connsiteX22" fmla="*/ 3898870 w 6737282"/>
              <a:gd name="connsiteY22" fmla="*/ 4522003 h 6032228"/>
              <a:gd name="connsiteX23" fmla="*/ 4277006 w 6737282"/>
              <a:gd name="connsiteY23" fmla="*/ 5175999 h 6032228"/>
              <a:gd name="connsiteX24" fmla="*/ 4277006 w 6737282"/>
              <a:gd name="connsiteY24" fmla="*/ 5309735 h 6032228"/>
              <a:gd name="connsiteX25" fmla="*/ 3898870 w 6737282"/>
              <a:gd name="connsiteY25" fmla="*/ 5963729 h 6032228"/>
              <a:gd name="connsiteX26" fmla="*/ 3781007 w 6737282"/>
              <a:gd name="connsiteY26" fmla="*/ 6032228 h 6032228"/>
              <a:gd name="connsiteX27" fmla="*/ 3023096 w 6737282"/>
              <a:gd name="connsiteY27" fmla="*/ 6032228 h 6032228"/>
              <a:gd name="connsiteX28" fmla="*/ 2906872 w 6737282"/>
              <a:gd name="connsiteY28" fmla="*/ 5963729 h 6032228"/>
              <a:gd name="connsiteX29" fmla="*/ 2703170 w 6737282"/>
              <a:gd name="connsiteY29" fmla="*/ 5612942 h 6032228"/>
              <a:gd name="connsiteX30" fmla="*/ 2680159 w 6737282"/>
              <a:gd name="connsiteY30" fmla="*/ 5573313 h 6032228"/>
              <a:gd name="connsiteX31" fmla="*/ 2698265 w 6737282"/>
              <a:gd name="connsiteY31" fmla="*/ 5573313 h 6032228"/>
              <a:gd name="connsiteX32" fmla="*/ 2783846 w 6737282"/>
              <a:gd name="connsiteY32" fmla="*/ 5573313 h 6032228"/>
              <a:gd name="connsiteX33" fmla="*/ 2821023 w 6737282"/>
              <a:gd name="connsiteY33" fmla="*/ 5637336 h 6032228"/>
              <a:gd name="connsiteX34" fmla="*/ 2963060 w 6737282"/>
              <a:gd name="connsiteY34" fmla="*/ 5881934 h 6032228"/>
              <a:gd name="connsiteX35" fmla="*/ 3066097 w 6737282"/>
              <a:gd name="connsiteY35" fmla="*/ 5942660 h 6032228"/>
              <a:gd name="connsiteX36" fmla="*/ 3738008 w 6737282"/>
              <a:gd name="connsiteY36" fmla="*/ 5942660 h 6032228"/>
              <a:gd name="connsiteX37" fmla="*/ 3842494 w 6737282"/>
              <a:gd name="connsiteY37" fmla="*/ 5881934 h 6032228"/>
              <a:gd name="connsiteX38" fmla="*/ 4177724 w 6737282"/>
              <a:gd name="connsiteY38" fmla="*/ 5302148 h 6032228"/>
              <a:gd name="connsiteX39" fmla="*/ 4177724 w 6737282"/>
              <a:gd name="connsiteY39" fmla="*/ 5183586 h 6032228"/>
              <a:gd name="connsiteX40" fmla="*/ 3842494 w 6737282"/>
              <a:gd name="connsiteY40" fmla="*/ 4603800 h 6032228"/>
              <a:gd name="connsiteX41" fmla="*/ 3798414 w 6737282"/>
              <a:gd name="connsiteY41" fmla="*/ 4559340 h 6032228"/>
              <a:gd name="connsiteX42" fmla="*/ 3793313 w 6737282"/>
              <a:gd name="connsiteY42" fmla="*/ 4557203 h 6032228"/>
              <a:gd name="connsiteX43" fmla="*/ 3820657 w 6737282"/>
              <a:gd name="connsiteY43" fmla="*/ 4509913 h 6032228"/>
              <a:gd name="connsiteX44" fmla="*/ 3840991 w 6737282"/>
              <a:gd name="connsiteY44" fmla="*/ 4474742 h 6032228"/>
              <a:gd name="connsiteX45" fmla="*/ 3819900 w 6737282"/>
              <a:gd name="connsiteY45" fmla="*/ 4465898 h 6032228"/>
              <a:gd name="connsiteX46" fmla="*/ 3784219 w 6737282"/>
              <a:gd name="connsiteY46" fmla="*/ 4461158 h 6032228"/>
              <a:gd name="connsiteX47" fmla="*/ 3026307 w 6737282"/>
              <a:gd name="connsiteY47" fmla="*/ 4461158 h 6032228"/>
              <a:gd name="connsiteX48" fmla="*/ 2910084 w 6737282"/>
              <a:gd name="connsiteY48" fmla="*/ 4529655 h 6032228"/>
              <a:gd name="connsiteX49" fmla="*/ 2530310 w 6737282"/>
              <a:gd name="connsiteY49" fmla="*/ 5183651 h 6032228"/>
              <a:gd name="connsiteX50" fmla="*/ 2530310 w 6737282"/>
              <a:gd name="connsiteY50" fmla="*/ 5317387 h 6032228"/>
              <a:gd name="connsiteX51" fmla="*/ 2655664 w 6737282"/>
              <a:gd name="connsiteY51" fmla="*/ 5533256 h 6032228"/>
              <a:gd name="connsiteX52" fmla="*/ 2674015 w 6737282"/>
              <a:gd name="connsiteY52" fmla="*/ 5564857 h 6032228"/>
              <a:gd name="connsiteX53" fmla="*/ 2589005 w 6737282"/>
              <a:gd name="connsiteY53" fmla="*/ 5564857 h 6032228"/>
              <a:gd name="connsiteX54" fmla="*/ 1224899 w 6737282"/>
              <a:gd name="connsiteY54" fmla="*/ 5564857 h 6032228"/>
              <a:gd name="connsiteX55" fmla="*/ 948151 w 6737282"/>
              <a:gd name="connsiteY55" fmla="*/ 5401750 h 6032228"/>
              <a:gd name="connsiteX56" fmla="*/ 43851 w 6737282"/>
              <a:gd name="connsiteY56" fmla="*/ 3844482 h 6032228"/>
              <a:gd name="connsiteX57" fmla="*/ 43851 w 6737282"/>
              <a:gd name="connsiteY57" fmla="*/ 3526038 h 6032228"/>
              <a:gd name="connsiteX58" fmla="*/ 948151 w 6737282"/>
              <a:gd name="connsiteY58" fmla="*/ 1968768 h 6032228"/>
              <a:gd name="connsiteX59" fmla="*/ 1224899 w 6737282"/>
              <a:gd name="connsiteY59" fmla="*/ 1805663 h 6032228"/>
              <a:gd name="connsiteX60" fmla="*/ 4371720 w 6737282"/>
              <a:gd name="connsiteY60" fmla="*/ 257854 h 6032228"/>
              <a:gd name="connsiteX61" fmla="*/ 5796146 w 6737282"/>
              <a:gd name="connsiteY61" fmla="*/ 257854 h 6032228"/>
              <a:gd name="connsiteX62" fmla="*/ 5999634 w 6737282"/>
              <a:gd name="connsiteY62" fmla="*/ 374270 h 6032228"/>
              <a:gd name="connsiteX63" fmla="*/ 6711846 w 6737282"/>
              <a:gd name="connsiteY63" fmla="*/ 1628971 h 6032228"/>
              <a:gd name="connsiteX64" fmla="*/ 6711846 w 6737282"/>
              <a:gd name="connsiteY64" fmla="*/ 1870427 h 6032228"/>
              <a:gd name="connsiteX65" fmla="*/ 5999634 w 6737282"/>
              <a:gd name="connsiteY65" fmla="*/ 3125126 h 6032228"/>
              <a:gd name="connsiteX66" fmla="*/ 5796146 w 6737282"/>
              <a:gd name="connsiteY66" fmla="*/ 3241542 h 6032228"/>
              <a:gd name="connsiteX67" fmla="*/ 4371720 w 6737282"/>
              <a:gd name="connsiteY67" fmla="*/ 3241542 h 6032228"/>
              <a:gd name="connsiteX68" fmla="*/ 4168233 w 6737282"/>
              <a:gd name="connsiteY68" fmla="*/ 3125126 h 6032228"/>
              <a:gd name="connsiteX69" fmla="*/ 3456020 w 6737282"/>
              <a:gd name="connsiteY69" fmla="*/ 1870427 h 6032228"/>
              <a:gd name="connsiteX70" fmla="*/ 3456020 w 6737282"/>
              <a:gd name="connsiteY70" fmla="*/ 1628971 h 6032228"/>
              <a:gd name="connsiteX71" fmla="*/ 4168233 w 6737282"/>
              <a:gd name="connsiteY71" fmla="*/ 374270 h 6032228"/>
              <a:gd name="connsiteX72" fmla="*/ 4371720 w 6737282"/>
              <a:gd name="connsiteY72" fmla="*/ 257854 h 6032228"/>
              <a:gd name="connsiteX73" fmla="*/ 2350132 w 6737282"/>
              <a:gd name="connsiteY73" fmla="*/ 0 h 6032228"/>
              <a:gd name="connsiteX74" fmla="*/ 3150522 w 6737282"/>
              <a:gd name="connsiteY74" fmla="*/ 0 h 6032228"/>
              <a:gd name="connsiteX75" fmla="*/ 3264863 w 6737282"/>
              <a:gd name="connsiteY75" fmla="*/ 65415 h 6032228"/>
              <a:gd name="connsiteX76" fmla="*/ 3665057 w 6737282"/>
              <a:gd name="connsiteY76" fmla="*/ 770436 h 6032228"/>
              <a:gd name="connsiteX77" fmla="*/ 3665057 w 6737282"/>
              <a:gd name="connsiteY77" fmla="*/ 906111 h 6032228"/>
              <a:gd name="connsiteX78" fmla="*/ 3264863 w 6737282"/>
              <a:gd name="connsiteY78" fmla="*/ 1611131 h 6032228"/>
              <a:gd name="connsiteX79" fmla="*/ 3150522 w 6737282"/>
              <a:gd name="connsiteY79" fmla="*/ 1676547 h 6032228"/>
              <a:gd name="connsiteX80" fmla="*/ 2350132 w 6737282"/>
              <a:gd name="connsiteY80" fmla="*/ 1676547 h 6032228"/>
              <a:gd name="connsiteX81" fmla="*/ 2235791 w 6737282"/>
              <a:gd name="connsiteY81" fmla="*/ 1611131 h 6032228"/>
              <a:gd name="connsiteX82" fmla="*/ 1835596 w 6737282"/>
              <a:gd name="connsiteY82" fmla="*/ 906111 h 6032228"/>
              <a:gd name="connsiteX83" fmla="*/ 1835596 w 6737282"/>
              <a:gd name="connsiteY83" fmla="*/ 770436 h 6032228"/>
              <a:gd name="connsiteX84" fmla="*/ 2235791 w 6737282"/>
              <a:gd name="connsiteY84" fmla="*/ 65415 h 6032228"/>
              <a:gd name="connsiteX85" fmla="*/ 2350132 w 6737282"/>
              <a:gd name="connsiteY85" fmla="*/ 0 h 603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6737282" h="6032228">
                <a:moveTo>
                  <a:pt x="3069307" y="4550727"/>
                </a:moveTo>
                <a:cubicBezTo>
                  <a:pt x="3069307" y="4550727"/>
                  <a:pt x="3069307" y="4550727"/>
                  <a:pt x="3741218" y="4550727"/>
                </a:cubicBezTo>
                <a:cubicBezTo>
                  <a:pt x="3752102" y="4550727"/>
                  <a:pt x="3762715" y="4552172"/>
                  <a:pt x="3772850" y="4554928"/>
                </a:cubicBezTo>
                <a:lnTo>
                  <a:pt x="3794605" y="4564050"/>
                </a:lnTo>
                <a:lnTo>
                  <a:pt x="3781310" y="4587045"/>
                </a:lnTo>
                <a:cubicBezTo>
                  <a:pt x="3661093" y="4794962"/>
                  <a:pt x="3507216" y="5061097"/>
                  <a:pt x="3310252" y="5401750"/>
                </a:cubicBezTo>
                <a:cubicBezTo>
                  <a:pt x="3251786" y="5502720"/>
                  <a:pt x="3146542" y="5564857"/>
                  <a:pt x="3029607" y="5564857"/>
                </a:cubicBezTo>
                <a:cubicBezTo>
                  <a:pt x="3029607" y="5564857"/>
                  <a:pt x="3029607" y="5564857"/>
                  <a:pt x="2804017" y="5564857"/>
                </a:cubicBezTo>
                <a:lnTo>
                  <a:pt x="2777701" y="5564857"/>
                </a:lnTo>
                <a:lnTo>
                  <a:pt x="2752589" y="5521614"/>
                </a:lnTo>
                <a:cubicBezTo>
                  <a:pt x="2717623" y="5461398"/>
                  <a:pt x="2676936" y="5391332"/>
                  <a:pt x="2629590" y="5309799"/>
                </a:cubicBezTo>
                <a:cubicBezTo>
                  <a:pt x="2607824" y="5273652"/>
                  <a:pt x="2607824" y="5227386"/>
                  <a:pt x="2629590" y="5191240"/>
                </a:cubicBezTo>
                <a:cubicBezTo>
                  <a:pt x="2629590" y="5191240"/>
                  <a:pt x="2629590" y="5191240"/>
                  <a:pt x="2966272" y="4611452"/>
                </a:cubicBezTo>
                <a:cubicBezTo>
                  <a:pt x="2986590" y="4573861"/>
                  <a:pt x="3027221" y="4550727"/>
                  <a:pt x="3069307" y="4550727"/>
                </a:cubicBezTo>
                <a:close/>
                <a:moveTo>
                  <a:pt x="1224899" y="1805663"/>
                </a:moveTo>
                <a:cubicBezTo>
                  <a:pt x="1224899" y="1805663"/>
                  <a:pt x="1224899" y="1805663"/>
                  <a:pt x="3029607" y="1805663"/>
                </a:cubicBezTo>
                <a:cubicBezTo>
                  <a:pt x="3146542" y="1805663"/>
                  <a:pt x="3251786" y="1867798"/>
                  <a:pt x="3310252" y="1968768"/>
                </a:cubicBezTo>
                <a:cubicBezTo>
                  <a:pt x="3310252" y="1968768"/>
                  <a:pt x="3310252" y="1968768"/>
                  <a:pt x="4210657" y="3526038"/>
                </a:cubicBezTo>
                <a:cubicBezTo>
                  <a:pt x="4269126" y="3623125"/>
                  <a:pt x="4269126" y="3747395"/>
                  <a:pt x="4210657" y="3844482"/>
                </a:cubicBezTo>
                <a:cubicBezTo>
                  <a:pt x="4210657" y="3844482"/>
                  <a:pt x="4210657" y="3844482"/>
                  <a:pt x="3876331" y="4422707"/>
                </a:cubicBezTo>
                <a:lnTo>
                  <a:pt x="3848154" y="4471437"/>
                </a:lnTo>
                <a:lnTo>
                  <a:pt x="3849146" y="4471853"/>
                </a:lnTo>
                <a:cubicBezTo>
                  <a:pt x="3869404" y="4483677"/>
                  <a:pt x="3886591" y="4500801"/>
                  <a:pt x="3898870" y="4522003"/>
                </a:cubicBezTo>
                <a:cubicBezTo>
                  <a:pt x="3898870" y="4522003"/>
                  <a:pt x="3898870" y="4522003"/>
                  <a:pt x="4277006" y="5175999"/>
                </a:cubicBezTo>
                <a:cubicBezTo>
                  <a:pt x="4301561" y="5216772"/>
                  <a:pt x="4301561" y="5268961"/>
                  <a:pt x="4277006" y="5309735"/>
                </a:cubicBezTo>
                <a:cubicBezTo>
                  <a:pt x="4277006" y="5309735"/>
                  <a:pt x="4277006" y="5309735"/>
                  <a:pt x="3898870" y="5963729"/>
                </a:cubicBezTo>
                <a:cubicBezTo>
                  <a:pt x="3874314" y="6006133"/>
                  <a:pt x="3830116" y="6032228"/>
                  <a:pt x="3781007" y="6032228"/>
                </a:cubicBezTo>
                <a:cubicBezTo>
                  <a:pt x="3781007" y="6032228"/>
                  <a:pt x="3781007" y="6032228"/>
                  <a:pt x="3023096" y="6032228"/>
                </a:cubicBezTo>
                <a:cubicBezTo>
                  <a:pt x="2975623" y="6032228"/>
                  <a:pt x="2929790" y="6006133"/>
                  <a:pt x="2906872" y="5963729"/>
                </a:cubicBezTo>
                <a:cubicBezTo>
                  <a:pt x="2906872" y="5963729"/>
                  <a:pt x="2906872" y="5963729"/>
                  <a:pt x="2703170" y="5612942"/>
                </a:cubicBezTo>
                <a:lnTo>
                  <a:pt x="2680159" y="5573313"/>
                </a:lnTo>
                <a:lnTo>
                  <a:pt x="2698265" y="5573313"/>
                </a:lnTo>
                <a:lnTo>
                  <a:pt x="2783846" y="5573313"/>
                </a:lnTo>
                <a:lnTo>
                  <a:pt x="2821023" y="5637336"/>
                </a:lnTo>
                <a:cubicBezTo>
                  <a:pt x="2963060" y="5881934"/>
                  <a:pt x="2963060" y="5881934"/>
                  <a:pt x="2963060" y="5881934"/>
                </a:cubicBezTo>
                <a:cubicBezTo>
                  <a:pt x="2983378" y="5919525"/>
                  <a:pt x="3024012" y="5942660"/>
                  <a:pt x="3066097" y="5942660"/>
                </a:cubicBezTo>
                <a:cubicBezTo>
                  <a:pt x="3738008" y="5942660"/>
                  <a:pt x="3738008" y="5942660"/>
                  <a:pt x="3738008" y="5942660"/>
                </a:cubicBezTo>
                <a:cubicBezTo>
                  <a:pt x="3781543" y="5942660"/>
                  <a:pt x="3820726" y="5919525"/>
                  <a:pt x="3842494" y="5881934"/>
                </a:cubicBezTo>
                <a:cubicBezTo>
                  <a:pt x="4177724" y="5302148"/>
                  <a:pt x="4177724" y="5302148"/>
                  <a:pt x="4177724" y="5302148"/>
                </a:cubicBezTo>
                <a:cubicBezTo>
                  <a:pt x="4199492" y="5266000"/>
                  <a:pt x="4199492" y="5219733"/>
                  <a:pt x="4177724" y="5183586"/>
                </a:cubicBezTo>
                <a:cubicBezTo>
                  <a:pt x="3842494" y="4603800"/>
                  <a:pt x="3842494" y="4603800"/>
                  <a:pt x="3842494" y="4603800"/>
                </a:cubicBezTo>
                <a:cubicBezTo>
                  <a:pt x="3831610" y="4585003"/>
                  <a:pt x="3816372" y="4569821"/>
                  <a:pt x="3798414" y="4559340"/>
                </a:cubicBezTo>
                <a:lnTo>
                  <a:pt x="3793313" y="4557203"/>
                </a:lnTo>
                <a:lnTo>
                  <a:pt x="3820657" y="4509913"/>
                </a:lnTo>
                <a:lnTo>
                  <a:pt x="3840991" y="4474742"/>
                </a:lnTo>
                <a:lnTo>
                  <a:pt x="3819900" y="4465898"/>
                </a:lnTo>
                <a:cubicBezTo>
                  <a:pt x="3808466" y="4462788"/>
                  <a:pt x="3796496" y="4461158"/>
                  <a:pt x="3784219" y="4461158"/>
                </a:cubicBezTo>
                <a:cubicBezTo>
                  <a:pt x="3026307" y="4461158"/>
                  <a:pt x="3026307" y="4461158"/>
                  <a:pt x="3026307" y="4461158"/>
                </a:cubicBezTo>
                <a:cubicBezTo>
                  <a:pt x="2978836" y="4461158"/>
                  <a:pt x="2933001" y="4487252"/>
                  <a:pt x="2910084" y="4529655"/>
                </a:cubicBezTo>
                <a:cubicBezTo>
                  <a:pt x="2530310" y="5183651"/>
                  <a:pt x="2530310" y="5183651"/>
                  <a:pt x="2530310" y="5183651"/>
                </a:cubicBezTo>
                <a:cubicBezTo>
                  <a:pt x="2505754" y="5224424"/>
                  <a:pt x="2505754" y="5276613"/>
                  <a:pt x="2530310" y="5317387"/>
                </a:cubicBezTo>
                <a:cubicBezTo>
                  <a:pt x="2577781" y="5399135"/>
                  <a:pt x="2619318" y="5470667"/>
                  <a:pt x="2655664" y="5533256"/>
                </a:cubicBezTo>
                <a:lnTo>
                  <a:pt x="2674015" y="5564857"/>
                </a:lnTo>
                <a:lnTo>
                  <a:pt x="2589005" y="5564857"/>
                </a:lnTo>
                <a:cubicBezTo>
                  <a:pt x="2324644" y="5564857"/>
                  <a:pt x="1901666" y="5564857"/>
                  <a:pt x="1224899" y="5564857"/>
                </a:cubicBezTo>
                <a:cubicBezTo>
                  <a:pt x="1111863" y="5564857"/>
                  <a:pt x="1002722" y="5502720"/>
                  <a:pt x="948151" y="5401750"/>
                </a:cubicBezTo>
                <a:cubicBezTo>
                  <a:pt x="948151" y="5401750"/>
                  <a:pt x="948151" y="5401750"/>
                  <a:pt x="43851" y="3844482"/>
                </a:cubicBezTo>
                <a:cubicBezTo>
                  <a:pt x="-14618" y="3747395"/>
                  <a:pt x="-14618" y="3623125"/>
                  <a:pt x="43851" y="3526038"/>
                </a:cubicBezTo>
                <a:cubicBezTo>
                  <a:pt x="43851" y="3526038"/>
                  <a:pt x="43851" y="3526038"/>
                  <a:pt x="948151" y="1968768"/>
                </a:cubicBezTo>
                <a:cubicBezTo>
                  <a:pt x="1002722" y="1867798"/>
                  <a:pt x="1111863" y="1805663"/>
                  <a:pt x="1224899" y="1805663"/>
                </a:cubicBezTo>
                <a:close/>
                <a:moveTo>
                  <a:pt x="4371720" y="257854"/>
                </a:moveTo>
                <a:cubicBezTo>
                  <a:pt x="5796146" y="257854"/>
                  <a:pt x="5796146" y="257854"/>
                  <a:pt x="5796146" y="257854"/>
                </a:cubicBezTo>
                <a:cubicBezTo>
                  <a:pt x="5868214" y="257854"/>
                  <a:pt x="5961481" y="309594"/>
                  <a:pt x="5999634" y="374270"/>
                </a:cubicBezTo>
                <a:cubicBezTo>
                  <a:pt x="6711846" y="1628971"/>
                  <a:pt x="6711846" y="1628971"/>
                  <a:pt x="6711846" y="1628971"/>
                </a:cubicBezTo>
                <a:cubicBezTo>
                  <a:pt x="6745761" y="1697958"/>
                  <a:pt x="6745761" y="1801438"/>
                  <a:pt x="6711846" y="1870427"/>
                </a:cubicBezTo>
                <a:cubicBezTo>
                  <a:pt x="5999634" y="3125126"/>
                  <a:pt x="5999634" y="3125126"/>
                  <a:pt x="5999634" y="3125126"/>
                </a:cubicBezTo>
                <a:cubicBezTo>
                  <a:pt x="5961481" y="3189803"/>
                  <a:pt x="5868214" y="3241542"/>
                  <a:pt x="5796146" y="3241542"/>
                </a:cubicBezTo>
                <a:lnTo>
                  <a:pt x="4371720" y="3241542"/>
                </a:lnTo>
                <a:cubicBezTo>
                  <a:pt x="4295413" y="3241542"/>
                  <a:pt x="4202148" y="3189803"/>
                  <a:pt x="4168233" y="3125126"/>
                </a:cubicBezTo>
                <a:cubicBezTo>
                  <a:pt x="3456020" y="1870427"/>
                  <a:pt x="3456020" y="1870427"/>
                  <a:pt x="3456020" y="1870427"/>
                </a:cubicBezTo>
                <a:cubicBezTo>
                  <a:pt x="3417865" y="1801438"/>
                  <a:pt x="3417865" y="1697958"/>
                  <a:pt x="3456020" y="1628971"/>
                </a:cubicBezTo>
                <a:cubicBezTo>
                  <a:pt x="4168233" y="374270"/>
                  <a:pt x="4168233" y="374270"/>
                  <a:pt x="4168233" y="374270"/>
                </a:cubicBezTo>
                <a:cubicBezTo>
                  <a:pt x="4202148" y="309594"/>
                  <a:pt x="4295413" y="257854"/>
                  <a:pt x="4371720" y="257854"/>
                </a:cubicBezTo>
                <a:close/>
                <a:moveTo>
                  <a:pt x="2350132" y="0"/>
                </a:moveTo>
                <a:cubicBezTo>
                  <a:pt x="3150522" y="0"/>
                  <a:pt x="3150522" y="0"/>
                  <a:pt x="3150522" y="0"/>
                </a:cubicBezTo>
                <a:cubicBezTo>
                  <a:pt x="3191018" y="0"/>
                  <a:pt x="3243425" y="29073"/>
                  <a:pt x="3264863" y="65415"/>
                </a:cubicBezTo>
                <a:cubicBezTo>
                  <a:pt x="3665057" y="770436"/>
                  <a:pt x="3665057" y="770436"/>
                  <a:pt x="3665057" y="770436"/>
                </a:cubicBezTo>
                <a:cubicBezTo>
                  <a:pt x="3684115" y="809200"/>
                  <a:pt x="3684115" y="867346"/>
                  <a:pt x="3665057" y="906111"/>
                </a:cubicBezTo>
                <a:cubicBezTo>
                  <a:pt x="3264863" y="1611131"/>
                  <a:pt x="3264863" y="1611131"/>
                  <a:pt x="3264863" y="1611131"/>
                </a:cubicBezTo>
                <a:cubicBezTo>
                  <a:pt x="3243425" y="1647474"/>
                  <a:pt x="3191018" y="1676547"/>
                  <a:pt x="3150522" y="1676547"/>
                </a:cubicBezTo>
                <a:lnTo>
                  <a:pt x="2350132" y="1676547"/>
                </a:lnTo>
                <a:cubicBezTo>
                  <a:pt x="2307254" y="1676547"/>
                  <a:pt x="2254848" y="1647474"/>
                  <a:pt x="2235791" y="1611131"/>
                </a:cubicBezTo>
                <a:cubicBezTo>
                  <a:pt x="1835596" y="906111"/>
                  <a:pt x="1835596" y="906111"/>
                  <a:pt x="1835596" y="906111"/>
                </a:cubicBezTo>
                <a:cubicBezTo>
                  <a:pt x="1814157" y="867346"/>
                  <a:pt x="1814157" y="809200"/>
                  <a:pt x="1835596" y="770436"/>
                </a:cubicBezTo>
                <a:cubicBezTo>
                  <a:pt x="2235791" y="65415"/>
                  <a:pt x="2235791" y="65415"/>
                  <a:pt x="2235791" y="65415"/>
                </a:cubicBezTo>
                <a:cubicBezTo>
                  <a:pt x="2254848" y="29073"/>
                  <a:pt x="2307254" y="0"/>
                  <a:pt x="2350132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B94A7545-D2C6-4F61-B519-882A75F380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37760" y="3865615"/>
            <a:ext cx="6757415" cy="1748006"/>
          </a:xfrm>
        </p:spPr>
        <p:txBody>
          <a:bodyPr anchor="t">
            <a:normAutofit/>
          </a:bodyPr>
          <a:lstStyle/>
          <a:p>
            <a:pPr algn="r" eaLnBrk="1" hangingPunct="1">
              <a:defRPr/>
            </a:pPr>
            <a:r>
              <a:rPr lang="cs-CZ" altLang="cs-CZ" sz="5600" b="1" dirty="0"/>
              <a:t>Podpora zdraví – úvod</a:t>
            </a:r>
            <a:br>
              <a:rPr lang="cs-CZ" altLang="cs-CZ" sz="5600" b="1" dirty="0"/>
            </a:br>
            <a:endParaRPr lang="cs-CZ" altLang="cs-CZ" sz="5600" b="1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6EF8A31-9C32-49BE-8359-ED9F2728C4B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516365" y="917226"/>
            <a:ext cx="4178808" cy="2948389"/>
          </a:xfrm>
        </p:spPr>
        <p:txBody>
          <a:bodyPr anchor="b">
            <a:normAutofit/>
          </a:bodyPr>
          <a:lstStyle/>
          <a:p>
            <a:pPr algn="r"/>
            <a:r>
              <a:rPr lang="cs-CZ" altLang="cs-CZ" i="1" dirty="0"/>
              <a:t>Helena Hnilicová</a:t>
            </a:r>
          </a:p>
          <a:p>
            <a:pPr algn="r" eaLnBrk="1" hangingPunct="1"/>
            <a:r>
              <a:rPr lang="cs-CZ" altLang="cs-CZ" i="1" dirty="0"/>
              <a:t> Karolína Dobiášová, </a:t>
            </a:r>
          </a:p>
          <a:p>
            <a:pPr algn="r" eaLnBrk="1" hangingPunct="1"/>
            <a:r>
              <a:rPr lang="cs-CZ" altLang="cs-CZ" i="1" dirty="0"/>
              <a:t>UK  1.LF</a:t>
            </a:r>
          </a:p>
          <a:p>
            <a:pPr algn="r" eaLnBrk="1" hangingPunct="1"/>
            <a:r>
              <a:rPr lang="cs-CZ" altLang="cs-CZ" i="1" dirty="0"/>
              <a:t>Ústav veřejného zdravotnictví a medicínského práva </a:t>
            </a:r>
          </a:p>
          <a:p>
            <a:pPr algn="r" eaLnBrk="1" hangingPunct="1"/>
            <a:r>
              <a:rPr lang="cs-CZ" altLang="cs-CZ" b="1" i="1" dirty="0"/>
              <a:t> </a:t>
            </a:r>
          </a:p>
        </p:txBody>
      </p:sp>
      <p:pic>
        <p:nvPicPr>
          <p:cNvPr id="4101" name="Obrázek 3">
            <a:extLst>
              <a:ext uri="{FF2B5EF4-FFF2-40B4-BE49-F238E27FC236}">
                <a16:creationId xmlns:a16="http://schemas.microsoft.com/office/drawing/2014/main" id="{9EDF87C8-EC56-44A6-BC5C-0249515965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8112" y="3038816"/>
            <a:ext cx="2964704" cy="2223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Obrázek 2">
            <a:extLst>
              <a:ext uri="{FF2B5EF4-FFF2-40B4-BE49-F238E27FC236}">
                <a16:creationId xmlns:a16="http://schemas.microsoft.com/office/drawing/2014/main" id="{81512577-8BDA-4D3A-A4CA-5CA7B979B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57" t="21941" r="58430" b="44572"/>
          <a:stretch>
            <a:fillRect/>
          </a:stretch>
        </p:blipFill>
        <p:spPr bwMode="auto">
          <a:xfrm>
            <a:off x="4577477" y="1173746"/>
            <a:ext cx="2135083" cy="206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Right Triangle 75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8AC4698A-104C-4550-B88B-C73EFDD306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 eaLnBrk="1" hangingPunct="1"/>
            <a:r>
              <a:rPr lang="cs-CZ" altLang="cs-CZ" sz="5100"/>
              <a:t>Obsah presentace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3" name="Rectangle 3">
            <a:extLst>
              <a:ext uri="{FF2B5EF4-FFF2-40B4-BE49-F238E27FC236}">
                <a16:creationId xmlns:a16="http://schemas.microsoft.com/office/drawing/2014/main" id="{C07EE369-48BF-4F4D-998D-A76C3498A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cs-CZ" altLang="cs-CZ" sz="2200" dirty="0"/>
              <a:t>Úvod do kurzu</a:t>
            </a:r>
          </a:p>
          <a:p>
            <a:pPr eaLnBrk="1" hangingPunct="1"/>
            <a:r>
              <a:rPr lang="cs-CZ" altLang="cs-CZ" sz="2200" dirty="0"/>
              <a:t>Dr. Hnilicová – zdravotní stav a zdravotně – rizikové chování české populace</a:t>
            </a:r>
          </a:p>
          <a:p>
            <a:pPr eaLnBrk="1" hangingPunct="1"/>
            <a:r>
              <a:rPr lang="cs-CZ" altLang="cs-CZ" sz="2200" dirty="0"/>
              <a:t>Různá pojetí zdraví</a:t>
            </a:r>
          </a:p>
          <a:p>
            <a:pPr eaLnBrk="1" hangingPunct="1"/>
            <a:r>
              <a:rPr lang="cs-CZ" altLang="cs-CZ" sz="2200" dirty="0"/>
              <a:t>Podpora zdraví – definice, současné pojetí </a:t>
            </a:r>
          </a:p>
          <a:p>
            <a:pPr eaLnBrk="1" hangingPunct="1"/>
            <a:r>
              <a:rPr lang="cs-CZ" altLang="cs-CZ" sz="2200" dirty="0"/>
              <a:t>Podpora zdraví v ČR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1F40AF-488C-4C44-9C0C-AC1E7E5EE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058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Úvod do kurzu – letní semestr 2021/22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A0FE6-BDA8-4A98-8CEB-9E3A24CE2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295"/>
            <a:ext cx="10515600" cy="4725668"/>
          </a:xfrm>
        </p:spPr>
        <p:txBody>
          <a:bodyPr/>
          <a:lstStyle/>
          <a:p>
            <a:r>
              <a:rPr lang="cs-CZ" b="1" dirty="0" err="1">
                <a:solidFill>
                  <a:srgbClr val="00B0F0"/>
                </a:solidFill>
              </a:rPr>
              <a:t>Moodle</a:t>
            </a:r>
            <a:r>
              <a:rPr lang="cs-CZ" dirty="0"/>
              <a:t>: Heslo   PZ2019 – všechny přednášky, doporučená literatura, úkoly</a:t>
            </a:r>
          </a:p>
          <a:p>
            <a:r>
              <a:rPr lang="cs-CZ" b="1" dirty="0">
                <a:solidFill>
                  <a:srgbClr val="00B0F0"/>
                </a:solidFill>
              </a:rPr>
              <a:t>Přednášky</a:t>
            </a:r>
            <a:r>
              <a:rPr lang="cs-CZ" dirty="0"/>
              <a:t> budou probíhat přes </a:t>
            </a:r>
            <a:r>
              <a:rPr lang="cs-CZ" dirty="0" err="1"/>
              <a:t>Teams</a:t>
            </a:r>
            <a:r>
              <a:rPr lang="cs-CZ" dirty="0"/>
              <a:t>: </a:t>
            </a:r>
            <a:r>
              <a:rPr lang="cs-CZ" i="1" dirty="0"/>
              <a:t>link v </a:t>
            </a:r>
            <a:r>
              <a:rPr lang="cs-CZ" i="1" dirty="0" err="1"/>
              <a:t>SISu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1566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29B24E-4428-4217-A125-381E41B1A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Harmonogram – letní semestr 2021/22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8A0675-0646-4BD0-B396-DBC962FA1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073"/>
            <a:ext cx="10515600" cy="5024802"/>
          </a:xfrm>
        </p:spPr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0070C0"/>
                </a:solidFill>
              </a:rPr>
              <a:t>1.3.</a:t>
            </a:r>
            <a:r>
              <a:rPr lang="cs-CZ" dirty="0"/>
              <a:t> Úvod do kurzu. Zdravotní stav české populace. Rizikové faktory. Podpora zdraví - pojetí. </a:t>
            </a:r>
            <a:r>
              <a:rPr lang="cs-CZ" dirty="0">
                <a:solidFill>
                  <a:srgbClr val="FF0000"/>
                </a:solidFill>
              </a:rPr>
              <a:t>Online.</a:t>
            </a:r>
          </a:p>
          <a:p>
            <a:r>
              <a:rPr lang="cs-CZ" dirty="0">
                <a:solidFill>
                  <a:srgbClr val="0070C0"/>
                </a:solidFill>
              </a:rPr>
              <a:t>15.3.</a:t>
            </a:r>
            <a:r>
              <a:rPr lang="cs-CZ" dirty="0"/>
              <a:t> Alkohol jako zdravotně-rizikový faktor, alkoholová politika a její dopady, možné intervence. </a:t>
            </a:r>
            <a:r>
              <a:rPr lang="cs-CZ" dirty="0">
                <a:solidFill>
                  <a:srgbClr val="FF0000"/>
                </a:solidFill>
              </a:rPr>
              <a:t>Prezenčně.</a:t>
            </a:r>
          </a:p>
          <a:p>
            <a:r>
              <a:rPr lang="cs-CZ" dirty="0">
                <a:solidFill>
                  <a:srgbClr val="0070C0"/>
                </a:solidFill>
              </a:rPr>
              <a:t>29.3. </a:t>
            </a:r>
            <a:r>
              <a:rPr lang="cs-CZ" dirty="0"/>
              <a:t>Podpora zdraví ve Státním zdravotním ústavu: Pojetí, současnost a výhledy do budoucna. </a:t>
            </a:r>
            <a:r>
              <a:rPr lang="cs-CZ" i="1" dirty="0">
                <a:solidFill>
                  <a:srgbClr val="0070C0"/>
                </a:solidFill>
              </a:rPr>
              <a:t>Host MUDr. Marie Nejedlá, vedoucí centra Podpory zdraví SZÚ. </a:t>
            </a:r>
            <a:r>
              <a:rPr lang="cs-CZ" dirty="0">
                <a:solidFill>
                  <a:srgbClr val="FF0000"/>
                </a:solidFill>
              </a:rPr>
              <a:t>Prezenčně.</a:t>
            </a:r>
          </a:p>
          <a:p>
            <a:r>
              <a:rPr lang="cs-CZ" dirty="0">
                <a:solidFill>
                  <a:srgbClr val="0070C0"/>
                </a:solidFill>
              </a:rPr>
              <a:t>12.4.</a:t>
            </a:r>
            <a:r>
              <a:rPr lang="cs-CZ" dirty="0"/>
              <a:t> Obezita jako problém veřejného zdraví. Pohybové aktivity české populace. Nedostatek pohybu jako rizikový faktor. Podpora pohybových aktivit. </a:t>
            </a:r>
            <a:r>
              <a:rPr lang="cs-CZ" dirty="0">
                <a:solidFill>
                  <a:srgbClr val="FF0000"/>
                </a:solidFill>
              </a:rPr>
              <a:t>Nahraná přednáška online.</a:t>
            </a:r>
          </a:p>
          <a:p>
            <a:r>
              <a:rPr lang="cs-CZ" dirty="0">
                <a:solidFill>
                  <a:srgbClr val="0070C0"/>
                </a:solidFill>
              </a:rPr>
              <a:t>26.4.</a:t>
            </a:r>
            <a:r>
              <a:rPr lang="cs-CZ" dirty="0"/>
              <a:t> Výživa a výživová doporučení v ČR. Diskuse. </a:t>
            </a:r>
            <a:r>
              <a:rPr lang="cs-CZ" dirty="0">
                <a:solidFill>
                  <a:srgbClr val="FF0000"/>
                </a:solidFill>
              </a:rPr>
              <a:t>Prezenčně.</a:t>
            </a:r>
          </a:p>
          <a:p>
            <a:r>
              <a:rPr lang="cs-CZ" dirty="0">
                <a:solidFill>
                  <a:srgbClr val="0070C0"/>
                </a:solidFill>
              </a:rPr>
              <a:t>10.5.</a:t>
            </a:r>
            <a:r>
              <a:rPr lang="cs-CZ" dirty="0"/>
              <a:t> Podpora duševního zdraví. Projekt Prevence sebevražd. </a:t>
            </a:r>
            <a:r>
              <a:rPr lang="cs-CZ" i="1" dirty="0">
                <a:solidFill>
                  <a:srgbClr val="0070C0"/>
                </a:solidFill>
              </a:rPr>
              <a:t>Hosté z Psychiatrické kliniky VFN a MZ ČR.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Prezenčně.</a:t>
            </a:r>
          </a:p>
          <a:p>
            <a:r>
              <a:rPr lang="cs-CZ" dirty="0">
                <a:solidFill>
                  <a:srgbClr val="0070C0"/>
                </a:solidFill>
              </a:rPr>
              <a:t>24.5.</a:t>
            </a:r>
            <a:r>
              <a:rPr lang="cs-CZ" dirty="0"/>
              <a:t> Využívání ICT v podpoře zdraví, </a:t>
            </a:r>
            <a:r>
              <a:rPr lang="cs-CZ" dirty="0">
                <a:solidFill>
                  <a:srgbClr val="0070C0"/>
                </a:solidFill>
              </a:rPr>
              <a:t>prezentace studentů</a:t>
            </a:r>
            <a:r>
              <a:rPr lang="cs-CZ" dirty="0"/>
              <a:t>. Právní aspekty telemedicíny, </a:t>
            </a:r>
            <a:r>
              <a:rPr lang="cs-CZ" i="1" dirty="0">
                <a:solidFill>
                  <a:srgbClr val="0070C0"/>
                </a:solidFill>
              </a:rPr>
              <a:t>Host: MUDr. Mgr. Jolana </a:t>
            </a:r>
            <a:r>
              <a:rPr lang="cs-CZ" i="1" dirty="0" err="1">
                <a:solidFill>
                  <a:srgbClr val="0070C0"/>
                </a:solidFill>
              </a:rPr>
              <a:t>Kopsa</a:t>
            </a:r>
            <a:r>
              <a:rPr lang="cs-CZ" i="1" dirty="0">
                <a:solidFill>
                  <a:srgbClr val="0070C0"/>
                </a:solidFill>
              </a:rPr>
              <a:t> </a:t>
            </a:r>
            <a:r>
              <a:rPr lang="cs-CZ" i="1" dirty="0" err="1">
                <a:solidFill>
                  <a:srgbClr val="0070C0"/>
                </a:solidFill>
              </a:rPr>
              <a:t>Těšinová</a:t>
            </a:r>
            <a:r>
              <a:rPr lang="cs-CZ" i="1" dirty="0">
                <a:solidFill>
                  <a:srgbClr val="0070C0"/>
                </a:solidFill>
              </a:rPr>
              <a:t>, PhD. </a:t>
            </a:r>
            <a:r>
              <a:rPr lang="cs-CZ" dirty="0"/>
              <a:t>Zápočty.</a:t>
            </a:r>
            <a:r>
              <a:rPr lang="cs-CZ" i="1" dirty="0">
                <a:solidFill>
                  <a:srgbClr val="0070C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Prezenčně.</a:t>
            </a:r>
            <a:endParaRPr lang="cs-CZ" i="1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73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3671C7-106D-4663-836B-CB42689D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splnění kurzu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79ECDB-60C2-4BB5-96CE-47E883F52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 absence dovolena bez omluvy</a:t>
            </a:r>
            <a:endParaRPr lang="cs-CZ" i="1" dirty="0"/>
          </a:p>
          <a:p>
            <a:r>
              <a:rPr lang="cs-CZ" dirty="0">
                <a:solidFill>
                  <a:srgbClr val="FF0000"/>
                </a:solidFill>
              </a:rPr>
              <a:t>Prezentování studentské skupinové práce (24.5.) – využití ICT v podpoře zdraví</a:t>
            </a:r>
          </a:p>
          <a:p>
            <a:pPr>
              <a:buFontTx/>
              <a:buChar char="-"/>
            </a:pPr>
            <a:r>
              <a:rPr lang="cs-CZ" dirty="0"/>
              <a:t>Studenti se rozdělí do 5 skupin po 6 – bude nasdílena tabulka (kdo se nezařadí, rozdělí vyučující) </a:t>
            </a:r>
          </a:p>
          <a:p>
            <a:pPr>
              <a:buFontTx/>
              <a:buChar char="-"/>
            </a:pPr>
            <a:r>
              <a:rPr lang="cs-CZ" dirty="0"/>
              <a:t>Každá skupina si vybere jednu mobilní aplikaci na podporu zdraví – měření pohybu, pomoc při čištění zubů, počítání kalorií, hubnutí, pití alkoholu pod kontrolou, kontrola spánku, apod.  </a:t>
            </a:r>
            <a:r>
              <a:rPr lang="cs-CZ" dirty="0">
                <a:solidFill>
                  <a:srgbClr val="00B050"/>
                </a:solidFill>
              </a:rPr>
              <a:t>Do 30.3. </a:t>
            </a:r>
            <a:r>
              <a:rPr lang="cs-CZ" dirty="0"/>
              <a:t>– do úkolu na </a:t>
            </a:r>
            <a:r>
              <a:rPr lang="cs-CZ" dirty="0" err="1"/>
              <a:t>Moodlu</a:t>
            </a:r>
            <a:r>
              <a:rPr lang="cs-CZ" dirty="0"/>
              <a:t> odevzdá název aplikace.</a:t>
            </a:r>
          </a:p>
          <a:p>
            <a:pPr>
              <a:buFontTx/>
              <a:buChar char="-"/>
            </a:pPr>
            <a:r>
              <a:rPr lang="cs-CZ" dirty="0"/>
              <a:t>Skupina bude v dubnu aplikaci testovat (každý pár dnů, nebo celá skupina společně alespoň 3 týdny, apod.)</a:t>
            </a:r>
          </a:p>
          <a:p>
            <a:pPr>
              <a:buFontTx/>
              <a:buChar char="-"/>
            </a:pPr>
            <a:r>
              <a:rPr lang="cs-CZ" dirty="0"/>
              <a:t> Na 24.5. (</a:t>
            </a:r>
            <a:r>
              <a:rPr lang="cs-CZ" dirty="0">
                <a:solidFill>
                  <a:srgbClr val="00B050"/>
                </a:solidFill>
              </a:rPr>
              <a:t>odevzdat do 22.5. do </a:t>
            </a:r>
            <a:r>
              <a:rPr lang="cs-CZ" dirty="0" err="1">
                <a:solidFill>
                  <a:srgbClr val="00B050"/>
                </a:solidFill>
              </a:rPr>
              <a:t>Moodlu</a:t>
            </a:r>
            <a:r>
              <a:rPr lang="cs-CZ" dirty="0"/>
              <a:t>) vypracuje skupina prezentaci s hodnocením a zkušenostmi s aplikací – studenti budou prezentovat</a:t>
            </a:r>
          </a:p>
        </p:txBody>
      </p:sp>
    </p:spTree>
    <p:extLst>
      <p:ext uri="{BB962C8B-B14F-4D97-AF65-F5344CB8AC3E}">
        <p14:creationId xmlns:p14="http://schemas.microsoft.com/office/powerpoint/2010/main" val="109430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cs" sz="3140" b="1" dirty="0"/>
              <a:t>Aplikace Monitor spánku</a:t>
            </a:r>
            <a:endParaRPr sz="4473" b="1"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0" y="1146833"/>
            <a:ext cx="11360800" cy="543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indent="-423323">
              <a:buClr>
                <a:schemeClr val="dk1"/>
              </a:buClr>
              <a:buSzPts val="1400"/>
            </a:pPr>
            <a:r>
              <a:rPr lang="cs" sz="1867" dirty="0">
                <a:solidFill>
                  <a:schemeClr val="dk1"/>
                </a:solidFill>
              </a:rPr>
              <a:t>sleduje a zaznamenává spánkový cyklus</a:t>
            </a:r>
            <a:endParaRPr sz="1867" dirty="0">
              <a:solidFill>
                <a:schemeClr val="dk1"/>
              </a:solidFill>
            </a:endParaRPr>
          </a:p>
          <a:p>
            <a:pPr indent="-423323">
              <a:buClr>
                <a:schemeClr val="dk1"/>
              </a:buClr>
              <a:buSzPts val="1400"/>
            </a:pPr>
            <a:r>
              <a:rPr lang="cs" sz="1867" dirty="0">
                <a:solidFill>
                  <a:schemeClr val="dk1"/>
                </a:solidFill>
              </a:rPr>
              <a:t>zajišťuje přehled o kvalitě spánku</a:t>
            </a:r>
            <a:endParaRPr sz="1867" dirty="0">
              <a:solidFill>
                <a:schemeClr val="dk1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901" y="2666134"/>
            <a:ext cx="2562833" cy="2562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24768" y="959300"/>
            <a:ext cx="3646033" cy="543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71618" y="1951169"/>
            <a:ext cx="2006633" cy="4347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48183" y="1951161"/>
            <a:ext cx="2006619" cy="4347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A494A2-47CE-41E0-9AB9-79B9BD622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Obsah prezentace studentů na 24.5.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058DAC-75BF-4863-AAB7-74B0DC521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5-6 snímků</a:t>
            </a:r>
          </a:p>
          <a:p>
            <a:r>
              <a:rPr lang="cs-CZ" i="1" dirty="0"/>
              <a:t>Představení aplikace (co měří, sleduje, k čemu slouží, jak funguje)</a:t>
            </a:r>
          </a:p>
          <a:p>
            <a:r>
              <a:rPr lang="cs-CZ" i="1" dirty="0"/>
              <a:t>Její přednosti</a:t>
            </a:r>
          </a:p>
          <a:p>
            <a:r>
              <a:rPr lang="cs-CZ" i="1" dirty="0"/>
              <a:t>Její negativa</a:t>
            </a:r>
          </a:p>
          <a:p>
            <a:r>
              <a:rPr lang="cs-CZ" i="1" dirty="0"/>
              <a:t>Jak (ne)změnila chování skupiny</a:t>
            </a:r>
          </a:p>
          <a:p>
            <a:r>
              <a:rPr lang="cs-CZ" i="1" dirty="0"/>
              <a:t>Komu by aplikaci (ne)doporučili a proč</a:t>
            </a:r>
          </a:p>
        </p:txBody>
      </p:sp>
    </p:spTree>
    <p:extLst>
      <p:ext uri="{BB962C8B-B14F-4D97-AF65-F5344CB8AC3E}">
        <p14:creationId xmlns:p14="http://schemas.microsoft.com/office/powerpoint/2010/main" val="6517788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439</Words>
  <Application>Microsoft Office PowerPoint</Application>
  <PresentationFormat>Širokoúhlá obrazovka</PresentationFormat>
  <Paragraphs>40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Podpora zdraví – úvod </vt:lpstr>
      <vt:lpstr>Obsah presentace</vt:lpstr>
      <vt:lpstr>Úvod do kurzu – letní semestr 2021/22</vt:lpstr>
      <vt:lpstr>Harmonogram – letní semestr 2021/22</vt:lpstr>
      <vt:lpstr>Podmínky splnění kurzu</vt:lpstr>
      <vt:lpstr>Aplikace Monitor spánku</vt:lpstr>
      <vt:lpstr>Obsah prezentace studentů na 24.5.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zdraví  a její podoba v ČR</dc:title>
  <dc:creator>Karolína Dobiášová</dc:creator>
  <cp:lastModifiedBy>Karolína Dobiášová</cp:lastModifiedBy>
  <cp:revision>32</cp:revision>
  <dcterms:created xsi:type="dcterms:W3CDTF">2021-01-04T23:39:09Z</dcterms:created>
  <dcterms:modified xsi:type="dcterms:W3CDTF">2022-03-01T10:44:57Z</dcterms:modified>
</cp:coreProperties>
</file>