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66" r:id="rId4"/>
    <p:sldId id="267" r:id="rId5"/>
    <p:sldId id="276" r:id="rId6"/>
    <p:sldId id="269" r:id="rId7"/>
    <p:sldId id="274" r:id="rId8"/>
    <p:sldId id="275" r:id="rId9"/>
    <p:sldId id="277" r:id="rId10"/>
    <p:sldId id="278" r:id="rId11"/>
    <p:sldId id="279" r:id="rId12"/>
    <p:sldId id="280" r:id="rId13"/>
    <p:sldId id="281" r:id="rId14"/>
    <p:sldId id="282" r:id="rId15"/>
    <p:sldId id="283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D783EC-2BBE-441B-AB0C-BCB13388AF24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1547F-D0C1-4E25-BC3F-22E3C8353C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255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958771-7981-04C7-CC68-385E884BBC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EAB49E9-1A9D-7797-3BA4-8A42B5DAF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AF07E7-7374-1823-BF85-2C33D041D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AE6332-30D5-67CB-1077-C20D594B8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05CBA8-509E-EE12-181A-8B31BDA63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40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270C2B-A0C8-B6F1-645A-834B6A3F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E6313F0-A0E0-5563-60B7-AC46B03E4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1B3EC9-7A60-010A-FC13-967C54D4F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5AB437-1CD1-A59B-7BFC-A7FD5AFA9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106FA9-5FA2-71F9-8CD1-5B745A1B3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68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3923089-71A2-B325-B158-96FEFAF78F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078AB2-BFE5-428A-429F-2286C6116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34983E-54E4-6A91-7084-C1E4779BA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63D9D7-E223-D877-836F-E6DAF27D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99A274-30F9-B085-C5B7-489C0C32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13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D12065-4E4F-49CD-25F8-FE93599EC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D772CC-297E-6F50-8E62-08CCF39D3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5D49AD-5090-687F-8EE6-5F4531F65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D5A9AF-4F99-9118-6701-544EB2607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04D832-7BBD-C945-828C-108C95457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52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2FA705-D8F2-699C-5023-68B9E0F7D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80625E3-6FC8-EED1-7358-F53F7BB6B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223EE8-538C-444D-071C-BB16CA4C3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14B0A5-7D6C-8527-DC8A-AE71CB6B6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1E1E4E-2883-C4B8-38F8-B40DCBB5B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106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FDA38-2491-2F96-390A-2D282304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D5940D-0660-2BB6-A453-6B19CCDEA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357F1A0-4CEF-3DA6-7E82-7B887F716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FF3D904-1538-3497-9720-14CDB252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AAEE03-3026-7AE0-9581-16E053FE9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69FD78-EFCA-DF39-B076-393E24A6B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120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201AA2-2082-CF3D-515E-E80ED2386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4C9ECA-2063-CD93-C41C-D1CE74338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199F336-6D78-7452-482C-0A615C873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7C7EA2-3FF5-21FC-F50F-368CD9243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819C189-7C12-E7C6-7732-8CCA4DF905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464F7AD-ACB9-2C23-1657-116B08AF2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99090F4-23A7-AD34-FDA6-9DCFEA3C9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85CD3B8-A6DC-D134-E903-F3297B876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08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2805A-ECBA-24E7-85E7-05D2C067C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D1D7F0F-A77B-6143-A3CF-D57E20DC1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9CBA256-D92E-ED2C-D2E8-326812E8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2B0ABC-FBD0-DC56-B652-AF0178DFF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797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1AB91F9-5BCB-FA17-A008-5D3BC163D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47C7D82-B359-61B9-F343-3E87022F6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989278-8CD4-5904-C6FC-D7C68BA48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328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FE9EAC-9B69-E738-612A-98D0F1F89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FC9DE1-B965-376A-4CCD-0B63F28AB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5EF7B3-F98B-BB12-E411-BAFE5B2EE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E82FEC-86EA-BC19-0720-CBFC5D85D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A303F00-B344-AFC3-BD62-4B2E4A222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71E3DDA-429C-844C-91F2-ACA1E8441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95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327A97-2CB2-9C06-429F-B85C9F103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5DC6227-A849-FE49-C164-9DB55A6D6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E955799-85E1-426B-C5A0-7000756EC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352D1DF-65EB-1C67-F5BB-3DA2BE2E7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487137-F4B6-9993-8247-66EDEDB50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9CFBA2-CF69-A7CA-7CED-7C3E063E3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54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50B29A0-A890-73C2-AF97-034D9954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637EDF-9D7B-27BF-D079-7F939C693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D9BC8E-67D1-918E-661A-A29C61A83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A9D688-3CF6-4A1F-A6AD-253DDF09B48A}" type="datetimeFigureOut">
              <a:rPr lang="cs-CZ" smtClean="0"/>
              <a:t>03.05.2026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2ACE5F-B680-6EFF-7020-9452FE77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08BBB5-A4E2-18C7-8A3C-4886560AA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4F7C75-337B-4F6E-9E24-94D282941A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69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1C1DEC-4ED5-B71B-0E6E-86E94BC7A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cs-CZ" sz="7200" dirty="0"/>
              <a:t>Metody RWCT ve výuce literatury a zápisy </a:t>
            </a:r>
            <a:r>
              <a:rPr lang="cs-CZ" sz="7200"/>
              <a:t>podporující rozvoj ČG</a:t>
            </a:r>
            <a:endParaRPr lang="cs-CZ" sz="72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C84BE5C-C068-3E5C-571F-4EC383467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endParaRPr lang="cs-C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64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cs-CZ"/>
              <a:t>Pětilístek </a:t>
            </a:r>
            <a:endParaRPr/>
          </a:p>
        </p:txBody>
      </p:sp>
      <p:pic>
        <p:nvPicPr>
          <p:cNvPr id="331" name="Google Shape;331;p23" descr="Newsletter #1 - Pětilístek a Diamant - svetgramotnosti.cz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123520" y="2453265"/>
            <a:ext cx="7944959" cy="3096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4"/>
          <p:cNvSpPr/>
          <p:nvPr/>
        </p:nvSpPr>
        <p:spPr>
          <a:xfrm>
            <a:off x="0" y="-1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828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"/>
              <a:buNone/>
            </a:pPr>
            <a:r>
              <a:rPr lang="cs-CZ" sz="5200"/>
              <a:t>Diamant</a:t>
            </a:r>
            <a:endParaRPr/>
          </a:p>
        </p:txBody>
      </p:sp>
      <p:sp>
        <p:nvSpPr>
          <p:cNvPr id="338" name="Google Shape;338;p24"/>
          <p:cNvSpPr txBox="1">
            <a:spLocks noGrp="1"/>
          </p:cNvSpPr>
          <p:nvPr>
            <p:ph type="body" idx="1"/>
          </p:nvPr>
        </p:nvSpPr>
        <p:spPr>
          <a:xfrm>
            <a:off x="838200" y="1622323"/>
            <a:ext cx="5158427" cy="5338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Pozitivní stránka tématu: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Jedno slovo: Téma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Dvě slova: Jaké je téma podle mě (autora) – jaké má vlastnosti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Tři slova: Co téma dělá, co se s ním děje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Čtyři slova: Čtyřslovný syntakticky propojený výraz (věta)</a:t>
            </a: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 sz="1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Negativní stránka tématu: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Čtyři slova: Čtyřslovný syntakticky propojený výraz (věta)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Tři slova: Co téma dělá, co se s ním děje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Dvě slova: Jaké je téma podle mě (autora) – jaké má vlastnosti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Jedno slovo: synonymum, obraz, metafora pro téma</a:t>
            </a:r>
            <a:endParaRPr sz="1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Tento řádek shrnuje naše mínění o tématu jedním slovem. V diamantu může být buď završením negativního vidění tématu, nebo se autor může pokusit o nalezení takového výrazu, který by sám obsahoval autorův nejednoznačný vztah k tématu nebo jeho </a:t>
            </a:r>
            <a:r>
              <a:rPr lang="cs-CZ" sz="1400" dirty="0" err="1">
                <a:latin typeface="Times New Roman"/>
                <a:ea typeface="Times New Roman"/>
                <a:cs typeface="Times New Roman"/>
                <a:sym typeface="Times New Roman"/>
              </a:rPr>
              <a:t>dilematičnost</a:t>
            </a:r>
            <a:r>
              <a:rPr lang="cs-CZ" sz="1400" dirty="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1400" dirty="0"/>
          </a:p>
          <a:p>
            <a:pPr marL="2286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 sz="1000" dirty="0"/>
          </a:p>
        </p:txBody>
      </p:sp>
      <p:sp>
        <p:nvSpPr>
          <p:cNvPr id="339" name="Google Shape;339;p24"/>
          <p:cNvSpPr txBox="1">
            <a:spLocks noGrp="1"/>
          </p:cNvSpPr>
          <p:nvPr>
            <p:ph type="body" idx="2"/>
          </p:nvPr>
        </p:nvSpPr>
        <p:spPr>
          <a:xfrm>
            <a:off x="6189154" y="2398626"/>
            <a:ext cx="5164645" cy="373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_________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_________ _________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                    _________ _________ _________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            _________ _________ _________ _________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            _________ _________ _________ _________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                    _________ _________ _________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_________ _________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_________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cs-CZ" sz="17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lay"/>
              <a:buNone/>
            </a:pPr>
            <a:r>
              <a:rPr lang="cs-CZ" sz="3400"/>
              <a:t>Čtenářská gramotnost jako vzdělávací cíl – kapitola „Čtenářské reakce“ – speciální zápisy z četby (s. 37 – 38) </a:t>
            </a:r>
            <a:endParaRPr/>
          </a:p>
        </p:txBody>
      </p:sp>
      <p:sp>
        <p:nvSpPr>
          <p:cNvPr id="346" name="Google Shape;346;p25"/>
          <p:cNvSpPr/>
          <p:nvPr/>
        </p:nvSpPr>
        <p:spPr>
          <a:xfrm>
            <a:off x="669036" y="1677373"/>
            <a:ext cx="10853928" cy="18288"/>
          </a:xfrm>
          <a:custGeom>
            <a:avLst/>
            <a:gdLst/>
            <a:ahLst/>
            <a:cxnLst/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5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1" i="0" u="none" strike="noStrike">
                <a:latin typeface="Tahoma"/>
                <a:ea typeface="Tahoma"/>
                <a:cs typeface="Tahoma"/>
                <a:sym typeface="Tahoma"/>
              </a:rPr>
              <a:t>a/ postavový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Jak se v průběhu knihy měnily (vyvíjely) jednotlivé postavy? Proč?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Jak se vývoj některých postav odrazil na změnách jiných postav?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3.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Co bych udělal/a jinak, kdybych byl/a v kůži některé z postav?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4.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Zachoval/a bych se stejně jako hlavní hrdina při řešení některého problému?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5.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Mohu se s touto postavou ztotožnit? Připomíná mi některá z postav lidi, které znám? Čím?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6.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Co jsem se naučil z toho, jak postavy v této knize jednají a jak myslí?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7.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Chovaly se postavy věrohodně? Proč ano, proč ne?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8.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Chtěl bych si přečíst další knihu se stejnými hrdiny? Proč ano, proč ne?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9. </a:t>
            </a: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Kterou postavu mám nejradši? Jaký je to člověk a proč právě on se mi tak líbí, proč ho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cs-CZ" sz="1900" b="0" i="0" u="none" strike="noStrike">
                <a:latin typeface="Tahoma"/>
                <a:ea typeface="Tahoma"/>
                <a:cs typeface="Tahoma"/>
                <a:sym typeface="Tahoma"/>
              </a:rPr>
              <a:t>mám rád/a, proč je mi sympatický?</a:t>
            </a:r>
            <a:endParaRPr/>
          </a:p>
          <a:p>
            <a:pPr marL="228600" lvl="0" indent="-107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endParaRPr sz="1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</a:pPr>
            <a:endParaRPr sz="5400"/>
          </a:p>
        </p:txBody>
      </p:sp>
      <p:sp>
        <p:nvSpPr>
          <p:cNvPr id="354" name="Google Shape;354;p26"/>
          <p:cNvSpPr/>
          <p:nvPr/>
        </p:nvSpPr>
        <p:spPr>
          <a:xfrm>
            <a:off x="669036" y="1677373"/>
            <a:ext cx="10853928" cy="18288"/>
          </a:xfrm>
          <a:custGeom>
            <a:avLst/>
            <a:gdLst/>
            <a:ahLst/>
            <a:cxnLst/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6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1" i="0" u="none" strike="noStrike">
                <a:latin typeface="Tahoma"/>
                <a:ea typeface="Tahoma"/>
                <a:cs typeface="Tahoma"/>
                <a:sym typeface="Tahoma"/>
              </a:rPr>
              <a:t>b/ prostřeďový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1. V jakém prostředí se kniha odehrává? Jak se podařilo autorovi popsat srozumitelně prostředí?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2. Které detaily jsou charakteristické pro prostředí? Jaké předměty, smyslové vjemy (pachy, vůně, zvuky, barvy,…), živly (voda, vítr, oheň,…)?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3. Jaký význam mělo prostředí pro příběh? Bylo něčím zvláštní? Čím?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4. V jaké scéně nebo části knihy sehrává prostředí velmi důležitou úlohu?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5. Připomnělo mi prostředí v knize něco z mého okolí? Byl už jsem na podobném místě? Odehrálo se něco v mém životě v podobném prostředí? Vyvolalo prostředí v knize nějakou mou vzpomínku?</a:t>
            </a:r>
            <a:endParaRPr/>
          </a:p>
          <a:p>
            <a:pPr marL="228600" lvl="0" indent="-88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</a:pPr>
            <a:endParaRPr sz="5400"/>
          </a:p>
        </p:txBody>
      </p:sp>
      <p:sp>
        <p:nvSpPr>
          <p:cNvPr id="362" name="Google Shape;362;p27"/>
          <p:cNvSpPr/>
          <p:nvPr/>
        </p:nvSpPr>
        <p:spPr>
          <a:xfrm>
            <a:off x="669036" y="1677373"/>
            <a:ext cx="10853928" cy="18288"/>
          </a:xfrm>
          <a:custGeom>
            <a:avLst/>
            <a:gdLst/>
            <a:ahLst/>
            <a:cxnLst/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7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1" i="0" u="none" strike="noStrike">
                <a:latin typeface="Tahoma"/>
                <a:ea typeface="Tahoma"/>
                <a:cs typeface="Tahoma"/>
                <a:sym typeface="Tahoma"/>
              </a:rPr>
              <a:t>c/ jazykový a problémový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1. Jaká zvláštní nebo nezvyklá slova autor používá? Proč je použil?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2. Mluví nějaká postava nebo postavy jinak než ostatní? Čím se jazykově odlišuje? Proč tak mluví?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3. Opakuje autor některé obrazy, některé nezapomenutelné obraty apod.? Používá napínavé věty,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vtipné výroky? Mohu uvést nějaký příklad? Jak výběr slov a ostatních jazykových prostředků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ovlivňuje působivost příběhu?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1. Jaký hlavní problém nebo konflikt kniha nastoluje? Jak se v průběhu děje řeší?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2. Co nebo kdo komplikuje problém? Co nebo kdo ho pomáhá vyřešit?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3. Jaké další zajímavé problémy nebo konflikty autor vymyslel?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4. Byl jsem už někdy v podobné situaci? Řešil jsem podobný/é/ problém/y/ nebo konflikty?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5. Zajímalo mě, jak to dopadne? Proč? Co udělal autor pro to, aby mě to zaujalo?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cs-CZ" sz="1500" b="0" i="0" u="none" strike="noStrike">
                <a:latin typeface="Tahoma"/>
                <a:ea typeface="Tahoma"/>
                <a:cs typeface="Tahoma"/>
                <a:sym typeface="Tahoma"/>
              </a:rPr>
              <a:t>6. Jak docílil autor toho, že jsem během četby neztratil/a zájem o knihu?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</a:pPr>
            <a:endParaRPr sz="5400"/>
          </a:p>
        </p:txBody>
      </p:sp>
      <p:sp>
        <p:nvSpPr>
          <p:cNvPr id="370" name="Google Shape;370;p28"/>
          <p:cNvSpPr/>
          <p:nvPr/>
        </p:nvSpPr>
        <p:spPr>
          <a:xfrm>
            <a:off x="669036" y="1677373"/>
            <a:ext cx="10853928" cy="18288"/>
          </a:xfrm>
          <a:custGeom>
            <a:avLst/>
            <a:gdLst/>
            <a:ahLst/>
            <a:cxnLst/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8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1" i="0" u="none" strike="noStrike">
                <a:latin typeface="Tahoma"/>
                <a:ea typeface="Tahoma"/>
                <a:cs typeface="Tahoma"/>
                <a:sym typeface="Tahoma"/>
              </a:rPr>
              <a:t>d/ zkušenostní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1. Co řekl autor touto knihou o životě? Co chtěl sdělit čtenářům?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2. Co z toho má smysl právě pro mě?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3. Bylo to to, co jsem od knihy očekával/a? Proč ano, proč ne?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4. Jaké nové názory mám teď, když jsem knihu přečetl/a? Co nového nyní vím?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5. Dají se v knize najít i názory samotného autora? Mohu uvést příklad? Souhlasil jsem s jeho názory?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6. Kdybych psal/a tuto knihu já, co bych chtěl/a sdělit čtenářům?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7. V jakém smyslu je ze mě po přečtení této knihy lepší čtenář?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cs-CZ" sz="2200" b="0" i="0" u="none" strike="noStrike">
                <a:latin typeface="Tahoma"/>
                <a:ea typeface="Tahoma"/>
                <a:cs typeface="Tahoma"/>
                <a:sym typeface="Tahoma"/>
              </a:rPr>
              <a:t>8. V čem spočívá největší síla /účinek/ knihy?</a:t>
            </a:r>
            <a:endParaRPr sz="2200"/>
          </a:p>
          <a:p>
            <a:pPr marL="228600" lvl="0" indent="-88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lay"/>
              <a:buNone/>
            </a:pPr>
            <a:r>
              <a:rPr lang="cs-CZ" sz="4200"/>
              <a:t>Metody literární výchovy, které už by Vám mohly být ze seminářů známé (shrnutí) </a:t>
            </a:r>
            <a:endParaRPr/>
          </a:p>
        </p:txBody>
      </p:sp>
      <p:sp>
        <p:nvSpPr>
          <p:cNvPr id="194" name="Google Shape;194;p10"/>
          <p:cNvSpPr/>
          <p:nvPr/>
        </p:nvSpPr>
        <p:spPr>
          <a:xfrm>
            <a:off x="669036" y="1677373"/>
            <a:ext cx="10853928" cy="18288"/>
          </a:xfrm>
          <a:custGeom>
            <a:avLst/>
            <a:gdLst/>
            <a:ahLst/>
            <a:cxnLst/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0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T-graf (E-U-R)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Názorová škála (E a 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Argumentační esej (R)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Interpretační esej (R)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Čtení s předvídáním - ilustrace, název, klíčová slova (E-U-R)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Literární kroužky (U a 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Vennovy diagramy (U a 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Volné/automatické psaní (E)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Myšlenková mapa (E a 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Clustering (E)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Vytváření ilustrace k textu (U a 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V-CH-D (E-U-R)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Skládankové učení (U a R)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cs-CZ" sz="1200"/>
              <a:t>Vybrané grafické organizéry: Batoh, lupa, režisér, křišťálová koule, Milý deníčku (U a R)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"/>
          <p:cNvSpPr/>
          <p:nvPr/>
        </p:nvSpPr>
        <p:spPr>
          <a:xfrm>
            <a:off x="12936" y="4722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1"/>
          <p:cNvSpPr/>
          <p:nvPr/>
        </p:nvSpPr>
        <p:spPr>
          <a:xfrm>
            <a:off x="-1" y="-4290"/>
            <a:ext cx="12192000" cy="173340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54000" dist="38100" dir="5460000" sx="94000" sy="94000" algn="t" rotWithShape="0">
              <a:srgbClr val="000000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1"/>
          <p:cNvSpPr txBox="1">
            <a:spLocks noGrp="1"/>
          </p:cNvSpPr>
          <p:nvPr>
            <p:ph type="title"/>
          </p:nvPr>
        </p:nvSpPr>
        <p:spPr>
          <a:xfrm>
            <a:off x="761995" y="307447"/>
            <a:ext cx="10693884" cy="1109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cs-CZ" sz="40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Podvojný deník (zápisník)</a:t>
            </a:r>
            <a:endParaRPr/>
          </a:p>
        </p:txBody>
      </p:sp>
      <p:sp>
        <p:nvSpPr>
          <p:cNvPr id="203" name="Google Shape;203;p11"/>
          <p:cNvSpPr txBox="1">
            <a:spLocks noGrp="1"/>
          </p:cNvSpPr>
          <p:nvPr>
            <p:ph type="body" idx="1"/>
          </p:nvPr>
        </p:nvSpPr>
        <p:spPr>
          <a:xfrm>
            <a:off x="7190509" y="2357888"/>
            <a:ext cx="4265370" cy="390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cs-CZ" sz="1600"/>
              <a:t>Volnou stránku rozdělíme svislou čarou na dvě poloviny.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cs-CZ" sz="1600"/>
              <a:t>Na levou stranu si děláme poznámky o té pasáži textu, která nás silně zaujala (připomněla nám vlastní zkušenost nebo zážitek, něčím nás zmátla, s něčím nesouhlasíme apod.).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cs-CZ" sz="1600"/>
              <a:t>Na pravou stranu si zapisujeme své poznámky a připomínky k tomu, co nás zaujalo (čím byl úryvek zajímavý, jaké myšlenky a otázky v nás vyvolal).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cs-CZ" sz="1600"/>
              <a:t>Záznamy bychom měli dělat v průběhu čtení.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cs-CZ" sz="1600"/>
              <a:t>Trojitý zápisník – třetí sloupec – prostor pro komentáře spolužáků.</a:t>
            </a:r>
            <a:endParaRPr/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/>
          </a:p>
        </p:txBody>
      </p:sp>
      <p:graphicFrame>
        <p:nvGraphicFramePr>
          <p:cNvPr id="204" name="Google Shape;204;p11"/>
          <p:cNvGraphicFramePr/>
          <p:nvPr/>
        </p:nvGraphicFramePr>
        <p:xfrm>
          <a:off x="736122" y="2461054"/>
          <a:ext cx="5804975" cy="3569150"/>
        </p:xfrm>
        <a:graphic>
          <a:graphicData uri="http://schemas.openxmlformats.org/drawingml/2006/table">
            <a:tbl>
              <a:tblPr firstRow="1" firstCol="1" lastRow="1" lastCol="1" bandRow="1" bandCol="1">
                <a:solidFill>
                  <a:schemeClr val="lt1"/>
                </a:solidFill>
              </a:tblPr>
              <a:tblGrid>
                <a:gridCol w="3046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0" u="none" strike="noStrike" cap="none">
                          <a:solidFill>
                            <a:schemeClr val="lt1"/>
                          </a:solidFill>
                        </a:rPr>
                        <a:t>Doslovný citát z textu</a:t>
                      </a:r>
                      <a:endParaRPr sz="1600" b="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32075" marR="39500" marT="101600" marB="101600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0" u="none" strike="noStrike" cap="none">
                          <a:solidFill>
                            <a:schemeClr val="lt1"/>
                          </a:solidFill>
                        </a:rPr>
                        <a:t>Komentář ke zvolené pasáži</a:t>
                      </a:r>
                      <a:endParaRPr sz="1600" b="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32075" marR="39500" marT="101600" marB="1016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∙ slova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∙ věty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∙ odstavce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∙ pasáže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připomnělo mi to můj vlastní zážitek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představuje to pro mě záhadu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(ne)mohu s tím souhlasit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všiml jsem si autorova stylu, techniky</a:t>
                      </a:r>
                      <a:endParaRPr sz="16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32075" marR="39500" marT="101600" marB="101600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∙ otázky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∙ nejasnosti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∙ vysvětlení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proč to na mě zapůsobilo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jaký zážitek mi to připomnělo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čemu nerozumím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proč s tím (ne)souhlasím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600" b="1" u="none" strike="noStrike" cap="none">
                          <a:solidFill>
                            <a:schemeClr val="dk1"/>
                          </a:solidFill>
                        </a:rPr>
                        <a:t>- co je na autorově stylu pozoruhodného</a:t>
                      </a:r>
                      <a:endParaRPr sz="16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32075" marR="39500" marT="101600" marB="1016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2"/>
          <p:cNvSpPr/>
          <p:nvPr/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2"/>
          <p:cNvSpPr/>
          <p:nvPr/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2"/>
          <p:cNvSpPr txBox="1">
            <a:spLocks noGrp="1"/>
          </p:cNvSpPr>
          <p:nvPr>
            <p:ph type="title"/>
          </p:nvPr>
        </p:nvSpPr>
        <p:spPr>
          <a:xfrm>
            <a:off x="1452656" y="1444741"/>
            <a:ext cx="9357865" cy="104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cs-CZ" sz="4000"/>
              <a:t>Podvojný deník (zápisník)</a:t>
            </a:r>
            <a:endParaRPr/>
          </a:p>
        </p:txBody>
      </p:sp>
      <p:sp>
        <p:nvSpPr>
          <p:cNvPr id="213" name="Google Shape;213;p12"/>
          <p:cNvSpPr txBox="1">
            <a:spLocks noGrp="1"/>
          </p:cNvSpPr>
          <p:nvPr>
            <p:ph type="body" idx="1"/>
          </p:nvPr>
        </p:nvSpPr>
        <p:spPr>
          <a:xfrm>
            <a:off x="1452656" y="2701427"/>
            <a:ext cx="4483324" cy="269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 dirty="0"/>
              <a:t>Může být využit na naplnění různorodých LV cílů podle roviny a související interpretační dovednosti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 dirty="0"/>
              <a:t>Prohlubuje pozorné čtení textu a umožňuje evidenci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 dirty="0"/>
              <a:t>Základní metoda do fáze uvědomění</a:t>
            </a:r>
          </a:p>
          <a:p>
            <a:pPr lvl="0">
              <a:buClr>
                <a:schemeClr val="dk1"/>
              </a:buClr>
              <a:buSzPts val="2000"/>
            </a:pPr>
            <a:r>
              <a:rPr lang="cs-CZ" sz="2000" dirty="0"/>
              <a:t>vypisují celé  citáty, pasáže či slova a slovní spojení (</a:t>
            </a:r>
            <a:r>
              <a:rPr lang="cs-CZ" sz="2000" dirty="0" err="1"/>
              <a:t>close</a:t>
            </a:r>
            <a:r>
              <a:rPr lang="cs-CZ" sz="2000" dirty="0"/>
              <a:t> </a:t>
            </a:r>
            <a:r>
              <a:rPr lang="cs-CZ" sz="2000" dirty="0" err="1"/>
              <a:t>reading</a:t>
            </a:r>
            <a:r>
              <a:rPr lang="cs-CZ" sz="2000" dirty="0"/>
              <a:t> a reflexe)</a:t>
            </a:r>
            <a:endParaRPr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</p:txBody>
      </p:sp>
      <p:sp>
        <p:nvSpPr>
          <p:cNvPr id="214" name="Google Shape;214;p12"/>
          <p:cNvSpPr txBox="1">
            <a:spLocks noGrp="1"/>
          </p:cNvSpPr>
          <p:nvPr>
            <p:ph type="body" idx="2"/>
          </p:nvPr>
        </p:nvSpPr>
        <p:spPr>
          <a:xfrm>
            <a:off x="6256020" y="2701427"/>
            <a:ext cx="4554501" cy="269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Možné zaměření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Postava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Prostředí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Vypravěč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Obrazný jazyk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Autorský styl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Atd.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1"/>
          <p:cNvSpPr/>
          <p:nvPr/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1"/>
          <p:cNvSpPr txBox="1"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lay"/>
              <a:buNone/>
            </a:pPr>
            <a:r>
              <a:rPr lang="cs-CZ" sz="4000">
                <a:solidFill>
                  <a:srgbClr val="FFFFFF"/>
                </a:solidFill>
              </a:rPr>
              <a:t>Metoda „před a po“</a:t>
            </a:r>
            <a:endParaRPr/>
          </a:p>
        </p:txBody>
      </p:sp>
      <p:sp>
        <p:nvSpPr>
          <p:cNvPr id="312" name="Google Shape;312;p21"/>
          <p:cNvSpPr txBox="1">
            <a:spLocks noGrp="1"/>
          </p:cNvSpPr>
          <p:nvPr>
            <p:ph type="body" idx="1"/>
          </p:nvPr>
        </p:nvSpPr>
        <p:spPr>
          <a:xfrm>
            <a:off x="4380855" y="1412489"/>
            <a:ext cx="3427283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cs-CZ" sz="1800" dirty="0"/>
              <a:t>Na začátku žáci formulují hypotézy o knize/textu –</a:t>
            </a:r>
          </a:p>
          <a:p>
            <a:pPr lvl="2"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cs-CZ" sz="1400" dirty="0"/>
              <a:t>na základě titulu, jména autora, obálky, žánru, anotace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cs-CZ" sz="1800" dirty="0"/>
              <a:t>Žák má za úkol zapsat si po dočtení první části textu poznámky, které budou reflektovat původní hypotézu </a:t>
            </a:r>
          </a:p>
          <a:p>
            <a:pPr lvl="2">
              <a:buClr>
                <a:schemeClr val="dk1"/>
              </a:buClr>
              <a:buSzPts val="1800"/>
            </a:pPr>
            <a:r>
              <a:rPr lang="cs-CZ" sz="1400" dirty="0"/>
              <a:t>odhadli jsme, čeho se bude text týkat?</a:t>
            </a:r>
          </a:p>
          <a:p>
            <a:pPr lvl="2">
              <a:buClr>
                <a:schemeClr val="dk1"/>
              </a:buClr>
              <a:buSzPts val="1800"/>
            </a:pPr>
            <a:r>
              <a:rPr lang="cs-CZ" sz="1400" dirty="0"/>
              <a:t>Jak se bude příběh dále vyvíjet?</a:t>
            </a:r>
            <a:endParaRPr dirty="0"/>
          </a:p>
        </p:txBody>
      </p:sp>
      <p:cxnSp>
        <p:nvCxnSpPr>
          <p:cNvPr id="313" name="Google Shape;313;p21"/>
          <p:cNvCxnSpPr/>
          <p:nvPr/>
        </p:nvCxnSpPr>
        <p:spPr>
          <a:xfrm>
            <a:off x="8129871" y="1412488"/>
            <a:ext cx="0" cy="3657600"/>
          </a:xfrm>
          <a:prstGeom prst="straightConnector1">
            <a:avLst/>
          </a:prstGeom>
          <a:noFill/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4" name="Google Shape;314;p21"/>
          <p:cNvSpPr txBox="1">
            <a:spLocks noGrp="1"/>
          </p:cNvSpPr>
          <p:nvPr>
            <p:ph type="body" idx="2"/>
          </p:nvPr>
        </p:nvSpPr>
        <p:spPr>
          <a:xfrm>
            <a:off x="8451604" y="1412489"/>
            <a:ext cx="3197701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 dirty="0"/>
              <a:t>Po dočtení textu si žáci ještě zaznamenají</a:t>
            </a:r>
          </a:p>
          <a:p>
            <a:pPr lvl="2">
              <a:spcBef>
                <a:spcPts val="0"/>
              </a:spcBef>
              <a:buClr>
                <a:schemeClr val="dk1"/>
              </a:buClr>
              <a:buSzPts val="2000"/>
            </a:pPr>
            <a:r>
              <a:rPr lang="cs-CZ" sz="1600" dirty="0"/>
              <a:t>jak je závěr příběhu ne/překvapil a svůj celková názor na přečtené.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 dirty="0"/>
              <a:t>Postupně se vytvoří několik záznamů, které na sebe navazují</a:t>
            </a: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9" name="Google Shape;229;p14"/>
          <p:cNvGrpSpPr/>
          <p:nvPr/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230" name="Google Shape;230;p14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rgbClr val="D8F2C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14"/>
          <p:cNvSpPr/>
          <p:nvPr/>
        </p:nvSpPr>
        <p:spPr>
          <a:xfrm>
            <a:off x="-1" y="0"/>
            <a:ext cx="7369701" cy="6858000"/>
          </a:xfrm>
          <a:custGeom>
            <a:avLst/>
            <a:gdLst/>
            <a:ahLst/>
            <a:cxnLst/>
            <a:rect l="l" t="t" r="r" b="b"/>
            <a:pathLst>
              <a:path w="7369701" h="6858000" extrusionOk="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4"/>
          <p:cNvSpPr/>
          <p:nvPr/>
        </p:nvSpPr>
        <p:spPr>
          <a:xfrm>
            <a:off x="457200" y="990600"/>
            <a:ext cx="11277600" cy="4876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17500" algn="ctr" rotWithShape="0">
              <a:schemeClr val="dk1">
                <a:alpha val="24705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4"/>
          <p:cNvSpPr txBox="1">
            <a:spLocks noGrp="1"/>
          </p:cNvSpPr>
          <p:nvPr>
            <p:ph type="title"/>
          </p:nvPr>
        </p:nvSpPr>
        <p:spPr>
          <a:xfrm>
            <a:off x="1143000" y="1676400"/>
            <a:ext cx="2475271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cs-CZ" sz="4000"/>
              <a:t>Řízené čtení</a:t>
            </a:r>
            <a:endParaRPr/>
          </a:p>
        </p:txBody>
      </p:sp>
      <p:sp>
        <p:nvSpPr>
          <p:cNvPr id="235" name="Google Shape;235;p14"/>
          <p:cNvSpPr txBox="1">
            <a:spLocks noGrp="1"/>
          </p:cNvSpPr>
          <p:nvPr>
            <p:ph type="body" idx="1"/>
          </p:nvPr>
        </p:nvSpPr>
        <p:spPr>
          <a:xfrm>
            <a:off x="3190779" y="990600"/>
            <a:ext cx="8455742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r>
              <a:rPr lang="cs-CZ" sz="3400" b="1" dirty="0"/>
              <a:t>Co to je: </a:t>
            </a:r>
            <a:r>
              <a:rPr lang="cs-CZ" sz="3400" dirty="0"/>
              <a:t>Metoda, při níž učitel </a:t>
            </a:r>
            <a:r>
              <a:rPr lang="cs-CZ" sz="3400" b="1" dirty="0"/>
              <a:t>vede čtení textu otázkami a úkoly</a:t>
            </a:r>
            <a:r>
              <a:rPr lang="cs-CZ" sz="3400" dirty="0"/>
              <a:t>, které žáky zapojují do porozumění a interpretace.</a:t>
            </a:r>
          </a:p>
          <a:p>
            <a:r>
              <a:rPr lang="cs-CZ" sz="3400" b="1" dirty="0"/>
              <a:t>Smysl</a:t>
            </a:r>
          </a:p>
          <a:p>
            <a:pPr lvl="1"/>
            <a:r>
              <a:rPr lang="cs-CZ" sz="3400" dirty="0"/>
              <a:t>čtení jako </a:t>
            </a:r>
            <a:r>
              <a:rPr lang="cs-CZ" sz="3400" b="1" dirty="0"/>
              <a:t>aktivní proces</a:t>
            </a:r>
            <a:r>
              <a:rPr lang="cs-CZ" sz="3400" dirty="0"/>
              <a:t> </a:t>
            </a:r>
          </a:p>
          <a:p>
            <a:pPr lvl="1"/>
            <a:r>
              <a:rPr lang="cs-CZ" sz="3400" dirty="0"/>
              <a:t>průběžné ověřování porozumění </a:t>
            </a:r>
          </a:p>
          <a:p>
            <a:pPr lvl="1"/>
            <a:r>
              <a:rPr lang="cs-CZ" sz="3400" dirty="0"/>
              <a:t>rozvoj: představivosti, interpretace, čtenářského myšlení </a:t>
            </a:r>
            <a:br>
              <a:rPr lang="cs-CZ" sz="3400" dirty="0"/>
            </a:br>
            <a:endParaRPr lang="cs-CZ" sz="3400" dirty="0"/>
          </a:p>
          <a:p>
            <a:r>
              <a:rPr lang="cs-CZ" sz="3400" b="1" dirty="0"/>
              <a:t>Jak metoda funguje</a:t>
            </a:r>
          </a:p>
          <a:p>
            <a:r>
              <a:rPr lang="cs-CZ" sz="3400" b="1" dirty="0"/>
              <a:t>Před čtením</a:t>
            </a:r>
            <a:r>
              <a:rPr lang="cs-CZ" sz="3400" dirty="0"/>
              <a:t>: otázka / očekávání; </a:t>
            </a:r>
            <a:r>
              <a:rPr lang="cs-CZ" sz="3400" i="1" dirty="0"/>
              <a:t>O čem by text mohl být? Na co si dát pozor?</a:t>
            </a:r>
            <a:r>
              <a:rPr lang="cs-CZ" sz="3400" dirty="0"/>
              <a:t> </a:t>
            </a:r>
          </a:p>
          <a:p>
            <a:r>
              <a:rPr lang="cs-CZ" sz="3400" b="1" dirty="0"/>
              <a:t>Čtení části textu: </a:t>
            </a:r>
            <a:r>
              <a:rPr lang="cs-CZ" sz="3400" dirty="0"/>
              <a:t>text je rozdělen na menší úseky </a:t>
            </a:r>
          </a:p>
          <a:p>
            <a:r>
              <a:rPr lang="cs-CZ" sz="3400" b="1" dirty="0"/>
              <a:t>Zastavení a práce s textem: </a:t>
            </a:r>
          </a:p>
          <a:p>
            <a:pPr lvl="1"/>
            <a:r>
              <a:rPr lang="cs-CZ" sz="3400" dirty="0"/>
              <a:t>porozumění: </a:t>
            </a:r>
            <a:r>
              <a:rPr lang="cs-CZ" sz="3400" i="1" dirty="0"/>
              <a:t>Co se stalo?</a:t>
            </a:r>
            <a:r>
              <a:rPr lang="cs-CZ" sz="3400" dirty="0"/>
              <a:t> </a:t>
            </a:r>
          </a:p>
          <a:p>
            <a:pPr lvl="1"/>
            <a:r>
              <a:rPr lang="cs-CZ" sz="3400" dirty="0"/>
              <a:t>prožitek: </a:t>
            </a:r>
            <a:r>
              <a:rPr lang="cs-CZ" sz="3400" i="1" dirty="0"/>
              <a:t>Co jste si představili / cítili?</a:t>
            </a:r>
            <a:r>
              <a:rPr lang="cs-CZ" sz="3400" dirty="0"/>
              <a:t> </a:t>
            </a:r>
          </a:p>
          <a:p>
            <a:pPr lvl="1"/>
            <a:r>
              <a:rPr lang="cs-CZ" sz="3400" dirty="0"/>
              <a:t>interpretace: </a:t>
            </a:r>
            <a:r>
              <a:rPr lang="cs-CZ" sz="3400" i="1" dirty="0"/>
              <a:t>Proč postava jedná takto?</a:t>
            </a:r>
            <a:r>
              <a:rPr lang="cs-CZ" sz="3400" dirty="0"/>
              <a:t> </a:t>
            </a:r>
          </a:p>
          <a:p>
            <a:r>
              <a:rPr lang="cs-CZ" sz="3400" b="1" dirty="0"/>
              <a:t>Predikce: </a:t>
            </a:r>
            <a:r>
              <a:rPr lang="cs-CZ" sz="3400" i="1" dirty="0"/>
              <a:t>Co se stane dál? Proč?</a:t>
            </a:r>
            <a:r>
              <a:rPr lang="cs-CZ" sz="3400" dirty="0"/>
              <a:t> </a:t>
            </a:r>
          </a:p>
          <a:p>
            <a:r>
              <a:rPr lang="cs-CZ" sz="3400" dirty="0"/>
              <a:t>Cyklus se opakuje</a:t>
            </a:r>
            <a:br>
              <a:rPr lang="cs-CZ" sz="3400" dirty="0"/>
            </a:br>
            <a:endParaRPr lang="cs-CZ" sz="3400" dirty="0"/>
          </a:p>
          <a:p>
            <a:r>
              <a:rPr lang="cs-CZ" sz="3400" b="1" dirty="0"/>
              <a:t>Závěr: </a:t>
            </a:r>
          </a:p>
          <a:p>
            <a:pPr lvl="1"/>
            <a:r>
              <a:rPr lang="cs-CZ" sz="3400" dirty="0"/>
              <a:t>shrnutí významu textu </a:t>
            </a:r>
          </a:p>
          <a:p>
            <a:pPr lvl="1"/>
            <a:r>
              <a:rPr lang="cs-CZ" sz="3400" dirty="0"/>
              <a:t>reflexe: </a:t>
            </a:r>
          </a:p>
          <a:p>
            <a:pPr lvl="2"/>
            <a:r>
              <a:rPr lang="cs-CZ" sz="3400" i="1" dirty="0"/>
              <a:t>Naplnil text očekávání?</a:t>
            </a:r>
            <a:r>
              <a:rPr lang="cs-CZ" sz="3400" dirty="0"/>
              <a:t> </a:t>
            </a:r>
          </a:p>
          <a:p>
            <a:pPr lvl="2"/>
            <a:r>
              <a:rPr lang="cs-CZ" sz="3400" i="1" dirty="0"/>
              <a:t>Co je jeho hlavní sdělení?</a:t>
            </a:r>
            <a:r>
              <a:rPr lang="cs-CZ" sz="3400" dirty="0"/>
              <a:t> </a:t>
            </a:r>
            <a:br>
              <a:rPr lang="cs-CZ" sz="3400" dirty="0"/>
            </a:br>
            <a:endParaRPr lang="cs-CZ" sz="3400" dirty="0"/>
          </a:p>
          <a:p>
            <a:r>
              <a:rPr lang="cs-CZ" sz="3400" b="1" dirty="0"/>
              <a:t> Klíčová myšlenka: Čtení = dialog s textem, ne jednorázové „přečtení a odpověď“.</a:t>
            </a:r>
            <a:endParaRPr lang="cs-CZ" sz="3400" dirty="0"/>
          </a:p>
          <a:p>
            <a:pPr marL="228600" lvl="0" indent="-177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endParaRPr sz="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9"/>
          <p:cNvSpPr/>
          <p:nvPr/>
        </p:nvSpPr>
        <p:spPr>
          <a:xfrm>
            <a:off x="0" y="72876"/>
            <a:ext cx="12192000" cy="68613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9"/>
          <p:cNvSpPr/>
          <p:nvPr/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9"/>
          <p:cNvSpPr txBox="1">
            <a:spLocks noGrp="1"/>
          </p:cNvSpPr>
          <p:nvPr>
            <p:ph type="title"/>
          </p:nvPr>
        </p:nvSpPr>
        <p:spPr>
          <a:xfrm>
            <a:off x="1452656" y="1444741"/>
            <a:ext cx="9357865" cy="104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cs-CZ" sz="4000"/>
              <a:t>Litrerární kroužky </a:t>
            </a:r>
            <a:endParaRPr/>
          </a:p>
        </p:txBody>
      </p:sp>
      <p:sp>
        <p:nvSpPr>
          <p:cNvPr id="285" name="Google Shape;285;p19"/>
          <p:cNvSpPr txBox="1">
            <a:spLocks noGrp="1"/>
          </p:cNvSpPr>
          <p:nvPr>
            <p:ph type="body" idx="1"/>
          </p:nvPr>
        </p:nvSpPr>
        <p:spPr>
          <a:xfrm>
            <a:off x="1452656" y="2701427"/>
            <a:ext cx="4483324" cy="269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Metoda, která umožňuje zkoumat text z různých hledisek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Zapojit několik různorodých interpretačních dovedností, čtenářských strategií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/>
              <a:t>Kombinuje individuální i skupinovou práci</a:t>
            </a:r>
            <a:endParaRPr/>
          </a:p>
        </p:txBody>
      </p:sp>
      <p:sp>
        <p:nvSpPr>
          <p:cNvPr id="286" name="Google Shape;286;p19"/>
          <p:cNvSpPr txBox="1">
            <a:spLocks noGrp="1"/>
          </p:cNvSpPr>
          <p:nvPr>
            <p:ph type="body" idx="2"/>
          </p:nvPr>
        </p:nvSpPr>
        <p:spPr>
          <a:xfrm>
            <a:off x="6256020" y="2701427"/>
            <a:ext cx="4554501" cy="269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cs-CZ" sz="2000" dirty="0"/>
              <a:t>Existuje bezpočet variant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cs-CZ" sz="1600" dirty="0"/>
              <a:t>Základní: Vedoucí, spisovatel, ilustrátor, vyhledávač úryvků a spojovatel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cs-CZ" dirty="0"/>
              <a:t>ČS předvídání </a:t>
            </a:r>
            <a:r>
              <a:rPr lang="cs-CZ" dirty="0">
                <a:sym typeface="Wingdings" panose="05000000000000000000" pitchFamily="2" charset="2"/>
              </a:rPr>
              <a:t> tabulka předvídání</a:t>
            </a:r>
            <a:endParaRPr dirty="0"/>
          </a:p>
        </p:txBody>
      </p:sp>
      <p:grpSp>
        <p:nvGrpSpPr>
          <p:cNvPr id="292" name="Google Shape;292;p20"/>
          <p:cNvGrpSpPr/>
          <p:nvPr/>
        </p:nvGrpSpPr>
        <p:grpSpPr>
          <a:xfrm>
            <a:off x="838200" y="2504953"/>
            <a:ext cx="5181600" cy="2992681"/>
            <a:chOff x="0" y="679328"/>
            <a:chExt cx="5181600" cy="2992681"/>
          </a:xfrm>
        </p:grpSpPr>
        <p:sp>
          <p:nvSpPr>
            <p:cNvPr id="293" name="Google Shape;293;p20"/>
            <p:cNvSpPr/>
            <p:nvPr/>
          </p:nvSpPr>
          <p:spPr>
            <a:xfrm>
              <a:off x="0" y="930249"/>
              <a:ext cx="5181600" cy="428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flat" cmpd="sng">
              <a:solidFill>
                <a:srgbClr val="12608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0"/>
            <p:cNvSpPr/>
            <p:nvPr/>
          </p:nvSpPr>
          <p:spPr>
            <a:xfrm>
              <a:off x="259080" y="679328"/>
              <a:ext cx="3627120" cy="501840"/>
            </a:xfrm>
            <a:prstGeom prst="roundRect">
              <a:avLst>
                <a:gd name="adj" fmla="val 16667"/>
              </a:avLst>
            </a:prstGeom>
            <a:solidFill>
              <a:srgbClr val="126082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0"/>
            <p:cNvSpPr txBox="1"/>
            <p:nvPr/>
          </p:nvSpPr>
          <p:spPr>
            <a:xfrm>
              <a:off x="283578" y="703826"/>
              <a:ext cx="3578124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075" tIns="0" rIns="137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cs-CZ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Klíčová slova </a:t>
              </a: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0" y="1701369"/>
              <a:ext cx="5181600" cy="428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flat" cmpd="sng">
              <a:solidFill>
                <a:srgbClr val="12608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0"/>
            <p:cNvSpPr/>
            <p:nvPr/>
          </p:nvSpPr>
          <p:spPr>
            <a:xfrm>
              <a:off x="259080" y="1450449"/>
              <a:ext cx="3627120" cy="501840"/>
            </a:xfrm>
            <a:prstGeom prst="roundRect">
              <a:avLst>
                <a:gd name="adj" fmla="val 16667"/>
              </a:avLst>
            </a:prstGeom>
            <a:solidFill>
              <a:srgbClr val="126082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0"/>
            <p:cNvSpPr txBox="1"/>
            <p:nvPr/>
          </p:nvSpPr>
          <p:spPr>
            <a:xfrm>
              <a:off x="283578" y="1474947"/>
              <a:ext cx="3578124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075" tIns="0" rIns="137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cs-CZ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Incipit </a:t>
              </a: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0" y="2472489"/>
              <a:ext cx="5181600" cy="428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flat" cmpd="sng">
              <a:solidFill>
                <a:srgbClr val="12608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259080" y="2221569"/>
              <a:ext cx="3627120" cy="501840"/>
            </a:xfrm>
            <a:prstGeom prst="roundRect">
              <a:avLst>
                <a:gd name="adj" fmla="val 16667"/>
              </a:avLst>
            </a:prstGeom>
            <a:solidFill>
              <a:srgbClr val="126082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0"/>
            <p:cNvSpPr txBox="1"/>
            <p:nvPr/>
          </p:nvSpPr>
          <p:spPr>
            <a:xfrm>
              <a:off x="283578" y="2246067"/>
              <a:ext cx="3578124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075" tIns="0" rIns="137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cs-CZ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Tabulka předvídání </a:t>
              </a: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0"/>
            <p:cNvSpPr/>
            <p:nvPr/>
          </p:nvSpPr>
          <p:spPr>
            <a:xfrm>
              <a:off x="0" y="3243609"/>
              <a:ext cx="5181600" cy="428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9050" cap="flat" cmpd="sng">
              <a:solidFill>
                <a:srgbClr val="12608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259080" y="2992689"/>
              <a:ext cx="3627120" cy="501840"/>
            </a:xfrm>
            <a:prstGeom prst="roundRect">
              <a:avLst>
                <a:gd name="adj" fmla="val 16667"/>
              </a:avLst>
            </a:prstGeom>
            <a:solidFill>
              <a:srgbClr val="126082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0"/>
            <p:cNvSpPr txBox="1"/>
            <p:nvPr/>
          </p:nvSpPr>
          <p:spPr>
            <a:xfrm>
              <a:off x="283578" y="3017187"/>
              <a:ext cx="3578124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075" tIns="0" rIns="1370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cs-CZ" sz="1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Vlastní psaní – např. závěr povídky </a:t>
              </a: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305" name="Google Shape;305;p20"/>
          <p:cNvGraphicFramePr/>
          <p:nvPr/>
        </p:nvGraphicFramePr>
        <p:xfrm>
          <a:off x="6577780" y="1690688"/>
          <a:ext cx="4916100" cy="29392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3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4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u="none" strike="noStrike" cap="none"/>
                        <a:t>Předpověď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/>
                        <a:t>Co si myslíte, že se stane v další části?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/>
                        <a:t>Důkazy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/>
                        <a:t>Jaké důkazy pro to máte?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/>
                        <a:t>Po přečtení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/>
                        <a:t>Co se doopravdy stalo?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2"/>
          <p:cNvSpPr/>
          <p:nvPr/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2"/>
          <p:cNvSpPr txBox="1"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</a:pPr>
            <a:r>
              <a:rPr lang="cs-CZ" sz="5400"/>
              <a:t>Vybrané metody do fáze reflexe </a:t>
            </a:r>
            <a:endParaRPr/>
          </a:p>
        </p:txBody>
      </p:sp>
      <p:grpSp>
        <p:nvGrpSpPr>
          <p:cNvPr id="321" name="Google Shape;321;p22"/>
          <p:cNvGrpSpPr/>
          <p:nvPr/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22" name="Google Shape;322;p22"/>
            <p:cNvSpPr/>
            <p:nvPr/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2"/>
            <p:cNvSpPr/>
            <p:nvPr/>
          </p:nvSpPr>
          <p:spPr>
            <a:xfrm rot="10800000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4" name="Google Shape;324;p22"/>
          <p:cNvSpPr/>
          <p:nvPr/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2"/>
          <p:cNvSpPr txBox="1">
            <a:spLocks noGrp="1"/>
          </p:cNvSpPr>
          <p:nvPr>
            <p:ph type="body" idx="1"/>
          </p:nvPr>
        </p:nvSpPr>
        <p:spPr>
          <a:xfrm>
            <a:off x="793660" y="2599509"/>
            <a:ext cx="10143668" cy="34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/>
              <a:t>Pětilístek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/>
              <a:t>Diamant (varianta pětilístku)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/>
              <a:t>Životabáseň – lze použít i pro psaní vlastní básně o sobě – viz přiložený soubor  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1516</Words>
  <Application>Microsoft Office PowerPoint</Application>
  <PresentationFormat>Širokoúhlá obrazovka</PresentationFormat>
  <Paragraphs>171</Paragraphs>
  <Slides>15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Helvetica Neue</vt:lpstr>
      <vt:lpstr>Play</vt:lpstr>
      <vt:lpstr>Tahoma</vt:lpstr>
      <vt:lpstr>Times New Roman</vt:lpstr>
      <vt:lpstr>Wingdings</vt:lpstr>
      <vt:lpstr>Motiv Office</vt:lpstr>
      <vt:lpstr>Metody RWCT ve výuce literatury a zápisy podporující rozvoj ČG</vt:lpstr>
      <vt:lpstr>Metody literární výchovy, které už by Vám mohly být ze seminářů známé (shrnutí) </vt:lpstr>
      <vt:lpstr>Podvojný deník (zápisník)</vt:lpstr>
      <vt:lpstr>Podvojný deník (zápisník)</vt:lpstr>
      <vt:lpstr>Metoda „před a po“</vt:lpstr>
      <vt:lpstr>Řízené čtení</vt:lpstr>
      <vt:lpstr>Litrerární kroužky </vt:lpstr>
      <vt:lpstr>ČS předvídání  tabulka předvídání</vt:lpstr>
      <vt:lpstr>Vybrané metody do fáze reflexe </vt:lpstr>
      <vt:lpstr>Pětilístek </vt:lpstr>
      <vt:lpstr>Diamant</vt:lpstr>
      <vt:lpstr>Čtenářská gramotnost jako vzdělávací cíl – kapitola „Čtenářské reakce“ – speciální zápisy z četby (s. 37 – 38) 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 Komberec</dc:creator>
  <cp:lastModifiedBy>Filip Komberec</cp:lastModifiedBy>
  <cp:revision>2</cp:revision>
  <dcterms:created xsi:type="dcterms:W3CDTF">2026-05-01T14:37:28Z</dcterms:created>
  <dcterms:modified xsi:type="dcterms:W3CDTF">2026-05-03T08:50:22Z</dcterms:modified>
</cp:coreProperties>
</file>