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89" r:id="rId6"/>
    <p:sldId id="290" r:id="rId7"/>
    <p:sldId id="264" r:id="rId8"/>
    <p:sldId id="297" r:id="rId9"/>
    <p:sldId id="298" r:id="rId10"/>
    <p:sldId id="263" r:id="rId11"/>
    <p:sldId id="259" r:id="rId12"/>
    <p:sldId id="326" r:id="rId13"/>
    <p:sldId id="293" r:id="rId14"/>
    <p:sldId id="295" r:id="rId15"/>
    <p:sldId id="296" r:id="rId16"/>
    <p:sldId id="266" r:id="rId17"/>
    <p:sldId id="291" r:id="rId18"/>
    <p:sldId id="292" r:id="rId19"/>
    <p:sldId id="265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300" r:id="rId28"/>
    <p:sldId id="301" r:id="rId29"/>
    <p:sldId id="302" r:id="rId30"/>
    <p:sldId id="303" r:id="rId31"/>
    <p:sldId id="305" r:id="rId32"/>
    <p:sldId id="288" r:id="rId33"/>
    <p:sldId id="309" r:id="rId34"/>
    <p:sldId id="306" r:id="rId35"/>
    <p:sldId id="327" r:id="rId36"/>
    <p:sldId id="299" r:id="rId37"/>
    <p:sldId id="304" r:id="rId38"/>
    <p:sldId id="307" r:id="rId39"/>
    <p:sldId id="308" r:id="rId40"/>
    <p:sldId id="312" r:id="rId41"/>
    <p:sldId id="311" r:id="rId42"/>
    <p:sldId id="310" r:id="rId43"/>
    <p:sldId id="313" r:id="rId44"/>
    <p:sldId id="314" r:id="rId45"/>
    <p:sldId id="315" r:id="rId46"/>
    <p:sldId id="318" r:id="rId47"/>
    <p:sldId id="316" r:id="rId48"/>
    <p:sldId id="319" r:id="rId49"/>
    <p:sldId id="317" r:id="rId50"/>
    <p:sldId id="320" r:id="rId51"/>
    <p:sldId id="321" r:id="rId52"/>
    <p:sldId id="322" r:id="rId53"/>
    <p:sldId id="323" r:id="rId54"/>
    <p:sldId id="324" r:id="rId55"/>
    <p:sldId id="328" r:id="rId56"/>
    <p:sldId id="329" r:id="rId57"/>
    <p:sldId id="330" r:id="rId58"/>
    <p:sldId id="335" r:id="rId59"/>
    <p:sldId id="336" r:id="rId60"/>
    <p:sldId id="337" r:id="rId61"/>
    <p:sldId id="331" r:id="rId62"/>
    <p:sldId id="332" r:id="rId63"/>
    <p:sldId id="333" r:id="rId64"/>
    <p:sldId id="334" r:id="rId65"/>
    <p:sldId id="276" r:id="rId66"/>
    <p:sldId id="277" r:id="rId67"/>
    <p:sldId id="278" r:id="rId68"/>
    <p:sldId id="279" r:id="rId69"/>
    <p:sldId id="280" r:id="rId70"/>
    <p:sldId id="281" r:id="rId71"/>
    <p:sldId id="284" r:id="rId72"/>
    <p:sldId id="282" r:id="rId73"/>
    <p:sldId id="283" r:id="rId74"/>
    <p:sldId id="285" r:id="rId75"/>
    <p:sldId id="286" r:id="rId76"/>
    <p:sldId id="287" r:id="rId77"/>
    <p:sldId id="325" r:id="rId7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E4307-5C30-4BCC-89AB-E6C17F744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63A469-DA83-4D57-8F54-CB357B9BC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C46F1E-BCBB-41E3-822D-3BBD74CC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D82521-A487-4604-AB7F-2F1F3DE1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E008E7-C340-4FFF-A914-613FD515A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20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7AFF2-9E57-4A15-A999-4EA7120C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C0ABB5B-5533-4927-B3FB-AFF3B3ECD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04AE6D-ABD2-44E6-B151-ADF7CB49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588F84-2E47-4B0A-8134-0AB5808B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7B635A-CFC3-46D1-B67B-CD9DB8B1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064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EAC15-9313-4DDB-A80B-29F1CD9C9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55B868-73F8-45E1-A16B-2DF746385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E8CD23-2D9C-47D1-8106-74203670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DB77BF-F2CB-46C7-A737-DEE6819F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E67F9A-79C6-4599-84F3-997707A1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14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F2F11-9449-430A-8BC3-A2B318719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5D4BD0-07CC-40E7-9A3B-F73768E83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1599CA-A9B8-41CE-B46D-1C2C9021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741DD7-62F2-4D5C-BA1B-9E2D081A4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0A9D0A-5721-480A-967F-916DBA9A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53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82815-5885-45BD-B230-3BB8438E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9D6858-0DAA-4FAA-9339-E87680CCF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EE5433-9809-47DD-82C7-482171E9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A2D5C3-48BC-434A-841A-DEE4B8EBE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ADF416-6C49-4DB3-A22A-6E2D64AF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91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49DB7-9626-4314-83C4-3ACDD119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F000E3-FCEE-478D-9E46-A9636A9C15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F39EA4B-8325-4DDF-8C9A-DB6DC0DD5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38E3BF-9E54-4060-BF27-BEE2AA81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F13AC9-556C-4EBA-900A-EA410908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F8CBE2-F28F-4C56-A9E6-F791AC714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17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9A5F72-5053-40B4-B43B-D9F318BD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8DCFCCB-F563-4046-AFEF-E1788608D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48215C5-A1D2-4834-852A-163445267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FEF1D8B-DAB7-4BCB-AD13-262505308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B66C437-6B7C-4F6D-A0BD-3CA30F852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5D672CA-5B73-49AA-8FE3-2E61414D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D9FBDA-E5C8-4818-B365-C83E41D5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A68B913-CB9F-46E9-8540-7BCCA287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3888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78CC4F-A3CB-4734-8127-838F348E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B28F960-3CFD-46AD-BA88-8B2B9C94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E851B2-661D-4153-A519-C8650C87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0D59C6-D9BF-46D4-A40C-820293A6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32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5954BEC-20EA-459B-B1D1-640D62D0C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6B7C250-0D7A-426A-974A-978BED86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E93A058-25F9-4D7F-98B5-47D81540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12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43CBF7-AC69-4AE2-9EA5-D29A47F1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9DBB10-832C-40AD-9265-231A3917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43C27BE-1262-4518-8ECE-6D94E2AAC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F89D5B6-7C0D-4D5E-8CA7-8FF071ED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153464-3774-4539-B616-85862FC9B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11FFD1-C24E-40BA-8801-D74E5BC0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49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23DA2-D7A5-4E1C-A88A-298DF9D5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B903911-EFBD-405B-AA8F-4C6B22A2E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7BB49B1-B8F7-403C-BA28-CC9EDD86F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3F419D-3881-43B6-A0B0-F67A2EC9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82AEC1-AB23-43E3-AD27-50C51B3E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986D45B-8F6F-49E5-82EF-FEF970CC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50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B35272D-9CFF-48E7-9131-03F95DF8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DADAE8B-9554-483B-BDDE-AF92934BA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A27B32-EF1D-44A3-8A08-41CD01BC0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896D2-189C-494F-9D9A-D8CD12788B12}" type="datetimeFigureOut">
              <a:rPr lang="cs-CZ" smtClean="0"/>
              <a:t>20.11.2018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A8645A-8E05-4279-8B2B-B4E2CC1B1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580D7-C7C9-465B-9185-1B3A9D8C3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3A87D-8097-4236-ABD4-E28AF66931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29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FE77B-D248-4627-AA60-7EDF56330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Lebka</a:t>
            </a:r>
            <a:br>
              <a:rPr lang="cs-CZ" dirty="0"/>
            </a:br>
            <a:r>
              <a:rPr lang="cs-CZ" sz="3600" dirty="0"/>
              <a:t>FEL ČVUT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F4D7D-5B46-44CE-8E3F-568B169F5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2867"/>
            <a:ext cx="9144000" cy="1655762"/>
          </a:xfrm>
        </p:spPr>
        <p:txBody>
          <a:bodyPr/>
          <a:lstStyle/>
          <a:p>
            <a:r>
              <a:rPr lang="cs-CZ" dirty="0"/>
              <a:t>Jana Vaněčková</a:t>
            </a:r>
          </a:p>
        </p:txBody>
      </p:sp>
    </p:spTree>
    <p:extLst>
      <p:ext uri="{BB962C8B-B14F-4D97-AF65-F5344CB8AC3E}">
        <p14:creationId xmlns:p14="http://schemas.microsoft.com/office/powerpoint/2010/main" val="92878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s hyoideum">
            <a:extLst>
              <a:ext uri="{FF2B5EF4-FFF2-40B4-BE49-F238E27FC236}">
                <a16:creationId xmlns:a16="http://schemas.microsoft.com/office/drawing/2014/main" id="{E44B91B2-049B-4103-9B1B-C66F2DF181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68" y="409098"/>
            <a:ext cx="8044663" cy="60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46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8F488-F696-4052-965C-03CEEAB0D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05" y="92409"/>
            <a:ext cx="10515600" cy="1325563"/>
          </a:xfrm>
        </p:spPr>
        <p:txBody>
          <a:bodyPr/>
          <a:lstStyle/>
          <a:p>
            <a:r>
              <a:rPr lang="cs-CZ" dirty="0" err="1"/>
              <a:t>Neurocranium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749DC1-4B5D-4088-BBB6-880A2220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453"/>
            <a:ext cx="10515600" cy="5177422"/>
          </a:xfrm>
        </p:spPr>
        <p:txBody>
          <a:bodyPr>
            <a:normAutofit fontScale="85000" lnSpcReduction="20000"/>
          </a:bodyPr>
          <a:lstStyle/>
          <a:p>
            <a:r>
              <a:rPr lang="cs-CZ" i="1" u="sng" dirty="0"/>
              <a:t>Ploché kosti lebeční klenby:</a:t>
            </a:r>
          </a:p>
          <a:p>
            <a:r>
              <a:rPr lang="cs-CZ" dirty="0"/>
              <a:t>Os </a:t>
            </a:r>
            <a:r>
              <a:rPr lang="cs-CZ" dirty="0" err="1"/>
              <a:t>occipitale</a:t>
            </a:r>
            <a:r>
              <a:rPr lang="cs-CZ" dirty="0"/>
              <a:t> – kost týlní (1x)</a:t>
            </a:r>
          </a:p>
          <a:p>
            <a:r>
              <a:rPr lang="cs-CZ" dirty="0"/>
              <a:t>Os </a:t>
            </a:r>
            <a:r>
              <a:rPr lang="cs-CZ" dirty="0" err="1"/>
              <a:t>parietale</a:t>
            </a:r>
            <a:r>
              <a:rPr lang="cs-CZ" dirty="0"/>
              <a:t> – kost temenní (2x)</a:t>
            </a:r>
          </a:p>
          <a:p>
            <a:r>
              <a:rPr lang="cs-CZ" dirty="0"/>
              <a:t>Os frontale (1x – původem párová – srůst </a:t>
            </a:r>
            <a:r>
              <a:rPr lang="cs-CZ" dirty="0" err="1"/>
              <a:t>desmogenní</a:t>
            </a:r>
            <a:r>
              <a:rPr lang="cs-CZ" dirty="0"/>
              <a:t> osifikací)</a:t>
            </a:r>
          </a:p>
          <a:p>
            <a:pPr lvl="1"/>
            <a:r>
              <a:rPr lang="cs-CZ" dirty="0" err="1"/>
              <a:t>Pneumatizovaná</a:t>
            </a:r>
            <a:r>
              <a:rPr lang="cs-CZ" dirty="0"/>
              <a:t> kost! (sinus </a:t>
            </a:r>
            <a:r>
              <a:rPr lang="cs-CZ" dirty="0" err="1"/>
              <a:t>frontalis</a:t>
            </a:r>
            <a:r>
              <a:rPr lang="cs-CZ" dirty="0"/>
              <a:t>)</a:t>
            </a:r>
          </a:p>
          <a:p>
            <a:r>
              <a:rPr lang="cs-CZ" i="1" u="sng" dirty="0"/>
              <a:t>Kosti spodiny lebeční:</a:t>
            </a:r>
          </a:p>
          <a:p>
            <a:r>
              <a:rPr lang="cs-CZ" dirty="0"/>
              <a:t>Os </a:t>
            </a:r>
            <a:r>
              <a:rPr lang="cs-CZ" dirty="0" err="1"/>
              <a:t>temporale</a:t>
            </a:r>
            <a:r>
              <a:rPr lang="cs-CZ" dirty="0"/>
              <a:t> – kost spánková (2x)</a:t>
            </a:r>
          </a:p>
          <a:p>
            <a:r>
              <a:rPr lang="cs-CZ" dirty="0"/>
              <a:t>Os </a:t>
            </a:r>
            <a:r>
              <a:rPr lang="cs-CZ" dirty="0" err="1"/>
              <a:t>sphenoidale</a:t>
            </a:r>
            <a:r>
              <a:rPr lang="cs-CZ" dirty="0"/>
              <a:t> – kost klínová (1x)</a:t>
            </a:r>
          </a:p>
          <a:p>
            <a:r>
              <a:rPr lang="cs-CZ" dirty="0"/>
              <a:t>Os </a:t>
            </a:r>
            <a:r>
              <a:rPr lang="cs-CZ" dirty="0" err="1"/>
              <a:t>ethmoidale</a:t>
            </a:r>
            <a:r>
              <a:rPr lang="cs-CZ" dirty="0"/>
              <a:t> – kost čichová (1x)</a:t>
            </a:r>
          </a:p>
          <a:p>
            <a:r>
              <a:rPr lang="cs-CZ" dirty="0"/>
              <a:t>Os </a:t>
            </a:r>
            <a:r>
              <a:rPr lang="cs-CZ" dirty="0" err="1"/>
              <a:t>lacrimale</a:t>
            </a:r>
            <a:r>
              <a:rPr lang="cs-CZ" dirty="0"/>
              <a:t> – kost slzní (2x)</a:t>
            </a:r>
          </a:p>
          <a:p>
            <a:r>
              <a:rPr lang="cs-CZ" dirty="0"/>
              <a:t>Os </a:t>
            </a:r>
            <a:r>
              <a:rPr lang="cs-CZ" dirty="0" err="1"/>
              <a:t>nasale</a:t>
            </a:r>
            <a:r>
              <a:rPr lang="cs-CZ" dirty="0"/>
              <a:t> – kost nosní (2x)</a:t>
            </a:r>
          </a:p>
          <a:p>
            <a:r>
              <a:rPr lang="cs-CZ" dirty="0" err="1"/>
              <a:t>Concha</a:t>
            </a:r>
            <a:r>
              <a:rPr lang="cs-CZ" dirty="0"/>
              <a:t> </a:t>
            </a:r>
            <a:r>
              <a:rPr lang="cs-CZ" dirty="0" err="1"/>
              <a:t>nasalis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– dolní skořepa nosní (2x)</a:t>
            </a:r>
          </a:p>
          <a:p>
            <a:r>
              <a:rPr lang="cs-CZ" dirty="0" err="1"/>
              <a:t>Vomer</a:t>
            </a:r>
            <a:r>
              <a:rPr lang="cs-CZ" dirty="0"/>
              <a:t> – kost radličná (1x)</a:t>
            </a:r>
          </a:p>
        </p:txBody>
      </p:sp>
    </p:spTree>
    <p:extLst>
      <p:ext uri="{BB962C8B-B14F-4D97-AF65-F5344CB8AC3E}">
        <p14:creationId xmlns:p14="http://schemas.microsoft.com/office/powerpoint/2010/main" val="2857545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Ã½sledek obrÃ¡zku pro neurocranium">
            <a:extLst>
              <a:ext uri="{FF2B5EF4-FFF2-40B4-BE49-F238E27FC236}">
                <a16:creationId xmlns:a16="http://schemas.microsoft.com/office/drawing/2014/main" id="{421C2799-83FD-4095-97FB-2FA81ABDE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78" y="489808"/>
            <a:ext cx="7837844" cy="58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94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CD9578-6270-4516-A9BC-F7629AA3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occipitale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F53769-DFFA-4D93-A622-AE89D612B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1825625"/>
            <a:ext cx="3689683" cy="4351338"/>
          </a:xfrm>
        </p:spPr>
        <p:txBody>
          <a:bodyPr/>
          <a:lstStyle/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magnum</a:t>
            </a:r>
            <a:r>
              <a:rPr lang="cs-CZ" dirty="0"/>
              <a:t>! – průchod míchy a prodloužené míchy</a:t>
            </a:r>
          </a:p>
          <a:p>
            <a:r>
              <a:rPr lang="cs-CZ" dirty="0"/>
              <a:t>Kloubní plochy pro skloubení s C1 (= atlas)</a:t>
            </a:r>
          </a:p>
        </p:txBody>
      </p:sp>
      <p:pic>
        <p:nvPicPr>
          <p:cNvPr id="4100" name="Picture 4" descr="VÃ½sledek obrÃ¡zku pro os occipitale">
            <a:extLst>
              <a:ext uri="{FF2B5EF4-FFF2-40B4-BE49-F238E27FC236}">
                <a16:creationId xmlns:a16="http://schemas.microsoft.com/office/drawing/2014/main" id="{13E969CB-8DF4-4628-A45E-80C95E5C6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26" y="1606467"/>
            <a:ext cx="7459579" cy="4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99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25397-D660-44C2-9D34-60A773FC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parietale</a:t>
            </a:r>
            <a:r>
              <a:rPr lang="cs-CZ" dirty="0"/>
              <a:t> (2x)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7447B9-792A-4842-93D5-A26F48422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621505" cy="997786"/>
          </a:xfrm>
        </p:spPr>
        <p:txBody>
          <a:bodyPr/>
          <a:lstStyle/>
          <a:p>
            <a:r>
              <a:rPr lang="cs-CZ" dirty="0"/>
              <a:t>Tuber </a:t>
            </a:r>
            <a:r>
              <a:rPr lang="cs-CZ" dirty="0" err="1"/>
              <a:t>parietale</a:t>
            </a:r>
            <a:r>
              <a:rPr lang="cs-CZ" dirty="0"/>
              <a:t> (2x)</a:t>
            </a:r>
          </a:p>
        </p:txBody>
      </p:sp>
      <p:pic>
        <p:nvPicPr>
          <p:cNvPr id="6146" name="Picture 2" descr="VÃ½sledek obrÃ¡zku pro os parietale">
            <a:extLst>
              <a:ext uri="{FF2B5EF4-FFF2-40B4-BE49-F238E27FC236}">
                <a16:creationId xmlns:a16="http://schemas.microsoft.com/office/drawing/2014/main" id="{722F748D-C5E7-4075-96F3-A6B224DCE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78" y="649705"/>
            <a:ext cx="6014084" cy="55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ek obrÃ¡zku pro os parietale">
            <a:extLst>
              <a:ext uri="{FF2B5EF4-FFF2-40B4-BE49-F238E27FC236}">
                <a16:creationId xmlns:a16="http://schemas.microsoft.com/office/drawing/2014/main" id="{EA231CD9-7B10-4887-A7CF-D14C6535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8" y="2330617"/>
            <a:ext cx="4279232" cy="427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53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9DA0D-6CE7-40F4-8614-2F4BE30D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frontale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9DBC52-2965-4496-B752-893075989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6937" cy="4351338"/>
          </a:xfrm>
        </p:spPr>
        <p:txBody>
          <a:bodyPr/>
          <a:lstStyle/>
          <a:p>
            <a:r>
              <a:rPr lang="cs-CZ" dirty="0"/>
              <a:t>Původně párová – srůst </a:t>
            </a:r>
            <a:r>
              <a:rPr lang="cs-CZ" dirty="0" err="1"/>
              <a:t>desmogenní</a:t>
            </a:r>
            <a:r>
              <a:rPr lang="cs-CZ" dirty="0"/>
              <a:t> osifikací</a:t>
            </a:r>
          </a:p>
          <a:p>
            <a:r>
              <a:rPr lang="cs-CZ" dirty="0" err="1"/>
              <a:t>Pneumatizovaná</a:t>
            </a:r>
            <a:r>
              <a:rPr lang="cs-CZ" dirty="0"/>
              <a:t> kost – sinus </a:t>
            </a:r>
            <a:r>
              <a:rPr lang="cs-CZ" dirty="0" err="1"/>
              <a:t>frontalis</a:t>
            </a:r>
            <a:endParaRPr lang="cs-CZ" dirty="0"/>
          </a:p>
          <a:p>
            <a:r>
              <a:rPr lang="cs-CZ" dirty="0"/>
              <a:t>Tuber frontale (nahmatám </a:t>
            </a:r>
            <a:r>
              <a:rPr lang="cs-CZ" dirty="0">
                <a:sym typeface="Wingdings" panose="05000000000000000000" pitchFamily="2" charset="2"/>
              </a:rPr>
              <a:t>)</a:t>
            </a:r>
            <a:endParaRPr lang="cs-CZ" dirty="0"/>
          </a:p>
        </p:txBody>
      </p:sp>
      <p:pic>
        <p:nvPicPr>
          <p:cNvPr id="7170" name="Picture 2" descr="VÃ½sledek obrÃ¡zku pro os frontale">
            <a:extLst>
              <a:ext uri="{FF2B5EF4-FFF2-40B4-BE49-F238E27FC236}">
                <a16:creationId xmlns:a16="http://schemas.microsoft.com/office/drawing/2014/main" id="{772A9D9F-C649-43E7-83A2-2E51366A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036" y="3258626"/>
            <a:ext cx="3938587" cy="352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Ã½sledek obrÃ¡zku pro os frontale">
            <a:extLst>
              <a:ext uri="{FF2B5EF4-FFF2-40B4-BE49-F238E27FC236}">
                <a16:creationId xmlns:a16="http://schemas.microsoft.com/office/drawing/2014/main" id="{637BA598-026B-4E48-9B5E-66C9133F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17" y="1161681"/>
            <a:ext cx="3938588" cy="48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5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3960A-6862-42B7-89B7-A117AAA89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temporale</a:t>
            </a:r>
            <a:endParaRPr lang="cs-CZ" dirty="0"/>
          </a:p>
        </p:txBody>
      </p:sp>
      <p:pic>
        <p:nvPicPr>
          <p:cNvPr id="4" name="Picture 4" descr="VÃ½sledek obrÃ¡zku pro os temporale">
            <a:extLst>
              <a:ext uri="{FF2B5EF4-FFF2-40B4-BE49-F238E27FC236}">
                <a16:creationId xmlns:a16="http://schemas.microsoft.com/office/drawing/2014/main" id="{E6C52239-44E0-4173-8826-B9041313A4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5" y="1962785"/>
            <a:ext cx="60131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Ã½sledek obrÃ¡zku pro os temporale kenhub">
            <a:extLst>
              <a:ext uri="{FF2B5EF4-FFF2-40B4-BE49-F238E27FC236}">
                <a16:creationId xmlns:a16="http://schemas.microsoft.com/office/drawing/2014/main" id="{948F8728-B4C4-45EF-A488-D7B31E68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01040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85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E0DCF8-737D-4420-91AB-3FF705A8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temporale</a:t>
            </a:r>
            <a:r>
              <a:rPr lang="cs-CZ" dirty="0"/>
              <a:t> (kost spánková)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D344A3-6A31-4164-8FF6-1765FD899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squamoza</a:t>
            </a:r>
            <a:r>
              <a:rPr lang="cs-CZ" dirty="0"/>
              <a:t>,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tympanica</a:t>
            </a:r>
            <a:r>
              <a:rPr lang="cs-CZ" dirty="0"/>
              <a:t>,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petrosa</a:t>
            </a:r>
            <a:r>
              <a:rPr lang="cs-CZ" dirty="0"/>
              <a:t> (!)</a:t>
            </a:r>
          </a:p>
          <a:p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petroza</a:t>
            </a:r>
            <a:r>
              <a:rPr lang="cs-CZ" dirty="0"/>
              <a:t> = os </a:t>
            </a:r>
            <a:r>
              <a:rPr lang="cs-CZ" dirty="0" err="1"/>
              <a:t>petrosum</a:t>
            </a:r>
            <a:r>
              <a:rPr lang="cs-CZ" dirty="0"/>
              <a:t> = pyramida kosti spánkové</a:t>
            </a:r>
          </a:p>
          <a:p>
            <a:pPr lvl="1"/>
            <a:r>
              <a:rPr lang="cs-CZ" dirty="0"/>
              <a:t>Zevní zvukovod + vnitřní zvukovod</a:t>
            </a:r>
          </a:p>
          <a:p>
            <a:pPr lvl="1"/>
            <a:r>
              <a:rPr lang="cs-CZ" dirty="0"/>
              <a:t>Středoušní dutina – sluchové kůstky</a:t>
            </a:r>
          </a:p>
          <a:p>
            <a:pPr lvl="1"/>
            <a:r>
              <a:rPr lang="cs-CZ" dirty="0"/>
              <a:t>Kostěná část Eustachovy trubice</a:t>
            </a:r>
          </a:p>
          <a:p>
            <a:pPr lvl="1"/>
            <a:r>
              <a:rPr lang="cs-CZ" dirty="0"/>
              <a:t>Kostěná část vnitřního ucha – pro sluchové a vestibulární ústrojí</a:t>
            </a:r>
          </a:p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r>
              <a:rPr lang="cs-CZ" dirty="0"/>
              <a:t> (kloubní jamka)</a:t>
            </a:r>
          </a:p>
          <a:p>
            <a:r>
              <a:rPr lang="cs-CZ" dirty="0" err="1"/>
              <a:t>Tuberculum</a:t>
            </a:r>
            <a:r>
              <a:rPr lang="cs-CZ" dirty="0"/>
              <a:t> </a:t>
            </a:r>
            <a:r>
              <a:rPr lang="cs-CZ" dirty="0" err="1"/>
              <a:t>articulare</a:t>
            </a:r>
            <a:r>
              <a:rPr lang="cs-CZ" dirty="0"/>
              <a:t> (také součást kloubu)</a:t>
            </a:r>
          </a:p>
        </p:txBody>
      </p:sp>
    </p:spTree>
    <p:extLst>
      <p:ext uri="{BB962C8B-B14F-4D97-AF65-F5344CB8AC3E}">
        <p14:creationId xmlns:p14="http://schemas.microsoft.com/office/powerpoint/2010/main" val="166182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pars petrosa">
            <a:extLst>
              <a:ext uri="{FF2B5EF4-FFF2-40B4-BE49-F238E27FC236}">
                <a16:creationId xmlns:a16="http://schemas.microsoft.com/office/drawing/2014/main" id="{02687A1D-BF6A-4BDF-B1EF-79B82510B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7" y="1339528"/>
            <a:ext cx="7003663" cy="417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pars petrosa">
            <a:extLst>
              <a:ext uri="{FF2B5EF4-FFF2-40B4-BE49-F238E27FC236}">
                <a16:creationId xmlns:a16="http://schemas.microsoft.com/office/drawing/2014/main" id="{00C17003-A484-4E50-9775-A355B23B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00" y="1664361"/>
            <a:ext cx="4395894" cy="35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9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98F126-B9A0-4A96-8ADA-B29C4758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7" y="365125"/>
            <a:ext cx="4019049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Os </a:t>
            </a:r>
            <a:r>
              <a:rPr lang="cs-CZ" dirty="0" err="1"/>
              <a:t>sphenoidale</a:t>
            </a:r>
            <a:br>
              <a:rPr lang="cs-CZ" dirty="0"/>
            </a:br>
            <a:r>
              <a:rPr lang="cs-CZ" sz="2400" dirty="0"/>
              <a:t>- </a:t>
            </a:r>
            <a:r>
              <a:rPr lang="cs-CZ" sz="2400" dirty="0" err="1"/>
              <a:t>pneumatizovaná</a:t>
            </a:r>
            <a:r>
              <a:rPr lang="cs-CZ" sz="2400" dirty="0"/>
              <a:t> kost– </a:t>
            </a:r>
            <a:r>
              <a:rPr lang="cs-CZ" sz="2400" b="1" dirty="0"/>
              <a:t>sinus </a:t>
            </a:r>
            <a:r>
              <a:rPr lang="cs-CZ" sz="2400" b="1" dirty="0" err="1"/>
              <a:t>sphenoidalis</a:t>
            </a:r>
            <a:r>
              <a:rPr lang="cs-CZ" sz="2400" b="1" dirty="0"/>
              <a:t> (2x)</a:t>
            </a:r>
          </a:p>
        </p:txBody>
      </p:sp>
      <p:pic>
        <p:nvPicPr>
          <p:cNvPr id="7170" name="Picture 2" descr="VÃ½sledek obrÃ¡zku pro os sphenoidale">
            <a:extLst>
              <a:ext uri="{FF2B5EF4-FFF2-40B4-BE49-F238E27FC236}">
                <a16:creationId xmlns:a16="http://schemas.microsoft.com/office/drawing/2014/main" id="{00BB2F5A-DCED-42A7-8D5A-0B126296CF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327" y="2296527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486BDB1-1348-4CCF-A096-4418D750F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A8729A8-3CD3-4D9A-9B41-4FEB4D56A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6715" y="4614381"/>
            <a:ext cx="6374315" cy="1939790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</a:t>
            </a:r>
            <a:r>
              <a:rPr lang="cs-CZ" dirty="0" err="1"/>
              <a:t>inferior</a:t>
            </a:r>
            <a:endParaRPr lang="cs-CZ" dirty="0"/>
          </a:p>
          <a:p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superior</a:t>
            </a:r>
          </a:p>
          <a:p>
            <a:r>
              <a:rPr lang="cs-CZ" dirty="0" err="1"/>
              <a:t>Sella</a:t>
            </a:r>
            <a:r>
              <a:rPr lang="cs-CZ" dirty="0"/>
              <a:t> </a:t>
            </a:r>
            <a:r>
              <a:rPr lang="cs-CZ" dirty="0" err="1"/>
              <a:t>turcica</a:t>
            </a:r>
            <a:r>
              <a:rPr lang="cs-CZ" dirty="0"/>
              <a:t> – hypofýza</a:t>
            </a:r>
          </a:p>
          <a:p>
            <a:r>
              <a:rPr lang="cs-CZ" dirty="0"/>
              <a:t>Žlábek pro </a:t>
            </a:r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carotis</a:t>
            </a:r>
            <a:r>
              <a:rPr lang="cs-CZ" dirty="0"/>
              <a:t> interna</a:t>
            </a:r>
          </a:p>
        </p:txBody>
      </p:sp>
      <p:pic>
        <p:nvPicPr>
          <p:cNvPr id="7172" name="Picture 4" descr="SouvisejÃ­cÃ­ obrÃ¡zek">
            <a:extLst>
              <a:ext uri="{FF2B5EF4-FFF2-40B4-BE49-F238E27FC236}">
                <a16:creationId xmlns:a16="http://schemas.microsoft.com/office/drawing/2014/main" id="{2C8BB83A-313D-4A5B-97C5-76AFF796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73" y="554105"/>
            <a:ext cx="6705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8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60801-3F36-4C85-B7DE-9FB16A7F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Kosti lebky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279AEB-8CFF-492E-9F73-6F4ABDDF5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75484" cy="4351338"/>
          </a:xfrm>
        </p:spPr>
        <p:txBody>
          <a:bodyPr/>
          <a:lstStyle/>
          <a:p>
            <a:r>
              <a:rPr lang="cs-CZ" dirty="0" err="1"/>
              <a:t>Splanchnocranium</a:t>
            </a:r>
            <a:r>
              <a:rPr lang="cs-CZ" dirty="0"/>
              <a:t> – obličejová část</a:t>
            </a:r>
          </a:p>
          <a:p>
            <a:r>
              <a:rPr lang="cs-CZ" dirty="0" err="1"/>
              <a:t>Neurocranium</a:t>
            </a:r>
            <a:r>
              <a:rPr lang="cs-CZ" dirty="0"/>
              <a:t> – pouzdro kolem mozku a smyslových orgánů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VÃ½sledek obrÃ¡zku pro neurocranium">
            <a:extLst>
              <a:ext uri="{FF2B5EF4-FFF2-40B4-BE49-F238E27FC236}">
                <a16:creationId xmlns:a16="http://schemas.microsoft.com/office/drawing/2014/main" id="{393D4E5A-FB03-473B-BA7A-9C0853C6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22" y="485275"/>
            <a:ext cx="5691688" cy="56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61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E5E95D-EDD8-43F6-A58F-D9F5E073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34" y="365125"/>
            <a:ext cx="4586104" cy="1640138"/>
          </a:xfrm>
        </p:spPr>
        <p:txBody>
          <a:bodyPr>
            <a:normAutofit fontScale="90000"/>
          </a:bodyPr>
          <a:lstStyle/>
          <a:p>
            <a:r>
              <a:rPr lang="cs-CZ" dirty="0"/>
              <a:t>Os </a:t>
            </a:r>
            <a:r>
              <a:rPr lang="cs-CZ" dirty="0" err="1"/>
              <a:t>ethmoidale</a:t>
            </a:r>
            <a:br>
              <a:rPr lang="cs-CZ" dirty="0"/>
            </a:br>
            <a:r>
              <a:rPr lang="cs-CZ" sz="2800" dirty="0"/>
              <a:t>- </a:t>
            </a:r>
            <a:r>
              <a:rPr lang="cs-CZ" sz="2800" dirty="0" err="1"/>
              <a:t>pneumatizovaná</a:t>
            </a:r>
            <a:r>
              <a:rPr lang="cs-CZ" sz="2800" dirty="0"/>
              <a:t> kost –</a:t>
            </a:r>
            <a:r>
              <a:rPr lang="cs-CZ" sz="2800" b="1" dirty="0"/>
              <a:t> </a:t>
            </a:r>
            <a:r>
              <a:rPr lang="cs-CZ" sz="2800" b="1" dirty="0" err="1"/>
              <a:t>cellulae</a:t>
            </a:r>
            <a:r>
              <a:rPr lang="cs-CZ" sz="2800" b="1" dirty="0"/>
              <a:t> </a:t>
            </a:r>
            <a:r>
              <a:rPr lang="cs-CZ" sz="2800" b="1" dirty="0" err="1"/>
              <a:t>ethmoidales</a:t>
            </a:r>
            <a:r>
              <a:rPr lang="cs-CZ" sz="2800" b="1" dirty="0"/>
              <a:t> </a:t>
            </a:r>
            <a:r>
              <a:rPr lang="cs-CZ" sz="2800" dirty="0"/>
              <a:t>(přední, střední, zadní)</a:t>
            </a:r>
          </a:p>
        </p:txBody>
      </p:sp>
      <p:pic>
        <p:nvPicPr>
          <p:cNvPr id="9218" name="Picture 2" descr="VÃ½sledek obrÃ¡zku pro os ethmoidale">
            <a:extLst>
              <a:ext uri="{FF2B5EF4-FFF2-40B4-BE49-F238E27FC236}">
                <a16:creationId xmlns:a16="http://schemas.microsoft.com/office/drawing/2014/main" id="{FE4353CE-FC18-4987-B893-594D7D7C38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434" y="2005263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B1A57B1-E5F8-4329-BD3B-53BEC81CD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7643" y="4919177"/>
            <a:ext cx="6156158" cy="1818508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Conchae</a:t>
            </a:r>
            <a:r>
              <a:rPr lang="cs-CZ" dirty="0"/>
              <a:t> </a:t>
            </a:r>
            <a:r>
              <a:rPr lang="cs-CZ" dirty="0" err="1"/>
              <a:t>nasales</a:t>
            </a:r>
            <a:r>
              <a:rPr lang="cs-CZ" dirty="0"/>
              <a:t> – nosní skořepy</a:t>
            </a:r>
          </a:p>
          <a:p>
            <a:pPr lvl="1"/>
            <a:r>
              <a:rPr lang="cs-CZ" dirty="0" err="1"/>
              <a:t>Concha</a:t>
            </a:r>
            <a:r>
              <a:rPr lang="cs-CZ" dirty="0"/>
              <a:t> </a:t>
            </a:r>
            <a:r>
              <a:rPr lang="cs-CZ" dirty="0" err="1"/>
              <a:t>nasalis</a:t>
            </a:r>
            <a:r>
              <a:rPr lang="cs-CZ" dirty="0"/>
              <a:t> superior, </a:t>
            </a:r>
            <a:r>
              <a:rPr lang="cs-CZ" dirty="0" err="1"/>
              <a:t>concha</a:t>
            </a:r>
            <a:r>
              <a:rPr lang="cs-CZ" dirty="0"/>
              <a:t> </a:t>
            </a:r>
            <a:r>
              <a:rPr lang="cs-CZ" dirty="0" err="1"/>
              <a:t>nasalis</a:t>
            </a:r>
            <a:r>
              <a:rPr lang="cs-CZ" dirty="0"/>
              <a:t> media</a:t>
            </a:r>
          </a:p>
          <a:p>
            <a:pPr lvl="1"/>
            <a:r>
              <a:rPr lang="cs-CZ" dirty="0"/>
              <a:t>Průchod čichového nervu do </a:t>
            </a:r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</a:t>
            </a:r>
            <a:r>
              <a:rPr lang="cs-CZ" dirty="0" err="1"/>
              <a:t>anerior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9220" name="Picture 4" descr="VÃ½sledek obrÃ¡zku pro os ethmoidale">
            <a:extLst>
              <a:ext uri="{FF2B5EF4-FFF2-40B4-BE49-F238E27FC236}">
                <a16:creationId xmlns:a16="http://schemas.microsoft.com/office/drawing/2014/main" id="{9C937973-EB52-42C9-95EF-E910CEDDD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72" y="600006"/>
            <a:ext cx="6006307" cy="40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10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Ã½sledek obrÃ¡zku pro os ethmoidale">
            <a:extLst>
              <a:ext uri="{FF2B5EF4-FFF2-40B4-BE49-F238E27FC236}">
                <a16:creationId xmlns:a16="http://schemas.microsoft.com/office/drawing/2014/main" id="{221153D9-5C00-4A36-AAC1-8628718F26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73" y="828198"/>
            <a:ext cx="7971805" cy="52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095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6106D-1CB8-4E2B-BAB1-194FAA31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lacrimale</a:t>
            </a:r>
            <a:endParaRPr lang="cs-CZ" dirty="0"/>
          </a:p>
        </p:txBody>
      </p:sp>
      <p:pic>
        <p:nvPicPr>
          <p:cNvPr id="11266" name="Picture 2" descr="VÃ½sledek obrÃ¡zku pro os lacrimale">
            <a:extLst>
              <a:ext uri="{FF2B5EF4-FFF2-40B4-BE49-F238E27FC236}">
                <a16:creationId xmlns:a16="http://schemas.microsoft.com/office/drawing/2014/main" id="{F5AF5A51-3EA5-477B-8C2C-1CAD0A8531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612" y="2505075"/>
            <a:ext cx="3355726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DEFB3B8-545C-4139-9848-1965DDBE8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68244" y="2505075"/>
            <a:ext cx="3187143" cy="3684588"/>
          </a:xfrm>
        </p:spPr>
        <p:txBody>
          <a:bodyPr/>
          <a:lstStyle/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lacrimalis</a:t>
            </a:r>
            <a:r>
              <a:rPr lang="cs-CZ" dirty="0"/>
              <a:t> – slzný kanálek + v něm slzovod</a:t>
            </a:r>
          </a:p>
          <a:p>
            <a:pPr lvl="1"/>
            <a:r>
              <a:rPr lang="cs-CZ" dirty="0"/>
              <a:t>Spojení lakrimálního aparátu a nosní dutiny</a:t>
            </a:r>
          </a:p>
        </p:txBody>
      </p:sp>
      <p:pic>
        <p:nvPicPr>
          <p:cNvPr id="11268" name="Picture 4" descr="VÃ½sledek obrÃ¡zku pro os lacrimale">
            <a:extLst>
              <a:ext uri="{FF2B5EF4-FFF2-40B4-BE49-F238E27FC236}">
                <a16:creationId xmlns:a16="http://schemas.microsoft.com/office/drawing/2014/main" id="{14019FF0-A609-4F2F-90FA-682F84C3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30" y="1252963"/>
            <a:ext cx="3187142" cy="4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13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7DC87-BCC0-4020-B916-35266E9E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nasale</a:t>
            </a:r>
            <a:endParaRPr lang="cs-CZ" dirty="0"/>
          </a:p>
        </p:txBody>
      </p:sp>
      <p:pic>
        <p:nvPicPr>
          <p:cNvPr id="12290" name="Picture 2" descr="VÃ½sledek obrÃ¡zku pro os nasale">
            <a:extLst>
              <a:ext uri="{FF2B5EF4-FFF2-40B4-BE49-F238E27FC236}">
                <a16:creationId xmlns:a16="http://schemas.microsoft.com/office/drawing/2014/main" id="{3D08E8AF-4863-4F91-AF77-3C0C3B512C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9582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ek obrÃ¡zku pro os nasale">
            <a:extLst>
              <a:ext uri="{FF2B5EF4-FFF2-40B4-BE49-F238E27FC236}">
                <a16:creationId xmlns:a16="http://schemas.microsoft.com/office/drawing/2014/main" id="{CADA23F2-AB35-4CF0-8F60-9F9D6D24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213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374385-EE09-4B0C-AEEB-DE272074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Concha</a:t>
            </a:r>
            <a:r>
              <a:rPr lang="cs-CZ" dirty="0"/>
              <a:t> </a:t>
            </a:r>
            <a:r>
              <a:rPr lang="cs-CZ" dirty="0" err="1"/>
              <a:t>nasalis</a:t>
            </a:r>
            <a:r>
              <a:rPr lang="cs-CZ" dirty="0"/>
              <a:t> </a:t>
            </a:r>
            <a:r>
              <a:rPr lang="cs-CZ" dirty="0" err="1"/>
              <a:t>inferior</a:t>
            </a:r>
            <a:endParaRPr lang="cs-CZ" dirty="0"/>
          </a:p>
        </p:txBody>
      </p:sp>
      <p:pic>
        <p:nvPicPr>
          <p:cNvPr id="13314" name="Picture 2" descr="VÃ½sledek obrÃ¡zku pro concha nasalis inferior">
            <a:extLst>
              <a:ext uri="{FF2B5EF4-FFF2-40B4-BE49-F238E27FC236}">
                <a16:creationId xmlns:a16="http://schemas.microsoft.com/office/drawing/2014/main" id="{7D25B748-8FC4-4DF9-900C-51BF9E4C9B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91" y="188658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Ã½sledek obrÃ¡zku pro concha nasalis inferior">
            <a:extLst>
              <a:ext uri="{FF2B5EF4-FFF2-40B4-BE49-F238E27FC236}">
                <a16:creationId xmlns:a16="http://schemas.microsoft.com/office/drawing/2014/main" id="{1D41428C-FF8C-4D1D-A2A0-7C589BA7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28" y="1129347"/>
            <a:ext cx="6448372" cy="53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508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E24A06-C433-4402-8519-4A902755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Vomer</a:t>
            </a:r>
            <a:endParaRPr lang="cs-CZ" dirty="0"/>
          </a:p>
        </p:txBody>
      </p:sp>
      <p:pic>
        <p:nvPicPr>
          <p:cNvPr id="14338" name="Picture 2" descr="VÃ½sledek obrÃ¡zku pro Vomer">
            <a:extLst>
              <a:ext uri="{FF2B5EF4-FFF2-40B4-BE49-F238E27FC236}">
                <a16:creationId xmlns:a16="http://schemas.microsoft.com/office/drawing/2014/main" id="{1A65BB44-B9BA-4C59-B120-CDE96F083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9" y="1901825"/>
            <a:ext cx="49427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Ã½sledek obrÃ¡zku pro Vomer">
            <a:extLst>
              <a:ext uri="{FF2B5EF4-FFF2-40B4-BE49-F238E27FC236}">
                <a16:creationId xmlns:a16="http://schemas.microsoft.com/office/drawing/2014/main" id="{158214F1-27CE-404F-BD82-95DA720A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823"/>
            <a:ext cx="5407342" cy="655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85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BF256-DA4F-47ED-AF40-4D5EF55A5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Vomer</a:t>
            </a:r>
            <a:r>
              <a:rPr lang="cs-CZ" dirty="0"/>
              <a:t> II</a:t>
            </a:r>
          </a:p>
        </p:txBody>
      </p:sp>
      <p:pic>
        <p:nvPicPr>
          <p:cNvPr id="15362" name="Picture 2" descr="VÃ½sledek obrÃ¡zku pro Vomer">
            <a:extLst>
              <a:ext uri="{FF2B5EF4-FFF2-40B4-BE49-F238E27FC236}">
                <a16:creationId xmlns:a16="http://schemas.microsoft.com/office/drawing/2014/main" id="{0C227AA4-AE2A-4484-81FA-E4A77226AB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58" y="1949769"/>
            <a:ext cx="7896484" cy="376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07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AE9FE-24F5-4C27-BBF6-310AE35D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Spojení na lebce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4FA597-A183-4505-8A0A-92CB6F529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podstatě všechny typy spojení – spojení vazivem, chrupavkou, kostí i spojení kostí kloubem</a:t>
            </a:r>
          </a:p>
          <a:p>
            <a:r>
              <a:rPr lang="cs-CZ" u="sng" dirty="0"/>
              <a:t>Spojení vazivem </a:t>
            </a:r>
            <a:r>
              <a:rPr lang="cs-CZ" dirty="0"/>
              <a:t>– SUTURY! (</a:t>
            </a:r>
            <a:r>
              <a:rPr lang="cs-CZ" dirty="0" err="1"/>
              <a:t>suturae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) – tento typ spojení výhradně na lebce</a:t>
            </a:r>
          </a:p>
          <a:p>
            <a:pPr lvl="1"/>
            <a:r>
              <a:rPr lang="cs-CZ" dirty="0"/>
              <a:t>Za růstového období růst kosti do plochy</a:t>
            </a:r>
          </a:p>
          <a:p>
            <a:pPr lvl="1"/>
            <a:r>
              <a:rPr lang="cs-CZ" dirty="0"/>
              <a:t>V průběhu života se mění na synostózy (spojení kostí)</a:t>
            </a:r>
          </a:p>
          <a:p>
            <a:r>
              <a:rPr lang="cs-CZ" u="sng" dirty="0"/>
              <a:t>Spojení chrupavkou </a:t>
            </a:r>
            <a:r>
              <a:rPr lang="cs-CZ" dirty="0"/>
              <a:t>– </a:t>
            </a:r>
            <a:r>
              <a:rPr lang="cs-CZ" dirty="0" err="1"/>
              <a:t>synchondrosis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– části lebeční </a:t>
            </a:r>
            <a:r>
              <a:rPr lang="cs-CZ" dirty="0" err="1"/>
              <a:t>baze</a:t>
            </a:r>
            <a:r>
              <a:rPr lang="cs-CZ" dirty="0"/>
              <a:t>, které neosifikovaly (nespojily se kostí!) – do 20 let až po celý život</a:t>
            </a:r>
          </a:p>
          <a:p>
            <a:r>
              <a:rPr lang="cs-CZ" u="sng" dirty="0"/>
              <a:t>Spojení kostí </a:t>
            </a:r>
            <a:r>
              <a:rPr lang="cs-CZ" dirty="0"/>
              <a:t>– v průběhu života vznik kostních spojů z vazivových (viz. Sutury)</a:t>
            </a:r>
          </a:p>
          <a:p>
            <a:r>
              <a:rPr lang="cs-CZ" u="sng" dirty="0"/>
              <a:t>Spojení kostí kloubem </a:t>
            </a:r>
            <a:r>
              <a:rPr lang="cs-CZ" dirty="0"/>
              <a:t>– </a:t>
            </a:r>
            <a:r>
              <a:rPr lang="cs-CZ" b="1" dirty="0" err="1"/>
              <a:t>articulatio</a:t>
            </a:r>
            <a:r>
              <a:rPr lang="cs-CZ" b="1" dirty="0"/>
              <a:t> </a:t>
            </a:r>
            <a:r>
              <a:rPr lang="cs-CZ" b="1" dirty="0" err="1"/>
              <a:t>temporomandibularis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79302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A6E03-6184-4F83-864F-C8BA5B287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Sutury lebky</a:t>
            </a:r>
          </a:p>
        </p:txBody>
      </p:sp>
      <p:pic>
        <p:nvPicPr>
          <p:cNvPr id="10242" name="Picture 2" descr="VÃ½sledek obrÃ¡zku pro sutura sagittalis">
            <a:extLst>
              <a:ext uri="{FF2B5EF4-FFF2-40B4-BE49-F238E27FC236}">
                <a16:creationId xmlns:a16="http://schemas.microsoft.com/office/drawing/2014/main" id="{EF4B8539-1377-4FDF-9BF0-3AC387C7FA9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884" y="1315454"/>
            <a:ext cx="6903230" cy="51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E6FB7EF-A768-4C4A-98E4-04CEE3277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4029" y="1073233"/>
            <a:ext cx="3512992" cy="2152817"/>
          </a:xfrm>
        </p:spPr>
        <p:txBody>
          <a:bodyPr/>
          <a:lstStyle/>
          <a:p>
            <a:r>
              <a:rPr lang="cs-CZ" dirty="0"/>
              <a:t>Sutura </a:t>
            </a:r>
            <a:r>
              <a:rPr lang="cs-CZ" dirty="0" err="1"/>
              <a:t>sagittalis</a:t>
            </a:r>
            <a:endParaRPr lang="cs-CZ" dirty="0"/>
          </a:p>
          <a:p>
            <a:r>
              <a:rPr lang="cs-CZ" dirty="0"/>
              <a:t>Sutura </a:t>
            </a:r>
            <a:r>
              <a:rPr lang="cs-CZ" dirty="0" err="1"/>
              <a:t>coronalis</a:t>
            </a:r>
            <a:endParaRPr lang="cs-CZ" dirty="0"/>
          </a:p>
          <a:p>
            <a:r>
              <a:rPr lang="cs-CZ" dirty="0"/>
              <a:t>Sutura </a:t>
            </a:r>
            <a:r>
              <a:rPr lang="cs-CZ" dirty="0" err="1"/>
              <a:t>lambdoidea</a:t>
            </a:r>
            <a:endParaRPr lang="cs-CZ" dirty="0"/>
          </a:p>
          <a:p>
            <a:r>
              <a:rPr lang="cs-CZ" dirty="0"/>
              <a:t>Sutura </a:t>
            </a:r>
            <a:r>
              <a:rPr lang="cs-CZ" dirty="0" err="1"/>
              <a:t>squamoza</a:t>
            </a:r>
            <a:endParaRPr lang="cs-CZ" dirty="0"/>
          </a:p>
        </p:txBody>
      </p:sp>
      <p:pic>
        <p:nvPicPr>
          <p:cNvPr id="10244" name="Picture 4" descr="VÃ½sledek obrÃ¡zku pro sutura squamosa">
            <a:extLst>
              <a:ext uri="{FF2B5EF4-FFF2-40B4-BE49-F238E27FC236}">
                <a16:creationId xmlns:a16="http://schemas.microsoft.com/office/drawing/2014/main" id="{6C922BC4-2D0A-45B1-876D-B9096C6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114" y="3226050"/>
            <a:ext cx="3512992" cy="34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02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D3B42-6551-4611-8952-D8730B8E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Articulatio</a:t>
            </a:r>
            <a:r>
              <a:rPr lang="cs-CZ" dirty="0"/>
              <a:t> </a:t>
            </a:r>
            <a:r>
              <a:rPr lang="cs-CZ" dirty="0" err="1"/>
              <a:t>temporomandibularis</a:t>
            </a:r>
            <a:r>
              <a:rPr lang="cs-CZ" dirty="0"/>
              <a:t> – čelistní kloub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F20010-3794-4DC2-B3FA-C07CC01B9D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Složený kloub (2 kosti + </a:t>
            </a:r>
            <a:r>
              <a:rPr lang="cs-CZ" dirty="0" err="1"/>
              <a:t>discus</a:t>
            </a:r>
            <a:r>
              <a:rPr lang="cs-CZ" dirty="0"/>
              <a:t>)</a:t>
            </a:r>
          </a:p>
          <a:p>
            <a:r>
              <a:rPr lang="cs-CZ" dirty="0"/>
              <a:t>Hlavice – </a:t>
            </a:r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mandibulae</a:t>
            </a:r>
            <a:endParaRPr lang="cs-CZ" dirty="0"/>
          </a:p>
          <a:p>
            <a:r>
              <a:rPr lang="cs-CZ" dirty="0"/>
              <a:t>Jamka –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r>
              <a:rPr lang="cs-CZ" dirty="0"/>
              <a:t> </a:t>
            </a:r>
            <a:r>
              <a:rPr lang="cs-CZ" dirty="0" err="1"/>
              <a:t>ossis</a:t>
            </a:r>
            <a:r>
              <a:rPr lang="cs-CZ" dirty="0"/>
              <a:t> </a:t>
            </a:r>
            <a:r>
              <a:rPr lang="cs-CZ" dirty="0" err="1"/>
              <a:t>temporalis</a:t>
            </a:r>
            <a:endParaRPr lang="cs-CZ" dirty="0"/>
          </a:p>
          <a:p>
            <a:r>
              <a:rPr lang="cs-CZ" dirty="0" err="1"/>
              <a:t>Discus</a:t>
            </a:r>
            <a:r>
              <a:rPr lang="cs-CZ" dirty="0"/>
              <a:t> </a:t>
            </a:r>
            <a:r>
              <a:rPr lang="cs-CZ" dirty="0" err="1"/>
              <a:t>articularis</a:t>
            </a:r>
            <a:r>
              <a:rPr lang="cs-CZ" dirty="0"/>
              <a:t> – vazivový disk </a:t>
            </a:r>
          </a:p>
          <a:p>
            <a:r>
              <a:rPr lang="cs-CZ" dirty="0"/>
              <a:t>Pohyby: protrakce, </a:t>
            </a:r>
            <a:r>
              <a:rPr lang="cs-CZ" dirty="0" err="1"/>
              <a:t>retrakce</a:t>
            </a:r>
            <a:r>
              <a:rPr lang="cs-CZ" dirty="0"/>
              <a:t>, elevace, deprese, </a:t>
            </a:r>
            <a:r>
              <a:rPr lang="cs-CZ" dirty="0" err="1"/>
              <a:t>lateropulze</a:t>
            </a:r>
            <a:endParaRPr lang="cs-CZ" dirty="0"/>
          </a:p>
          <a:p>
            <a:r>
              <a:rPr lang="cs-CZ" dirty="0"/>
              <a:t>Kloub tedy umožňuje pohyby mandibuly při žvýkaní, kousání, fonaci</a:t>
            </a:r>
          </a:p>
        </p:txBody>
      </p:sp>
      <p:pic>
        <p:nvPicPr>
          <p:cNvPr id="12290" name="Picture 2" descr="VÃ½sledek obrÃ¡zku pro articulatio temporomandibularis">
            <a:extLst>
              <a:ext uri="{FF2B5EF4-FFF2-40B4-BE49-F238E27FC236}">
                <a16:creationId xmlns:a16="http://schemas.microsoft.com/office/drawing/2014/main" id="{25224ADE-2EF9-44A6-9895-5AD69B0B7D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37" y="1970005"/>
            <a:ext cx="6031973" cy="381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81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DB2E0-C879-408D-B084-24ADE131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Splanchnocranium</a:t>
            </a:r>
            <a:r>
              <a:rPr lang="cs-CZ" dirty="0"/>
              <a:t> (</a:t>
            </a:r>
            <a:r>
              <a:rPr lang="cs-CZ" dirty="0" err="1"/>
              <a:t>viscerocranium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A59B3A-842F-431B-B9DE-E1293A68A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Horní čelist – </a:t>
            </a:r>
            <a:r>
              <a:rPr lang="cs-CZ" dirty="0" err="1"/>
              <a:t>maxilla</a:t>
            </a:r>
            <a:endParaRPr lang="cs-CZ" dirty="0"/>
          </a:p>
          <a:p>
            <a:r>
              <a:rPr lang="cs-CZ" dirty="0"/>
              <a:t>Dolní čelist – mandibula</a:t>
            </a:r>
          </a:p>
          <a:p>
            <a:r>
              <a:rPr lang="cs-CZ" dirty="0"/>
              <a:t>Kost patrová – os </a:t>
            </a:r>
            <a:r>
              <a:rPr lang="cs-CZ" dirty="0" err="1"/>
              <a:t>palatinum</a:t>
            </a:r>
            <a:r>
              <a:rPr lang="cs-CZ" dirty="0"/>
              <a:t> (2x)</a:t>
            </a:r>
          </a:p>
          <a:p>
            <a:r>
              <a:rPr lang="cs-CZ" dirty="0"/>
              <a:t>Kost lícní – os </a:t>
            </a:r>
            <a:r>
              <a:rPr lang="cs-CZ" dirty="0" err="1"/>
              <a:t>zygomaticum</a:t>
            </a:r>
            <a:r>
              <a:rPr lang="cs-CZ" dirty="0"/>
              <a:t> (2x)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Jazylka – os </a:t>
            </a:r>
            <a:r>
              <a:rPr lang="cs-CZ" dirty="0" err="1"/>
              <a:t>hyoideum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4545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0627AA3-65C3-439B-B231-86FCC0BB5A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8" y="248817"/>
            <a:ext cx="5729261" cy="6609183"/>
          </a:xfrm>
        </p:spPr>
      </p:pic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AF0D2F7-091A-42E8-A4B7-0360608D8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1843209"/>
            <a:ext cx="5181600" cy="4351338"/>
          </a:xfrm>
        </p:spPr>
        <p:txBody>
          <a:bodyPr/>
          <a:lstStyle/>
          <a:p>
            <a:r>
              <a:rPr lang="cs-CZ" dirty="0"/>
              <a:t>Pohyb čelistního kloubu při otevírání úst</a:t>
            </a:r>
          </a:p>
        </p:txBody>
      </p:sp>
    </p:spTree>
    <p:extLst>
      <p:ext uri="{BB962C8B-B14F-4D97-AF65-F5344CB8AC3E}">
        <p14:creationId xmlns:p14="http://schemas.microsoft.com/office/powerpoint/2010/main" val="2115739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76CE7-A080-451F-8A87-A9E55F646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Důležité prostory a oblasti lebky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A2BADA-1A02-47DC-B545-88B4BB2F50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interna</a:t>
            </a:r>
          </a:p>
          <a:p>
            <a:pPr lvl="1"/>
            <a:r>
              <a:rPr lang="cs-CZ" dirty="0"/>
              <a:t>Jáma lebeční přední (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Jáma lebeční střední (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media)</a:t>
            </a:r>
          </a:p>
          <a:p>
            <a:pPr lvl="1"/>
            <a:r>
              <a:rPr lang="cs-CZ" dirty="0"/>
              <a:t>Jáma lebeční zadní (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</a:t>
            </a:r>
            <a:r>
              <a:rPr lang="cs-CZ" dirty="0" err="1"/>
              <a:t>externa</a:t>
            </a:r>
            <a:endParaRPr lang="cs-CZ" dirty="0"/>
          </a:p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temporalis</a:t>
            </a:r>
            <a:endParaRPr lang="cs-CZ" dirty="0"/>
          </a:p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infratemporalis</a:t>
            </a:r>
            <a:endParaRPr lang="cs-CZ" dirty="0"/>
          </a:p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pterygopalatina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27EA13E-609B-4947-B9CE-F3D194700A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Orbita</a:t>
            </a:r>
            <a:endParaRPr lang="cs-CZ" dirty="0"/>
          </a:p>
          <a:p>
            <a:r>
              <a:rPr lang="cs-CZ" dirty="0"/>
              <a:t>Tvrdé patro</a:t>
            </a:r>
          </a:p>
          <a:p>
            <a:r>
              <a:rPr lang="cs-CZ" dirty="0" err="1"/>
              <a:t>Cavum</a:t>
            </a:r>
            <a:r>
              <a:rPr lang="cs-CZ" dirty="0"/>
              <a:t> </a:t>
            </a:r>
            <a:r>
              <a:rPr lang="cs-CZ" dirty="0" err="1"/>
              <a:t>nasi</a:t>
            </a:r>
            <a:r>
              <a:rPr lang="cs-CZ" dirty="0"/>
              <a:t> – nosní dutina</a:t>
            </a:r>
          </a:p>
          <a:p>
            <a:r>
              <a:rPr lang="cs-CZ" dirty="0"/>
              <a:t>Vedlejší dutiny nosní</a:t>
            </a:r>
          </a:p>
          <a:p>
            <a:r>
              <a:rPr lang="cs-CZ" dirty="0" err="1"/>
              <a:t>Cavum</a:t>
            </a:r>
            <a:r>
              <a:rPr lang="cs-CZ" dirty="0"/>
              <a:t> </a:t>
            </a:r>
            <a:r>
              <a:rPr lang="cs-CZ" dirty="0" err="1"/>
              <a:t>oris</a:t>
            </a:r>
            <a:r>
              <a:rPr lang="cs-CZ" dirty="0"/>
              <a:t> – dutina ústní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337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D13E8E-0AF9-4D54-B06D-92AFC317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90" y="349083"/>
            <a:ext cx="10515600" cy="1325563"/>
          </a:xfrm>
        </p:spPr>
        <p:txBody>
          <a:bodyPr/>
          <a:lstStyle/>
          <a:p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interna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786142-6A24-4ED0-95FA-A01CE429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85" y="1599280"/>
            <a:ext cx="4054642" cy="4909637"/>
          </a:xfrm>
        </p:spPr>
        <p:txBody>
          <a:bodyPr>
            <a:normAutofit fontScale="92500" lnSpcReduction="20000"/>
          </a:bodyPr>
          <a:lstStyle/>
          <a:p>
            <a:r>
              <a:rPr lang="cs-CZ" u="sng" dirty="0"/>
              <a:t>3x </a:t>
            </a:r>
            <a:r>
              <a:rPr lang="cs-CZ" u="sng" dirty="0" err="1"/>
              <a:t>fossa</a:t>
            </a:r>
            <a:r>
              <a:rPr lang="cs-CZ" u="sng" dirty="0"/>
              <a:t> </a:t>
            </a:r>
            <a:r>
              <a:rPr lang="cs-CZ" u="sng" dirty="0" err="1"/>
              <a:t>cranii</a:t>
            </a:r>
            <a:r>
              <a:rPr lang="cs-CZ" u="sng" dirty="0"/>
              <a:t> </a:t>
            </a:r>
            <a:r>
              <a:rPr lang="cs-CZ" dirty="0"/>
              <a:t>– ant., media, post.</a:t>
            </a:r>
          </a:p>
          <a:p>
            <a:r>
              <a:rPr lang="cs-CZ" u="sng" dirty="0" err="1"/>
              <a:t>Canalis</a:t>
            </a:r>
            <a:r>
              <a:rPr lang="cs-CZ" u="sng" dirty="0"/>
              <a:t> </a:t>
            </a:r>
            <a:r>
              <a:rPr lang="cs-CZ" u="sng" dirty="0" err="1"/>
              <a:t>opticus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opticus</a:t>
            </a:r>
            <a:r>
              <a:rPr lang="cs-CZ" dirty="0"/>
              <a:t> do oka!)</a:t>
            </a:r>
          </a:p>
          <a:p>
            <a:r>
              <a:rPr lang="cs-CZ" u="sng" dirty="0" err="1"/>
              <a:t>Foramen</a:t>
            </a:r>
            <a:r>
              <a:rPr lang="cs-CZ" u="sng" dirty="0"/>
              <a:t> </a:t>
            </a:r>
            <a:r>
              <a:rPr lang="cs-CZ" u="sng" dirty="0" err="1"/>
              <a:t>rotundum</a:t>
            </a:r>
            <a:r>
              <a:rPr lang="cs-CZ" u="sng" dirty="0"/>
              <a:t> </a:t>
            </a:r>
            <a:r>
              <a:rPr lang="cs-CZ" dirty="0"/>
              <a:t>(prostup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maxillaris</a:t>
            </a:r>
            <a:r>
              <a:rPr lang="cs-CZ" dirty="0"/>
              <a:t>! do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pterygopalatina</a:t>
            </a:r>
            <a:r>
              <a:rPr lang="cs-CZ" dirty="0"/>
              <a:t>)</a:t>
            </a:r>
          </a:p>
          <a:p>
            <a:r>
              <a:rPr lang="cs-CZ" u="sng" dirty="0" err="1"/>
              <a:t>Foramen</a:t>
            </a:r>
            <a:r>
              <a:rPr lang="cs-CZ" u="sng" dirty="0"/>
              <a:t> </a:t>
            </a:r>
            <a:r>
              <a:rPr lang="cs-CZ" u="sng" dirty="0" err="1"/>
              <a:t>ovale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r>
              <a:rPr lang="cs-CZ" dirty="0"/>
              <a:t>! do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infratemporalis</a:t>
            </a:r>
            <a:r>
              <a:rPr lang="cs-CZ" dirty="0"/>
              <a:t>)</a:t>
            </a:r>
          </a:p>
          <a:p>
            <a:r>
              <a:rPr lang="cs-CZ" u="sng" dirty="0" err="1"/>
              <a:t>Foramen</a:t>
            </a:r>
            <a:r>
              <a:rPr lang="cs-CZ" u="sng" dirty="0"/>
              <a:t> </a:t>
            </a:r>
            <a:r>
              <a:rPr lang="cs-CZ" u="sng" dirty="0" err="1"/>
              <a:t>spinosum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meningea</a:t>
            </a:r>
            <a:r>
              <a:rPr lang="cs-CZ" dirty="0"/>
              <a:t> media)</a:t>
            </a:r>
          </a:p>
          <a:p>
            <a:r>
              <a:rPr lang="cs-CZ" u="sng" dirty="0" err="1"/>
              <a:t>Foramen</a:t>
            </a:r>
            <a:r>
              <a:rPr lang="cs-CZ" u="sng" dirty="0"/>
              <a:t> </a:t>
            </a:r>
            <a:r>
              <a:rPr lang="cs-CZ" u="sng" dirty="0" err="1"/>
              <a:t>magnum</a:t>
            </a:r>
            <a:r>
              <a:rPr lang="cs-CZ" u="sng" dirty="0"/>
              <a:t> </a:t>
            </a:r>
            <a:r>
              <a:rPr lang="cs-CZ" dirty="0"/>
              <a:t>(mícha + prodloužená mícha)</a:t>
            </a:r>
          </a:p>
        </p:txBody>
      </p:sp>
      <p:pic>
        <p:nvPicPr>
          <p:cNvPr id="13314" name="Picture 2" descr="VÃ½sledek obrÃ¡zku pro basis cranii interna">
            <a:extLst>
              <a:ext uri="{FF2B5EF4-FFF2-40B4-BE49-F238E27FC236}">
                <a16:creationId xmlns:a16="http://schemas.microsoft.com/office/drawing/2014/main" id="{37948B4A-CAEF-4FC0-9CE5-091483C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967"/>
            <a:ext cx="6757523" cy="6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61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ACF30-5696-46B9-AE0C-5711C66DF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06516" cy="1325563"/>
          </a:xfrm>
        </p:spPr>
        <p:txBody>
          <a:bodyPr/>
          <a:lstStyle/>
          <a:p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interna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71FC27-C4E3-4277-9AC5-71F0F164C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06516" cy="4351338"/>
          </a:xfrm>
        </p:spPr>
        <p:txBody>
          <a:bodyPr>
            <a:normAutofit lnSpcReduction="10000"/>
          </a:bodyPr>
          <a:lstStyle/>
          <a:p>
            <a:r>
              <a:rPr lang="cs-CZ" u="sng" dirty="0" err="1"/>
              <a:t>Foramen</a:t>
            </a:r>
            <a:r>
              <a:rPr lang="cs-CZ" u="sng" dirty="0"/>
              <a:t> </a:t>
            </a:r>
            <a:r>
              <a:rPr lang="cs-CZ" u="sng" dirty="0" err="1"/>
              <a:t>jugulare</a:t>
            </a:r>
            <a:r>
              <a:rPr lang="cs-CZ" u="sng" dirty="0"/>
              <a:t> </a:t>
            </a:r>
            <a:r>
              <a:rPr lang="cs-CZ" dirty="0"/>
              <a:t>– hlavové nervy (9., 10., 11) z lebky, arterie do lebky</a:t>
            </a:r>
          </a:p>
          <a:p>
            <a:r>
              <a:rPr lang="cs-CZ" u="sng" dirty="0" err="1"/>
              <a:t>Foramen</a:t>
            </a:r>
            <a:r>
              <a:rPr lang="cs-CZ" u="sng" dirty="0"/>
              <a:t> </a:t>
            </a:r>
            <a:r>
              <a:rPr lang="cs-CZ" u="sng" dirty="0" err="1"/>
              <a:t>lacerum</a:t>
            </a:r>
            <a:r>
              <a:rPr lang="cs-CZ" u="sng" dirty="0"/>
              <a:t> </a:t>
            </a:r>
            <a:r>
              <a:rPr lang="cs-CZ" dirty="0"/>
              <a:t>– </a:t>
            </a:r>
            <a:r>
              <a:rPr lang="cs-CZ" dirty="0" err="1"/>
              <a:t>arteria</a:t>
            </a:r>
            <a:r>
              <a:rPr lang="cs-CZ" dirty="0"/>
              <a:t> </a:t>
            </a:r>
            <a:r>
              <a:rPr lang="cs-CZ" dirty="0" err="1"/>
              <a:t>carotis</a:t>
            </a:r>
            <a:r>
              <a:rPr lang="cs-CZ" dirty="0"/>
              <a:t> interna a nervy</a:t>
            </a:r>
          </a:p>
          <a:p>
            <a:r>
              <a:rPr lang="cs-CZ" u="sng" dirty="0" err="1"/>
              <a:t>Porus</a:t>
            </a:r>
            <a:r>
              <a:rPr lang="cs-CZ" u="sng" dirty="0"/>
              <a:t> </a:t>
            </a:r>
            <a:r>
              <a:rPr lang="cs-CZ" u="sng" dirty="0" err="1"/>
              <a:t>acusticus</a:t>
            </a:r>
            <a:r>
              <a:rPr lang="cs-CZ" u="sng" dirty="0"/>
              <a:t> </a:t>
            </a:r>
            <a:r>
              <a:rPr lang="cs-CZ" u="sng" dirty="0" err="1"/>
              <a:t>internus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vestibulocochlearis</a:t>
            </a:r>
            <a:r>
              <a:rPr lang="cs-CZ" dirty="0"/>
              <a:t> a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facialis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Picture 2" descr="VÃ½sledek obrÃ¡zku pro basis cranii interna">
            <a:extLst>
              <a:ext uri="{FF2B5EF4-FFF2-40B4-BE49-F238E27FC236}">
                <a16:creationId xmlns:a16="http://schemas.microsoft.com/office/drawing/2014/main" id="{CCCE7B22-E418-4066-92AE-FAD464082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967"/>
            <a:ext cx="6757523" cy="64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02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9288A-9D94-4AAC-AFA9-5C657EF4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31105" cy="1325563"/>
          </a:xfrm>
        </p:spPr>
        <p:txBody>
          <a:bodyPr/>
          <a:lstStyle/>
          <a:p>
            <a:r>
              <a:rPr lang="cs-CZ" dirty="0" err="1"/>
              <a:t>Basis</a:t>
            </a:r>
            <a:r>
              <a:rPr lang="cs-CZ" dirty="0"/>
              <a:t> </a:t>
            </a:r>
            <a:r>
              <a:rPr lang="cs-CZ" dirty="0" err="1"/>
              <a:t>cranii</a:t>
            </a:r>
            <a:r>
              <a:rPr lang="cs-CZ" dirty="0"/>
              <a:t> </a:t>
            </a:r>
            <a:r>
              <a:rPr lang="cs-CZ" dirty="0" err="1"/>
              <a:t>externa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D1EE5A-17B9-4CBB-B6A5-3B7D74F46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8" y="2055813"/>
            <a:ext cx="4231105" cy="4351338"/>
          </a:xfrm>
        </p:spPr>
        <p:txBody>
          <a:bodyPr/>
          <a:lstStyle/>
          <a:p>
            <a:r>
              <a:rPr lang="cs-CZ" dirty="0"/>
              <a:t>Popis jednotlivých kostí + průchodu jako na </a:t>
            </a:r>
            <a:r>
              <a:rPr lang="cs-CZ" dirty="0" err="1"/>
              <a:t>bazi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>
                <a:sym typeface="Wingdings" panose="05000000000000000000" pitchFamily="2" charset="2"/>
              </a:rPr>
              <a:t>Viditelný </a:t>
            </a:r>
            <a:r>
              <a:rPr lang="cs-CZ" dirty="0" err="1">
                <a:sym typeface="Wingdings" panose="05000000000000000000" pitchFamily="2" charset="2"/>
              </a:rPr>
              <a:t>canalis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caroticus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 err="1">
                <a:sym typeface="Wingdings" panose="05000000000000000000" pitchFamily="2" charset="2"/>
              </a:rPr>
              <a:t>Foramen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jugulare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 err="1">
                <a:sym typeface="Wingdings" panose="05000000000000000000" pitchFamily="2" charset="2"/>
              </a:rPr>
              <a:t>Foramen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lacerum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 err="1">
                <a:sym typeface="Wingdings" panose="05000000000000000000" pitchFamily="2" charset="2"/>
              </a:rPr>
              <a:t>foramen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magnum</a:t>
            </a:r>
            <a:r>
              <a:rPr lang="cs-CZ" dirty="0">
                <a:sym typeface="Wingdings" panose="05000000000000000000" pitchFamily="2" charset="2"/>
              </a:rPr>
              <a:t> </a:t>
            </a:r>
            <a:endParaRPr lang="cs-CZ" dirty="0"/>
          </a:p>
        </p:txBody>
      </p:sp>
      <p:pic>
        <p:nvPicPr>
          <p:cNvPr id="14340" name="Picture 4" descr="VÃ½sledek obrÃ¡zku pro basis cranii externa">
            <a:extLst>
              <a:ext uri="{FF2B5EF4-FFF2-40B4-BE49-F238E27FC236}">
                <a16:creationId xmlns:a16="http://schemas.microsoft.com/office/drawing/2014/main" id="{157D0FFB-0259-4498-A084-BEDE3F08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05" y="0"/>
            <a:ext cx="6902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68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Image Available!">
            <a:extLst>
              <a:ext uri="{FF2B5EF4-FFF2-40B4-BE49-F238E27FC236}">
                <a16:creationId xmlns:a16="http://schemas.microsoft.com/office/drawing/2014/main" id="{6187354B-B811-44E1-A6B2-A5E562CF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0"/>
            <a:ext cx="856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520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os occipitale">
            <a:extLst>
              <a:ext uri="{FF2B5EF4-FFF2-40B4-BE49-F238E27FC236}">
                <a16:creationId xmlns:a16="http://schemas.microsoft.com/office/drawing/2014/main" id="{03D695BF-4467-44FC-B15E-1E6D83B9D4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59" y="199544"/>
            <a:ext cx="8611881" cy="64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62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80E203-C5B1-4DDC-B544-47A60EC75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temporalis</a:t>
            </a:r>
            <a:r>
              <a:rPr lang="cs-CZ" dirty="0"/>
              <a:t> – spánková jáma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040B1E-529A-4728-B22D-4556BCE2E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Ohraničení:</a:t>
            </a:r>
          </a:p>
          <a:p>
            <a:pPr lvl="1"/>
            <a:r>
              <a:rPr lang="cs-CZ" dirty="0"/>
              <a:t>Laterální – </a:t>
            </a:r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zygomaticus</a:t>
            </a:r>
            <a:endParaRPr lang="cs-CZ" dirty="0"/>
          </a:p>
          <a:p>
            <a:pPr lvl="1"/>
            <a:r>
              <a:rPr lang="cs-CZ" dirty="0"/>
              <a:t>Mediálně – os </a:t>
            </a:r>
            <a:r>
              <a:rPr lang="cs-CZ" dirty="0" err="1"/>
              <a:t>temporale</a:t>
            </a:r>
            <a:endParaRPr lang="cs-CZ" dirty="0"/>
          </a:p>
          <a:p>
            <a:pPr lvl="1"/>
            <a:r>
              <a:rPr lang="cs-CZ" dirty="0"/>
              <a:t>Kaudálně – os </a:t>
            </a:r>
            <a:r>
              <a:rPr lang="cs-CZ" dirty="0" err="1"/>
              <a:t>sphenoidale</a:t>
            </a:r>
            <a:endParaRPr lang="cs-CZ" dirty="0"/>
          </a:p>
          <a:p>
            <a:pPr lvl="1"/>
            <a:r>
              <a:rPr lang="cs-CZ" dirty="0"/>
              <a:t>Ventrálně – oz </a:t>
            </a:r>
            <a:r>
              <a:rPr lang="cs-CZ" dirty="0" err="1"/>
              <a:t>zygomaticum</a:t>
            </a:r>
            <a:endParaRPr lang="cs-CZ" dirty="0"/>
          </a:p>
          <a:p>
            <a:r>
              <a:rPr lang="cs-CZ" dirty="0"/>
              <a:t>Obsah: </a:t>
            </a:r>
          </a:p>
          <a:p>
            <a:pPr lvl="1"/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temporalis</a:t>
            </a:r>
            <a:r>
              <a:rPr lang="cs-CZ" dirty="0"/>
              <a:t> (žvýkací sval)</a:t>
            </a:r>
          </a:p>
          <a:p>
            <a:pPr lvl="1"/>
            <a:r>
              <a:rPr lang="cs-CZ" dirty="0"/>
              <a:t>Větve a. </a:t>
            </a:r>
            <a:r>
              <a:rPr lang="cs-CZ" dirty="0" err="1"/>
              <a:t>maxillaris</a:t>
            </a:r>
            <a:r>
              <a:rPr lang="cs-CZ" dirty="0"/>
              <a:t>, větve n. </a:t>
            </a:r>
            <a:r>
              <a:rPr lang="cs-CZ" dirty="0" err="1"/>
              <a:t>mandibularis</a:t>
            </a:r>
            <a:endParaRPr lang="cs-CZ" dirty="0"/>
          </a:p>
          <a:p>
            <a:pPr lvl="1"/>
            <a:r>
              <a:rPr lang="cs-CZ" dirty="0"/>
              <a:t>Tukové těleso – spojuje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infratemporalis</a:t>
            </a:r>
            <a:r>
              <a:rPr lang="cs-CZ" dirty="0"/>
              <a:t> a </a:t>
            </a:r>
            <a:r>
              <a:rPr lang="cs-CZ" dirty="0" err="1"/>
              <a:t>temporalis</a:t>
            </a:r>
            <a:r>
              <a:rPr lang="cs-CZ" dirty="0"/>
              <a:t> – umožňuje přímé šíření infekce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8587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3F9B1-DA79-49D6-9115-BAAB04F7D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temporalis</a:t>
            </a:r>
            <a:r>
              <a:rPr lang="cs-CZ" dirty="0"/>
              <a:t> II</a:t>
            </a:r>
          </a:p>
        </p:txBody>
      </p:sp>
      <p:pic>
        <p:nvPicPr>
          <p:cNvPr id="15362" name="Picture 2" descr="VÃ½sledek obrÃ¡zku pro fossa temporalis">
            <a:extLst>
              <a:ext uri="{FF2B5EF4-FFF2-40B4-BE49-F238E27FC236}">
                <a16:creationId xmlns:a16="http://schemas.microsoft.com/office/drawing/2014/main" id="{823DC006-DBFE-4AB4-978B-9FEED23C91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02088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Ã½sledek obrÃ¡zku pro fossa temporalis">
            <a:extLst>
              <a:ext uri="{FF2B5EF4-FFF2-40B4-BE49-F238E27FC236}">
                <a16:creationId xmlns:a16="http://schemas.microsoft.com/office/drawing/2014/main" id="{B2B7ECA4-82FD-4A34-BE2E-7E22217F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3" y="1690688"/>
            <a:ext cx="4824663" cy="458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14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A6562B-9746-4AB0-8254-D5D9BD5C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infratemporalis</a:t>
            </a:r>
            <a:r>
              <a:rPr lang="cs-CZ" dirty="0"/>
              <a:t> – podspánková jáma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28A7C7-E652-45D4-A304-FD51E32D9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Ohraničení:</a:t>
            </a:r>
          </a:p>
          <a:p>
            <a:pPr lvl="1"/>
            <a:r>
              <a:rPr lang="cs-CZ" dirty="0"/>
              <a:t>Laterálně – mandibula</a:t>
            </a:r>
          </a:p>
          <a:p>
            <a:pPr lvl="1"/>
            <a:r>
              <a:rPr lang="cs-CZ" dirty="0"/>
              <a:t>Mediálně – os </a:t>
            </a:r>
            <a:r>
              <a:rPr lang="cs-CZ" dirty="0" err="1"/>
              <a:t>palatinum</a:t>
            </a:r>
            <a:r>
              <a:rPr lang="cs-CZ" dirty="0"/>
              <a:t> + os </a:t>
            </a:r>
            <a:r>
              <a:rPr lang="cs-CZ" dirty="0" err="1"/>
              <a:t>sphenoidale</a:t>
            </a:r>
            <a:endParaRPr lang="cs-CZ" dirty="0"/>
          </a:p>
          <a:p>
            <a:pPr lvl="1"/>
            <a:r>
              <a:rPr lang="cs-CZ" dirty="0"/>
              <a:t>Ventrálně – maxila</a:t>
            </a:r>
          </a:p>
          <a:p>
            <a:pPr lvl="1"/>
            <a:r>
              <a:rPr lang="cs-CZ" dirty="0"/>
              <a:t>Kraniálně – os </a:t>
            </a:r>
            <a:r>
              <a:rPr lang="cs-CZ" dirty="0" err="1"/>
              <a:t>sphenoidale</a:t>
            </a:r>
            <a:r>
              <a:rPr lang="cs-CZ" dirty="0"/>
              <a:t>, os </a:t>
            </a:r>
            <a:r>
              <a:rPr lang="cs-CZ" dirty="0" err="1"/>
              <a:t>temporale</a:t>
            </a:r>
            <a:endParaRPr lang="cs-CZ" dirty="0"/>
          </a:p>
          <a:p>
            <a:r>
              <a:rPr lang="cs-CZ" dirty="0"/>
              <a:t>Obsah:</a:t>
            </a:r>
          </a:p>
          <a:p>
            <a:pPr lvl="1"/>
            <a:r>
              <a:rPr lang="cs-CZ" dirty="0"/>
              <a:t>Žvýkací svaly, větve a. </a:t>
            </a:r>
            <a:r>
              <a:rPr lang="cs-CZ" dirty="0" err="1"/>
              <a:t>maxillaris</a:t>
            </a:r>
            <a:r>
              <a:rPr lang="cs-CZ" dirty="0"/>
              <a:t>, větve n. trigeminus</a:t>
            </a:r>
          </a:p>
        </p:txBody>
      </p:sp>
    </p:spTree>
    <p:extLst>
      <p:ext uri="{BB962C8B-B14F-4D97-AF65-F5344CB8AC3E}">
        <p14:creationId xmlns:p14="http://schemas.microsoft.com/office/powerpoint/2010/main" val="355693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splanchnocranium">
            <a:extLst>
              <a:ext uri="{FF2B5EF4-FFF2-40B4-BE49-F238E27FC236}">
                <a16:creationId xmlns:a16="http://schemas.microsoft.com/office/drawing/2014/main" id="{1506BE33-A368-4F6B-982D-6A6CBB3A83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6" y="231716"/>
            <a:ext cx="9047747" cy="67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36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FE911-5028-4784-9658-9E3F3140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pterygopalatina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4AB2AA-D254-4192-A14A-D35218EFC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Ohraničení:</a:t>
            </a:r>
          </a:p>
          <a:p>
            <a:pPr lvl="1"/>
            <a:r>
              <a:rPr lang="cs-CZ" dirty="0"/>
              <a:t>Ventrálně: maxila</a:t>
            </a:r>
          </a:p>
          <a:p>
            <a:pPr lvl="1"/>
            <a:r>
              <a:rPr lang="cs-CZ" dirty="0"/>
              <a:t>Kraniálně: os </a:t>
            </a:r>
            <a:r>
              <a:rPr lang="cs-CZ" dirty="0" err="1"/>
              <a:t>sphenoidale</a:t>
            </a:r>
            <a:endParaRPr lang="cs-CZ" dirty="0"/>
          </a:p>
          <a:p>
            <a:pPr lvl="1"/>
            <a:r>
              <a:rPr lang="cs-CZ" dirty="0"/>
              <a:t>Dorzálně: os </a:t>
            </a:r>
            <a:r>
              <a:rPr lang="cs-CZ" dirty="0" err="1"/>
              <a:t>sphenoidale</a:t>
            </a:r>
            <a:endParaRPr lang="cs-CZ" dirty="0"/>
          </a:p>
          <a:p>
            <a:pPr lvl="1"/>
            <a:r>
              <a:rPr lang="cs-CZ" dirty="0"/>
              <a:t>Mediálně: os </a:t>
            </a:r>
            <a:r>
              <a:rPr lang="cs-CZ" dirty="0" err="1"/>
              <a:t>palatinum</a:t>
            </a:r>
            <a:endParaRPr lang="cs-CZ" dirty="0"/>
          </a:p>
          <a:p>
            <a:r>
              <a:rPr lang="cs-CZ" dirty="0"/>
              <a:t>PRŮCHODY:</a:t>
            </a:r>
          </a:p>
          <a:p>
            <a:pPr lvl="1"/>
            <a:r>
              <a:rPr lang="cs-CZ" b="1" dirty="0"/>
              <a:t>Do mozkovny </a:t>
            </a:r>
            <a:r>
              <a:rPr lang="cs-CZ" dirty="0"/>
              <a:t>–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rotundum</a:t>
            </a:r>
            <a:r>
              <a:rPr lang="cs-CZ" dirty="0"/>
              <a:t> (n. </a:t>
            </a:r>
            <a:r>
              <a:rPr lang="cs-CZ" dirty="0" err="1"/>
              <a:t>maxillaris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Do očnice </a:t>
            </a:r>
            <a:r>
              <a:rPr lang="cs-CZ" dirty="0"/>
              <a:t>– </a:t>
            </a:r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</a:t>
            </a:r>
            <a:r>
              <a:rPr lang="cs-CZ" dirty="0" err="1"/>
              <a:t>inferior</a:t>
            </a:r>
            <a:endParaRPr lang="cs-CZ" dirty="0"/>
          </a:p>
          <a:p>
            <a:pPr lvl="1"/>
            <a:r>
              <a:rPr lang="cs-CZ" b="1" dirty="0"/>
              <a:t>Do nosní dutiny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S tvrdým patrem </a:t>
            </a:r>
            <a:r>
              <a:rPr lang="cs-CZ" dirty="0"/>
              <a:t> - 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palatinus</a:t>
            </a:r>
            <a:r>
              <a:rPr lang="cs-CZ" dirty="0"/>
              <a:t> major</a:t>
            </a:r>
          </a:p>
          <a:p>
            <a:r>
              <a:rPr lang="cs-CZ" dirty="0"/>
              <a:t>Obsah:</a:t>
            </a:r>
          </a:p>
          <a:p>
            <a:pPr lvl="1"/>
            <a:r>
              <a:rPr lang="cs-CZ" dirty="0"/>
              <a:t>Větve n. trigeminus, větve a. </a:t>
            </a:r>
            <a:r>
              <a:rPr lang="cs-CZ" dirty="0" err="1"/>
              <a:t>maxillaris</a:t>
            </a:r>
            <a:endParaRPr lang="cs-CZ" dirty="0"/>
          </a:p>
          <a:p>
            <a:pPr lvl="1"/>
            <a:r>
              <a:rPr lang="cs-CZ" dirty="0"/>
              <a:t>Většinou </a:t>
            </a:r>
            <a:r>
              <a:rPr lang="cs-CZ" dirty="0" err="1"/>
              <a:t>nervus</a:t>
            </a:r>
            <a:r>
              <a:rPr lang="cs-CZ" dirty="0"/>
              <a:t> i arterie pro zásobení dané struktury (př. senzitivní inervace)</a:t>
            </a:r>
          </a:p>
        </p:txBody>
      </p:sp>
      <p:pic>
        <p:nvPicPr>
          <p:cNvPr id="19458" name="Picture 2" descr="VÃ½sledek obrÃ¡zku pro fossa pterygopalatina">
            <a:extLst>
              <a:ext uri="{FF2B5EF4-FFF2-40B4-BE49-F238E27FC236}">
                <a16:creationId xmlns:a16="http://schemas.microsoft.com/office/drawing/2014/main" id="{845C3A6B-5C67-4BFE-85B1-490FA8169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63" y="224589"/>
            <a:ext cx="4844716" cy="3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42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viamedici.thieme.de/api/images/l/r/i/e/f/1/ana_014100_steckbrief1.png">
            <a:extLst>
              <a:ext uri="{FF2B5EF4-FFF2-40B4-BE49-F238E27FC236}">
                <a16:creationId xmlns:a16="http://schemas.microsoft.com/office/drawing/2014/main" id="{FB658B49-E610-49D9-809C-55E710B9F2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2" y="804340"/>
            <a:ext cx="11455348" cy="52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588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3E0CD-262E-4461-8745-49E7BB67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79232" cy="1325563"/>
          </a:xfrm>
        </p:spPr>
        <p:txBody>
          <a:bodyPr/>
          <a:lstStyle/>
          <a:p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pterygopalatina</a:t>
            </a:r>
            <a:r>
              <a:rPr lang="cs-CZ" dirty="0"/>
              <a:t> II</a:t>
            </a:r>
          </a:p>
        </p:txBody>
      </p:sp>
      <p:pic>
        <p:nvPicPr>
          <p:cNvPr id="16386" name="Picture 2" descr="VÃ½sledek obrÃ¡zku pro fossa infratemporalis">
            <a:extLst>
              <a:ext uri="{FF2B5EF4-FFF2-40B4-BE49-F238E27FC236}">
                <a16:creationId xmlns:a16="http://schemas.microsoft.com/office/drawing/2014/main" id="{7E7FF888-D714-4A2F-908B-3D4C7E30F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90" y="267488"/>
            <a:ext cx="4426117" cy="632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13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2C70D-18CF-4071-A80A-9AA5E205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Orbita</a:t>
            </a:r>
            <a:r>
              <a:rPr lang="cs-CZ" dirty="0"/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DAA6C1-6CC8-45A3-95C3-857A682E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85" y="1690688"/>
            <a:ext cx="3437940" cy="460483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Os frontale</a:t>
            </a:r>
          </a:p>
          <a:p>
            <a:r>
              <a:rPr lang="cs-CZ" dirty="0"/>
              <a:t>Os </a:t>
            </a:r>
            <a:r>
              <a:rPr lang="cs-CZ" dirty="0" err="1"/>
              <a:t>sphenoidale</a:t>
            </a:r>
            <a:endParaRPr lang="cs-CZ" dirty="0"/>
          </a:p>
          <a:p>
            <a:r>
              <a:rPr lang="cs-CZ" dirty="0"/>
              <a:t>Os </a:t>
            </a:r>
            <a:r>
              <a:rPr lang="cs-CZ" dirty="0" err="1"/>
              <a:t>zygomaticum</a:t>
            </a:r>
            <a:endParaRPr lang="cs-CZ" dirty="0"/>
          </a:p>
          <a:p>
            <a:r>
              <a:rPr lang="cs-CZ" dirty="0" err="1"/>
              <a:t>Maxilla</a:t>
            </a:r>
            <a:endParaRPr lang="cs-CZ" dirty="0"/>
          </a:p>
          <a:p>
            <a:r>
              <a:rPr lang="cs-CZ" dirty="0"/>
              <a:t>Os </a:t>
            </a:r>
            <a:r>
              <a:rPr lang="cs-CZ" dirty="0" err="1"/>
              <a:t>palatinum</a:t>
            </a:r>
            <a:endParaRPr lang="cs-CZ" dirty="0"/>
          </a:p>
          <a:p>
            <a:r>
              <a:rPr lang="cs-CZ" dirty="0"/>
              <a:t>Os </a:t>
            </a:r>
            <a:r>
              <a:rPr lang="cs-CZ" dirty="0" err="1"/>
              <a:t>ethmoidale</a:t>
            </a:r>
            <a:endParaRPr lang="cs-CZ" dirty="0"/>
          </a:p>
          <a:p>
            <a:r>
              <a:rPr lang="cs-CZ" dirty="0"/>
              <a:t>Os </a:t>
            </a:r>
            <a:r>
              <a:rPr lang="cs-CZ" dirty="0" err="1"/>
              <a:t>lacrimale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orbitalis</a:t>
            </a:r>
            <a:r>
              <a:rPr lang="cs-CZ" dirty="0"/>
              <a:t> superior (hodně </a:t>
            </a:r>
            <a:r>
              <a:rPr lang="cs-CZ" dirty="0" err="1"/>
              <a:t>nn</a:t>
            </a:r>
            <a:r>
              <a:rPr lang="cs-CZ" dirty="0"/>
              <a:t>.) a </a:t>
            </a:r>
            <a:r>
              <a:rPr lang="cs-CZ" dirty="0" err="1"/>
              <a:t>inferior</a:t>
            </a:r>
            <a:r>
              <a:rPr lang="cs-CZ" dirty="0"/>
              <a:t> (n. + a.)</a:t>
            </a:r>
          </a:p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opticus</a:t>
            </a:r>
            <a:r>
              <a:rPr lang="cs-CZ" dirty="0"/>
              <a:t> – </a:t>
            </a:r>
            <a:r>
              <a:rPr lang="cs-CZ" dirty="0" err="1"/>
              <a:t>nervus</a:t>
            </a:r>
            <a:r>
              <a:rPr lang="cs-CZ" dirty="0"/>
              <a:t> </a:t>
            </a:r>
            <a:r>
              <a:rPr lang="cs-CZ" dirty="0" err="1"/>
              <a:t>opticus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  <p:pic>
        <p:nvPicPr>
          <p:cNvPr id="20486" name="Picture 6" descr="VÃ½sledek obrÃ¡zku pro orbita anatomie">
            <a:extLst>
              <a:ext uri="{FF2B5EF4-FFF2-40B4-BE49-F238E27FC236}">
                <a16:creationId xmlns:a16="http://schemas.microsoft.com/office/drawing/2014/main" id="{14628159-48AD-4165-A42A-C925B5CE6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481" y="0"/>
            <a:ext cx="729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390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BD50A-CE09-4BF1-879A-A8BB940A4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Tvrdé patro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A2A3EB-11DF-44EC-A3B5-6F32B85D3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2958" cy="4351338"/>
          </a:xfrm>
        </p:spPr>
        <p:txBody>
          <a:bodyPr/>
          <a:lstStyle/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incisivus</a:t>
            </a:r>
            <a:r>
              <a:rPr lang="cs-CZ" dirty="0"/>
              <a:t> – kanál jde z dutiny nosní na tvrdé patro (nerv + cévy)</a:t>
            </a:r>
          </a:p>
          <a:p>
            <a:r>
              <a:rPr lang="cs-CZ" dirty="0"/>
              <a:t>3 kosti:</a:t>
            </a:r>
          </a:p>
          <a:p>
            <a:pPr lvl="1"/>
            <a:r>
              <a:rPr lang="cs-CZ" b="1" dirty="0"/>
              <a:t>Os </a:t>
            </a:r>
            <a:r>
              <a:rPr lang="cs-CZ" b="1" dirty="0" err="1"/>
              <a:t>incisivum</a:t>
            </a:r>
            <a:endParaRPr lang="cs-CZ" b="1" dirty="0"/>
          </a:p>
          <a:p>
            <a:pPr lvl="1"/>
            <a:r>
              <a:rPr lang="cs-CZ" b="1" dirty="0" err="1"/>
              <a:t>Maxilla</a:t>
            </a:r>
            <a:endParaRPr lang="cs-CZ" b="1" dirty="0"/>
          </a:p>
          <a:p>
            <a:pPr lvl="1"/>
            <a:r>
              <a:rPr lang="cs-CZ" b="1" dirty="0"/>
              <a:t>Os </a:t>
            </a:r>
            <a:r>
              <a:rPr lang="cs-CZ" b="1" dirty="0" err="1"/>
              <a:t>palatinum</a:t>
            </a:r>
            <a:endParaRPr lang="cs-CZ" b="1" dirty="0"/>
          </a:p>
        </p:txBody>
      </p:sp>
      <p:pic>
        <p:nvPicPr>
          <p:cNvPr id="21506" name="Picture 2" descr="VÃ½sledek obrÃ¡zku pro os incisivum">
            <a:extLst>
              <a:ext uri="{FF2B5EF4-FFF2-40B4-BE49-F238E27FC236}">
                <a16:creationId xmlns:a16="http://schemas.microsoft.com/office/drawing/2014/main" id="{FA2E7352-F302-4572-BC6F-483AC05F0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60" y="1010652"/>
            <a:ext cx="6819740" cy="48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5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E8EDE-8120-4FB5-8B77-C6268CFC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00" y="413252"/>
            <a:ext cx="3156285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Cavitas</a:t>
            </a:r>
            <a:r>
              <a:rPr lang="cs-CZ" dirty="0"/>
              <a:t> </a:t>
            </a:r>
            <a:r>
              <a:rPr lang="cs-CZ" dirty="0" err="1"/>
              <a:t>nasi</a:t>
            </a:r>
            <a:r>
              <a:rPr lang="cs-CZ" dirty="0"/>
              <a:t> – nosní dutina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6D8CDC-9827-4EB9-99D1-00252D06C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555" y="1065255"/>
            <a:ext cx="7606340" cy="1206333"/>
          </a:xfrm>
        </p:spPr>
        <p:txBody>
          <a:bodyPr/>
          <a:lstStyle/>
          <a:p>
            <a:r>
              <a:rPr lang="cs-CZ" dirty="0"/>
              <a:t>Dno, stěny, strop, přepážka a spousta kostiček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22530" name="Picture 2" descr="VÃ½sledek obrÃ¡zku pro cavitas nasi">
            <a:extLst>
              <a:ext uri="{FF2B5EF4-FFF2-40B4-BE49-F238E27FC236}">
                <a16:creationId xmlns:a16="http://schemas.microsoft.com/office/drawing/2014/main" id="{3A97EE20-3234-43CF-8C9D-29BE8B9B9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442" y="1738815"/>
            <a:ext cx="9669144" cy="49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291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Ã½sledek obrÃ¡zku pro cavitas nasi">
            <a:extLst>
              <a:ext uri="{FF2B5EF4-FFF2-40B4-BE49-F238E27FC236}">
                <a16:creationId xmlns:a16="http://schemas.microsoft.com/office/drawing/2014/main" id="{ACA4D930-D5EA-4CB9-A382-85F448CE90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74" y="172824"/>
            <a:ext cx="5226051" cy="651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522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5B323-5CD8-4CE3-8A06-97EFEA00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Vedlejší dutiny nosní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A395F2-1583-4AC0-B36B-6C2A6233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38600" cy="4351338"/>
          </a:xfrm>
        </p:spPr>
        <p:txBody>
          <a:bodyPr/>
          <a:lstStyle/>
          <a:p>
            <a:r>
              <a:rPr lang="cs-CZ" dirty="0"/>
              <a:t>Sinus:</a:t>
            </a:r>
          </a:p>
          <a:p>
            <a:pPr lvl="1"/>
            <a:r>
              <a:rPr lang="cs-CZ" dirty="0" err="1"/>
              <a:t>Frontalis</a:t>
            </a:r>
            <a:endParaRPr lang="cs-CZ" dirty="0"/>
          </a:p>
          <a:p>
            <a:pPr lvl="1"/>
            <a:r>
              <a:rPr lang="cs-CZ" dirty="0" err="1"/>
              <a:t>Sphenoidalis</a:t>
            </a:r>
            <a:endParaRPr lang="cs-CZ" dirty="0"/>
          </a:p>
          <a:p>
            <a:pPr lvl="1"/>
            <a:r>
              <a:rPr lang="cs-CZ" dirty="0" err="1"/>
              <a:t>Maxillaris</a:t>
            </a:r>
            <a:endParaRPr lang="cs-CZ" dirty="0"/>
          </a:p>
          <a:p>
            <a:r>
              <a:rPr lang="cs-CZ" dirty="0" err="1"/>
              <a:t>Cellulae</a:t>
            </a:r>
            <a:r>
              <a:rPr lang="cs-CZ" dirty="0"/>
              <a:t> </a:t>
            </a:r>
            <a:r>
              <a:rPr lang="cs-CZ" dirty="0" err="1"/>
              <a:t>ethmoidales</a:t>
            </a:r>
            <a:endParaRPr lang="cs-CZ" dirty="0"/>
          </a:p>
          <a:p>
            <a:pPr lvl="1"/>
            <a:r>
              <a:rPr lang="cs-CZ" dirty="0" err="1"/>
              <a:t>Anteriores</a:t>
            </a:r>
            <a:endParaRPr lang="cs-CZ" dirty="0"/>
          </a:p>
          <a:p>
            <a:pPr lvl="1"/>
            <a:r>
              <a:rPr lang="cs-CZ" dirty="0" err="1"/>
              <a:t>Posteriores</a:t>
            </a:r>
            <a:endParaRPr lang="cs-CZ" dirty="0"/>
          </a:p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nasolacrimalis</a:t>
            </a:r>
            <a:endParaRPr lang="cs-CZ" dirty="0"/>
          </a:p>
        </p:txBody>
      </p:sp>
      <p:pic>
        <p:nvPicPr>
          <p:cNvPr id="24578" name="Picture 2" descr="VÃ½sledek obrÃ¡zku pro sinus frontalis sinus sphenoidalis">
            <a:extLst>
              <a:ext uri="{FF2B5EF4-FFF2-40B4-BE49-F238E27FC236}">
                <a16:creationId xmlns:a16="http://schemas.microsoft.com/office/drawing/2014/main" id="{7ECDC770-83F4-4A49-8DA1-68BC213E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70" y="1690688"/>
            <a:ext cx="7296355" cy="4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6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BE4F9-3BC9-4F78-97E5-A93B4C74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4"/>
            <a:ext cx="4134853" cy="2057233"/>
          </a:xfrm>
        </p:spPr>
        <p:txBody>
          <a:bodyPr>
            <a:normAutofit/>
          </a:bodyPr>
          <a:lstStyle/>
          <a:p>
            <a:r>
              <a:rPr lang="cs-CZ" dirty="0"/>
              <a:t>Vyústění vedlejších dutin nosních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776D070-7BA0-41B5-9429-1364E602D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19" y="242596"/>
            <a:ext cx="4610915" cy="6372808"/>
          </a:xfrm>
        </p:spPr>
      </p:pic>
    </p:spTree>
    <p:extLst>
      <p:ext uri="{BB962C8B-B14F-4D97-AF65-F5344CB8AC3E}">
        <p14:creationId xmlns:p14="http://schemas.microsoft.com/office/powerpoint/2010/main" val="2769716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FDA9A-8E27-4894-9C54-D6F1770B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Lebka novorozence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68CFC9-1989-4E23-B8FD-6708DBE58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44871" cy="1373035"/>
          </a:xfrm>
        </p:spPr>
        <p:txBody>
          <a:bodyPr/>
          <a:lstStyle/>
          <a:p>
            <a:r>
              <a:rPr lang="cs-CZ" dirty="0"/>
              <a:t>Velké </a:t>
            </a:r>
            <a:r>
              <a:rPr lang="cs-CZ" dirty="0" err="1"/>
              <a:t>neurocranium</a:t>
            </a:r>
            <a:r>
              <a:rPr lang="cs-CZ" dirty="0"/>
              <a:t> +  malé </a:t>
            </a:r>
            <a:r>
              <a:rPr lang="cs-CZ" dirty="0" err="1"/>
              <a:t>viscerocranium</a:t>
            </a:r>
            <a:r>
              <a:rPr lang="cs-CZ" dirty="0"/>
              <a:t> – </a:t>
            </a:r>
            <a:r>
              <a:rPr lang="cs-CZ" i="1" dirty="0"/>
              <a:t>malá výška obličeje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50FF57-F4AC-4AD4-BA58-E08F07651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94" y="3198660"/>
            <a:ext cx="3486329" cy="29783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CEFDB3A-D792-4B27-9057-D88B1D6D4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83" y="787534"/>
            <a:ext cx="4244871" cy="53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3C1FC-D810-4C46-B6A3-0BD0E8FBB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cs-CZ" dirty="0" err="1"/>
              <a:t>Maxilla</a:t>
            </a:r>
            <a:r>
              <a:rPr lang="cs-CZ" dirty="0"/>
              <a:t> – horní čelist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B5B44C-00CE-4E06-93F4-FBE2847B1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59905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Párová kost</a:t>
            </a:r>
          </a:p>
          <a:p>
            <a:r>
              <a:rPr lang="cs-CZ" dirty="0" err="1"/>
              <a:t>Pneumatizovaná</a:t>
            </a:r>
            <a:r>
              <a:rPr lang="cs-CZ" dirty="0"/>
              <a:t> kost – </a:t>
            </a:r>
            <a:r>
              <a:rPr lang="cs-CZ" b="1" dirty="0"/>
              <a:t>sinus </a:t>
            </a:r>
            <a:r>
              <a:rPr lang="cs-CZ" b="1" dirty="0" err="1"/>
              <a:t>maxillaris</a:t>
            </a:r>
            <a:r>
              <a:rPr lang="cs-CZ" b="1" dirty="0"/>
              <a:t> (2x)</a:t>
            </a:r>
          </a:p>
          <a:p>
            <a:r>
              <a:rPr lang="cs-CZ" dirty="0"/>
              <a:t>Spolu s os </a:t>
            </a:r>
            <a:r>
              <a:rPr lang="cs-CZ" dirty="0" err="1"/>
              <a:t>palatinum</a:t>
            </a:r>
            <a:r>
              <a:rPr lang="cs-CZ" dirty="0"/>
              <a:t> tvoří tvrdé patro</a:t>
            </a:r>
          </a:p>
          <a:p>
            <a:r>
              <a:rPr lang="cs-CZ" dirty="0"/>
              <a:t>Os </a:t>
            </a:r>
            <a:r>
              <a:rPr lang="cs-CZ" dirty="0" err="1"/>
              <a:t>incisivum</a:t>
            </a:r>
            <a:r>
              <a:rPr lang="cs-CZ" dirty="0"/>
              <a:t> – </a:t>
            </a:r>
            <a:r>
              <a:rPr lang="cs-CZ" dirty="0" err="1"/>
              <a:t>premaxilla</a:t>
            </a:r>
            <a:r>
              <a:rPr lang="cs-CZ" dirty="0"/>
              <a:t>, zde uloženy řezáky (</a:t>
            </a:r>
            <a:r>
              <a:rPr lang="cs-CZ" dirty="0" err="1"/>
              <a:t>incis</a:t>
            </a:r>
            <a:r>
              <a:rPr lang="cs-CZ" dirty="0"/>
              <a:t>.), původně samostatná kost</a:t>
            </a:r>
          </a:p>
          <a:p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alveolaris</a:t>
            </a:r>
            <a:r>
              <a:rPr lang="cs-CZ" dirty="0"/>
              <a:t> (výběžek sloužící k uchycení zubů!)</a:t>
            </a:r>
          </a:p>
          <a:p>
            <a:r>
              <a:rPr lang="cs-CZ" dirty="0" err="1"/>
              <a:t>Alveoli</a:t>
            </a:r>
            <a:r>
              <a:rPr lang="cs-CZ" dirty="0"/>
              <a:t> </a:t>
            </a:r>
            <a:r>
              <a:rPr lang="cs-CZ" dirty="0" err="1"/>
              <a:t>dentales</a:t>
            </a:r>
            <a:r>
              <a:rPr lang="cs-CZ" dirty="0"/>
              <a:t> – zubní lůžka</a:t>
            </a:r>
          </a:p>
          <a:p>
            <a:r>
              <a:rPr lang="cs-CZ" sz="2400" dirty="0" err="1"/>
              <a:t>Foramen</a:t>
            </a:r>
            <a:r>
              <a:rPr lang="cs-CZ" sz="2400" dirty="0"/>
              <a:t> </a:t>
            </a:r>
            <a:r>
              <a:rPr lang="cs-CZ" sz="2400" dirty="0" err="1"/>
              <a:t>incisivum</a:t>
            </a:r>
            <a:r>
              <a:rPr lang="cs-CZ" sz="2400" dirty="0"/>
              <a:t> (spojuje ústní a nosní dutinu – prochází zde nerv)</a:t>
            </a:r>
          </a:p>
          <a:p>
            <a:r>
              <a:rPr lang="cs-CZ" sz="2400" dirty="0"/>
              <a:t>Při ztrátě zubů se </a:t>
            </a:r>
            <a:r>
              <a:rPr lang="cs-CZ" sz="2400" dirty="0" err="1"/>
              <a:t>processus</a:t>
            </a:r>
            <a:r>
              <a:rPr lang="cs-CZ" sz="2400" dirty="0"/>
              <a:t> </a:t>
            </a:r>
            <a:r>
              <a:rPr lang="cs-CZ" sz="2400" dirty="0" err="1"/>
              <a:t>alveolaris</a:t>
            </a:r>
            <a:r>
              <a:rPr lang="cs-CZ" sz="2400" dirty="0"/>
              <a:t> snižuje!</a:t>
            </a:r>
          </a:p>
        </p:txBody>
      </p:sp>
      <p:pic>
        <p:nvPicPr>
          <p:cNvPr id="1026" name="Picture 2" descr="VÃ½sledek obrÃ¡zku pro maxilla">
            <a:extLst>
              <a:ext uri="{FF2B5EF4-FFF2-40B4-BE49-F238E27FC236}">
                <a16:creationId xmlns:a16="http://schemas.microsoft.com/office/drawing/2014/main" id="{2CED12AB-BEC6-44F0-92A2-DD0EA3F73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49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maxilla">
            <a:extLst>
              <a:ext uri="{FF2B5EF4-FFF2-40B4-BE49-F238E27FC236}">
                <a16:creationId xmlns:a16="http://schemas.microsoft.com/office/drawing/2014/main" id="{A5CEA210-9E28-41D1-B53C-9800389C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860" y="432874"/>
            <a:ext cx="3223961" cy="27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494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C12027-A6B7-4030-AFDE-06E839617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6"/>
            <a:ext cx="5775158" cy="693654"/>
          </a:xfrm>
        </p:spPr>
        <p:txBody>
          <a:bodyPr>
            <a:normAutofit fontScale="90000"/>
          </a:bodyPr>
          <a:lstStyle/>
          <a:p>
            <a:r>
              <a:rPr lang="cs-CZ" dirty="0"/>
              <a:t>Lebka novorozence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98F869-21CC-4A1E-9DA3-4915BAEB6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432" y="473576"/>
            <a:ext cx="5257800" cy="5811838"/>
          </a:xfrm>
        </p:spPr>
        <p:txBody>
          <a:bodyPr/>
          <a:lstStyle/>
          <a:p>
            <a:r>
              <a:rPr lang="cs-CZ" dirty="0"/>
              <a:t>FONTANELY = FONTICULI CRANII</a:t>
            </a:r>
          </a:p>
          <a:p>
            <a:pPr lvl="1"/>
            <a:r>
              <a:rPr lang="cs-CZ" dirty="0"/>
              <a:t>Vazivové pásky mezi kostmi lebeční klenby – mírná pohyblivost + mírný možný posun při porodu</a:t>
            </a:r>
          </a:p>
          <a:p>
            <a:pPr lvl="1"/>
            <a:r>
              <a:rPr lang="cs-CZ" dirty="0"/>
              <a:t>VELKÉ z nich = </a:t>
            </a:r>
            <a:r>
              <a:rPr lang="cs-CZ" b="1" dirty="0" err="1"/>
              <a:t>fonticuli</a:t>
            </a:r>
            <a:r>
              <a:rPr lang="cs-CZ" b="1" dirty="0"/>
              <a:t> (fontanely, lupínky)</a:t>
            </a:r>
            <a:endParaRPr lang="cs-CZ" dirty="0"/>
          </a:p>
          <a:p>
            <a:pPr lvl="2"/>
            <a:r>
              <a:rPr lang="cs-CZ" dirty="0" err="1"/>
              <a:t>Fonticulus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  <a:p>
            <a:pPr lvl="2"/>
            <a:r>
              <a:rPr lang="cs-CZ" dirty="0" err="1"/>
              <a:t>Fonticulus</a:t>
            </a:r>
            <a:r>
              <a:rPr lang="cs-CZ" dirty="0"/>
              <a:t> </a:t>
            </a:r>
            <a:r>
              <a:rPr lang="cs-CZ" dirty="0" err="1"/>
              <a:t>posterior</a:t>
            </a:r>
            <a:endParaRPr lang="cs-CZ" dirty="0"/>
          </a:p>
          <a:p>
            <a:pPr lvl="2"/>
            <a:r>
              <a:rPr lang="cs-CZ" dirty="0" err="1"/>
              <a:t>Fonticulus</a:t>
            </a:r>
            <a:r>
              <a:rPr lang="cs-CZ" dirty="0"/>
              <a:t> </a:t>
            </a:r>
            <a:r>
              <a:rPr lang="cs-CZ" dirty="0" err="1"/>
              <a:t>mastoideus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27650" name="Picture 2" descr="VÃ½sledek obrÃ¡zku pro fonticulus anterior posterior">
            <a:extLst>
              <a:ext uri="{FF2B5EF4-FFF2-40B4-BE49-F238E27FC236}">
                <a16:creationId xmlns:a16="http://schemas.microsoft.com/office/drawing/2014/main" id="{80D04F0A-6A50-4EEC-B4D4-4A66D2C89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79" y="2316663"/>
            <a:ext cx="7294209" cy="39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42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uman anterior fontanelle 1 month dscn1449.jpg">
            <a:extLst>
              <a:ext uri="{FF2B5EF4-FFF2-40B4-BE49-F238E27FC236}">
                <a16:creationId xmlns:a16="http://schemas.microsoft.com/office/drawing/2014/main" id="{237FD639-8A05-4EFE-9B33-49BBFD8F01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66" y="286667"/>
            <a:ext cx="8357268" cy="62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917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26F1A-F597-400F-A1B9-4C143774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Lebka novorozence III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124FAB-0776-4E5A-A7FE-BEC757BEC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96916" cy="4351338"/>
          </a:xfrm>
        </p:spPr>
        <p:txBody>
          <a:bodyPr/>
          <a:lstStyle/>
          <a:p>
            <a:r>
              <a:rPr lang="cs-CZ" dirty="0"/>
              <a:t>Párové os frontale</a:t>
            </a:r>
          </a:p>
          <a:p>
            <a:r>
              <a:rPr lang="cs-CZ" dirty="0"/>
              <a:t>Mandibula</a:t>
            </a:r>
          </a:p>
          <a:p>
            <a:pPr lvl="1"/>
            <a:r>
              <a:rPr lang="cs-CZ" sz="1600" dirty="0"/>
              <a:t> je nízká, tvar umožňuje výraznou protrakci pro sání mléka</a:t>
            </a:r>
          </a:p>
          <a:p>
            <a:pPr lvl="1"/>
            <a:r>
              <a:rPr lang="cs-CZ" sz="2800" dirty="0"/>
              <a:t>Uprostřed brady je vazivová </a:t>
            </a:r>
            <a:r>
              <a:rPr lang="cs-CZ" sz="2800" dirty="0" err="1"/>
              <a:t>sympfýza</a:t>
            </a:r>
            <a:r>
              <a:rPr lang="cs-CZ" sz="2800" dirty="0"/>
              <a:t> – </a:t>
            </a:r>
            <a:r>
              <a:rPr lang="cs-CZ" sz="2800" dirty="0" err="1"/>
              <a:t>symphysis</a:t>
            </a:r>
            <a:r>
              <a:rPr lang="cs-CZ" sz="2800" dirty="0"/>
              <a:t> </a:t>
            </a:r>
            <a:r>
              <a:rPr lang="cs-CZ" sz="2800" dirty="0" err="1"/>
              <a:t>menti</a:t>
            </a:r>
            <a:r>
              <a:rPr lang="cs-CZ" sz="2800" dirty="0"/>
              <a:t> – mizí koncem 1. roku života</a:t>
            </a:r>
          </a:p>
        </p:txBody>
      </p:sp>
      <p:pic>
        <p:nvPicPr>
          <p:cNvPr id="28674" name="Picture 2" descr="VÃ½sledek obrÃ¡zku pro symphysis menti">
            <a:extLst>
              <a:ext uri="{FF2B5EF4-FFF2-40B4-BE49-F238E27FC236}">
                <a16:creationId xmlns:a16="http://schemas.microsoft.com/office/drawing/2014/main" id="{AC31B12F-B05B-481A-B3C4-7EEC0950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03" y="709696"/>
            <a:ext cx="5219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6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6C10F-7AE5-49AC-A25C-04097CD49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Lebka novorozence IV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15A779-C77A-4B40-AEE6-6DF73AD89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92579" cy="3019091"/>
          </a:xfrm>
        </p:spPr>
        <p:txBody>
          <a:bodyPr/>
          <a:lstStyle/>
          <a:p>
            <a:r>
              <a:rPr lang="cs-CZ" dirty="0"/>
              <a:t>Oddělená </a:t>
            </a:r>
            <a:r>
              <a:rPr lang="cs-CZ" dirty="0" err="1"/>
              <a:t>praemaxilla</a:t>
            </a:r>
            <a:r>
              <a:rPr lang="cs-CZ" dirty="0"/>
              <a:t> – tvrdé patro není ještě kompletně srostlé v jednu kost</a:t>
            </a:r>
          </a:p>
          <a:p>
            <a:r>
              <a:rPr lang="cs-CZ" dirty="0"/>
              <a:t>Rozštěpové vady obličeje</a:t>
            </a:r>
          </a:p>
          <a:p>
            <a:pPr lvl="1"/>
            <a:r>
              <a:rPr lang="cs-CZ" dirty="0"/>
              <a:t>Rtu, čelisti, patra nebo kombinace</a:t>
            </a:r>
          </a:p>
        </p:txBody>
      </p:sp>
      <p:pic>
        <p:nvPicPr>
          <p:cNvPr id="29698" name="Picture 2" descr="VÃ½sledek obrÃ¡zku pro vÃ½voj obliÄeje">
            <a:extLst>
              <a:ext uri="{FF2B5EF4-FFF2-40B4-BE49-F238E27FC236}">
                <a16:creationId xmlns:a16="http://schemas.microsoft.com/office/drawing/2014/main" id="{9738BC93-A899-4239-A0EA-D091C89A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42" y="1825625"/>
            <a:ext cx="6212171" cy="48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15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1ED64-BF2B-497E-9424-A67AD91D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Rozštěpové vady</a:t>
            </a:r>
          </a:p>
        </p:txBody>
      </p:sp>
      <p:pic>
        <p:nvPicPr>
          <p:cNvPr id="30722" name="Picture 2" descr="VÃ½sledek obrÃ¡zku pro rozÅ¡tÄp rtu">
            <a:extLst>
              <a:ext uri="{FF2B5EF4-FFF2-40B4-BE49-F238E27FC236}">
                <a16:creationId xmlns:a16="http://schemas.microsoft.com/office/drawing/2014/main" id="{9D39B5D8-8798-4CFA-BD47-7D3B55AB8F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3" y="1889793"/>
            <a:ext cx="63308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VÃ½sledek obrÃ¡zku pro rozÅ¡tÄp rtu">
            <a:extLst>
              <a:ext uri="{FF2B5EF4-FFF2-40B4-BE49-F238E27FC236}">
                <a16:creationId xmlns:a16="http://schemas.microsoft.com/office/drawing/2014/main" id="{0EB4FBDD-D842-401D-ACE2-A79609CB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98" y="623888"/>
            <a:ext cx="16097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VÃ½sledek obrÃ¡zku pro rozÅ¡tÄp rtu">
            <a:extLst>
              <a:ext uri="{FF2B5EF4-FFF2-40B4-BE49-F238E27FC236}">
                <a16:creationId xmlns:a16="http://schemas.microsoft.com/office/drawing/2014/main" id="{61C7893A-6424-43F3-BAE0-AA2A929E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65" y="2912936"/>
            <a:ext cx="3483392" cy="359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178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C6E086-7E31-45BC-BAC0-CB851EBA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13547" cy="1325563"/>
          </a:xfrm>
        </p:spPr>
        <p:txBody>
          <a:bodyPr/>
          <a:lstStyle/>
          <a:p>
            <a:r>
              <a:rPr lang="cs-CZ" dirty="0"/>
              <a:t>Lebka - obrázky</a:t>
            </a:r>
          </a:p>
        </p:txBody>
      </p:sp>
      <p:pic>
        <p:nvPicPr>
          <p:cNvPr id="1026" name="Picture 2" descr="VÃ½sledek obrÃ¡zku pro cranium bones">
            <a:extLst>
              <a:ext uri="{FF2B5EF4-FFF2-40B4-BE49-F238E27FC236}">
                <a16:creationId xmlns:a16="http://schemas.microsoft.com/office/drawing/2014/main" id="{2667A88A-9620-4C0E-9BE7-64B508B5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47" y="1451309"/>
            <a:ext cx="66675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cranium bones">
            <a:extLst>
              <a:ext uri="{FF2B5EF4-FFF2-40B4-BE49-F238E27FC236}">
                <a16:creationId xmlns:a16="http://schemas.microsoft.com/office/drawing/2014/main" id="{8906F66C-05C0-498B-9C36-6C1120BC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84721"/>
            <a:ext cx="3257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08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cranium bones">
            <a:extLst>
              <a:ext uri="{FF2B5EF4-FFF2-40B4-BE49-F238E27FC236}">
                <a16:creationId xmlns:a16="http://schemas.microsoft.com/office/drawing/2014/main" id="{AA00BADB-AB14-4A9D-BC04-D2C6880A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52" y="1606132"/>
            <a:ext cx="45529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ranium bones">
            <a:extLst>
              <a:ext uri="{FF2B5EF4-FFF2-40B4-BE49-F238E27FC236}">
                <a16:creationId xmlns:a16="http://schemas.microsoft.com/office/drawing/2014/main" id="{C9540BFE-B5B8-4A54-8558-3EC8532F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2" y="1210844"/>
            <a:ext cx="714375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782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cranium bones">
            <a:extLst>
              <a:ext uri="{FF2B5EF4-FFF2-40B4-BE49-F238E27FC236}">
                <a16:creationId xmlns:a16="http://schemas.microsoft.com/office/drawing/2014/main" id="{5051C7E1-E405-4A8C-B7E6-E761A478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3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885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42DEB7-EA55-4239-BA0C-3DC5D5FC7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779" y="873868"/>
            <a:ext cx="4015154" cy="483335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Legenda:</a:t>
            </a:r>
            <a:r>
              <a:rPr lang="cs-CZ" dirty="0"/>
              <a:t> </a:t>
            </a:r>
          </a:p>
          <a:p>
            <a:r>
              <a:rPr lang="cs-CZ" dirty="0"/>
              <a:t>1 - Sinus </a:t>
            </a:r>
            <a:r>
              <a:rPr lang="cs-CZ" dirty="0" err="1"/>
              <a:t>frontalis</a:t>
            </a:r>
            <a:r>
              <a:rPr lang="cs-CZ" dirty="0"/>
              <a:t>,</a:t>
            </a:r>
          </a:p>
          <a:p>
            <a:r>
              <a:rPr lang="cs-CZ" dirty="0"/>
              <a:t>6 - </a:t>
            </a:r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opticus</a:t>
            </a:r>
            <a:r>
              <a:rPr lang="cs-CZ" dirty="0"/>
              <a:t>, </a:t>
            </a:r>
          </a:p>
          <a:p>
            <a:r>
              <a:rPr lang="cs-CZ" dirty="0"/>
              <a:t>9 -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hypophysialis</a:t>
            </a:r>
            <a:r>
              <a:rPr lang="cs-CZ" dirty="0"/>
              <a:t>, </a:t>
            </a:r>
          </a:p>
          <a:p>
            <a:r>
              <a:rPr lang="cs-CZ" dirty="0"/>
              <a:t>10 - </a:t>
            </a:r>
            <a:r>
              <a:rPr lang="cs-CZ" dirty="0" err="1"/>
              <a:t>Dorsum</a:t>
            </a:r>
            <a:r>
              <a:rPr lang="cs-CZ" dirty="0"/>
              <a:t> </a:t>
            </a:r>
            <a:r>
              <a:rPr lang="cs-CZ" dirty="0" err="1"/>
              <a:t>sellae</a:t>
            </a:r>
            <a:endParaRPr lang="cs-CZ" dirty="0"/>
          </a:p>
          <a:p>
            <a:r>
              <a:rPr lang="cs-CZ" dirty="0"/>
              <a:t>12 -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rotundum</a:t>
            </a:r>
            <a:r>
              <a:rPr lang="cs-CZ" dirty="0"/>
              <a:t>,</a:t>
            </a:r>
          </a:p>
          <a:p>
            <a:r>
              <a:rPr lang="cs-CZ" dirty="0"/>
              <a:t>13 -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ovale</a:t>
            </a:r>
            <a:endParaRPr lang="cs-CZ" dirty="0"/>
          </a:p>
          <a:p>
            <a:r>
              <a:rPr lang="cs-CZ" dirty="0"/>
              <a:t>14 -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spinosum</a:t>
            </a:r>
            <a:endParaRPr lang="cs-CZ" dirty="0"/>
          </a:p>
          <a:p>
            <a:r>
              <a:rPr lang="cs-CZ" dirty="0"/>
              <a:t>18 - </a:t>
            </a:r>
            <a:r>
              <a:rPr lang="cs-CZ" dirty="0" err="1"/>
              <a:t>Porus</a:t>
            </a:r>
            <a:r>
              <a:rPr lang="cs-CZ" dirty="0"/>
              <a:t> </a:t>
            </a:r>
            <a:r>
              <a:rPr lang="cs-CZ" dirty="0" err="1"/>
              <a:t>acusticus</a:t>
            </a:r>
            <a:r>
              <a:rPr lang="cs-CZ" dirty="0"/>
              <a:t> </a:t>
            </a:r>
            <a:r>
              <a:rPr lang="cs-CZ" dirty="0" err="1"/>
              <a:t>int</a:t>
            </a:r>
            <a:r>
              <a:rPr lang="cs-CZ" dirty="0"/>
              <a:t>., 19 -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jugulare</a:t>
            </a:r>
            <a:endParaRPr lang="cs-CZ" dirty="0"/>
          </a:p>
          <a:p>
            <a:r>
              <a:rPr lang="cs-CZ" dirty="0"/>
              <a:t>21 - </a:t>
            </a:r>
            <a:r>
              <a:rPr lang="cs-CZ" dirty="0" err="1"/>
              <a:t>Sulcus</a:t>
            </a:r>
            <a:r>
              <a:rPr lang="cs-CZ" dirty="0"/>
              <a:t> sinus </a:t>
            </a:r>
            <a:r>
              <a:rPr lang="cs-CZ" dirty="0" err="1"/>
              <a:t>sigmoidei</a:t>
            </a:r>
            <a:endParaRPr lang="cs-CZ" dirty="0"/>
          </a:p>
          <a:p>
            <a:r>
              <a:rPr lang="cs-CZ" dirty="0"/>
              <a:t>22 - </a:t>
            </a:r>
            <a:r>
              <a:rPr lang="cs-CZ" dirty="0" err="1"/>
              <a:t>Sulcus</a:t>
            </a:r>
            <a:r>
              <a:rPr lang="cs-CZ" dirty="0"/>
              <a:t> sinus </a:t>
            </a:r>
            <a:r>
              <a:rPr lang="cs-CZ" dirty="0" err="1"/>
              <a:t>transversi</a:t>
            </a:r>
            <a:endParaRPr lang="cs-CZ" dirty="0"/>
          </a:p>
        </p:txBody>
      </p:sp>
      <p:pic>
        <p:nvPicPr>
          <p:cNvPr id="1026" name="Picture 2" descr="Basis cranii interna">
            <a:extLst>
              <a:ext uri="{FF2B5EF4-FFF2-40B4-BE49-F238E27FC236}">
                <a16:creationId xmlns:a16="http://schemas.microsoft.com/office/drawing/2014/main" id="{20068BF4-C48A-4515-9B67-3E5BB22F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1" y="404128"/>
            <a:ext cx="50482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922E5CF-CF03-48F5-8C8D-8049AA1B53E5}"/>
              </a:ext>
            </a:extLst>
          </p:cNvPr>
          <p:cNvSpPr/>
          <p:nvPr/>
        </p:nvSpPr>
        <p:spPr>
          <a:xfrm>
            <a:off x="269631" y="59841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http://www.atlascloveka.upol.cz/cs/cs02/cs0201/cf020114/lebka-01.html</a:t>
            </a:r>
          </a:p>
        </p:txBody>
      </p:sp>
    </p:spTree>
    <p:extLst>
      <p:ext uri="{BB962C8B-B14F-4D97-AF65-F5344CB8AC3E}">
        <p14:creationId xmlns:p14="http://schemas.microsoft.com/office/powerpoint/2010/main" val="28715039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E1127535-8809-4E8D-91BF-86770584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97" y="0"/>
            <a:ext cx="5708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ek obrÃ¡zku pro basis cranii interna">
            <a:extLst>
              <a:ext uri="{FF2B5EF4-FFF2-40B4-BE49-F238E27FC236}">
                <a16:creationId xmlns:a16="http://schemas.microsoft.com/office/drawing/2014/main" id="{34AB9213-841F-4CD6-9621-8D57B38F6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3" y="0"/>
            <a:ext cx="5264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6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FAF23C-FE54-4FF4-89E6-E253C10A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77126" cy="1325563"/>
          </a:xfrm>
        </p:spPr>
        <p:txBody>
          <a:bodyPr/>
          <a:lstStyle/>
          <a:p>
            <a:r>
              <a:rPr lang="cs-CZ" dirty="0"/>
              <a:t>Mandibula – dolní čelist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084B00-A444-40CF-ACC3-070B6544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77126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Místo úponu </a:t>
            </a:r>
            <a:r>
              <a:rPr lang="cs-CZ" b="1" dirty="0"/>
              <a:t>všech</a:t>
            </a:r>
            <a:r>
              <a:rPr lang="cs-CZ" dirty="0"/>
              <a:t> žvýkacích svalů (4)</a:t>
            </a:r>
          </a:p>
          <a:p>
            <a:r>
              <a:rPr lang="cs-CZ" dirty="0"/>
              <a:t>Corpus </a:t>
            </a:r>
            <a:r>
              <a:rPr lang="cs-CZ" dirty="0" err="1"/>
              <a:t>mandibulae</a:t>
            </a:r>
            <a:endParaRPr lang="cs-CZ" dirty="0"/>
          </a:p>
          <a:p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mandibulae</a:t>
            </a:r>
            <a:endParaRPr lang="cs-CZ" dirty="0"/>
          </a:p>
          <a:p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coronoideus</a:t>
            </a:r>
            <a:endParaRPr lang="cs-CZ" dirty="0"/>
          </a:p>
          <a:p>
            <a:r>
              <a:rPr lang="cs-CZ" b="1" dirty="0" err="1"/>
              <a:t>Processus</a:t>
            </a:r>
            <a:r>
              <a:rPr lang="cs-CZ" b="1" dirty="0"/>
              <a:t> </a:t>
            </a:r>
            <a:r>
              <a:rPr lang="cs-CZ" b="1" dirty="0" err="1"/>
              <a:t>condylaris</a:t>
            </a:r>
            <a:endParaRPr lang="cs-CZ" b="1" dirty="0"/>
          </a:p>
          <a:p>
            <a:r>
              <a:rPr lang="cs-CZ" dirty="0" err="1"/>
              <a:t>Incisura</a:t>
            </a:r>
            <a:r>
              <a:rPr lang="cs-CZ" dirty="0"/>
              <a:t> </a:t>
            </a:r>
            <a:r>
              <a:rPr lang="cs-CZ" dirty="0" err="1"/>
              <a:t>mandibulae</a:t>
            </a:r>
            <a:endParaRPr lang="cs-CZ" dirty="0"/>
          </a:p>
          <a:p>
            <a:r>
              <a:rPr lang="cs-CZ" dirty="0" err="1"/>
              <a:t>Alveoli</a:t>
            </a:r>
            <a:r>
              <a:rPr lang="cs-CZ" dirty="0"/>
              <a:t> </a:t>
            </a:r>
            <a:r>
              <a:rPr lang="cs-CZ" dirty="0" err="1"/>
              <a:t>dentales</a:t>
            </a:r>
            <a:r>
              <a:rPr lang="cs-CZ" dirty="0"/>
              <a:t> – zubní lůžka</a:t>
            </a:r>
          </a:p>
          <a:p>
            <a:endParaRPr lang="cs-CZ" dirty="0"/>
          </a:p>
        </p:txBody>
      </p:sp>
      <p:pic>
        <p:nvPicPr>
          <p:cNvPr id="2050" name="Picture 2" descr="VÃ½sledek obrÃ¡zku pro mandibula">
            <a:extLst>
              <a:ext uri="{FF2B5EF4-FFF2-40B4-BE49-F238E27FC236}">
                <a16:creationId xmlns:a16="http://schemas.microsoft.com/office/drawing/2014/main" id="{FA046EA2-2094-48D1-8901-D923A4C8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26" y="655638"/>
            <a:ext cx="7635389" cy="58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5557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16481-52AD-4703-B430-2895C31C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68CEF7-4678-4B09-AB14-F9F84C857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SouvisejÃ­cÃ­ obrÃ¡zek">
            <a:extLst>
              <a:ext uri="{FF2B5EF4-FFF2-40B4-BE49-F238E27FC236}">
                <a16:creationId xmlns:a16="http://schemas.microsoft.com/office/drawing/2014/main" id="{FCF3575C-E827-4F66-B8A6-451A7728A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18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cranium bones">
            <a:extLst>
              <a:ext uri="{FF2B5EF4-FFF2-40B4-BE49-F238E27FC236}">
                <a16:creationId xmlns:a16="http://schemas.microsoft.com/office/drawing/2014/main" id="{1CA19BC9-AB5A-4CEB-843A-B42076C0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52475"/>
            <a:ext cx="7620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1776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cranium bones">
            <a:extLst>
              <a:ext uri="{FF2B5EF4-FFF2-40B4-BE49-F238E27FC236}">
                <a16:creationId xmlns:a16="http://schemas.microsoft.com/office/drawing/2014/main" id="{AFFB9647-64FE-4968-8E2C-A88E3042D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1219200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194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ek obrÃ¡zku pro cranium bones">
            <a:extLst>
              <a:ext uri="{FF2B5EF4-FFF2-40B4-BE49-F238E27FC236}">
                <a16:creationId xmlns:a16="http://schemas.microsoft.com/office/drawing/2014/main" id="{758E90C4-CBEF-45BE-B91F-7C61A2E19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6" y="1255852"/>
            <a:ext cx="7215477" cy="471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B6EDA1F-EC2C-4CF8-945E-3798E39B4D81}"/>
              </a:ext>
            </a:extLst>
          </p:cNvPr>
          <p:cNvSpPr/>
          <p:nvPr/>
        </p:nvSpPr>
        <p:spPr>
          <a:xfrm>
            <a:off x="7005069" y="1925410"/>
            <a:ext cx="487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https://www.youtube.com/watch?v=weJ-eaDRIGs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1BC9238-97BC-4F92-8AC6-33A189F86870}"/>
              </a:ext>
            </a:extLst>
          </p:cNvPr>
          <p:cNvSpPr/>
          <p:nvPr/>
        </p:nvSpPr>
        <p:spPr>
          <a:xfrm>
            <a:off x="7003017" y="2541706"/>
            <a:ext cx="4873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https://www.youtube.com/watch?v=cUnIgkZ10KY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9457CD-7FC5-4E40-8BB3-9DFCFE9D1801}"/>
              </a:ext>
            </a:extLst>
          </p:cNvPr>
          <p:cNvSpPr txBox="1"/>
          <p:nvPr/>
        </p:nvSpPr>
        <p:spPr>
          <a:xfrm>
            <a:off x="7003016" y="1026679"/>
            <a:ext cx="4800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Videa – popis anatomie </a:t>
            </a:r>
            <a:r>
              <a:rPr lang="cs-CZ" u="sng" dirty="0" err="1"/>
              <a:t>basis</a:t>
            </a:r>
            <a:r>
              <a:rPr lang="cs-CZ" u="sng" dirty="0"/>
              <a:t> </a:t>
            </a:r>
            <a:r>
              <a:rPr lang="cs-CZ" u="sng" dirty="0" err="1"/>
              <a:t>cranii</a:t>
            </a:r>
            <a:r>
              <a:rPr lang="cs-CZ" u="sng" dirty="0"/>
              <a:t> interna et </a:t>
            </a:r>
            <a:r>
              <a:rPr lang="cs-CZ" u="sng" dirty="0" err="1"/>
              <a:t>externa</a:t>
            </a:r>
            <a:r>
              <a:rPr lang="cs-CZ" u="sng" dirty="0"/>
              <a:t> v aj:</a:t>
            </a:r>
          </a:p>
        </p:txBody>
      </p:sp>
    </p:spTree>
    <p:extLst>
      <p:ext uri="{BB962C8B-B14F-4D97-AF65-F5344CB8AC3E}">
        <p14:creationId xmlns:p14="http://schemas.microsoft.com/office/powerpoint/2010/main" val="963972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Ã½sledek obrÃ¡zku pro cranium bones">
            <a:extLst>
              <a:ext uri="{FF2B5EF4-FFF2-40B4-BE49-F238E27FC236}">
                <a16:creationId xmlns:a16="http://schemas.microsoft.com/office/drawing/2014/main" id="{81EE74EB-A9C3-4AC8-B508-19DA3579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3888"/>
            <a:ext cx="7620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463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F335D-D526-4875-8B6E-3A68B47D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Svaly hlavy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544A26-8797-44AD-8288-8D1F0F221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Svaly mimické – INERVACE N. FACIALIS</a:t>
            </a:r>
          </a:p>
          <a:p>
            <a:pPr lvl="1"/>
            <a:r>
              <a:rPr lang="cs-CZ" dirty="0"/>
              <a:t>mimika</a:t>
            </a:r>
          </a:p>
          <a:p>
            <a:r>
              <a:rPr lang="cs-CZ" dirty="0"/>
              <a:t>Svaly žvýkací – INERVACE N. MANDIBULARIS</a:t>
            </a:r>
          </a:p>
          <a:p>
            <a:pPr lvl="1"/>
            <a:r>
              <a:rPr lang="cs-CZ" dirty="0"/>
              <a:t>Ovládají pohyb mandibuly</a:t>
            </a:r>
          </a:p>
        </p:txBody>
      </p:sp>
    </p:spTree>
    <p:extLst>
      <p:ext uri="{BB962C8B-B14F-4D97-AF65-F5344CB8AC3E}">
        <p14:creationId xmlns:p14="http://schemas.microsoft.com/office/powerpoint/2010/main" val="23280057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95834-CE2C-48B3-B3FE-6295C1D2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8" y="97472"/>
            <a:ext cx="10515600" cy="1325563"/>
          </a:xfrm>
        </p:spPr>
        <p:txBody>
          <a:bodyPr/>
          <a:lstStyle/>
          <a:p>
            <a:r>
              <a:rPr lang="cs-CZ" dirty="0"/>
              <a:t>Svaly mimické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5D3177-6B9B-4EC5-BB6E-239EF7DCF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035"/>
            <a:ext cx="6233160" cy="4988243"/>
          </a:xfrm>
        </p:spPr>
        <p:txBody>
          <a:bodyPr>
            <a:normAutofit/>
          </a:bodyPr>
          <a:lstStyle/>
          <a:p>
            <a:r>
              <a:rPr lang="cs-CZ" dirty="0"/>
              <a:t>Svaly štěrbiny úst 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oris</a:t>
            </a:r>
            <a:endParaRPr lang="cs-CZ" dirty="0"/>
          </a:p>
          <a:p>
            <a:r>
              <a:rPr lang="cs-CZ" dirty="0"/>
              <a:t>Svaly štěrbiny oční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orbicularis</a:t>
            </a:r>
            <a:r>
              <a:rPr lang="cs-CZ" dirty="0"/>
              <a:t> </a:t>
            </a:r>
            <a:r>
              <a:rPr lang="cs-CZ" dirty="0" err="1"/>
              <a:t>oculi</a:t>
            </a:r>
            <a:endParaRPr lang="cs-CZ" dirty="0"/>
          </a:p>
          <a:p>
            <a:pPr lvl="1"/>
            <a:r>
              <a:rPr lang="cs-CZ" dirty="0"/>
              <a:t>m. </a:t>
            </a:r>
            <a:r>
              <a:rPr lang="cs-CZ" dirty="0" err="1"/>
              <a:t>procerus</a:t>
            </a:r>
            <a:r>
              <a:rPr lang="cs-CZ" dirty="0"/>
              <a:t> (2) – příčná vráska nad kořenem nosu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corrugator</a:t>
            </a:r>
            <a:r>
              <a:rPr lang="cs-CZ" dirty="0"/>
              <a:t> </a:t>
            </a:r>
            <a:r>
              <a:rPr lang="cs-CZ" dirty="0" err="1"/>
              <a:t>supercilii</a:t>
            </a:r>
            <a:r>
              <a:rPr lang="cs-CZ" dirty="0"/>
              <a:t> (</a:t>
            </a:r>
            <a:r>
              <a:rPr lang="cs-CZ" dirty="0" err="1"/>
              <a:t>svrašťovač</a:t>
            </a:r>
            <a:r>
              <a:rPr lang="cs-CZ" dirty="0"/>
              <a:t> obočí) - (3) – svislé rýhy nad kořenem nosu</a:t>
            </a:r>
          </a:p>
          <a:p>
            <a:r>
              <a:rPr lang="cs-CZ" dirty="0"/>
              <a:t>Svaly na klenbě lebeční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eipcranius</a:t>
            </a:r>
            <a:r>
              <a:rPr lang="cs-CZ" dirty="0"/>
              <a:t> (m. </a:t>
            </a:r>
            <a:r>
              <a:rPr lang="cs-CZ" dirty="0" err="1"/>
              <a:t>occipitofrontalis</a:t>
            </a:r>
            <a:r>
              <a:rPr lang="cs-CZ" dirty="0"/>
              <a:t> + m. </a:t>
            </a:r>
            <a:r>
              <a:rPr lang="cs-CZ" dirty="0" err="1"/>
              <a:t>temporoparietalis</a:t>
            </a:r>
            <a:r>
              <a:rPr lang="cs-CZ" dirty="0"/>
              <a:t> + šlachová přilba</a:t>
            </a:r>
          </a:p>
        </p:txBody>
      </p:sp>
      <p:pic>
        <p:nvPicPr>
          <p:cNvPr id="17412" name="Picture 4" descr="VÃ½sledek obrÃ¡zku pro svaly mimickÃ©">
            <a:extLst>
              <a:ext uri="{FF2B5EF4-FFF2-40B4-BE49-F238E27FC236}">
                <a16:creationId xmlns:a16="http://schemas.microsoft.com/office/drawing/2014/main" id="{4DC4A1A5-2A5B-4CFF-B3A2-870B8E06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2" y="714375"/>
            <a:ext cx="47625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95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DB06CA1-8655-4A4E-93B4-5AC626740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867215"/>
            <a:ext cx="3520440" cy="5645027"/>
          </a:xfrm>
        </p:spPr>
        <p:txBody>
          <a:bodyPr>
            <a:normAutofit/>
          </a:bodyPr>
          <a:lstStyle/>
          <a:p>
            <a:r>
              <a:rPr lang="cs-CZ" dirty="0"/>
              <a:t>m. EPICRANIUS</a:t>
            </a:r>
          </a:p>
          <a:p>
            <a:r>
              <a:rPr lang="cs-CZ" dirty="0"/>
              <a:t>m. </a:t>
            </a:r>
            <a:r>
              <a:rPr lang="cs-CZ" dirty="0" err="1"/>
              <a:t>occipitofrontalis</a:t>
            </a:r>
            <a:endParaRPr lang="cs-CZ" dirty="0"/>
          </a:p>
          <a:p>
            <a:r>
              <a:rPr lang="cs-CZ" dirty="0"/>
              <a:t>m. </a:t>
            </a:r>
            <a:r>
              <a:rPr lang="cs-CZ" dirty="0" err="1"/>
              <a:t>temporoparietalis</a:t>
            </a:r>
            <a:endParaRPr lang="cs-CZ" dirty="0"/>
          </a:p>
          <a:p>
            <a:r>
              <a:rPr lang="cs-CZ" dirty="0"/>
              <a:t>Šlachová přilba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7" name="Picture 2" descr="VÃ½sledek obrÃ¡zku pro svaly klenby lebnÃ­">
            <a:extLst>
              <a:ext uri="{FF2B5EF4-FFF2-40B4-BE49-F238E27FC236}">
                <a16:creationId xmlns:a16="http://schemas.microsoft.com/office/drawing/2014/main" id="{19E1FC78-6654-4466-87F4-11CBB70B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59" y="867215"/>
            <a:ext cx="7315369" cy="56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489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DEF246-535D-49EF-92A8-3B7E3C7E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" y="438467"/>
            <a:ext cx="3873500" cy="1325563"/>
          </a:xfrm>
        </p:spPr>
        <p:txBody>
          <a:bodyPr/>
          <a:lstStyle/>
          <a:p>
            <a:r>
              <a:rPr lang="cs-CZ" dirty="0"/>
              <a:t>Svaly mimické 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2A9071-87D8-4BF0-8856-78A83EE73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31" y="2248217"/>
            <a:ext cx="3489960" cy="4351338"/>
          </a:xfrm>
        </p:spPr>
        <p:txBody>
          <a:bodyPr/>
          <a:lstStyle/>
          <a:p>
            <a:r>
              <a:rPr lang="cs-CZ" dirty="0"/>
              <a:t>Svaly na nose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nasalis</a:t>
            </a:r>
            <a:endParaRPr lang="cs-CZ" dirty="0"/>
          </a:p>
          <a:p>
            <a:pPr lvl="1"/>
            <a:r>
              <a:rPr lang="cs-CZ" dirty="0"/>
              <a:t>m. levator labii </a:t>
            </a:r>
            <a:r>
              <a:rPr lang="cs-CZ" dirty="0" err="1"/>
              <a:t>superioris</a:t>
            </a:r>
            <a:r>
              <a:rPr lang="cs-CZ" dirty="0"/>
              <a:t> </a:t>
            </a:r>
            <a:r>
              <a:rPr lang="cs-CZ" dirty="0" err="1"/>
              <a:t>alaeque</a:t>
            </a:r>
            <a:r>
              <a:rPr lang="cs-CZ" dirty="0"/>
              <a:t> naší</a:t>
            </a:r>
          </a:p>
          <a:p>
            <a:r>
              <a:rPr lang="cs-CZ" dirty="0"/>
              <a:t>Svaly boltce (okolo ucha)</a:t>
            </a:r>
          </a:p>
          <a:p>
            <a:r>
              <a:rPr lang="cs-CZ" dirty="0"/>
              <a:t>m. </a:t>
            </a:r>
            <a:r>
              <a:rPr lang="cs-CZ" dirty="0" err="1"/>
              <a:t>buccinator</a:t>
            </a:r>
            <a:r>
              <a:rPr lang="cs-CZ" dirty="0"/>
              <a:t> – hluboko!</a:t>
            </a:r>
          </a:p>
        </p:txBody>
      </p:sp>
      <p:pic>
        <p:nvPicPr>
          <p:cNvPr id="20482" name="Picture 2" descr="VÃ½sledek obrÃ¡zku pro m. nasalis">
            <a:extLst>
              <a:ext uri="{FF2B5EF4-FFF2-40B4-BE49-F238E27FC236}">
                <a16:creationId xmlns:a16="http://schemas.microsoft.com/office/drawing/2014/main" id="{3CB3A79A-D328-478D-9E1D-7084A7C3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2" y="549275"/>
            <a:ext cx="8067040" cy="60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778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693B19-2C5D-4373-B30C-BC3ADB886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040" y="1825625"/>
            <a:ext cx="4175760" cy="1207135"/>
          </a:xfrm>
        </p:spPr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levator labii </a:t>
            </a:r>
            <a:r>
              <a:rPr lang="cs-CZ" dirty="0" err="1"/>
              <a:t>superioris</a:t>
            </a:r>
            <a:r>
              <a:rPr lang="cs-CZ" dirty="0"/>
              <a:t> </a:t>
            </a:r>
            <a:r>
              <a:rPr lang="cs-CZ" dirty="0" err="1"/>
              <a:t>alaeque</a:t>
            </a:r>
            <a:r>
              <a:rPr lang="cs-CZ" dirty="0"/>
              <a:t> </a:t>
            </a:r>
            <a:r>
              <a:rPr lang="cs-CZ" dirty="0" err="1"/>
              <a:t>nasi</a:t>
            </a:r>
            <a:endParaRPr lang="cs-CZ" dirty="0"/>
          </a:p>
        </p:txBody>
      </p:sp>
      <p:pic>
        <p:nvPicPr>
          <p:cNvPr id="21508" name="Picture 4" descr="VÃ½sledek obrÃ¡zku pro musculus buccinator">
            <a:extLst>
              <a:ext uri="{FF2B5EF4-FFF2-40B4-BE49-F238E27FC236}">
                <a16:creationId xmlns:a16="http://schemas.microsoft.com/office/drawing/2014/main" id="{46D1C220-EA04-41AB-BA2D-A40521BC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548640"/>
            <a:ext cx="576072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6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9B061-EDA2-465B-AA42-8161846ED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palatinum</a:t>
            </a:r>
            <a:endParaRPr lang="cs-CZ" dirty="0"/>
          </a:p>
        </p:txBody>
      </p:sp>
      <p:pic>
        <p:nvPicPr>
          <p:cNvPr id="6146" name="Picture 2" descr="VÃ½sledek obrÃ¡zku pro os palatinum">
            <a:extLst>
              <a:ext uri="{FF2B5EF4-FFF2-40B4-BE49-F238E27FC236}">
                <a16:creationId xmlns:a16="http://schemas.microsoft.com/office/drawing/2014/main" id="{A9DACCD5-D629-442E-8414-C87DBD1AAD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233" y="1988344"/>
            <a:ext cx="389903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F842528-9A96-40E6-B454-A526C0F4BE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6579" y="5314991"/>
            <a:ext cx="5183188" cy="132556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Kost má tvar písmene L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>
                <a:sym typeface="Wingdings" panose="05000000000000000000" pitchFamily="2" charset="2"/>
              </a:rPr>
              <a:t>Spolu s horní čelistí tvoří tvrdé patro</a:t>
            </a:r>
            <a:endParaRPr lang="cs-CZ" dirty="0"/>
          </a:p>
        </p:txBody>
      </p:sp>
      <p:pic>
        <p:nvPicPr>
          <p:cNvPr id="8" name="Picture 4" descr="VÃ½sledek obrÃ¡zku pro concha nasalis inferior">
            <a:extLst>
              <a:ext uri="{FF2B5EF4-FFF2-40B4-BE49-F238E27FC236}">
                <a16:creationId xmlns:a16="http://schemas.microsoft.com/office/drawing/2014/main" id="{3EE6C234-6CFB-467F-AF68-72987808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50" y="760246"/>
            <a:ext cx="5350998" cy="40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1194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824556-46E9-4023-99D3-5C801FEBB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6840" y="1825625"/>
            <a:ext cx="2682240" cy="4351338"/>
          </a:xfrm>
        </p:spPr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buccinator</a:t>
            </a:r>
            <a:endParaRPr lang="cs-CZ" dirty="0"/>
          </a:p>
        </p:txBody>
      </p:sp>
      <p:pic>
        <p:nvPicPr>
          <p:cNvPr id="22530" name="Picture 2" descr="VÃ½sledek obrÃ¡zku pro musculus buccinator">
            <a:extLst>
              <a:ext uri="{FF2B5EF4-FFF2-40B4-BE49-F238E27FC236}">
                <a16:creationId xmlns:a16="http://schemas.microsoft.com/office/drawing/2014/main" id="{90F5171C-39F8-4216-B959-39216206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364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15DDE-D994-4986-93AA-B7B71239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dolní čelisti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89108D-8BB6-4EB1-A79D-A94182897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Abdukce (otevírání, deprese)</a:t>
            </a:r>
          </a:p>
          <a:p>
            <a:r>
              <a:rPr lang="cs-CZ" dirty="0"/>
              <a:t>Addukce (zavírání, elevace)</a:t>
            </a:r>
          </a:p>
          <a:p>
            <a:r>
              <a:rPr lang="cs-CZ" dirty="0"/>
              <a:t>Protrakce (pohyb dopředu)</a:t>
            </a:r>
          </a:p>
          <a:p>
            <a:r>
              <a:rPr lang="cs-CZ" dirty="0" err="1"/>
              <a:t>Retrakce</a:t>
            </a:r>
            <a:r>
              <a:rPr lang="cs-CZ" dirty="0"/>
              <a:t> (pohyb vzadu)</a:t>
            </a:r>
          </a:p>
        </p:txBody>
      </p:sp>
    </p:spTree>
    <p:extLst>
      <p:ext uri="{BB962C8B-B14F-4D97-AF65-F5344CB8AC3E}">
        <p14:creationId xmlns:p14="http://schemas.microsoft.com/office/powerpoint/2010/main" val="5659534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0571F-C01E-4394-99DD-DD2D8E30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Žvýkací svaly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B95732-D14B-4EC1-8127-3B684F023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temporalis</a:t>
            </a:r>
            <a:r>
              <a:rPr lang="cs-CZ" dirty="0"/>
              <a:t> </a:t>
            </a:r>
          </a:p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masseter</a:t>
            </a:r>
            <a:endParaRPr lang="cs-CZ" dirty="0"/>
          </a:p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medialis</a:t>
            </a:r>
            <a:endParaRPr lang="cs-CZ" dirty="0"/>
          </a:p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pterygoidenus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  <a:p>
            <a:endParaRPr lang="cs-CZ" dirty="0"/>
          </a:p>
          <a:p>
            <a:r>
              <a:rPr lang="cs-CZ" dirty="0"/>
              <a:t>INERVACE VŠECH – NERVUS MANDIBULARIS (3. větev NERVUS TRIGEMINUS)</a:t>
            </a:r>
          </a:p>
          <a:p>
            <a:r>
              <a:rPr lang="cs-CZ" dirty="0"/>
              <a:t>VŠECHNY úpon na mandibulu (dolní čelist)</a:t>
            </a:r>
          </a:p>
        </p:txBody>
      </p:sp>
    </p:spTree>
    <p:extLst>
      <p:ext uri="{BB962C8B-B14F-4D97-AF65-F5344CB8AC3E}">
        <p14:creationId xmlns:p14="http://schemas.microsoft.com/office/powerpoint/2010/main" val="772683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48391-F0ED-46DE-893A-AC1CEA58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temporalis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5286F3-9FE6-424C-8998-8A33CAF35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7280" cy="4351338"/>
          </a:xfrm>
        </p:spPr>
        <p:txBody>
          <a:bodyPr/>
          <a:lstStyle/>
          <a:p>
            <a:r>
              <a:rPr lang="cs-CZ" dirty="0"/>
              <a:t>Z: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temporalis</a:t>
            </a:r>
            <a:endParaRPr lang="cs-CZ" dirty="0"/>
          </a:p>
          <a:p>
            <a:r>
              <a:rPr lang="cs-CZ" dirty="0"/>
              <a:t>Ú: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coronoideus</a:t>
            </a:r>
            <a:r>
              <a:rPr lang="cs-CZ" dirty="0"/>
              <a:t> </a:t>
            </a:r>
            <a:r>
              <a:rPr lang="cs-CZ" dirty="0" err="1"/>
              <a:t>mandibulae</a:t>
            </a:r>
            <a:endParaRPr lang="cs-CZ" dirty="0"/>
          </a:p>
          <a:p>
            <a:r>
              <a:rPr lang="cs-CZ" dirty="0"/>
              <a:t>Funkce: elevace dolní čelisti (čelist je uzavřená), zadní snopce – </a:t>
            </a:r>
            <a:r>
              <a:rPr lang="cs-CZ" dirty="0" err="1"/>
              <a:t>retrakce</a:t>
            </a:r>
            <a:endParaRPr lang="cs-CZ" dirty="0"/>
          </a:p>
          <a:p>
            <a:r>
              <a:rPr lang="cs-CZ" dirty="0"/>
              <a:t>Inervace ?</a:t>
            </a:r>
          </a:p>
        </p:txBody>
      </p:sp>
      <p:pic>
        <p:nvPicPr>
          <p:cNvPr id="23554" name="Picture 2" descr="VÃ½sledek obrÃ¡zku pro musculus temporalis">
            <a:extLst>
              <a:ext uri="{FF2B5EF4-FFF2-40B4-BE49-F238E27FC236}">
                <a16:creationId xmlns:a16="http://schemas.microsoft.com/office/drawing/2014/main" id="{163D41F6-F680-4D6B-BBBE-323D6B8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1305243"/>
            <a:ext cx="6135220" cy="52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100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74A63-3CF4-493D-BEFF-C0F7C889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masseter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1E9902-C3C0-46D8-B507-14CB95180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cs-CZ" dirty="0"/>
              <a:t>Z: oz </a:t>
            </a:r>
            <a:r>
              <a:rPr lang="cs-CZ" dirty="0" err="1"/>
              <a:t>zygomaticum</a:t>
            </a:r>
            <a:r>
              <a:rPr lang="cs-CZ" dirty="0"/>
              <a:t>, </a:t>
            </a:r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zygomaticus</a:t>
            </a:r>
            <a:endParaRPr lang="cs-CZ" dirty="0"/>
          </a:p>
          <a:p>
            <a:r>
              <a:rPr lang="cs-CZ" dirty="0"/>
              <a:t>Ú: mandibula (</a:t>
            </a:r>
            <a:r>
              <a:rPr lang="cs-CZ" dirty="0" err="1"/>
              <a:t>tuberositas</a:t>
            </a:r>
            <a:r>
              <a:rPr lang="cs-CZ" dirty="0"/>
              <a:t> </a:t>
            </a:r>
            <a:r>
              <a:rPr lang="cs-CZ" dirty="0" err="1"/>
              <a:t>masseterica</a:t>
            </a:r>
            <a:r>
              <a:rPr lang="cs-CZ" dirty="0"/>
              <a:t>)</a:t>
            </a:r>
          </a:p>
          <a:p>
            <a:r>
              <a:rPr lang="cs-CZ" dirty="0"/>
              <a:t>Funkce: elevace mandibuly, protrakce mandibuly</a:t>
            </a:r>
          </a:p>
          <a:p>
            <a:r>
              <a:rPr lang="cs-CZ" dirty="0"/>
              <a:t>Inervace ?</a:t>
            </a:r>
          </a:p>
        </p:txBody>
      </p:sp>
      <p:pic>
        <p:nvPicPr>
          <p:cNvPr id="24578" name="Picture 2" descr="SouvisejÃ­cÃ­ obrÃ¡zek">
            <a:extLst>
              <a:ext uri="{FF2B5EF4-FFF2-40B4-BE49-F238E27FC236}">
                <a16:creationId xmlns:a16="http://schemas.microsoft.com/office/drawing/2014/main" id="{65E460D1-577F-4051-A239-DBA4486C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94" y="541337"/>
            <a:ext cx="5775325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744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03CFBD-5CFB-4026-ADB5-F080D585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medialis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547A7C-5E1A-49DB-8B7C-32DCE08CD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1628776"/>
            <a:ext cx="5532120" cy="5229224"/>
          </a:xfrm>
        </p:spPr>
        <p:txBody>
          <a:bodyPr>
            <a:normAutofit/>
          </a:bodyPr>
          <a:lstStyle/>
          <a:p>
            <a:r>
              <a:rPr lang="cs-CZ" dirty="0"/>
              <a:t>2 části – povrchová + hluboká</a:t>
            </a:r>
          </a:p>
          <a:p>
            <a:r>
              <a:rPr lang="cs-CZ" dirty="0"/>
              <a:t>Z: povrchová – </a:t>
            </a:r>
            <a:r>
              <a:rPr lang="cs-CZ" dirty="0" err="1"/>
              <a:t>maxilla</a:t>
            </a:r>
            <a:r>
              <a:rPr lang="cs-CZ" dirty="0"/>
              <a:t>, hluboká – os </a:t>
            </a:r>
            <a:r>
              <a:rPr lang="cs-CZ" dirty="0" err="1"/>
              <a:t>sphenoidale</a:t>
            </a:r>
            <a:r>
              <a:rPr lang="cs-CZ" dirty="0"/>
              <a:t> (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pterygoideus</a:t>
            </a:r>
            <a:r>
              <a:rPr lang="cs-CZ" dirty="0"/>
              <a:t>)</a:t>
            </a:r>
          </a:p>
          <a:p>
            <a:r>
              <a:rPr lang="cs-CZ" dirty="0"/>
              <a:t>Ú: mandibula – </a:t>
            </a:r>
            <a:r>
              <a:rPr lang="cs-CZ" dirty="0" err="1"/>
              <a:t>tuberositas</a:t>
            </a:r>
            <a:r>
              <a:rPr lang="cs-CZ" dirty="0"/>
              <a:t> </a:t>
            </a:r>
            <a:r>
              <a:rPr lang="cs-CZ" dirty="0" err="1"/>
              <a:t>pterygoidea</a:t>
            </a:r>
            <a:r>
              <a:rPr lang="cs-CZ" dirty="0"/>
              <a:t> (zevnitř na mandibule)</a:t>
            </a:r>
          </a:p>
          <a:p>
            <a:r>
              <a:rPr lang="cs-CZ" dirty="0"/>
              <a:t>Funkce: elevace dolní čelisti (obě strany), </a:t>
            </a:r>
            <a:r>
              <a:rPr lang="cs-CZ" dirty="0" err="1"/>
              <a:t>lateropulze</a:t>
            </a:r>
            <a:r>
              <a:rPr lang="cs-CZ" dirty="0"/>
              <a:t> – pohyb do stran (jen jedna strana)</a:t>
            </a:r>
          </a:p>
          <a:p>
            <a:r>
              <a:rPr lang="cs-CZ" dirty="0"/>
              <a:t>Inervace ?</a:t>
            </a:r>
          </a:p>
        </p:txBody>
      </p:sp>
      <p:pic>
        <p:nvPicPr>
          <p:cNvPr id="25602" name="Picture 2" descr="VÃ½sledek obrÃ¡zku pro musculus pterygoideus medialis">
            <a:extLst>
              <a:ext uri="{FF2B5EF4-FFF2-40B4-BE49-F238E27FC236}">
                <a16:creationId xmlns:a16="http://schemas.microsoft.com/office/drawing/2014/main" id="{9D183831-C505-48C6-B393-8E4B329A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20" y="1628776"/>
            <a:ext cx="6299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7731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8BB99-00FE-4304-BDAA-2AEE5616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Musculus</a:t>
            </a:r>
            <a:r>
              <a:rPr lang="cs-CZ" dirty="0"/>
              <a:t>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26172-A034-47FE-ACA7-8DB91C417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cs-CZ" dirty="0"/>
              <a:t>2 části – horní + dolní hlava</a:t>
            </a:r>
          </a:p>
          <a:p>
            <a:r>
              <a:rPr lang="cs-CZ" dirty="0"/>
              <a:t>Z: os </a:t>
            </a:r>
            <a:r>
              <a:rPr lang="cs-CZ" dirty="0" err="1"/>
              <a:t>sphenoidale</a:t>
            </a:r>
            <a:r>
              <a:rPr lang="cs-CZ" dirty="0"/>
              <a:t> </a:t>
            </a:r>
            <a:r>
              <a:rPr lang="cs-CZ" sz="1800" dirty="0"/>
              <a:t>(laterální strana </a:t>
            </a:r>
            <a:r>
              <a:rPr lang="cs-CZ" sz="1800" dirty="0" err="1"/>
              <a:t>proc</a:t>
            </a:r>
            <a:r>
              <a:rPr lang="cs-CZ" sz="1800" dirty="0"/>
              <a:t>. </a:t>
            </a:r>
            <a:r>
              <a:rPr lang="cs-CZ" sz="1800" dirty="0" err="1"/>
              <a:t>Pterygoideus</a:t>
            </a:r>
            <a:r>
              <a:rPr lang="cs-CZ" sz="1800" dirty="0"/>
              <a:t>)</a:t>
            </a:r>
          </a:p>
          <a:p>
            <a:r>
              <a:rPr lang="cs-CZ" dirty="0"/>
              <a:t>Ú: mandibula (blízko čelistního kloubu až přímo do něj</a:t>
            </a:r>
          </a:p>
          <a:p>
            <a:r>
              <a:rPr lang="cs-CZ" dirty="0"/>
              <a:t>Funkce: protrakce dolní čelisti, </a:t>
            </a:r>
            <a:r>
              <a:rPr lang="cs-CZ" dirty="0" err="1"/>
              <a:t>lateropulze</a:t>
            </a:r>
            <a:r>
              <a:rPr lang="cs-CZ" dirty="0"/>
              <a:t> + účastní se otevírání úst (táhne </a:t>
            </a:r>
            <a:r>
              <a:rPr lang="cs-CZ" dirty="0" err="1"/>
              <a:t>processus</a:t>
            </a:r>
            <a:r>
              <a:rPr lang="cs-CZ" dirty="0"/>
              <a:t> </a:t>
            </a:r>
            <a:r>
              <a:rPr lang="cs-CZ" dirty="0" err="1"/>
              <a:t>condylaris</a:t>
            </a:r>
            <a:r>
              <a:rPr lang="cs-CZ" dirty="0"/>
              <a:t> dopředu)</a:t>
            </a:r>
          </a:p>
          <a:p>
            <a:r>
              <a:rPr lang="cs-CZ" dirty="0"/>
              <a:t>Inervace ?</a:t>
            </a:r>
          </a:p>
        </p:txBody>
      </p:sp>
      <p:pic>
        <p:nvPicPr>
          <p:cNvPr id="31746" name="Picture 2" descr="VÃ½sledek obrÃ¡zku pro musculus pterygoideus lateralis">
            <a:extLst>
              <a:ext uri="{FF2B5EF4-FFF2-40B4-BE49-F238E27FC236}">
                <a16:creationId xmlns:a16="http://schemas.microsoft.com/office/drawing/2014/main" id="{0A05B917-1D99-4BD2-A7A0-86D33DC3E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10" y="1655136"/>
            <a:ext cx="4692316" cy="46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355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FCB5EC-7256-4C52-A8A3-E0586FED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7918"/>
            <a:ext cx="10515600" cy="1142164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DĚKUJI ZA POZORNOST!</a:t>
            </a:r>
          </a:p>
          <a:p>
            <a:pPr marL="0" indent="0" algn="ctr">
              <a:buNone/>
            </a:pP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348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7E7420-2FA4-4CEA-BF8E-7C256F7E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zygomaticum</a:t>
            </a:r>
            <a:r>
              <a:rPr lang="cs-CZ" dirty="0"/>
              <a:t> – lícní kost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CFAE24A-FA2F-4633-82AF-91B6C7DDA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586706"/>
            <a:ext cx="5157787" cy="3684588"/>
          </a:xfrm>
        </p:spPr>
        <p:txBody>
          <a:bodyPr/>
          <a:lstStyle/>
          <a:p>
            <a:r>
              <a:rPr lang="cs-CZ" dirty="0" err="1"/>
              <a:t>Arcus</a:t>
            </a:r>
            <a:r>
              <a:rPr lang="cs-CZ" dirty="0"/>
              <a:t> </a:t>
            </a:r>
            <a:r>
              <a:rPr lang="cs-CZ" dirty="0" err="1"/>
              <a:t>zygomaticus</a:t>
            </a:r>
            <a:r>
              <a:rPr lang="cs-CZ" dirty="0"/>
              <a:t> (jařmový oblouk) – vzniká spojením s výběžkem os </a:t>
            </a:r>
            <a:r>
              <a:rPr lang="cs-CZ" dirty="0" err="1"/>
              <a:t>temporale</a:t>
            </a:r>
            <a:endParaRPr lang="cs-CZ" dirty="0"/>
          </a:p>
        </p:txBody>
      </p:sp>
      <p:pic>
        <p:nvPicPr>
          <p:cNvPr id="8194" name="Picture 2" descr="VÃ½sledek obrÃ¡zku pro os zygomaticum">
            <a:extLst>
              <a:ext uri="{FF2B5EF4-FFF2-40B4-BE49-F238E27FC236}">
                <a16:creationId xmlns:a16="http://schemas.microsoft.com/office/drawing/2014/main" id="{41F402C4-6E61-40DB-BA22-F127015D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694" y="1429168"/>
            <a:ext cx="4760495" cy="476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Ã½sledek obrÃ¡zku pro os zygomaticum">
            <a:extLst>
              <a:ext uri="{FF2B5EF4-FFF2-40B4-BE49-F238E27FC236}">
                <a16:creationId xmlns:a16="http://schemas.microsoft.com/office/drawing/2014/main" id="{514091E4-E5E6-42CB-B434-28A33EB40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626" y="2912269"/>
            <a:ext cx="3455068" cy="34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80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2117D80C-A240-4CBF-B3A2-8A971225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 </a:t>
            </a:r>
            <a:r>
              <a:rPr lang="cs-CZ" dirty="0" err="1"/>
              <a:t>hyoideum</a:t>
            </a:r>
            <a:r>
              <a:rPr lang="cs-CZ" dirty="0"/>
              <a:t> - jazylka</a:t>
            </a:r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2E3BC1D4-38D8-4E31-9156-41F243C28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71886"/>
            <a:ext cx="5181600" cy="1450472"/>
          </a:xfrm>
        </p:spPr>
        <p:txBody>
          <a:bodyPr>
            <a:normAutofit/>
          </a:bodyPr>
          <a:lstStyle/>
          <a:p>
            <a:r>
              <a:rPr lang="cs-CZ" dirty="0"/>
              <a:t>Slouží jako závěs hrtanu</a:t>
            </a:r>
          </a:p>
          <a:p>
            <a:r>
              <a:rPr lang="cs-CZ" dirty="0"/>
              <a:t>Jediná kost spojená s ostatními pouze pomocí svalů a vazů</a:t>
            </a:r>
          </a:p>
        </p:txBody>
      </p:sp>
      <p:pic>
        <p:nvPicPr>
          <p:cNvPr id="9218" name="Picture 2" descr="VÃ½sledek obrÃ¡zku pro os hyoideum">
            <a:extLst>
              <a:ext uri="{FF2B5EF4-FFF2-40B4-BE49-F238E27FC236}">
                <a16:creationId xmlns:a16="http://schemas.microsoft.com/office/drawing/2014/main" id="{7AE10BBF-4EF6-4465-9814-0A36092C18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9" y="1864352"/>
            <a:ext cx="4888826" cy="462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uvisejÃ­cÃ­ obrÃ¡zek">
            <a:extLst>
              <a:ext uri="{FF2B5EF4-FFF2-40B4-BE49-F238E27FC236}">
                <a16:creationId xmlns:a16="http://schemas.microsoft.com/office/drawing/2014/main" id="{A8C16176-E62A-4202-A3A0-3828FAC8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60" y="2815391"/>
            <a:ext cx="5717161" cy="36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324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1609</Words>
  <Application>Microsoft Office PowerPoint</Application>
  <PresentationFormat>Širokoúhlá obrazovka</PresentationFormat>
  <Paragraphs>299</Paragraphs>
  <Slides>77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2" baseType="lpstr">
      <vt:lpstr>Arial</vt:lpstr>
      <vt:lpstr>Calibri</vt:lpstr>
      <vt:lpstr>Calibri Light</vt:lpstr>
      <vt:lpstr>Wingdings</vt:lpstr>
      <vt:lpstr>Motiv Office</vt:lpstr>
      <vt:lpstr>Lebka FEL ČVUT</vt:lpstr>
      <vt:lpstr>Kosti lebky</vt:lpstr>
      <vt:lpstr>Splanchnocranium (viscerocranium)</vt:lpstr>
      <vt:lpstr>Prezentace aplikace PowerPoint</vt:lpstr>
      <vt:lpstr>Maxilla – horní čelist</vt:lpstr>
      <vt:lpstr>Mandibula – dolní čelist</vt:lpstr>
      <vt:lpstr>Os palatinum</vt:lpstr>
      <vt:lpstr>Os zygomaticum – lícní kost</vt:lpstr>
      <vt:lpstr>Os hyoideum - jazylka</vt:lpstr>
      <vt:lpstr>Prezentace aplikace PowerPoint</vt:lpstr>
      <vt:lpstr>Neurocranium</vt:lpstr>
      <vt:lpstr>Prezentace aplikace PowerPoint</vt:lpstr>
      <vt:lpstr>Os occipitale</vt:lpstr>
      <vt:lpstr>Os parietale (2x)</vt:lpstr>
      <vt:lpstr>Os frontale</vt:lpstr>
      <vt:lpstr>Os temporale</vt:lpstr>
      <vt:lpstr>Os temporale (kost spánková) II</vt:lpstr>
      <vt:lpstr>Prezentace aplikace PowerPoint</vt:lpstr>
      <vt:lpstr>Os sphenoidale - pneumatizovaná kost– sinus sphenoidalis (2x)</vt:lpstr>
      <vt:lpstr>Os ethmoidale - pneumatizovaná kost – cellulae ethmoidales (přední, střední, zadní)</vt:lpstr>
      <vt:lpstr>Prezentace aplikace PowerPoint</vt:lpstr>
      <vt:lpstr>Os lacrimale</vt:lpstr>
      <vt:lpstr>Os nasale</vt:lpstr>
      <vt:lpstr>Concha nasalis inferior</vt:lpstr>
      <vt:lpstr>Vomer</vt:lpstr>
      <vt:lpstr>Vomer II</vt:lpstr>
      <vt:lpstr>Spojení na lebce</vt:lpstr>
      <vt:lpstr>Sutury lebky</vt:lpstr>
      <vt:lpstr>Articulatio temporomandibularis – čelistní kloub</vt:lpstr>
      <vt:lpstr>Prezentace aplikace PowerPoint</vt:lpstr>
      <vt:lpstr>Důležité prostory a oblasti lebky</vt:lpstr>
      <vt:lpstr>Basis cranii interna</vt:lpstr>
      <vt:lpstr>Basis cranii interna II</vt:lpstr>
      <vt:lpstr>Basis cranii externa</vt:lpstr>
      <vt:lpstr>Prezentace aplikace PowerPoint</vt:lpstr>
      <vt:lpstr>Prezentace aplikace PowerPoint</vt:lpstr>
      <vt:lpstr>Fossa temporalis – spánková jáma</vt:lpstr>
      <vt:lpstr>Fossa temporalis II</vt:lpstr>
      <vt:lpstr>Fossa infratemporalis – podspánková jáma</vt:lpstr>
      <vt:lpstr>Fossa pterygopalatina</vt:lpstr>
      <vt:lpstr>Prezentace aplikace PowerPoint</vt:lpstr>
      <vt:lpstr>Fossa pterygopalatina II</vt:lpstr>
      <vt:lpstr>Orbita </vt:lpstr>
      <vt:lpstr>Tvrdé patro</vt:lpstr>
      <vt:lpstr>Cavitas nasi – nosní dutina</vt:lpstr>
      <vt:lpstr>Prezentace aplikace PowerPoint</vt:lpstr>
      <vt:lpstr>Vedlejší dutiny nosní</vt:lpstr>
      <vt:lpstr>Vyústění vedlejších dutin nosních</vt:lpstr>
      <vt:lpstr>Lebka novorozence</vt:lpstr>
      <vt:lpstr>Lebka novorozence II</vt:lpstr>
      <vt:lpstr>Prezentace aplikace PowerPoint</vt:lpstr>
      <vt:lpstr>Lebka novorozence III</vt:lpstr>
      <vt:lpstr>Lebka novorozence IV</vt:lpstr>
      <vt:lpstr>Rozštěpové vady</vt:lpstr>
      <vt:lpstr>Lebka - obrázky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Svaly hlavy</vt:lpstr>
      <vt:lpstr>Svaly mimické</vt:lpstr>
      <vt:lpstr>Prezentace aplikace PowerPoint</vt:lpstr>
      <vt:lpstr>Svaly mimické II</vt:lpstr>
      <vt:lpstr>Prezentace aplikace PowerPoint</vt:lpstr>
      <vt:lpstr>Prezentace aplikace PowerPoint</vt:lpstr>
      <vt:lpstr>Pohyby dolní čelisti</vt:lpstr>
      <vt:lpstr>Žvýkací svaly</vt:lpstr>
      <vt:lpstr>Musculus temporalis</vt:lpstr>
      <vt:lpstr>Musculus masseter</vt:lpstr>
      <vt:lpstr>Musculus pterygoideus medialis</vt:lpstr>
      <vt:lpstr>Musculus pterygoideus lateralis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Lebka FEL ČVUT</dc:title>
  <dc:creator>Jana Vaněčková</dc:creator>
  <cp:lastModifiedBy>Jana Vaněčková</cp:lastModifiedBy>
  <cp:revision>7</cp:revision>
  <dcterms:created xsi:type="dcterms:W3CDTF">2018-11-13T21:07:52Z</dcterms:created>
  <dcterms:modified xsi:type="dcterms:W3CDTF">2018-11-20T09:36:01Z</dcterms:modified>
</cp:coreProperties>
</file>