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0" y="4986215"/>
            <a:ext cx="3122612" cy="1008184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Karel Sýkora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/>
              <a:t>Úvod do vojenského plavání, základy hydrologie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011142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101969" y="226646"/>
            <a:ext cx="9972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Jezy a jejich nebezpečí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5477" y="1649046"/>
            <a:ext cx="71817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Rozdělení podle tvaru spádové desky:	- kolmá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							- šikmá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							- parabolická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							- kombinovaná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							- speciální</a:t>
            </a:r>
            <a:endParaRPr lang="cs-CZ" sz="20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kolmá spádová deska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424" y="1091102"/>
            <a:ext cx="446722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šikmá spádová deska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01" y="3982794"/>
            <a:ext cx="44386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parabolická spádová desk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267" y="4474125"/>
            <a:ext cx="2603500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parabolická spádová deska 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655" y="4459837"/>
            <a:ext cx="2627312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100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259385" y="679938"/>
            <a:ext cx="2888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</a:rPr>
              <a:t>Vodní válec</a:t>
            </a:r>
            <a:endParaRPr lang="cs-CZ" sz="3600" b="1" dirty="0">
              <a:solidFill>
                <a:schemeClr val="bg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824" y="2302485"/>
            <a:ext cx="8541447" cy="398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536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585" y="132862"/>
            <a:ext cx="10511691" cy="6416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Literatura: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Sýkora K. a kol.  </a:t>
            </a:r>
            <a:r>
              <a:rPr lang="cs-CZ" sz="2800" b="1" i="1" dirty="0" smtClean="0">
                <a:solidFill>
                  <a:schemeClr val="bg1"/>
                </a:solidFill>
              </a:rPr>
              <a:t>K teorii vojenského plavání</a:t>
            </a:r>
          </a:p>
          <a:p>
            <a:pPr marL="0" indent="0">
              <a:buNone/>
            </a:pPr>
            <a:r>
              <a:rPr lang="cs-CZ" sz="2800" b="1" dirty="0" err="1" smtClean="0">
                <a:solidFill>
                  <a:schemeClr val="bg1"/>
                </a:solidFill>
              </a:rPr>
              <a:t>Čechovská</a:t>
            </a:r>
            <a:r>
              <a:rPr lang="cs-CZ" sz="2800" b="1" dirty="0" smtClean="0">
                <a:solidFill>
                  <a:schemeClr val="bg1"/>
                </a:solidFill>
              </a:rPr>
              <a:t> I. a kol. </a:t>
            </a:r>
            <a:r>
              <a:rPr lang="cs-CZ" sz="2800" b="1" i="1" dirty="0" smtClean="0">
                <a:solidFill>
                  <a:schemeClr val="bg1"/>
                </a:solidFill>
              </a:rPr>
              <a:t>Plavání</a:t>
            </a:r>
          </a:p>
          <a:p>
            <a:pPr marL="0" indent="0">
              <a:buNone/>
            </a:pPr>
            <a:r>
              <a:rPr lang="cs-CZ" sz="2800" b="1" dirty="0" err="1" smtClean="0">
                <a:solidFill>
                  <a:schemeClr val="bg1"/>
                </a:solidFill>
              </a:rPr>
              <a:t>Hofer</a:t>
            </a:r>
            <a:r>
              <a:rPr lang="cs-CZ" sz="2800" b="1" dirty="0" smtClean="0">
                <a:solidFill>
                  <a:schemeClr val="bg1"/>
                </a:solidFill>
              </a:rPr>
              <a:t> Z. a kol. </a:t>
            </a:r>
            <a:r>
              <a:rPr lang="cs-CZ" sz="2800" b="1" i="1" dirty="0" smtClean="0">
                <a:solidFill>
                  <a:schemeClr val="bg1"/>
                </a:solidFill>
              </a:rPr>
              <a:t>Technika plaveckých způsobů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Kaufman J. </a:t>
            </a:r>
            <a:r>
              <a:rPr lang="cs-CZ" sz="2800" b="1" i="1" dirty="0" smtClean="0">
                <a:solidFill>
                  <a:schemeClr val="bg1"/>
                </a:solidFill>
              </a:rPr>
              <a:t>Záchranář – První pomoc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Miler T. </a:t>
            </a:r>
            <a:r>
              <a:rPr lang="cs-CZ" sz="2800" b="1" i="1" dirty="0" smtClean="0">
                <a:solidFill>
                  <a:schemeClr val="bg1"/>
                </a:solidFill>
              </a:rPr>
              <a:t>Záchranář – Bezpečnost a záchrana u vody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Loskot J. a kol. </a:t>
            </a:r>
            <a:r>
              <a:rPr lang="cs-CZ" sz="2800" b="1" i="1" dirty="0" smtClean="0">
                <a:solidFill>
                  <a:schemeClr val="bg1"/>
                </a:solidFill>
              </a:rPr>
              <a:t>Záchranář – Záchrana na tekoucích vodách</a:t>
            </a:r>
          </a:p>
          <a:p>
            <a:pPr marL="0" indent="0">
              <a:buNone/>
            </a:pPr>
            <a:r>
              <a:rPr lang="cs-CZ" sz="2800" b="1" dirty="0" err="1" smtClean="0">
                <a:solidFill>
                  <a:schemeClr val="bg1"/>
                </a:solidFill>
              </a:rPr>
              <a:t>Piškula</a:t>
            </a:r>
            <a:r>
              <a:rPr lang="cs-CZ" sz="2800" b="1" dirty="0" smtClean="0">
                <a:solidFill>
                  <a:schemeClr val="bg1"/>
                </a:solidFill>
              </a:rPr>
              <a:t> F. a kol. </a:t>
            </a:r>
            <a:r>
              <a:rPr lang="cs-CZ" sz="2800" b="1" i="1" dirty="0" smtClean="0">
                <a:solidFill>
                  <a:schemeClr val="bg1"/>
                </a:solidFill>
              </a:rPr>
              <a:t>Sportovní potápění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NVMO 12/2011 </a:t>
            </a:r>
            <a:r>
              <a:rPr lang="cs-CZ" sz="2800" b="1" i="1" dirty="0" smtClean="0">
                <a:solidFill>
                  <a:schemeClr val="bg1"/>
                </a:solidFill>
              </a:rPr>
              <a:t>Služební tělesná výchova v rezortu MO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Ptáček P. a kol. </a:t>
            </a:r>
            <a:r>
              <a:rPr lang="cs-CZ" sz="2800" b="1" i="1" dirty="0" smtClean="0">
                <a:solidFill>
                  <a:schemeClr val="bg1"/>
                </a:solidFill>
              </a:rPr>
              <a:t>Záchrana z válce</a:t>
            </a:r>
            <a:endParaRPr lang="cs-CZ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40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 smtClean="0"/>
              <a:t>Děkuji za pozornost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438680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65723" y="195385"/>
            <a:ext cx="1165273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Cíl: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 smtClean="0">
                <a:solidFill>
                  <a:schemeClr val="bg1"/>
                </a:solidFill>
              </a:rPr>
              <a:t>Úkoly: 	- seznámit cvičence 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rozšířit pohybové dovednosti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vybavit cvičence znalostmi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upravit přirozené psychické zábrany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naučit cvičence řešit krizové situace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 smtClean="0">
                <a:solidFill>
                  <a:schemeClr val="bg1"/>
                </a:solidFill>
              </a:rPr>
              <a:t>Obsah:	- přezkoušení plaveckých dovedností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základy hydrologie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zdokonalovací výcvik plaveckých dovedností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zásady překonávání vodní překážky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brodění a plavání za ztížených podmínek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plavání a přeprava materiálu pomocí INP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plavání ve skupině, dopomoc indisponovanému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záchrana tonoucího a první pomoc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základy ovládání plavidel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využití horolezeckého materiálu a technik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- bezpečnostní opatření</a:t>
            </a:r>
            <a:endParaRPr lang="cs-CZ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0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79938" y="836246"/>
            <a:ext cx="1018580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Podmínky účasti ve výcviku vojenského plavání:</a:t>
            </a:r>
          </a:p>
          <a:p>
            <a:endParaRPr lang="cs-CZ" sz="2800" b="1" dirty="0" smtClean="0">
              <a:solidFill>
                <a:schemeClr val="bg1"/>
              </a:solidFill>
            </a:endParaRPr>
          </a:p>
          <a:p>
            <a:endParaRPr lang="cs-CZ" sz="2800" b="1" dirty="0">
              <a:solidFill>
                <a:schemeClr val="bg1"/>
              </a:solidFill>
            </a:endParaRPr>
          </a:p>
          <a:p>
            <a:r>
              <a:rPr lang="cs-CZ" sz="2800" b="1" dirty="0" smtClean="0">
                <a:solidFill>
                  <a:schemeClr val="bg1"/>
                </a:solidFill>
              </a:rPr>
              <a:t>		- uplavat 300 m libovolným způsobem bez přerušení</a:t>
            </a:r>
          </a:p>
          <a:p>
            <a:endParaRPr lang="cs-CZ" sz="2800" b="1" dirty="0">
              <a:solidFill>
                <a:schemeClr val="bg1"/>
              </a:solidFill>
            </a:endParaRPr>
          </a:p>
          <a:p>
            <a:r>
              <a:rPr lang="cs-CZ" sz="2800" b="1" dirty="0" smtClean="0">
                <a:solidFill>
                  <a:schemeClr val="bg1"/>
                </a:solidFill>
              </a:rPr>
              <a:t>		- uplavat 20 m pod vodou</a:t>
            </a:r>
          </a:p>
          <a:p>
            <a:endParaRPr lang="cs-CZ" sz="2800" b="1" dirty="0">
              <a:solidFill>
                <a:schemeClr val="bg1"/>
              </a:solidFill>
            </a:endParaRPr>
          </a:p>
          <a:p>
            <a:r>
              <a:rPr lang="cs-CZ" sz="2800" b="1" dirty="0" smtClean="0">
                <a:solidFill>
                  <a:schemeClr val="bg1"/>
                </a:solidFill>
              </a:rPr>
              <a:t>		- skočit do vody z výšky alespoň 1 m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9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47077" y="85969"/>
            <a:ext cx="8479483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</a:rPr>
              <a:t>Organizace a metodika výcviku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Faktory ovlivňující výcvik:</a:t>
            </a:r>
          </a:p>
          <a:p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smtClean="0">
                <a:solidFill>
                  <a:schemeClr val="bg1"/>
                </a:solidFill>
              </a:rPr>
              <a:t>		- stupeň zvládnutí základních plaveckých dovedností jednotlivců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předchozí zkušenosti s pohybem ve vodním prostředí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přiměřenost požadovaného úkolu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individuální schopnosti cvičících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další faktory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Didaktické zásady výcviku: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uvědomělost a aktivita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názornost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soustavnost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		- přiměřenost a individuální přístup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trvalost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Metodické zásady výcviku: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výklad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ukázka s vysvětlením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		- instruktáž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- nácvik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		- trénink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4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19015" y="562708"/>
            <a:ext cx="613821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Metodicko-organizační formy výcviku: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</a:rPr>
              <a:t>	- hromadná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</a:rPr>
              <a:t>	- skupinová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</a:rPr>
              <a:t>	- individuální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dirty="0" smtClean="0">
                <a:solidFill>
                  <a:schemeClr val="bg1"/>
                </a:solidFill>
              </a:rPr>
              <a:t>Složitější techniky se organizují v pořadí: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</a:rPr>
              <a:t>	- na suchu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</a:rPr>
              <a:t>	- v mělké vodě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</a:rPr>
              <a:t>	- v hluboké vodě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dirty="0" smtClean="0">
                <a:solidFill>
                  <a:schemeClr val="bg1"/>
                </a:solidFill>
              </a:rPr>
              <a:t>Podle náročnosti: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</a:rPr>
              <a:t>	 - v plavkách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</a:rPr>
              <a:t>	- v oděvu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2400" b="1" dirty="0" smtClean="0">
                <a:solidFill>
                  <a:schemeClr val="bg1"/>
                </a:solidFill>
              </a:rPr>
              <a:t>	- se zátěží</a:t>
            </a:r>
            <a:endParaRPr lang="cs-CZ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4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008555" y="586154"/>
            <a:ext cx="8189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chemeClr val="bg1"/>
                </a:solidFill>
              </a:rPr>
              <a:t>Základy hydrologie</a:t>
            </a:r>
            <a:endParaRPr lang="cs-CZ" sz="4400" b="1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8000" y="1561623"/>
            <a:ext cx="66352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Charakteristika vodních ploch:</a:t>
            </a:r>
          </a:p>
          <a:p>
            <a:endParaRPr lang="cs-CZ" sz="2000" b="1" dirty="0" smtClean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u="sng" dirty="0" smtClean="0">
                <a:solidFill>
                  <a:schemeClr val="bg1"/>
                </a:solidFill>
              </a:rPr>
              <a:t>Přirozené</a:t>
            </a:r>
            <a:r>
              <a:rPr lang="cs-CZ" sz="2000" b="1" dirty="0" smtClean="0">
                <a:solidFill>
                  <a:schemeClr val="bg1"/>
                </a:solidFill>
              </a:rPr>
              <a:t>	- jezera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- slepá ramena řek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- zaplavená území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- mokřiny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u="sng" dirty="0" smtClean="0">
                <a:solidFill>
                  <a:schemeClr val="bg1"/>
                </a:solidFill>
              </a:rPr>
              <a:t>Umělé</a:t>
            </a:r>
            <a:r>
              <a:rPr lang="cs-CZ" sz="2000" b="1" dirty="0" smtClean="0">
                <a:solidFill>
                  <a:schemeClr val="bg1"/>
                </a:solidFill>
              </a:rPr>
              <a:t>		- rybníky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- zatopené lomy, štěrkoviště apod.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- přehradní nádrže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 smtClean="0">
                <a:solidFill>
                  <a:schemeClr val="bg1"/>
                </a:solidFill>
              </a:rPr>
              <a:t>Vznik </a:t>
            </a:r>
            <a:r>
              <a:rPr lang="cs-CZ" sz="2000" b="1" dirty="0" err="1" smtClean="0">
                <a:solidFill>
                  <a:schemeClr val="bg1"/>
                </a:solidFill>
              </a:rPr>
              <a:t>termoklin</a:t>
            </a:r>
            <a:r>
              <a:rPr lang="cs-CZ" sz="2000" b="1" dirty="0" smtClean="0">
                <a:solidFill>
                  <a:schemeClr val="bg1"/>
                </a:solidFill>
              </a:rPr>
              <a:t> </a:t>
            </a:r>
          </a:p>
          <a:p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639169" y="43115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7" name="Group 1"/>
          <p:cNvGrpSpPr>
            <a:grpSpLocks noChangeAspect="1"/>
          </p:cNvGrpSpPr>
          <p:nvPr/>
        </p:nvGrpSpPr>
        <p:grpSpPr bwMode="auto">
          <a:xfrm>
            <a:off x="2901327" y="4452224"/>
            <a:ext cx="3201988" cy="1449388"/>
            <a:chOff x="3055" y="1821"/>
            <a:chExt cx="4898" cy="2216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3055" y="1821"/>
              <a:ext cx="4898" cy="2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2052" name="Picture 4" descr="vznik termoklim v  teplém období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009"/>
            <a:stretch>
              <a:fillRect/>
            </a:stretch>
          </p:blipFill>
          <p:spPr bwMode="auto">
            <a:xfrm>
              <a:off x="3055" y="1821"/>
              <a:ext cx="3357" cy="2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6295" y="2239"/>
              <a:ext cx="151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5392" tIns="37696" rIns="75392" bIns="376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Termoklina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6321" y="2964"/>
              <a:ext cx="16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5392" tIns="37696" rIns="75392" bIns="376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Termoklina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507999" y="6041292"/>
            <a:ext cx="6010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Přirozená cirkulace vody ve stojatých vodách</a:t>
            </a:r>
            <a:endParaRPr lang="cs-CZ" sz="2000" b="1" dirty="0">
              <a:solidFill>
                <a:schemeClr val="bg1"/>
              </a:solidFill>
            </a:endParaRPr>
          </a:p>
        </p:txBody>
      </p:sp>
      <p:pic>
        <p:nvPicPr>
          <p:cNvPr id="2057" name="Picture 9" descr="cirkulace vody ve stojatých vodách v zimním období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803" y="4378345"/>
            <a:ext cx="23241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868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25231" y="625231"/>
            <a:ext cx="1094241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Charakteristika </a:t>
            </a:r>
            <a:r>
              <a:rPr lang="cs-CZ" b="1" dirty="0">
                <a:solidFill>
                  <a:schemeClr val="bg1"/>
                </a:solidFill>
              </a:rPr>
              <a:t>vodních </a:t>
            </a:r>
            <a:r>
              <a:rPr lang="cs-CZ" b="1" dirty="0" smtClean="0">
                <a:solidFill>
                  <a:schemeClr val="bg1"/>
                </a:solidFill>
              </a:rPr>
              <a:t>toků: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	</a:t>
            </a:r>
            <a:r>
              <a:rPr lang="cs-CZ" b="1" u="sng" dirty="0" smtClean="0">
                <a:solidFill>
                  <a:schemeClr val="bg1"/>
                </a:solidFill>
              </a:rPr>
              <a:t>Přirozené</a:t>
            </a:r>
            <a:r>
              <a:rPr lang="cs-CZ" b="1" dirty="0" smtClean="0">
                <a:solidFill>
                  <a:schemeClr val="bg1"/>
                </a:solidFill>
              </a:rPr>
              <a:t>	- potoky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říčky a řeky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u="sng" dirty="0" smtClean="0">
                <a:solidFill>
                  <a:schemeClr val="bg1"/>
                </a:solidFill>
              </a:rPr>
              <a:t>Umělé</a:t>
            </a:r>
            <a:r>
              <a:rPr lang="cs-CZ" b="1" dirty="0" smtClean="0">
                <a:solidFill>
                  <a:schemeClr val="bg1"/>
                </a:solidFill>
              </a:rPr>
              <a:t>		- náhony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plavební kanály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vodní slalomové dráhy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Činitelé ovlivňující průtok a vodní stav: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u="sng" dirty="0" smtClean="0">
                <a:solidFill>
                  <a:schemeClr val="bg1"/>
                </a:solidFill>
              </a:rPr>
              <a:t>Zvýšení průtoku</a:t>
            </a:r>
            <a:r>
              <a:rPr lang="cs-CZ" b="1" dirty="0" smtClean="0">
                <a:solidFill>
                  <a:schemeClr val="bg1"/>
                </a:solidFill>
              </a:rPr>
              <a:t>	- velké množství srážek		</a:t>
            </a:r>
            <a:r>
              <a:rPr lang="cs-CZ" b="1" u="sng" dirty="0" smtClean="0">
                <a:solidFill>
                  <a:schemeClr val="bg1"/>
                </a:solidFill>
              </a:rPr>
              <a:t>Snížení průtoku</a:t>
            </a:r>
            <a:r>
              <a:rPr lang="cs-CZ" b="1" dirty="0" smtClean="0">
                <a:solidFill>
                  <a:schemeClr val="bg1"/>
                </a:solidFill>
              </a:rPr>
              <a:t>	- nízký úhrn dešťových srážek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nasycené podloží							- propustné a nenasycené podloží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podloží z nepropustných vrstev				- hustá vegetace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málo vegetačního porostu					- vysoké teploty při dešti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nízká teplota při dešti						- nízké teploty při sněžení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tání sněhu									- rovinatý charakter území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velká intenzita srážek						- protáhlé povodí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velký spád řečiště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dirty="0" smtClean="0">
                <a:solidFill>
                  <a:schemeClr val="bg1"/>
                </a:solidFill>
              </a:rPr>
              <a:t>			- vějířovité a kruhovité povodí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dirty="0" smtClean="0"/>
              <a:t>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45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47077" y="695569"/>
            <a:ext cx="560121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u="sng" dirty="0" smtClean="0">
                <a:solidFill>
                  <a:schemeClr val="bg1"/>
                </a:solidFill>
              </a:rPr>
              <a:t>Podélný profil:</a:t>
            </a:r>
            <a:r>
              <a:rPr lang="cs-CZ" sz="2000" b="1" dirty="0" smtClean="0">
                <a:solidFill>
                  <a:schemeClr val="bg1"/>
                </a:solidFill>
              </a:rPr>
              <a:t> 	- horní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- střední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- dolní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u="sng" dirty="0" smtClean="0">
                <a:solidFill>
                  <a:schemeClr val="bg1"/>
                </a:solidFill>
              </a:rPr>
              <a:t>Příčný profil:</a:t>
            </a:r>
            <a:r>
              <a:rPr lang="cs-CZ" sz="2000" b="1" dirty="0" smtClean="0">
                <a:solidFill>
                  <a:schemeClr val="bg1"/>
                </a:solidFill>
              </a:rPr>
              <a:t> 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 smtClean="0">
                <a:solidFill>
                  <a:schemeClr val="bg1"/>
                </a:solidFill>
              </a:rPr>
              <a:t>Příčný řez koryta řeky (izotachy, proudnice)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endParaRPr lang="cs-CZ" sz="2000" b="1" dirty="0" smtClean="0">
              <a:solidFill>
                <a:schemeClr val="bg1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endParaRPr lang="cs-CZ" sz="2000" b="1" dirty="0" smtClean="0">
              <a:solidFill>
                <a:schemeClr val="bg1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endParaRPr lang="cs-CZ" sz="2000" b="1" dirty="0" smtClean="0">
              <a:solidFill>
                <a:schemeClr val="bg1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 smtClean="0">
                <a:solidFill>
                  <a:schemeClr val="bg1"/>
                </a:solidFill>
              </a:rPr>
              <a:t>Přesouvání proudnic v zákrutech řeky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11199" y="31808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4"/>
          <a:stretch>
            <a:fillRect/>
          </a:stretch>
        </p:blipFill>
        <p:spPr bwMode="auto">
          <a:xfrm>
            <a:off x="6533661" y="2139612"/>
            <a:ext cx="3481388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proudnice a její průběh podle zakřiveni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829" y="4142487"/>
            <a:ext cx="54006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817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00185" y="211015"/>
            <a:ext cx="572086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Klasifikace vodních toků: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- spád vodního toku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- průtok vody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- charakter koryta 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 smtClean="0">
                <a:solidFill>
                  <a:schemeClr val="bg1"/>
                </a:solidFill>
              </a:rPr>
              <a:t>Klasifikace obtížnosti:	- ZWA, ZWB, ZWC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		- WW I – WW VI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 smtClean="0">
                <a:solidFill>
                  <a:schemeClr val="bg1"/>
                </a:solidFill>
              </a:rPr>
              <a:t>Nebezpečné vodní stavby:	- přehrady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				- stupně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				- náhony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				- kanály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dirty="0" smtClean="0">
                <a:solidFill>
                  <a:schemeClr val="bg1"/>
                </a:solidFill>
              </a:rPr>
              <a:t>							- jezy	</a:t>
            </a:r>
            <a:endParaRPr lang="cs-CZ" sz="2000" b="1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240" y="2716701"/>
            <a:ext cx="27813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255" y="4506424"/>
            <a:ext cx="61722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619196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261</TotalTime>
  <Words>155</Words>
  <Application>Microsoft Office PowerPoint</Application>
  <PresentationFormat>Širokoúhlá obrazovka</PresentationFormat>
  <Paragraphs>146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Řez</vt:lpstr>
      <vt:lpstr>Karel Sýkora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Karel Sýkora</dc:creator>
  <cp:lastModifiedBy>Karel Sýkora</cp:lastModifiedBy>
  <cp:revision>15</cp:revision>
  <dcterms:created xsi:type="dcterms:W3CDTF">2019-10-01T06:38:14Z</dcterms:created>
  <dcterms:modified xsi:type="dcterms:W3CDTF">2019-10-01T10:59:40Z</dcterms:modified>
</cp:coreProperties>
</file>